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22" r:id="rId1"/>
    <p:sldMasterId id="2147483677" r:id="rId2"/>
  </p:sldMasterIdLst>
  <p:notesMasterIdLst>
    <p:notesMasterId r:id="rId23"/>
  </p:notesMasterIdLst>
  <p:sldIdLst>
    <p:sldId id="288" r:id="rId3"/>
    <p:sldId id="289" r:id="rId4"/>
    <p:sldId id="256" r:id="rId5"/>
    <p:sldId id="267" r:id="rId6"/>
    <p:sldId id="268" r:id="rId7"/>
    <p:sldId id="258" r:id="rId8"/>
    <p:sldId id="270" r:id="rId9"/>
    <p:sldId id="282" r:id="rId10"/>
    <p:sldId id="271" r:id="rId11"/>
    <p:sldId id="272" r:id="rId12"/>
    <p:sldId id="273" r:id="rId13"/>
    <p:sldId id="274" r:id="rId14"/>
    <p:sldId id="285" r:id="rId15"/>
    <p:sldId id="284" r:id="rId16"/>
    <p:sldId id="275" r:id="rId17"/>
    <p:sldId id="276" r:id="rId18"/>
    <p:sldId id="278" r:id="rId19"/>
    <p:sldId id="277" r:id="rId20"/>
    <p:sldId id="279" r:id="rId21"/>
    <p:sldId id="286" r:id="rId22"/>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8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zagohKouadio, Ralph" userId="e856d6f7-61ba-456f-abe0-5651a61ac320" providerId="ADAL" clId="{108F540D-5CDC-48ED-A6B3-F07A162FF18C}"/>
    <pc:docChg chg="delSld modSld delMainMaster">
      <pc:chgData name="AzagohKouadio, Ralph" userId="e856d6f7-61ba-456f-abe0-5651a61ac320" providerId="ADAL" clId="{108F540D-5CDC-48ED-A6B3-F07A162FF18C}" dt="2022-08-13T14:01:05.360" v="37" actId="47"/>
      <pc:docMkLst>
        <pc:docMk/>
      </pc:docMkLst>
      <pc:sldChg chg="modSp del mod">
        <pc:chgData name="AzagohKouadio, Ralph" userId="e856d6f7-61ba-456f-abe0-5651a61ac320" providerId="ADAL" clId="{108F540D-5CDC-48ED-A6B3-F07A162FF18C}" dt="2022-08-13T14:01:05.360" v="37" actId="47"/>
        <pc:sldMkLst>
          <pc:docMk/>
          <pc:sldMk cId="1847085466" sldId="290"/>
        </pc:sldMkLst>
        <pc:spChg chg="mod">
          <ac:chgData name="AzagohKouadio, Ralph" userId="e856d6f7-61ba-456f-abe0-5651a61ac320" providerId="ADAL" clId="{108F540D-5CDC-48ED-A6B3-F07A162FF18C}" dt="2022-08-13T14:00:19.048" v="35" actId="20577"/>
          <ac:spMkLst>
            <pc:docMk/>
            <pc:sldMk cId="1847085466" sldId="290"/>
            <ac:spMk id="8194" creationId="{3B07CBC3-132A-4D8B-8A69-5408BE2CFA72}"/>
          </ac:spMkLst>
        </pc:spChg>
      </pc:sldChg>
      <pc:sldChg chg="del">
        <pc:chgData name="AzagohKouadio, Ralph" userId="e856d6f7-61ba-456f-abe0-5651a61ac320" providerId="ADAL" clId="{108F540D-5CDC-48ED-A6B3-F07A162FF18C}" dt="2022-08-13T13:59:53.725" v="1" actId="47"/>
        <pc:sldMkLst>
          <pc:docMk/>
          <pc:sldMk cId="3336233995" sldId="294"/>
        </pc:sldMkLst>
      </pc:sldChg>
      <pc:sldChg chg="del">
        <pc:chgData name="AzagohKouadio, Ralph" userId="e856d6f7-61ba-456f-abe0-5651a61ac320" providerId="ADAL" clId="{108F540D-5CDC-48ED-A6B3-F07A162FF18C}" dt="2022-08-13T13:59:34.372" v="0" actId="47"/>
        <pc:sldMkLst>
          <pc:docMk/>
          <pc:sldMk cId="856106433" sldId="298"/>
        </pc:sldMkLst>
      </pc:sldChg>
      <pc:sldChg chg="del">
        <pc:chgData name="AzagohKouadio, Ralph" userId="e856d6f7-61ba-456f-abe0-5651a61ac320" providerId="ADAL" clId="{108F540D-5CDC-48ED-A6B3-F07A162FF18C}" dt="2022-08-13T14:00:33.538" v="36" actId="47"/>
        <pc:sldMkLst>
          <pc:docMk/>
          <pc:sldMk cId="2680963769" sldId="300"/>
        </pc:sldMkLst>
      </pc:sldChg>
      <pc:sldMasterChg chg="del delSldLayout">
        <pc:chgData name="AzagohKouadio, Ralph" userId="e856d6f7-61ba-456f-abe0-5651a61ac320" providerId="ADAL" clId="{108F540D-5CDC-48ED-A6B3-F07A162FF18C}" dt="2022-08-13T14:00:33.538" v="36" actId="47"/>
        <pc:sldMasterMkLst>
          <pc:docMk/>
          <pc:sldMasterMk cId="0" sldId="2147483949"/>
        </pc:sldMasterMkLst>
        <pc:sldLayoutChg chg="del">
          <pc:chgData name="AzagohKouadio, Ralph" userId="e856d6f7-61ba-456f-abe0-5651a61ac320" providerId="ADAL" clId="{108F540D-5CDC-48ED-A6B3-F07A162FF18C}" dt="2022-08-13T14:00:33.538" v="36" actId="47"/>
          <pc:sldLayoutMkLst>
            <pc:docMk/>
            <pc:sldMasterMk cId="0" sldId="2147483949"/>
            <pc:sldLayoutMk cId="65600400" sldId="2147483950"/>
          </pc:sldLayoutMkLst>
        </pc:sldLayoutChg>
        <pc:sldLayoutChg chg="del">
          <pc:chgData name="AzagohKouadio, Ralph" userId="e856d6f7-61ba-456f-abe0-5651a61ac320" providerId="ADAL" clId="{108F540D-5CDC-48ED-A6B3-F07A162FF18C}" dt="2022-08-13T14:00:33.538" v="36" actId="47"/>
          <pc:sldLayoutMkLst>
            <pc:docMk/>
            <pc:sldMasterMk cId="0" sldId="2147483949"/>
            <pc:sldLayoutMk cId="929395034" sldId="2147483951"/>
          </pc:sldLayoutMkLst>
        </pc:sldLayoutChg>
        <pc:sldLayoutChg chg="del">
          <pc:chgData name="AzagohKouadio, Ralph" userId="e856d6f7-61ba-456f-abe0-5651a61ac320" providerId="ADAL" clId="{108F540D-5CDC-48ED-A6B3-F07A162FF18C}" dt="2022-08-13T14:00:33.538" v="36" actId="47"/>
          <pc:sldLayoutMkLst>
            <pc:docMk/>
            <pc:sldMasterMk cId="0" sldId="2147483949"/>
            <pc:sldLayoutMk cId="1680548390" sldId="2147483952"/>
          </pc:sldLayoutMkLst>
        </pc:sldLayoutChg>
        <pc:sldLayoutChg chg="del">
          <pc:chgData name="AzagohKouadio, Ralph" userId="e856d6f7-61ba-456f-abe0-5651a61ac320" providerId="ADAL" clId="{108F540D-5CDC-48ED-A6B3-F07A162FF18C}" dt="2022-08-13T14:00:33.538" v="36" actId="47"/>
          <pc:sldLayoutMkLst>
            <pc:docMk/>
            <pc:sldMasterMk cId="0" sldId="2147483949"/>
            <pc:sldLayoutMk cId="162246146" sldId="2147483953"/>
          </pc:sldLayoutMkLst>
        </pc:sldLayoutChg>
        <pc:sldLayoutChg chg="del">
          <pc:chgData name="AzagohKouadio, Ralph" userId="e856d6f7-61ba-456f-abe0-5651a61ac320" providerId="ADAL" clId="{108F540D-5CDC-48ED-A6B3-F07A162FF18C}" dt="2022-08-13T14:00:33.538" v="36" actId="47"/>
          <pc:sldLayoutMkLst>
            <pc:docMk/>
            <pc:sldMasterMk cId="0" sldId="2147483949"/>
            <pc:sldLayoutMk cId="3531649185" sldId="2147483954"/>
          </pc:sldLayoutMkLst>
        </pc:sldLayoutChg>
        <pc:sldLayoutChg chg="del">
          <pc:chgData name="AzagohKouadio, Ralph" userId="e856d6f7-61ba-456f-abe0-5651a61ac320" providerId="ADAL" clId="{108F540D-5CDC-48ED-A6B3-F07A162FF18C}" dt="2022-08-13T14:00:33.538" v="36" actId="47"/>
          <pc:sldLayoutMkLst>
            <pc:docMk/>
            <pc:sldMasterMk cId="0" sldId="2147483949"/>
            <pc:sldLayoutMk cId="2635310785" sldId="2147483955"/>
          </pc:sldLayoutMkLst>
        </pc:sldLayoutChg>
        <pc:sldLayoutChg chg="del">
          <pc:chgData name="AzagohKouadio, Ralph" userId="e856d6f7-61ba-456f-abe0-5651a61ac320" providerId="ADAL" clId="{108F540D-5CDC-48ED-A6B3-F07A162FF18C}" dt="2022-08-13T14:00:33.538" v="36" actId="47"/>
          <pc:sldLayoutMkLst>
            <pc:docMk/>
            <pc:sldMasterMk cId="0" sldId="2147483949"/>
            <pc:sldLayoutMk cId="3016287829" sldId="2147483956"/>
          </pc:sldLayoutMkLst>
        </pc:sldLayoutChg>
        <pc:sldLayoutChg chg="del">
          <pc:chgData name="AzagohKouadio, Ralph" userId="e856d6f7-61ba-456f-abe0-5651a61ac320" providerId="ADAL" clId="{108F540D-5CDC-48ED-A6B3-F07A162FF18C}" dt="2022-08-13T14:00:33.538" v="36" actId="47"/>
          <pc:sldLayoutMkLst>
            <pc:docMk/>
            <pc:sldMasterMk cId="0" sldId="2147483949"/>
            <pc:sldLayoutMk cId="1360476248" sldId="2147483957"/>
          </pc:sldLayoutMkLst>
        </pc:sldLayoutChg>
        <pc:sldLayoutChg chg="del">
          <pc:chgData name="AzagohKouadio, Ralph" userId="e856d6f7-61ba-456f-abe0-5651a61ac320" providerId="ADAL" clId="{108F540D-5CDC-48ED-A6B3-F07A162FF18C}" dt="2022-08-13T14:00:33.538" v="36" actId="47"/>
          <pc:sldLayoutMkLst>
            <pc:docMk/>
            <pc:sldMasterMk cId="0" sldId="2147483949"/>
            <pc:sldLayoutMk cId="716763449" sldId="2147483958"/>
          </pc:sldLayoutMkLst>
        </pc:sldLayoutChg>
        <pc:sldLayoutChg chg="del">
          <pc:chgData name="AzagohKouadio, Ralph" userId="e856d6f7-61ba-456f-abe0-5651a61ac320" providerId="ADAL" clId="{108F540D-5CDC-48ED-A6B3-F07A162FF18C}" dt="2022-08-13T14:00:33.538" v="36" actId="47"/>
          <pc:sldLayoutMkLst>
            <pc:docMk/>
            <pc:sldMasterMk cId="0" sldId="2147483949"/>
            <pc:sldLayoutMk cId="3884991046" sldId="2147483959"/>
          </pc:sldLayoutMkLst>
        </pc:sldLayoutChg>
        <pc:sldLayoutChg chg="del">
          <pc:chgData name="AzagohKouadio, Ralph" userId="e856d6f7-61ba-456f-abe0-5651a61ac320" providerId="ADAL" clId="{108F540D-5CDC-48ED-A6B3-F07A162FF18C}" dt="2022-08-13T14:00:33.538" v="36" actId="47"/>
          <pc:sldLayoutMkLst>
            <pc:docMk/>
            <pc:sldMasterMk cId="0" sldId="2147483949"/>
            <pc:sldLayoutMk cId="3157471238" sldId="214748396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5" name="Google Shape;9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32687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59897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90408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8/13/2022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65148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8/13/2022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58415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37660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5473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94734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56787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28508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029933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6123312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563552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14512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386746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605857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8/13/2022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094979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523F99-177A-46B1-ABA3-2BFE716FAFC0}"/>
              </a:ext>
            </a:extLst>
          </p:cNvPr>
          <p:cNvSpPr>
            <a:spLocks noGrp="1"/>
          </p:cNvSpPr>
          <p:nvPr>
            <p:ph type="dt" sz="half" idx="10"/>
          </p:nvPr>
        </p:nvSpPr>
        <p:spPr>
          <a:xfrm>
            <a:off x="527051" y="6524626"/>
            <a:ext cx="1295400" cy="219075"/>
          </a:xfrm>
        </p:spPr>
        <p:txBody>
          <a:bodyPr/>
          <a:lstStyle>
            <a:lvl1pPr>
              <a:defRPr/>
            </a:lvl1pPr>
          </a:lstStyle>
          <a:p>
            <a:pPr>
              <a:defRPr/>
            </a:pPr>
            <a:fld id="{E28D8A00-F408-4299-8F51-3DAEB8A5112E}" type="datetime1">
              <a:rPr lang="en-GB" altLang="en-US"/>
              <a:pPr>
                <a:defRPr/>
              </a:pPr>
              <a:t>13/08/2022</a:t>
            </a:fld>
            <a:endParaRPr lang="en-GB" altLang="en-US"/>
          </a:p>
        </p:txBody>
      </p:sp>
      <p:sp>
        <p:nvSpPr>
          <p:cNvPr id="5" name="Footer Placeholder 4">
            <a:extLst>
              <a:ext uri="{FF2B5EF4-FFF2-40B4-BE49-F238E27FC236}">
                <a16:creationId xmlns:a16="http://schemas.microsoft.com/office/drawing/2014/main" id="{CF389766-A824-4833-B4C5-D6C27EBBD6A2}"/>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62FC03F-21BC-4303-AC5E-2834E7F07647}"/>
              </a:ext>
            </a:extLst>
          </p:cNvPr>
          <p:cNvSpPr>
            <a:spLocks noGrp="1"/>
          </p:cNvSpPr>
          <p:nvPr>
            <p:ph type="sldNum" sz="quarter" idx="12"/>
          </p:nvPr>
        </p:nvSpPr>
        <p:spPr/>
        <p:txBody>
          <a:bodyPr/>
          <a:lstStyle>
            <a:lvl1pPr>
              <a:defRPr/>
            </a:lvl1pPr>
          </a:lstStyle>
          <a:p>
            <a:pPr>
              <a:defRPr/>
            </a:pPr>
            <a:fld id="{D5E08FC0-DD9A-410D-A632-EA6A71F17CCC}" type="slidenum">
              <a:rPr lang="en-GB" altLang="en-US"/>
              <a:pPr>
                <a:defRPr/>
              </a:pPr>
              <a:t>‹#›</a:t>
            </a:fld>
            <a:endParaRPr lang="en-GB" altLang="en-US"/>
          </a:p>
        </p:txBody>
      </p:sp>
    </p:spTree>
    <p:extLst>
      <p:ext uri="{BB962C8B-B14F-4D97-AF65-F5344CB8AC3E}">
        <p14:creationId xmlns:p14="http://schemas.microsoft.com/office/powerpoint/2010/main" val="656004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A385C2-CEED-4A00-AE35-23C4F85EDF23}"/>
              </a:ext>
            </a:extLst>
          </p:cNvPr>
          <p:cNvSpPr>
            <a:spLocks noGrp="1"/>
          </p:cNvSpPr>
          <p:nvPr>
            <p:ph type="dt" sz="half" idx="10"/>
          </p:nvPr>
        </p:nvSpPr>
        <p:spPr/>
        <p:txBody>
          <a:bodyPr/>
          <a:lstStyle>
            <a:lvl1pPr>
              <a:defRPr/>
            </a:lvl1pPr>
          </a:lstStyle>
          <a:p>
            <a:pPr>
              <a:defRPr/>
            </a:pPr>
            <a:fld id="{B287BDF5-E7D0-494C-9B01-7AC2A7AE6F6B}" type="datetime1">
              <a:rPr lang="en-GB" altLang="en-US"/>
              <a:pPr>
                <a:defRPr/>
              </a:pPr>
              <a:t>13/08/2022</a:t>
            </a:fld>
            <a:endParaRPr lang="en-GB" altLang="en-US"/>
          </a:p>
        </p:txBody>
      </p:sp>
      <p:sp>
        <p:nvSpPr>
          <p:cNvPr id="5" name="Footer Placeholder 4">
            <a:extLst>
              <a:ext uri="{FF2B5EF4-FFF2-40B4-BE49-F238E27FC236}">
                <a16:creationId xmlns:a16="http://schemas.microsoft.com/office/drawing/2014/main" id="{EE11139E-07E9-42E2-8CB5-6E51E987FE4C}"/>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D7322F1-3E0E-4951-9E89-A769E11FC88F}"/>
              </a:ext>
            </a:extLst>
          </p:cNvPr>
          <p:cNvSpPr>
            <a:spLocks noGrp="1"/>
          </p:cNvSpPr>
          <p:nvPr>
            <p:ph type="sldNum" sz="quarter" idx="12"/>
          </p:nvPr>
        </p:nvSpPr>
        <p:spPr/>
        <p:txBody>
          <a:bodyPr/>
          <a:lstStyle>
            <a:lvl1pPr>
              <a:defRPr/>
            </a:lvl1pPr>
          </a:lstStyle>
          <a:p>
            <a:pPr>
              <a:defRPr/>
            </a:pPr>
            <a:fld id="{91A2AA1C-D30F-4D4A-859C-D520EA22A7A1}" type="slidenum">
              <a:rPr lang="en-GB" altLang="en-US"/>
              <a:pPr>
                <a:defRPr/>
              </a:pPr>
              <a:t>‹#›</a:t>
            </a:fld>
            <a:endParaRPr lang="en-GB" altLang="en-US"/>
          </a:p>
        </p:txBody>
      </p:sp>
    </p:spTree>
    <p:extLst>
      <p:ext uri="{BB962C8B-B14F-4D97-AF65-F5344CB8AC3E}">
        <p14:creationId xmlns:p14="http://schemas.microsoft.com/office/powerpoint/2010/main" val="9293950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883883C-F70D-4781-80FA-85527146A172}"/>
              </a:ext>
            </a:extLst>
          </p:cNvPr>
          <p:cNvSpPr>
            <a:spLocks noGrp="1"/>
          </p:cNvSpPr>
          <p:nvPr>
            <p:ph type="dt" sz="half" idx="10"/>
          </p:nvPr>
        </p:nvSpPr>
        <p:spPr/>
        <p:txBody>
          <a:bodyPr/>
          <a:lstStyle>
            <a:lvl1pPr>
              <a:defRPr/>
            </a:lvl1pPr>
          </a:lstStyle>
          <a:p>
            <a:pPr>
              <a:defRPr/>
            </a:pPr>
            <a:fld id="{59C14C0B-5A8A-4E07-B5D5-9EEE5BDF318A}" type="datetime1">
              <a:rPr lang="en-GB" altLang="en-US"/>
              <a:pPr>
                <a:defRPr/>
              </a:pPr>
              <a:t>13/08/2022</a:t>
            </a:fld>
            <a:endParaRPr lang="en-GB" altLang="en-US"/>
          </a:p>
        </p:txBody>
      </p:sp>
      <p:sp>
        <p:nvSpPr>
          <p:cNvPr id="5" name="Slide Number Placeholder 5">
            <a:extLst>
              <a:ext uri="{FF2B5EF4-FFF2-40B4-BE49-F238E27FC236}">
                <a16:creationId xmlns:a16="http://schemas.microsoft.com/office/drawing/2014/main" id="{9D1D43B6-A735-48AA-B289-AA306310FB87}"/>
              </a:ext>
            </a:extLst>
          </p:cNvPr>
          <p:cNvSpPr>
            <a:spLocks noGrp="1"/>
          </p:cNvSpPr>
          <p:nvPr>
            <p:ph type="sldNum" sz="quarter" idx="11"/>
          </p:nvPr>
        </p:nvSpPr>
        <p:spPr/>
        <p:txBody>
          <a:bodyPr/>
          <a:lstStyle>
            <a:lvl1pPr>
              <a:defRPr/>
            </a:lvl1pPr>
          </a:lstStyle>
          <a:p>
            <a:pPr>
              <a:defRPr/>
            </a:pPr>
            <a:fld id="{7F391006-FB40-4176-849B-B9217F221297}" type="slidenum">
              <a:rPr lang="en-GB" altLang="en-US"/>
              <a:pPr>
                <a:defRPr/>
              </a:pPr>
              <a:t>‹#›</a:t>
            </a:fld>
            <a:endParaRPr lang="en-GB" altLang="en-US"/>
          </a:p>
        </p:txBody>
      </p:sp>
    </p:spTree>
    <p:extLst>
      <p:ext uri="{BB962C8B-B14F-4D97-AF65-F5344CB8AC3E}">
        <p14:creationId xmlns:p14="http://schemas.microsoft.com/office/powerpoint/2010/main" val="16805483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D8F7CA6-70B9-4D8E-9178-2AEA1328D0BB}"/>
              </a:ext>
            </a:extLst>
          </p:cNvPr>
          <p:cNvSpPr>
            <a:spLocks noGrp="1"/>
          </p:cNvSpPr>
          <p:nvPr>
            <p:ph type="dt" sz="half" idx="10"/>
          </p:nvPr>
        </p:nvSpPr>
        <p:spPr/>
        <p:txBody>
          <a:bodyPr/>
          <a:lstStyle>
            <a:lvl1pPr>
              <a:defRPr/>
            </a:lvl1pPr>
          </a:lstStyle>
          <a:p>
            <a:pPr>
              <a:defRPr/>
            </a:pPr>
            <a:fld id="{B75F1175-49F6-4E81-91A0-57F21CD3A2FB}" type="datetime1">
              <a:rPr lang="en-GB" altLang="en-US"/>
              <a:pPr>
                <a:defRPr/>
              </a:pPr>
              <a:t>13/08/2022</a:t>
            </a:fld>
            <a:endParaRPr lang="en-GB" altLang="en-US"/>
          </a:p>
        </p:txBody>
      </p:sp>
      <p:sp>
        <p:nvSpPr>
          <p:cNvPr id="6" name="Slide Number Placeholder 5">
            <a:extLst>
              <a:ext uri="{FF2B5EF4-FFF2-40B4-BE49-F238E27FC236}">
                <a16:creationId xmlns:a16="http://schemas.microsoft.com/office/drawing/2014/main" id="{52EEF1CB-CA3D-42DF-88F4-37E4A2D7F25B}"/>
              </a:ext>
            </a:extLst>
          </p:cNvPr>
          <p:cNvSpPr>
            <a:spLocks noGrp="1"/>
          </p:cNvSpPr>
          <p:nvPr>
            <p:ph type="sldNum" sz="quarter" idx="11"/>
          </p:nvPr>
        </p:nvSpPr>
        <p:spPr/>
        <p:txBody>
          <a:bodyPr/>
          <a:lstStyle>
            <a:lvl1pPr>
              <a:defRPr/>
            </a:lvl1pPr>
          </a:lstStyle>
          <a:p>
            <a:pPr>
              <a:defRPr/>
            </a:pPr>
            <a:fld id="{70D61B8D-97DB-4B84-A130-E2C286601FCA}" type="slidenum">
              <a:rPr lang="en-GB" altLang="en-US"/>
              <a:pPr>
                <a:defRPr/>
              </a:pPr>
              <a:t>‹#›</a:t>
            </a:fld>
            <a:endParaRPr lang="en-GB" altLang="en-US"/>
          </a:p>
        </p:txBody>
      </p:sp>
    </p:spTree>
    <p:extLst>
      <p:ext uri="{BB962C8B-B14F-4D97-AF65-F5344CB8AC3E}">
        <p14:creationId xmlns:p14="http://schemas.microsoft.com/office/powerpoint/2010/main" val="1622461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4C689A9A-12CF-47A9-98F5-EE2B3BCD570E}"/>
              </a:ext>
            </a:extLst>
          </p:cNvPr>
          <p:cNvSpPr>
            <a:spLocks noGrp="1"/>
          </p:cNvSpPr>
          <p:nvPr>
            <p:ph type="dt" sz="half" idx="10"/>
          </p:nvPr>
        </p:nvSpPr>
        <p:spPr/>
        <p:txBody>
          <a:bodyPr/>
          <a:lstStyle>
            <a:lvl1pPr>
              <a:defRPr/>
            </a:lvl1pPr>
          </a:lstStyle>
          <a:p>
            <a:pPr>
              <a:defRPr/>
            </a:pPr>
            <a:fld id="{2F3E810A-D8A3-4951-9A18-D561677B3256}" type="datetime1">
              <a:rPr lang="en-GB" altLang="en-US"/>
              <a:pPr>
                <a:defRPr/>
              </a:pPr>
              <a:t>13/08/2022</a:t>
            </a:fld>
            <a:endParaRPr lang="en-GB" altLang="en-US"/>
          </a:p>
        </p:txBody>
      </p:sp>
      <p:sp>
        <p:nvSpPr>
          <p:cNvPr id="8" name="Slide Number Placeholder 5">
            <a:extLst>
              <a:ext uri="{FF2B5EF4-FFF2-40B4-BE49-F238E27FC236}">
                <a16:creationId xmlns:a16="http://schemas.microsoft.com/office/drawing/2014/main" id="{137BFF79-4873-42AB-9AAD-088600F0E8B9}"/>
              </a:ext>
            </a:extLst>
          </p:cNvPr>
          <p:cNvSpPr>
            <a:spLocks noGrp="1"/>
          </p:cNvSpPr>
          <p:nvPr>
            <p:ph type="sldNum" sz="quarter" idx="11"/>
          </p:nvPr>
        </p:nvSpPr>
        <p:spPr/>
        <p:txBody>
          <a:bodyPr/>
          <a:lstStyle>
            <a:lvl1pPr>
              <a:defRPr/>
            </a:lvl1pPr>
          </a:lstStyle>
          <a:p>
            <a:pPr>
              <a:defRPr/>
            </a:pPr>
            <a:fld id="{4A3425FC-8EF7-40D8-B521-52FEB7660846}" type="slidenum">
              <a:rPr lang="en-GB" altLang="en-US"/>
              <a:pPr>
                <a:defRPr/>
              </a:pPr>
              <a:t>‹#›</a:t>
            </a:fld>
            <a:endParaRPr lang="en-GB" altLang="en-US"/>
          </a:p>
        </p:txBody>
      </p:sp>
    </p:spTree>
    <p:extLst>
      <p:ext uri="{BB962C8B-B14F-4D97-AF65-F5344CB8AC3E}">
        <p14:creationId xmlns:p14="http://schemas.microsoft.com/office/powerpoint/2010/main" val="35316491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7C66C5C-114C-4C62-9524-8BD196473B25}"/>
              </a:ext>
            </a:extLst>
          </p:cNvPr>
          <p:cNvSpPr>
            <a:spLocks noGrp="1"/>
          </p:cNvSpPr>
          <p:nvPr>
            <p:ph type="dt" sz="half" idx="10"/>
          </p:nvPr>
        </p:nvSpPr>
        <p:spPr/>
        <p:txBody>
          <a:bodyPr/>
          <a:lstStyle>
            <a:lvl1pPr>
              <a:defRPr/>
            </a:lvl1pPr>
          </a:lstStyle>
          <a:p>
            <a:pPr>
              <a:defRPr/>
            </a:pPr>
            <a:fld id="{37AD8A2C-F1DC-458F-996F-52880064D851}" type="datetime1">
              <a:rPr lang="en-GB" altLang="en-US"/>
              <a:pPr>
                <a:defRPr/>
              </a:pPr>
              <a:t>13/08/2022</a:t>
            </a:fld>
            <a:endParaRPr lang="en-GB" altLang="en-US"/>
          </a:p>
        </p:txBody>
      </p:sp>
      <p:sp>
        <p:nvSpPr>
          <p:cNvPr id="4" name="Slide Number Placeholder 5">
            <a:extLst>
              <a:ext uri="{FF2B5EF4-FFF2-40B4-BE49-F238E27FC236}">
                <a16:creationId xmlns:a16="http://schemas.microsoft.com/office/drawing/2014/main" id="{9361A1BE-160A-4182-8E29-1CCDC5CFC303}"/>
              </a:ext>
            </a:extLst>
          </p:cNvPr>
          <p:cNvSpPr>
            <a:spLocks noGrp="1"/>
          </p:cNvSpPr>
          <p:nvPr>
            <p:ph type="sldNum" sz="quarter" idx="11"/>
          </p:nvPr>
        </p:nvSpPr>
        <p:spPr/>
        <p:txBody>
          <a:bodyPr/>
          <a:lstStyle>
            <a:lvl1pPr>
              <a:defRPr/>
            </a:lvl1pPr>
          </a:lstStyle>
          <a:p>
            <a:pPr>
              <a:defRPr/>
            </a:pPr>
            <a:fld id="{E0E557EB-88E0-40B0-9BFB-122A19B4D419}" type="slidenum">
              <a:rPr lang="en-GB" altLang="en-US"/>
              <a:pPr>
                <a:defRPr/>
              </a:pPr>
              <a:t>‹#›</a:t>
            </a:fld>
            <a:endParaRPr lang="en-GB" altLang="en-US"/>
          </a:p>
        </p:txBody>
      </p:sp>
    </p:spTree>
    <p:extLst>
      <p:ext uri="{BB962C8B-B14F-4D97-AF65-F5344CB8AC3E}">
        <p14:creationId xmlns:p14="http://schemas.microsoft.com/office/powerpoint/2010/main" val="26353107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51268FA-79A7-47F8-AE25-0FF7027EBA81}"/>
              </a:ext>
            </a:extLst>
          </p:cNvPr>
          <p:cNvSpPr>
            <a:spLocks noGrp="1"/>
          </p:cNvSpPr>
          <p:nvPr>
            <p:ph type="dt" sz="half" idx="10"/>
          </p:nvPr>
        </p:nvSpPr>
        <p:spPr/>
        <p:txBody>
          <a:bodyPr/>
          <a:lstStyle>
            <a:lvl1pPr>
              <a:defRPr/>
            </a:lvl1pPr>
          </a:lstStyle>
          <a:p>
            <a:pPr>
              <a:defRPr/>
            </a:pPr>
            <a:fld id="{B596FA02-8F42-4F95-B85F-9FC67F8CE3A7}" type="datetime1">
              <a:rPr lang="en-GB" altLang="en-US"/>
              <a:pPr>
                <a:defRPr/>
              </a:pPr>
              <a:t>13/08/2022</a:t>
            </a:fld>
            <a:endParaRPr lang="en-GB" altLang="en-US"/>
          </a:p>
        </p:txBody>
      </p:sp>
      <p:sp>
        <p:nvSpPr>
          <p:cNvPr id="3" name="Slide Number Placeholder 5">
            <a:extLst>
              <a:ext uri="{FF2B5EF4-FFF2-40B4-BE49-F238E27FC236}">
                <a16:creationId xmlns:a16="http://schemas.microsoft.com/office/drawing/2014/main" id="{302E302C-8A61-4587-8547-A04754AAAAFB}"/>
              </a:ext>
            </a:extLst>
          </p:cNvPr>
          <p:cNvSpPr>
            <a:spLocks noGrp="1"/>
          </p:cNvSpPr>
          <p:nvPr>
            <p:ph type="sldNum" sz="quarter" idx="11"/>
          </p:nvPr>
        </p:nvSpPr>
        <p:spPr/>
        <p:txBody>
          <a:bodyPr/>
          <a:lstStyle>
            <a:lvl1pPr>
              <a:defRPr/>
            </a:lvl1pPr>
          </a:lstStyle>
          <a:p>
            <a:pPr>
              <a:defRPr/>
            </a:pPr>
            <a:fld id="{59F7EF54-ED1F-4F25-9B79-7B1AA43AFCF5}" type="slidenum">
              <a:rPr lang="en-GB" altLang="en-US"/>
              <a:pPr>
                <a:defRPr/>
              </a:pPr>
              <a:t>‹#›</a:t>
            </a:fld>
            <a:endParaRPr lang="en-GB" altLang="en-US"/>
          </a:p>
        </p:txBody>
      </p:sp>
    </p:spTree>
    <p:extLst>
      <p:ext uri="{BB962C8B-B14F-4D97-AF65-F5344CB8AC3E}">
        <p14:creationId xmlns:p14="http://schemas.microsoft.com/office/powerpoint/2010/main" val="30162878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DA68108-AA45-4097-8529-436BD4E16F35}"/>
              </a:ext>
            </a:extLst>
          </p:cNvPr>
          <p:cNvSpPr>
            <a:spLocks noGrp="1"/>
          </p:cNvSpPr>
          <p:nvPr>
            <p:ph type="dt" sz="half" idx="10"/>
          </p:nvPr>
        </p:nvSpPr>
        <p:spPr/>
        <p:txBody>
          <a:bodyPr/>
          <a:lstStyle>
            <a:lvl1pPr>
              <a:defRPr/>
            </a:lvl1pPr>
          </a:lstStyle>
          <a:p>
            <a:pPr>
              <a:defRPr/>
            </a:pPr>
            <a:fld id="{8C3A6429-CDC5-4135-A6D1-FCEEE3BAC924}" type="datetime1">
              <a:rPr lang="en-GB" altLang="en-US"/>
              <a:pPr>
                <a:defRPr/>
              </a:pPr>
              <a:t>13/08/2022</a:t>
            </a:fld>
            <a:endParaRPr lang="en-GB" altLang="en-US"/>
          </a:p>
        </p:txBody>
      </p:sp>
      <p:sp>
        <p:nvSpPr>
          <p:cNvPr id="6" name="Slide Number Placeholder 5">
            <a:extLst>
              <a:ext uri="{FF2B5EF4-FFF2-40B4-BE49-F238E27FC236}">
                <a16:creationId xmlns:a16="http://schemas.microsoft.com/office/drawing/2014/main" id="{17D88B96-6CFF-4CD0-9B6C-68AA9A5A2697}"/>
              </a:ext>
            </a:extLst>
          </p:cNvPr>
          <p:cNvSpPr>
            <a:spLocks noGrp="1"/>
          </p:cNvSpPr>
          <p:nvPr>
            <p:ph type="sldNum" sz="quarter" idx="11"/>
          </p:nvPr>
        </p:nvSpPr>
        <p:spPr/>
        <p:txBody>
          <a:bodyPr/>
          <a:lstStyle>
            <a:lvl1pPr>
              <a:defRPr/>
            </a:lvl1pPr>
          </a:lstStyle>
          <a:p>
            <a:pPr>
              <a:defRPr/>
            </a:pPr>
            <a:fld id="{73B296FB-2E3E-4787-B9B5-CF2B8F24EE94}" type="slidenum">
              <a:rPr lang="en-GB" altLang="en-US"/>
              <a:pPr>
                <a:defRPr/>
              </a:pPr>
              <a:t>‹#›</a:t>
            </a:fld>
            <a:endParaRPr lang="en-GB" altLang="en-US"/>
          </a:p>
        </p:txBody>
      </p:sp>
    </p:spTree>
    <p:extLst>
      <p:ext uri="{BB962C8B-B14F-4D97-AF65-F5344CB8AC3E}">
        <p14:creationId xmlns:p14="http://schemas.microsoft.com/office/powerpoint/2010/main" val="13604762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9DB6EBB-EDA8-4059-BA69-BE0696A306B8}"/>
              </a:ext>
            </a:extLst>
          </p:cNvPr>
          <p:cNvSpPr>
            <a:spLocks noGrp="1"/>
          </p:cNvSpPr>
          <p:nvPr>
            <p:ph type="dt" sz="half" idx="10"/>
          </p:nvPr>
        </p:nvSpPr>
        <p:spPr/>
        <p:txBody>
          <a:bodyPr/>
          <a:lstStyle>
            <a:lvl1pPr>
              <a:defRPr/>
            </a:lvl1pPr>
          </a:lstStyle>
          <a:p>
            <a:pPr>
              <a:defRPr/>
            </a:pPr>
            <a:fld id="{7CCD3A71-4715-4CEF-B49C-51BACF78E64E}" type="datetime1">
              <a:rPr lang="en-GB" altLang="en-US"/>
              <a:pPr>
                <a:defRPr/>
              </a:pPr>
              <a:t>13/08/2022</a:t>
            </a:fld>
            <a:endParaRPr lang="en-GB" altLang="en-US"/>
          </a:p>
        </p:txBody>
      </p:sp>
      <p:sp>
        <p:nvSpPr>
          <p:cNvPr id="6" name="Slide Number Placeholder 5">
            <a:extLst>
              <a:ext uri="{FF2B5EF4-FFF2-40B4-BE49-F238E27FC236}">
                <a16:creationId xmlns:a16="http://schemas.microsoft.com/office/drawing/2014/main" id="{ECD2BCB9-7EB0-4086-8E50-E231A0C7CEAB}"/>
              </a:ext>
            </a:extLst>
          </p:cNvPr>
          <p:cNvSpPr>
            <a:spLocks noGrp="1"/>
          </p:cNvSpPr>
          <p:nvPr>
            <p:ph type="sldNum" sz="quarter" idx="11"/>
          </p:nvPr>
        </p:nvSpPr>
        <p:spPr/>
        <p:txBody>
          <a:bodyPr/>
          <a:lstStyle>
            <a:lvl1pPr>
              <a:defRPr/>
            </a:lvl1pPr>
          </a:lstStyle>
          <a:p>
            <a:pPr>
              <a:defRPr/>
            </a:pPr>
            <a:fld id="{D30B2280-21DF-4A3D-82C6-64BB15A5ED20}" type="slidenum">
              <a:rPr lang="en-GB" altLang="en-US"/>
              <a:pPr>
                <a:defRPr/>
              </a:pPr>
              <a:t>‹#›</a:t>
            </a:fld>
            <a:endParaRPr lang="en-GB" altLang="en-US"/>
          </a:p>
        </p:txBody>
      </p:sp>
    </p:spTree>
    <p:extLst>
      <p:ext uri="{BB962C8B-B14F-4D97-AF65-F5344CB8AC3E}">
        <p14:creationId xmlns:p14="http://schemas.microsoft.com/office/powerpoint/2010/main" val="7167634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18E6AA-C591-4C77-9DC9-784500A9AF1E}"/>
              </a:ext>
            </a:extLst>
          </p:cNvPr>
          <p:cNvSpPr>
            <a:spLocks noGrp="1"/>
          </p:cNvSpPr>
          <p:nvPr>
            <p:ph type="dt" sz="half" idx="10"/>
          </p:nvPr>
        </p:nvSpPr>
        <p:spPr/>
        <p:txBody>
          <a:bodyPr/>
          <a:lstStyle>
            <a:lvl1pPr>
              <a:defRPr/>
            </a:lvl1pPr>
          </a:lstStyle>
          <a:p>
            <a:pPr>
              <a:defRPr/>
            </a:pPr>
            <a:fld id="{AA815ADE-7109-4CD5-AFC6-C89EDF5B14B6}" type="datetime1">
              <a:rPr lang="en-GB" altLang="en-US"/>
              <a:pPr>
                <a:defRPr/>
              </a:pPr>
              <a:t>13/08/2022</a:t>
            </a:fld>
            <a:endParaRPr lang="en-GB" altLang="en-US"/>
          </a:p>
        </p:txBody>
      </p:sp>
      <p:sp>
        <p:nvSpPr>
          <p:cNvPr id="5" name="Slide Number Placeholder 5">
            <a:extLst>
              <a:ext uri="{FF2B5EF4-FFF2-40B4-BE49-F238E27FC236}">
                <a16:creationId xmlns:a16="http://schemas.microsoft.com/office/drawing/2014/main" id="{8C2B8988-DE15-41E0-B804-77749EFB025E}"/>
              </a:ext>
            </a:extLst>
          </p:cNvPr>
          <p:cNvSpPr>
            <a:spLocks noGrp="1"/>
          </p:cNvSpPr>
          <p:nvPr>
            <p:ph type="sldNum" sz="quarter" idx="11"/>
          </p:nvPr>
        </p:nvSpPr>
        <p:spPr/>
        <p:txBody>
          <a:bodyPr/>
          <a:lstStyle>
            <a:lvl1pPr>
              <a:defRPr/>
            </a:lvl1pPr>
          </a:lstStyle>
          <a:p>
            <a:pPr>
              <a:defRPr/>
            </a:pPr>
            <a:fld id="{3FF9AF24-1494-4C96-818C-77A419765899}" type="slidenum">
              <a:rPr lang="en-GB" altLang="en-US"/>
              <a:pPr>
                <a:defRPr/>
              </a:pPr>
              <a:t>‹#›</a:t>
            </a:fld>
            <a:endParaRPr lang="en-GB" altLang="en-US"/>
          </a:p>
        </p:txBody>
      </p:sp>
    </p:spTree>
    <p:extLst>
      <p:ext uri="{BB962C8B-B14F-4D97-AF65-F5344CB8AC3E}">
        <p14:creationId xmlns:p14="http://schemas.microsoft.com/office/powerpoint/2010/main" val="38849910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50ECA4-C954-413A-9760-8DEE7B444E21}"/>
              </a:ext>
            </a:extLst>
          </p:cNvPr>
          <p:cNvSpPr>
            <a:spLocks noGrp="1"/>
          </p:cNvSpPr>
          <p:nvPr>
            <p:ph type="dt" sz="half" idx="10"/>
          </p:nvPr>
        </p:nvSpPr>
        <p:spPr/>
        <p:txBody>
          <a:bodyPr/>
          <a:lstStyle>
            <a:lvl1pPr>
              <a:defRPr/>
            </a:lvl1pPr>
          </a:lstStyle>
          <a:p>
            <a:pPr>
              <a:defRPr/>
            </a:pPr>
            <a:fld id="{00A02671-D43F-433A-B173-B8A63F6C8587}" type="datetime1">
              <a:rPr lang="en-GB" altLang="en-US"/>
              <a:pPr>
                <a:defRPr/>
              </a:pPr>
              <a:t>13/08/2022</a:t>
            </a:fld>
            <a:endParaRPr lang="en-GB" altLang="en-US"/>
          </a:p>
        </p:txBody>
      </p:sp>
      <p:sp>
        <p:nvSpPr>
          <p:cNvPr id="5" name="Slide Number Placeholder 5">
            <a:extLst>
              <a:ext uri="{FF2B5EF4-FFF2-40B4-BE49-F238E27FC236}">
                <a16:creationId xmlns:a16="http://schemas.microsoft.com/office/drawing/2014/main" id="{D567D57C-D8ED-415C-B5A4-A748E7D9525D}"/>
              </a:ext>
            </a:extLst>
          </p:cNvPr>
          <p:cNvSpPr>
            <a:spLocks noGrp="1"/>
          </p:cNvSpPr>
          <p:nvPr>
            <p:ph type="sldNum" sz="quarter" idx="11"/>
          </p:nvPr>
        </p:nvSpPr>
        <p:spPr/>
        <p:txBody>
          <a:bodyPr/>
          <a:lstStyle>
            <a:lvl1pPr>
              <a:defRPr/>
            </a:lvl1pPr>
          </a:lstStyle>
          <a:p>
            <a:pPr>
              <a:defRPr/>
            </a:pPr>
            <a:fld id="{188BA703-DFAA-4E68-B1FA-013ECFC9C86D}" type="slidenum">
              <a:rPr lang="en-GB" altLang="en-US"/>
              <a:pPr>
                <a:defRPr/>
              </a:pPr>
              <a:t>‹#›</a:t>
            </a:fld>
            <a:endParaRPr lang="en-GB" altLang="en-US"/>
          </a:p>
        </p:txBody>
      </p:sp>
    </p:spTree>
    <p:extLst>
      <p:ext uri="{BB962C8B-B14F-4D97-AF65-F5344CB8AC3E}">
        <p14:creationId xmlns:p14="http://schemas.microsoft.com/office/powerpoint/2010/main" val="3157471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6.jpe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8/13/2022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217926551"/>
      </p:ext>
    </p:extLst>
  </p:cSld>
  <p:clrMap bg1="dk1" tx1="lt1" bg2="dk2" tx2="lt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 id="2147483737" r:id="rId15"/>
    <p:sldLayoutId id="2147483738" r:id="rId16"/>
    <p:sldLayoutId id="214748373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85CA10B-D5E6-4495-A7C7-5C25BC52F7AA}"/>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D83DCD68-3C11-427C-9AA5-7503ED43D7D3}"/>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7701E04-51A9-43D7-90C1-5BCA926ECD29}"/>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C714C30-FCD4-427E-B923-E8DEAA028408}" type="datetime1">
              <a:rPr lang="en-GB" altLang="en-US"/>
              <a:pPr>
                <a:defRPr/>
              </a:pPr>
              <a:t>13/08/2022</a:t>
            </a:fld>
            <a:endParaRPr lang="en-GB" altLang="en-US"/>
          </a:p>
        </p:txBody>
      </p:sp>
      <p:sp>
        <p:nvSpPr>
          <p:cNvPr id="6" name="Slide Number Placeholder 5">
            <a:extLst>
              <a:ext uri="{FF2B5EF4-FFF2-40B4-BE49-F238E27FC236}">
                <a16:creationId xmlns:a16="http://schemas.microsoft.com/office/drawing/2014/main" id="{A167D837-8BE5-4C20-95F2-04F85175B45C}"/>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anose="020B0503030403020204" pitchFamily="34" charset="0"/>
              </a:defRPr>
            </a:lvl1pPr>
          </a:lstStyle>
          <a:p>
            <a:pPr>
              <a:defRPr/>
            </a:pPr>
            <a:fld id="{CC01C85F-589D-4197-AE21-B8DC2B2F826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7" r:id="rId1"/>
    <p:sldLayoutId id="2147483948" r:id="rId2"/>
    <p:sldLayoutId id="2147483938" r:id="rId3"/>
    <p:sldLayoutId id="2147483939" r:id="rId4"/>
    <p:sldLayoutId id="2147483940" r:id="rId5"/>
    <p:sldLayoutId id="2147483941" r:id="rId6"/>
    <p:sldLayoutId id="2147483942" r:id="rId7"/>
    <p:sldLayoutId id="2147483943" r:id="rId8"/>
    <p:sldLayoutId id="2147483944" r:id="rId9"/>
    <p:sldLayoutId id="2147483945" r:id="rId10"/>
    <p:sldLayoutId id="2147483946"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hyperlink" Target="https://www.peoplemattersglobal.com/news/corporate/hundreds-of-amazon-employees-risk-their-jobs-by-violating-company-policy-24481"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hyperlink" Target="https://contrainformacion.es/ken-loach-sobre-el-modelo-amazon-jeff-bezos-tiene-una-riqueza-inimaginable-y-la-gente-que-trabaja-para-el-son-desesperadamente-pobres/" TargetMode="Externa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3.png"/><Relationship Id="rId7" Type="http://schemas.openxmlformats.org/officeDocument/2006/relationships/hyperlink" Target="https://commons.wikimedia.org/wiki/File:AWS_-_Amazon_Web_Services_Office_in_Houston,_Texas_(46600198075).jpg" TargetMode="Externa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hyperlink" Target="http://commons.wikimedia.org/wiki/file:aws_simple_icons_aws_cloud.sv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www.picpedia.org/highway-signs/p/political.html" TargetMode="Externa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6.jpeg"/><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7.jpeg"/><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hyperlink" Target="https://supertoast.pt/2017/05/18/amazon-da-exemplo-de-responsabilidade-social/" TargetMode="External"/><Relationship Id="rId2" Type="http://schemas.openxmlformats.org/officeDocument/2006/relationships/image" Target="../media/image18.jpeg"/><Relationship Id="rId1" Type="http://schemas.openxmlformats.org/officeDocument/2006/relationships/slideLayout" Target="../slideLayouts/slideLayout1.xml"/><Relationship Id="rId4" Type="http://schemas.openxmlformats.org/officeDocument/2006/relationships/hyperlink" Target="https://creativecommons.org/licenses/by-nc/3.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www.latentexistence.me.uk/judicial-review-pip-consultation/" TargetMode="External"/><Relationship Id="rId3" Type="http://schemas.openxmlformats.org/officeDocument/2006/relationships/image" Target="../media/image2.png"/><Relationship Id="rId7"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hyperlink" Target="https://creativecommons.org/licenses/by-nc-sa/3.0/"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eea.europa.eu/airs/2017/resource-efficiency-and-low-carbon-economy/environmental-and-labour-taxation" TargetMode="External"/><Relationship Id="rId3" Type="http://schemas.openxmlformats.org/officeDocument/2006/relationships/image" Target="../media/image2.png"/><Relationship Id="rId7"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hyperlink" Target="https://creativecommons.org/licenses/by/3.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8" Type="http://schemas.openxmlformats.org/officeDocument/2006/relationships/hyperlink" Target="https://www.adhugger.net/2021/03/09/amazon-opens-three-new-offices-in-romania-and-creates-500-jobs/" TargetMode="External"/><Relationship Id="rId3" Type="http://schemas.openxmlformats.org/officeDocument/2006/relationships/image" Target="../media/image2.png"/><Relationship Id="rId7"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hyperlink" Target="https://researchleap.com/global-political-economy-in-context-of-evolution-of-political-economic-thought/" TargetMode="External"/><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owl.excelsior.edu/writing-process/introductions-and-conclusions/conclusions/"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www.picpedia.org/highway-signs/r/reference.html" TargetMode="External"/><Relationship Id="rId13" Type="http://schemas.openxmlformats.org/officeDocument/2006/relationships/hyperlink" Target="http://aws.amazon.com/documentation/" TargetMode="External"/><Relationship Id="rId3" Type="http://schemas.openxmlformats.org/officeDocument/2006/relationships/image" Target="../media/image2.png"/><Relationship Id="rId7" Type="http://schemas.openxmlformats.org/officeDocument/2006/relationships/image" Target="../media/image25.jpeg"/><Relationship Id="rId12" Type="http://schemas.openxmlformats.org/officeDocument/2006/relationships/hyperlink" Target="https://seekingalpha.com/article/121955-amazons-wheel-of-growth"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hyperlink" Target="https://www.britannica.com/topic/Amazoncom" TargetMode="External"/><Relationship Id="rId5" Type="http://schemas.openxmlformats.org/officeDocument/2006/relationships/image" Target="../media/image4.png"/><Relationship Id="rId10" Type="http://schemas.openxmlformats.org/officeDocument/2006/relationships/hyperlink" Target="https://pestleanalysis.com/pest-analysis-of-eretail-leader-amazon/" TargetMode="External"/><Relationship Id="rId4" Type="http://schemas.openxmlformats.org/officeDocument/2006/relationships/image" Target="../media/image3.png"/><Relationship Id="rId9" Type="http://schemas.openxmlformats.org/officeDocument/2006/relationships/hyperlink" Target="https://www.amazon.com/Amazon-Prime-Air/b?ie=UTF8&amp;node=80377200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3FC0C5F-DCAA-4716-A75F-61497D3124F8}"/>
              </a:ext>
            </a:extLst>
          </p:cNvPr>
          <p:cNvSpPr>
            <a:spLocks noGrp="1"/>
          </p:cNvSpPr>
          <p:nvPr>
            <p:ph type="dt" sz="quarter" idx="10"/>
          </p:nvPr>
        </p:nvSpPr>
        <p:spPr/>
        <p:txBody>
          <a:bodyPr/>
          <a:lstStyle/>
          <a:p>
            <a:pPr>
              <a:defRPr/>
            </a:pPr>
            <a:fld id="{5EC0FA7E-6D3B-48D7-9F80-6C4D37659D9C}" type="datetime1">
              <a:rPr lang="en-GB" altLang="en-US"/>
              <a:pPr>
                <a:defRPr/>
              </a:pPr>
              <a:t>13/08/2022</a:t>
            </a:fld>
            <a:endParaRPr lang="en-GB" altLang="en-US"/>
          </a:p>
        </p:txBody>
      </p:sp>
      <p:sp>
        <p:nvSpPr>
          <p:cNvPr id="6147" name="Slide Number Placeholder 5">
            <a:extLst>
              <a:ext uri="{FF2B5EF4-FFF2-40B4-BE49-F238E27FC236}">
                <a16:creationId xmlns:a16="http://schemas.microsoft.com/office/drawing/2014/main" id="{517968DF-AC92-4597-B87D-E5F202BD1B5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F742830-BDAD-46B8-BE41-B121BC27D304}"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5977D80F-BBFD-4303-BDCC-1017F6968426}"/>
              </a:ext>
            </a:extLst>
          </p:cNvPr>
          <p:cNvSpPr>
            <a:spLocks noGrp="1"/>
          </p:cNvSpPr>
          <p:nvPr>
            <p:ph type="ctrTitle"/>
          </p:nvPr>
        </p:nvSpPr>
        <p:spPr>
          <a:xfrm>
            <a:off x="1539876" y="1158875"/>
            <a:ext cx="9128125" cy="4540250"/>
          </a:xfrm>
        </p:spPr>
        <p:txBody>
          <a:bodyPr/>
          <a:lstStyle/>
          <a:p>
            <a:r>
              <a:rPr lang="en-GB" altLang="en-US" dirty="0"/>
              <a:t>BMSW4001 </a:t>
            </a:r>
            <a:br>
              <a:rPr lang="en-GB" altLang="en-US" dirty="0"/>
            </a:br>
            <a:br>
              <a:rPr lang="en-GB" altLang="en-US" dirty="0"/>
            </a:br>
            <a:r>
              <a:rPr lang="en-GB" altLang="en-US" dirty="0"/>
              <a:t>Academic and Employability Skills</a:t>
            </a:r>
            <a:br>
              <a:rPr lang="en-GB" altLang="en-US" sz="3600" dirty="0"/>
            </a:br>
            <a:br>
              <a:rPr lang="en-GB" altLang="en-US" sz="3600" dirty="0"/>
            </a:br>
            <a:endParaRPr lang="en-GB" altLang="en-US" sz="3600" dirty="0"/>
          </a:p>
        </p:txBody>
      </p:sp>
    </p:spTree>
    <p:extLst>
      <p:ext uri="{BB962C8B-B14F-4D97-AF65-F5344CB8AC3E}">
        <p14:creationId xmlns:p14="http://schemas.microsoft.com/office/powerpoint/2010/main" val="201970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9">
            <a:extLst>
              <a:ext uri="{FF2B5EF4-FFF2-40B4-BE49-F238E27FC236}">
                <a16:creationId xmlns:a16="http://schemas.microsoft.com/office/drawing/2014/main" id="{820EFFE4-7335-4112-B6A6-607420E3FE7B}"/>
              </a:ext>
            </a:extLst>
          </p:cNvPr>
          <p:cNvSpPr txBox="1">
            <a:spLocks noChangeArrowheads="1"/>
          </p:cNvSpPr>
          <p:nvPr/>
        </p:nvSpPr>
        <p:spPr bwMode="auto">
          <a:xfrm>
            <a:off x="1524000" y="290513"/>
            <a:ext cx="9144000"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Tx/>
              <a:buNone/>
            </a:pPr>
            <a:r>
              <a:rPr lang="en-US" altLang="en-US" sz="3200" b="1" dirty="0">
                <a:latin typeface="Arial" panose="020B0604020202020204" pitchFamily="34" charset="0"/>
              </a:rPr>
              <a:t>PRESENTATION OF AMAZON </a:t>
            </a:r>
            <a:endParaRPr lang="en-US" altLang="en-US" sz="3200" dirty="0">
              <a:latin typeface="Arial" panose="020B0604020202020204" pitchFamily="34" charset="0"/>
            </a:endParaRPr>
          </a:p>
        </p:txBody>
      </p:sp>
      <p:sp>
        <p:nvSpPr>
          <p:cNvPr id="7171" name="Text Box 9">
            <a:extLst>
              <a:ext uri="{FF2B5EF4-FFF2-40B4-BE49-F238E27FC236}">
                <a16:creationId xmlns:a16="http://schemas.microsoft.com/office/drawing/2014/main" id="{FA02CDCC-2A81-4CCA-9FF8-7C676A70D644}"/>
              </a:ext>
            </a:extLst>
          </p:cNvPr>
          <p:cNvSpPr txBox="1">
            <a:spLocks noChangeArrowheads="1"/>
          </p:cNvSpPr>
          <p:nvPr/>
        </p:nvSpPr>
        <p:spPr bwMode="auto">
          <a:xfrm>
            <a:off x="1524000" y="1268413"/>
            <a:ext cx="9144000" cy="4493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 typeface="Arial" panose="020B0604020202020204" pitchFamily="34" charset="0"/>
              <a:buNone/>
            </a:pPr>
            <a:r>
              <a:rPr lang="en-US" altLang="en-US" sz="2200" b="1" dirty="0">
                <a:latin typeface="Arial" panose="020B0604020202020204" pitchFamily="34" charset="0"/>
              </a:rPr>
              <a:t>Raphael Azagoh-Kouadio – 2133598</a:t>
            </a:r>
          </a:p>
          <a:p>
            <a:pPr>
              <a:spcBef>
                <a:spcPct val="50000"/>
              </a:spcBef>
              <a:buFont typeface="Arial" panose="020B0604020202020204" pitchFamily="34" charset="0"/>
              <a:buNone/>
            </a:pPr>
            <a:endParaRPr lang="en-US" altLang="en-US" sz="2200" b="1" dirty="0">
              <a:latin typeface="Arial" panose="020B0604020202020204" pitchFamily="34" charset="0"/>
            </a:endParaRPr>
          </a:p>
          <a:p>
            <a:pPr>
              <a:spcBef>
                <a:spcPct val="50000"/>
              </a:spcBef>
              <a:buFont typeface="Arial" panose="020B0604020202020204" pitchFamily="34" charset="0"/>
              <a:buNone/>
            </a:pPr>
            <a:endParaRPr lang="en-US" altLang="en-US" sz="2200" b="1" dirty="0">
              <a:latin typeface="Arial" panose="020B0604020202020204" pitchFamily="34" charset="0"/>
            </a:endParaRPr>
          </a:p>
          <a:p>
            <a:pPr algn="ctr">
              <a:spcBef>
                <a:spcPct val="50000"/>
              </a:spcBef>
              <a:buFont typeface="Arial" panose="020B0604020202020204" pitchFamily="34" charset="0"/>
              <a:buNone/>
            </a:pPr>
            <a:r>
              <a:rPr lang="en-US" altLang="en-US" sz="2200" b="1" dirty="0">
                <a:latin typeface="Arial" panose="020B0604020202020204" pitchFamily="34" charset="0"/>
              </a:rPr>
              <a:t>amazon </a:t>
            </a:r>
          </a:p>
          <a:p>
            <a:pPr>
              <a:spcBef>
                <a:spcPct val="50000"/>
              </a:spcBef>
              <a:buFont typeface="Arial" panose="020B0604020202020204" pitchFamily="34" charset="0"/>
              <a:buNone/>
            </a:pPr>
            <a:endParaRPr lang="en-US" altLang="en-US" sz="2200" dirty="0">
              <a:latin typeface="Arial" panose="020B0604020202020204" pitchFamily="34" charset="0"/>
            </a:endParaRPr>
          </a:p>
          <a:p>
            <a:pPr algn="ctr">
              <a:spcBef>
                <a:spcPct val="50000"/>
              </a:spcBef>
              <a:buFont typeface="Arial" panose="020B0604020202020204" pitchFamily="34" charset="0"/>
              <a:buNone/>
            </a:pPr>
            <a:endParaRPr lang="en-US" altLang="en-US" sz="2200" dirty="0">
              <a:latin typeface="Arial" panose="020B0604020202020204" pitchFamily="34" charset="0"/>
            </a:endParaRPr>
          </a:p>
          <a:p>
            <a:pPr algn="ctr">
              <a:spcBef>
                <a:spcPct val="50000"/>
              </a:spcBef>
              <a:buFont typeface="Arial" panose="020B0604020202020204" pitchFamily="34" charset="0"/>
              <a:buNone/>
            </a:pPr>
            <a:r>
              <a:rPr lang="en-US" altLang="en-US" sz="2200" b="1" dirty="0">
                <a:latin typeface="Arial" panose="020B0604020202020204" pitchFamily="34" charset="0"/>
              </a:rPr>
              <a:t>Joanna Walsh</a:t>
            </a:r>
          </a:p>
          <a:p>
            <a:pPr algn="ctr">
              <a:spcBef>
                <a:spcPct val="50000"/>
              </a:spcBef>
              <a:buFont typeface="Arial" panose="020B0604020202020204" pitchFamily="34" charset="0"/>
              <a:buNone/>
            </a:pPr>
            <a:r>
              <a:rPr lang="en-US" altLang="en-US" sz="2200" b="1" dirty="0">
                <a:latin typeface="Arial" panose="020B0604020202020204" pitchFamily="34" charset="0"/>
              </a:rPr>
              <a:t>University of Wales Trinity Saint David </a:t>
            </a:r>
          </a:p>
          <a:p>
            <a:pPr algn="ctr">
              <a:spcBef>
                <a:spcPct val="50000"/>
              </a:spcBef>
              <a:buFont typeface="Arial" panose="020B0604020202020204" pitchFamily="34" charset="0"/>
              <a:buNone/>
            </a:pPr>
            <a:endParaRPr lang="en-US" altLang="en-US" sz="2200" dirty="0">
              <a:latin typeface="Arial" panose="020B0604020202020204" pitchFamily="34" charset="0"/>
            </a:endParaRPr>
          </a:p>
        </p:txBody>
      </p:sp>
    </p:spTree>
    <p:extLst>
      <p:ext uri="{BB962C8B-B14F-4D97-AF65-F5344CB8AC3E}">
        <p14:creationId xmlns:p14="http://schemas.microsoft.com/office/powerpoint/2010/main" val="3037113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3"/>
        <p:cNvGrpSpPr/>
        <p:nvPr/>
      </p:nvGrpSpPr>
      <p:grpSpPr>
        <a:xfrm>
          <a:off x="0" y="0"/>
          <a:ext cx="0" cy="0"/>
          <a:chOff x="0" y="0"/>
          <a:chExt cx="0" cy="0"/>
        </a:xfrm>
      </p:grpSpPr>
      <p:sp useBgFill="1">
        <p:nvSpPr>
          <p:cNvPr id="94" name="Rectangle 90">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2">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8"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85" name="Google Shape;85;p1"/>
          <p:cNvPicPr preferRelativeResize="0"/>
          <p:nvPr/>
        </p:nvPicPr>
        <p:blipFill rotWithShape="1">
          <a:blip r:embed="rId3"/>
          <a:stretch/>
        </p:blipFill>
        <p:spPr>
          <a:xfrm>
            <a:off x="635458" y="-5"/>
            <a:ext cx="10488154" cy="3830330"/>
          </a:xfrm>
          <a:prstGeom prst="rect">
            <a:avLst/>
          </a:prstGeom>
          <a:noFill/>
          <a:effectLst/>
        </p:spPr>
      </p:pic>
      <p:sp>
        <p:nvSpPr>
          <p:cNvPr id="99" name="Freeform: Shape 9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4" name="Google Shape;84;p1"/>
          <p:cNvSpPr txBox="1">
            <a:spLocks noGrp="1"/>
          </p:cNvSpPr>
          <p:nvPr>
            <p:ph type="subTitle" idx="1"/>
          </p:nvPr>
        </p:nvSpPr>
        <p:spPr>
          <a:xfrm>
            <a:off x="636916" y="5722374"/>
            <a:ext cx="9149349" cy="487924"/>
          </a:xfrm>
          <a:prstGeom prst="rect">
            <a:avLst/>
          </a:prstGeom>
        </p:spPr>
        <p:txBody>
          <a:bodyPr spcFirstLastPara="1" lIns="91425" tIns="45700" rIns="91425" bIns="45700" anchorCtr="0">
            <a:normAutofit/>
          </a:bodyPr>
          <a:lstStyle/>
          <a:p>
            <a:pPr marL="0" lvl="0" indent="0" rtl="0">
              <a:spcBef>
                <a:spcPts val="0"/>
              </a:spcBef>
              <a:spcAft>
                <a:spcPts val="600"/>
              </a:spcAft>
              <a:buClr>
                <a:schemeClr val="dk1"/>
              </a:buClr>
              <a:buSzPts val="3200"/>
              <a:buNone/>
            </a:pPr>
            <a:r>
              <a:rPr lang="ro-RO">
                <a:solidFill>
                  <a:schemeClr val="tx2">
                    <a:lumMod val="40000"/>
                    <a:lumOff val="60000"/>
                  </a:schemeClr>
                </a:solidFill>
                <a:latin typeface="Comic Sans MS"/>
                <a:ea typeface="Comic Sans MS"/>
                <a:cs typeface="Comic Sans MS"/>
                <a:sym typeface="Comic Sans MS"/>
              </a:rPr>
              <a:t>SAFE  AND  FAST</a:t>
            </a:r>
          </a:p>
        </p:txBody>
      </p:sp>
      <p:sp>
        <p:nvSpPr>
          <p:cNvPr id="86" name="Google Shape;86;p1"/>
          <p:cNvSpPr txBox="1"/>
          <p:nvPr/>
        </p:nvSpPr>
        <p:spPr>
          <a:xfrm>
            <a:off x="10189200" y="3981050"/>
            <a:ext cx="3633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Lato"/>
              <a:ea typeface="Lato"/>
              <a:cs typeface="Lato"/>
              <a:sym typeface="Lato"/>
            </a:endParaRPr>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pic>
        <p:nvPicPr>
          <p:cNvPr id="83" name="Picture 82">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85" name="Picture 84">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87" name="Oval 86">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9" name="Picture 88">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91" name="Picture 90">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93" name="Rectangle 92">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5" name="Rectangle 94">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2FAF764-5B56-461B-A7F0-765C6FCA6CF5}"/>
              </a:ext>
            </a:extLst>
          </p:cNvPr>
          <p:cNvSpPr>
            <a:spLocks noGrp="1"/>
          </p:cNvSpPr>
          <p:nvPr>
            <p:ph type="ctrTitle"/>
          </p:nvPr>
        </p:nvSpPr>
        <p:spPr>
          <a:xfrm>
            <a:off x="648930" y="629266"/>
            <a:ext cx="5616217" cy="1622321"/>
          </a:xfrm>
        </p:spPr>
        <p:txBody>
          <a:bodyPr vert="horz" lIns="91440" tIns="45720" rIns="91440" bIns="45720" rtlCol="0" anchor="t">
            <a:normAutofit/>
          </a:bodyPr>
          <a:lstStyle/>
          <a:p>
            <a:r>
              <a:rPr lang="en-US" sz="4200" b="0" i="0" kern="1200">
                <a:solidFill>
                  <a:srgbClr val="EBEBEB"/>
                </a:solidFill>
                <a:latin typeface="+mj-lt"/>
                <a:ea typeface="+mj-ea"/>
                <a:cs typeface="+mj-cs"/>
              </a:rPr>
              <a:t>Content</a:t>
            </a:r>
          </a:p>
        </p:txBody>
      </p:sp>
      <p:sp>
        <p:nvSpPr>
          <p:cNvPr id="97"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99" name="Freeform: Shape 98">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3" name="Picture 2">
            <a:extLst>
              <a:ext uri="{FF2B5EF4-FFF2-40B4-BE49-F238E27FC236}">
                <a16:creationId xmlns:a16="http://schemas.microsoft.com/office/drawing/2014/main" id="{AFED86CD-77DD-456A-94EB-F8180C60C20D}"/>
              </a:ext>
            </a:extLst>
          </p:cNvPr>
          <p:cNvPicPr>
            <a:picLocks noChangeAspect="1"/>
          </p:cNvPicPr>
          <p:nvPr/>
        </p:nvPicPr>
        <p:blipFill>
          <a:blip r:embed="rId6"/>
          <a:stretch>
            <a:fillRect/>
          </a:stretch>
        </p:blipFill>
        <p:spPr>
          <a:xfrm>
            <a:off x="7563742" y="2861829"/>
            <a:ext cx="3980139" cy="1134339"/>
          </a:xfrm>
          <a:prstGeom prst="rect">
            <a:avLst/>
          </a:prstGeom>
          <a:effectLst/>
        </p:spPr>
      </p:pic>
      <p:sp>
        <p:nvSpPr>
          <p:cNvPr id="101" name="Rectangle 100">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ubtitle 6">
            <a:extLst>
              <a:ext uri="{FF2B5EF4-FFF2-40B4-BE49-F238E27FC236}">
                <a16:creationId xmlns:a16="http://schemas.microsoft.com/office/drawing/2014/main" id="{4EB0C969-6FA1-46F3-8B03-A14DF0AD330F}"/>
              </a:ext>
            </a:extLst>
          </p:cNvPr>
          <p:cNvSpPr>
            <a:spLocks noGrp="1"/>
          </p:cNvSpPr>
          <p:nvPr>
            <p:ph type="subTitle" idx="1"/>
          </p:nvPr>
        </p:nvSpPr>
        <p:spPr>
          <a:xfrm>
            <a:off x="648931" y="2438400"/>
            <a:ext cx="5616216" cy="3785419"/>
          </a:xfrm>
        </p:spPr>
        <p:txBody>
          <a:bodyPr vert="horz" lIns="91440" tIns="45720" rIns="91440" bIns="45720" rtlCol="0">
            <a:normAutofit/>
          </a:bodyPr>
          <a:lstStyle/>
          <a:p>
            <a:pPr marL="463550" indent="-342900">
              <a:buFont typeface="Wingdings 3" charset="2"/>
              <a:buChar char=""/>
            </a:pPr>
            <a:r>
              <a:rPr lang="en-US" dirty="0">
                <a:solidFill>
                  <a:srgbClr val="FFFFFF"/>
                </a:solidFill>
              </a:rPr>
              <a:t>Introduction</a:t>
            </a:r>
          </a:p>
          <a:p>
            <a:pPr marL="463550" indent="-342900">
              <a:buFont typeface="Wingdings 3" charset="2"/>
              <a:buChar char=""/>
            </a:pPr>
            <a:r>
              <a:rPr lang="en-US" dirty="0">
                <a:solidFill>
                  <a:srgbClr val="FFFFFF"/>
                </a:solidFill>
              </a:rPr>
              <a:t>BACKGROUND</a:t>
            </a:r>
          </a:p>
          <a:p>
            <a:pPr marL="463550" indent="-342900">
              <a:buFont typeface="Wingdings 3" charset="2"/>
              <a:buChar char=""/>
            </a:pPr>
            <a:r>
              <a:rPr lang="en-US" dirty="0">
                <a:solidFill>
                  <a:srgbClr val="FFFFFF"/>
                </a:solidFill>
              </a:rPr>
              <a:t>Services</a:t>
            </a:r>
          </a:p>
          <a:p>
            <a:pPr marL="463550" indent="-342900">
              <a:buFont typeface="Wingdings 3" charset="2"/>
              <a:buChar char=""/>
            </a:pPr>
            <a:r>
              <a:rPr lang="en-US" dirty="0">
                <a:solidFill>
                  <a:srgbClr val="FFFFFF"/>
                </a:solidFill>
              </a:rPr>
              <a:t>PESTEL Analysis</a:t>
            </a:r>
          </a:p>
          <a:p>
            <a:pPr marL="463550" indent="-342900">
              <a:buFont typeface="Wingdings 3" charset="2"/>
              <a:buChar char=""/>
            </a:pPr>
            <a:r>
              <a:rPr lang="en-US" dirty="0">
                <a:solidFill>
                  <a:srgbClr val="FFFFFF"/>
                </a:solidFill>
              </a:rPr>
              <a:t>SWOT Analysis</a:t>
            </a:r>
          </a:p>
          <a:p>
            <a:pPr marL="463550" indent="-342900">
              <a:buFont typeface="Wingdings 3" charset="2"/>
              <a:buChar char=""/>
            </a:pPr>
            <a:r>
              <a:rPr lang="en-US" dirty="0">
                <a:solidFill>
                  <a:srgbClr val="FFFFFF"/>
                </a:solidFill>
              </a:rPr>
              <a:t>Conclusion</a:t>
            </a:r>
          </a:p>
          <a:p>
            <a:pPr marL="463550" indent="-342900">
              <a:buFont typeface="Wingdings 3" charset="2"/>
              <a:buChar char=""/>
            </a:pPr>
            <a:r>
              <a:rPr lang="en-US" dirty="0">
                <a:solidFill>
                  <a:srgbClr val="FFFFFF"/>
                </a:solidFill>
              </a:rPr>
              <a:t>References </a:t>
            </a:r>
          </a:p>
        </p:txBody>
      </p:sp>
      <p:sp>
        <p:nvSpPr>
          <p:cNvPr id="2" name="TextBox 1">
            <a:extLst>
              <a:ext uri="{FF2B5EF4-FFF2-40B4-BE49-F238E27FC236}">
                <a16:creationId xmlns:a16="http://schemas.microsoft.com/office/drawing/2014/main" id="{D9750B54-2EFB-4D6C-AA59-E013D36E9BB4}"/>
              </a:ext>
            </a:extLst>
          </p:cNvPr>
          <p:cNvSpPr txBox="1"/>
          <p:nvPr/>
        </p:nvSpPr>
        <p:spPr>
          <a:xfrm>
            <a:off x="4724400" y="32004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26179943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9ACDA8-EAEE-4E53-B578-5B3EBB9E9D78}"/>
              </a:ext>
            </a:extLst>
          </p:cNvPr>
          <p:cNvSpPr>
            <a:spLocks noGrp="1"/>
          </p:cNvSpPr>
          <p:nvPr>
            <p:ph type="ctrTitle"/>
          </p:nvPr>
        </p:nvSpPr>
        <p:spPr>
          <a:xfrm>
            <a:off x="5883648" y="35372"/>
            <a:ext cx="4934012" cy="867267"/>
          </a:xfrm>
        </p:spPr>
        <p:txBody>
          <a:bodyPr vert="horz" lIns="91440" tIns="45720" rIns="91440" bIns="45720" rtlCol="0">
            <a:normAutofit/>
          </a:bodyPr>
          <a:lstStyle/>
          <a:p>
            <a:pPr algn="ctr">
              <a:lnSpc>
                <a:spcPct val="90000"/>
              </a:lnSpc>
            </a:pPr>
            <a:r>
              <a:rPr lang="en-US" sz="5600" dirty="0">
                <a:latin typeface="Comic Sans MS"/>
              </a:rPr>
              <a:t>  </a:t>
            </a:r>
            <a:r>
              <a:rPr lang="en-US" sz="5600" b="0" i="0" kern="1200" dirty="0">
                <a:latin typeface="Comic Sans MS"/>
              </a:rPr>
              <a:t> </a:t>
            </a:r>
            <a:r>
              <a:rPr lang="en-US" sz="4400" b="0" i="0" kern="1200" dirty="0">
                <a:latin typeface="Comic Sans MS"/>
              </a:rPr>
              <a:t>Introduction</a:t>
            </a:r>
            <a:endParaRPr lang="en-US" sz="4400" dirty="0"/>
          </a:p>
        </p:txBody>
      </p:sp>
      <p:sp>
        <p:nvSpPr>
          <p:cNvPr id="5" name="Subtitle 4">
            <a:extLst>
              <a:ext uri="{FF2B5EF4-FFF2-40B4-BE49-F238E27FC236}">
                <a16:creationId xmlns:a16="http://schemas.microsoft.com/office/drawing/2014/main" id="{777C5A15-B4E1-4D8D-A067-DC94185BA5E9}"/>
              </a:ext>
            </a:extLst>
          </p:cNvPr>
          <p:cNvSpPr>
            <a:spLocks noGrp="1"/>
          </p:cNvSpPr>
          <p:nvPr>
            <p:ph type="subTitle" idx="1"/>
          </p:nvPr>
        </p:nvSpPr>
        <p:spPr>
          <a:xfrm>
            <a:off x="5044046" y="725677"/>
            <a:ext cx="6973291" cy="5406644"/>
          </a:xfrm>
        </p:spPr>
        <p:txBody>
          <a:bodyPr vert="horz" lIns="91440" tIns="45720" rIns="91440" bIns="45720" rtlCol="0">
            <a:noAutofit/>
          </a:bodyPr>
          <a:lstStyle/>
          <a:p>
            <a:pPr algn="just">
              <a:lnSpc>
                <a:spcPct val="90000"/>
              </a:lnSpc>
            </a:pPr>
            <a:r>
              <a:rPr lang="en-GB" sz="1600" cap="none" dirty="0">
                <a:solidFill>
                  <a:schemeClr val="tx1"/>
                </a:solidFill>
                <a:latin typeface="Calibri" panose="020F0502020204030204" pitchFamily="34" charset="0"/>
                <a:cs typeface="Calibri" panose="020F0502020204030204" pitchFamily="34" charset="0"/>
              </a:rPr>
              <a:t>amazon is an American multinational technology company which focuses on e-commerce, cloud, computing, digital streaming and artificial intelligence.  Founded by Jeff Bezos from his garage in Bellevue, Seattle, on July 05</a:t>
            </a:r>
            <a:r>
              <a:rPr lang="en-GB" sz="1600" cap="none" baseline="30000" dirty="0">
                <a:solidFill>
                  <a:schemeClr val="tx1"/>
                </a:solidFill>
                <a:latin typeface="Calibri" panose="020F0502020204030204" pitchFamily="34" charset="0"/>
                <a:cs typeface="Calibri" panose="020F0502020204030204" pitchFamily="34" charset="0"/>
              </a:rPr>
              <a:t>th</a:t>
            </a:r>
            <a:r>
              <a:rPr lang="en-GB" sz="1600" cap="none" dirty="0">
                <a:solidFill>
                  <a:schemeClr val="tx1"/>
                </a:solidFill>
                <a:latin typeface="Calibri" panose="020F0502020204030204" pitchFamily="34" charset="0"/>
                <a:cs typeface="Calibri" panose="020F0502020204030204" pitchFamily="34" charset="0"/>
              </a:rPr>
              <a:t> 1994, amazon is one of the five biggest companies in the US, in the information technology industry.</a:t>
            </a:r>
          </a:p>
          <a:p>
            <a:pPr algn="just">
              <a:lnSpc>
                <a:spcPct val="90000"/>
              </a:lnSpc>
            </a:pPr>
            <a:r>
              <a:rPr lang="en-GB" sz="1600" cap="none" dirty="0">
                <a:solidFill>
                  <a:schemeClr val="tx1"/>
                </a:solidFill>
                <a:latin typeface="Calibri" panose="020F0502020204030204" pitchFamily="34" charset="0"/>
                <a:cs typeface="Calibri" panose="020F0502020204030204" pitchFamily="34" charset="0"/>
              </a:rPr>
              <a:t>As a company with a turnover estimated at more than $14,835 billions, amazon has been referred to as one of the most influential economic  and cultural forces in the world; and amongst the world most valuable brands.</a:t>
            </a:r>
          </a:p>
          <a:p>
            <a:pPr algn="just">
              <a:lnSpc>
                <a:spcPct val="90000"/>
              </a:lnSpc>
            </a:pPr>
            <a:r>
              <a:rPr lang="en-GB" sz="1600" cap="none" dirty="0">
                <a:solidFill>
                  <a:schemeClr val="tx1"/>
                </a:solidFill>
                <a:latin typeface="Calibri" panose="020F0502020204030204" pitchFamily="34" charset="0"/>
                <a:cs typeface="Calibri" panose="020F0502020204030204" pitchFamily="34" charset="0"/>
              </a:rPr>
              <a:t> It started as an online marketplace for books but expanded to sell electronics, software, video games, furniture, toys, jewellery and food; the details of which will be seen in the development of the presentation.  </a:t>
            </a:r>
          </a:p>
          <a:p>
            <a:pPr algn="just">
              <a:lnSpc>
                <a:spcPct val="90000"/>
              </a:lnSpc>
            </a:pPr>
            <a:r>
              <a:rPr lang="en-GB" sz="1600" cap="none" dirty="0">
                <a:solidFill>
                  <a:schemeClr val="tx1"/>
                </a:solidFill>
                <a:latin typeface="Calibri" panose="020F0502020204030204" pitchFamily="34" charset="0"/>
                <a:cs typeface="Calibri" panose="020F0502020204030204" pitchFamily="34" charset="0"/>
              </a:rPr>
              <a:t>amazon is known for its disruption of well-established companies through technological innovation and mass scale, amazon has grown to become the world largest online marketplace.</a:t>
            </a:r>
          </a:p>
          <a:p>
            <a:pPr algn="just">
              <a:lnSpc>
                <a:spcPct val="90000"/>
              </a:lnSpc>
            </a:pPr>
            <a:r>
              <a:rPr lang="en-GB" sz="1600" cap="none" dirty="0">
                <a:solidFill>
                  <a:schemeClr val="tx1"/>
                </a:solidFill>
                <a:latin typeface="Calibri" panose="020F0502020204030204" pitchFamily="34" charset="0"/>
                <a:cs typeface="Calibri" panose="020F0502020204030204" pitchFamily="34" charset="0"/>
              </a:rPr>
              <a:t>Amazon strives to be the earth’s most customer-centric company, the earth’s best employer, and the earth’s safest place to work.  The success of amazon is guided by four principles, which are: </a:t>
            </a:r>
          </a:p>
          <a:p>
            <a:pPr marL="285750" indent="-285750" algn="just">
              <a:lnSpc>
                <a:spcPct val="90000"/>
              </a:lnSpc>
              <a:buFont typeface="Wingdings" panose="05000000000000000000" pitchFamily="2" charset="2"/>
              <a:buChar char="Ø"/>
            </a:pPr>
            <a:r>
              <a:rPr lang="en-GB" sz="1300" dirty="0">
                <a:solidFill>
                  <a:schemeClr val="tx1"/>
                </a:solidFill>
              </a:rPr>
              <a:t>customer obsession, </a:t>
            </a:r>
          </a:p>
          <a:p>
            <a:pPr marL="285750" indent="-285750" algn="just">
              <a:lnSpc>
                <a:spcPct val="90000"/>
              </a:lnSpc>
              <a:buFont typeface="Wingdings" panose="05000000000000000000" pitchFamily="2" charset="2"/>
              <a:buChar char="Ø"/>
            </a:pPr>
            <a:r>
              <a:rPr lang="en-GB" sz="1300" dirty="0">
                <a:solidFill>
                  <a:schemeClr val="tx1"/>
                </a:solidFill>
              </a:rPr>
              <a:t>passion for invention, </a:t>
            </a:r>
          </a:p>
          <a:p>
            <a:pPr marL="285750" indent="-285750" algn="just">
              <a:lnSpc>
                <a:spcPct val="90000"/>
              </a:lnSpc>
              <a:buFont typeface="Wingdings" panose="05000000000000000000" pitchFamily="2" charset="2"/>
              <a:buChar char="Ø"/>
            </a:pPr>
            <a:r>
              <a:rPr lang="en-GB" sz="1300" dirty="0">
                <a:solidFill>
                  <a:schemeClr val="tx1"/>
                </a:solidFill>
              </a:rPr>
              <a:t>commitment to operational excellence, </a:t>
            </a:r>
          </a:p>
          <a:p>
            <a:pPr marL="285750" indent="-285750" algn="just">
              <a:lnSpc>
                <a:spcPct val="90000"/>
              </a:lnSpc>
              <a:buFont typeface="Wingdings" panose="05000000000000000000" pitchFamily="2" charset="2"/>
              <a:buChar char="Ø"/>
            </a:pPr>
            <a:r>
              <a:rPr lang="en-GB" sz="1300" dirty="0">
                <a:solidFill>
                  <a:schemeClr val="tx1"/>
                </a:solidFill>
              </a:rPr>
              <a:t>long-term thinking</a:t>
            </a:r>
          </a:p>
          <a:p>
            <a:pPr>
              <a:lnSpc>
                <a:spcPct val="90000"/>
              </a:lnSpc>
              <a:buFont typeface="Wingdings 3" charset="2"/>
              <a:buChar char=""/>
            </a:pPr>
            <a:endParaRPr lang="en-US" sz="1300" dirty="0">
              <a:solidFill>
                <a:schemeClr val="tx1"/>
              </a:solidFill>
            </a:endParaRPr>
          </a:p>
        </p:txBody>
      </p:sp>
      <p:sp>
        <p:nvSpPr>
          <p:cNvPr id="14" name="Rectangle 13">
            <a:extLst>
              <a:ext uri="{FF2B5EF4-FFF2-40B4-BE49-F238E27FC236}">
                <a16:creationId xmlns:a16="http://schemas.microsoft.com/office/drawing/2014/main" id="{D2CCF678-F0AD-4A72-8B6B-AC284AF5B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4320057" cy="55781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descr="A picture containing text, sky, outdoor, sign&#10;&#10;Description automatically generated">
            <a:extLst>
              <a:ext uri="{FF2B5EF4-FFF2-40B4-BE49-F238E27FC236}">
                <a16:creationId xmlns:a16="http://schemas.microsoft.com/office/drawing/2014/main" id="{5D6EB10E-8E88-4A48-82B6-2E9E9CE6619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54109" y="1700976"/>
            <a:ext cx="4080294" cy="2313136"/>
          </a:xfrm>
          <a:prstGeom prst="rect">
            <a:avLst/>
          </a:prstGeom>
          <a:effectLst/>
        </p:spPr>
      </p:pic>
      <p:pic>
        <p:nvPicPr>
          <p:cNvPr id="6" name="Picture 5">
            <a:extLst>
              <a:ext uri="{FF2B5EF4-FFF2-40B4-BE49-F238E27FC236}">
                <a16:creationId xmlns:a16="http://schemas.microsoft.com/office/drawing/2014/main" id="{0F5FB3FC-A2BA-413A-8F80-9DFC4DAFFDD6}"/>
              </a:ext>
            </a:extLst>
          </p:cNvPr>
          <p:cNvPicPr>
            <a:picLocks noChangeAspect="1"/>
          </p:cNvPicPr>
          <p:nvPr/>
        </p:nvPicPr>
        <p:blipFill>
          <a:blip r:embed="rId5"/>
          <a:stretch>
            <a:fillRect/>
          </a:stretch>
        </p:blipFill>
        <p:spPr>
          <a:xfrm>
            <a:off x="955392" y="4254093"/>
            <a:ext cx="3677729" cy="919432"/>
          </a:xfrm>
          <a:prstGeom prst="rect">
            <a:avLst/>
          </a:prstGeom>
          <a:effectLst/>
        </p:spPr>
      </p:pic>
    </p:spTree>
    <p:extLst>
      <p:ext uri="{BB962C8B-B14F-4D97-AF65-F5344CB8AC3E}">
        <p14:creationId xmlns:p14="http://schemas.microsoft.com/office/powerpoint/2010/main" val="30494571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96"/>
        <p:cNvGrpSpPr/>
        <p:nvPr/>
      </p:nvGrpSpPr>
      <p:grpSpPr>
        <a:xfrm>
          <a:off x="0" y="0"/>
          <a:ext cx="0" cy="0"/>
          <a:chOff x="0" y="0"/>
          <a:chExt cx="0" cy="0"/>
        </a:xfrm>
      </p:grpSpPr>
      <p:sp>
        <p:nvSpPr>
          <p:cNvPr id="101" name="Rectangle 103">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B7B21BC-A804-4894-ABAD-150440DC7BC2}"/>
              </a:ext>
            </a:extLst>
          </p:cNvPr>
          <p:cNvSpPr>
            <a:spLocks noGrp="1"/>
          </p:cNvSpPr>
          <p:nvPr>
            <p:ph type="ctrTitle"/>
          </p:nvPr>
        </p:nvSpPr>
        <p:spPr>
          <a:xfrm>
            <a:off x="5502443" y="-1"/>
            <a:ext cx="4935370" cy="1043583"/>
          </a:xfrm>
        </p:spPr>
        <p:txBody>
          <a:bodyPr vert="horz" lIns="91440" tIns="45720" rIns="91440" bIns="45720" rtlCol="0" anchor="b">
            <a:normAutofit fontScale="90000"/>
          </a:bodyPr>
          <a:lstStyle/>
          <a:p>
            <a:r>
              <a:rPr lang="en-US" dirty="0">
                <a:solidFill>
                  <a:srgbClr val="EBEBEB"/>
                </a:solidFill>
                <a:latin typeface="Comic Sans MS"/>
              </a:rPr>
              <a:t>Background</a:t>
            </a:r>
          </a:p>
        </p:txBody>
      </p:sp>
      <p:sp>
        <p:nvSpPr>
          <p:cNvPr id="99" name="Google Shape;99;p3"/>
          <p:cNvSpPr txBox="1">
            <a:spLocks noGrp="1"/>
          </p:cNvSpPr>
          <p:nvPr>
            <p:ph type="subTitle" idx="1"/>
          </p:nvPr>
        </p:nvSpPr>
        <p:spPr>
          <a:xfrm>
            <a:off x="4872012" y="4777380"/>
            <a:ext cx="5222326" cy="861420"/>
          </a:xfrm>
          <a:prstGeom prst="rect">
            <a:avLst/>
          </a:prstGeom>
        </p:spPr>
        <p:txBody>
          <a:bodyPr spcFirstLastPara="1" vert="horz" lIns="91440" tIns="45720" rIns="91440" bIns="45720" rtlCol="0" anchor="t" anchorCtr="0">
            <a:normAutofit/>
          </a:bodyPr>
          <a:lstStyle/>
          <a:p>
            <a:pPr lvl="0"/>
            <a:endParaRPr lang="en-US">
              <a:solidFill>
                <a:schemeClr val="tx2">
                  <a:lumMod val="40000"/>
                  <a:lumOff val="60000"/>
                </a:schemeClr>
              </a:solidFill>
            </a:endParaRPr>
          </a:p>
          <a:p>
            <a:pPr lvl="0"/>
            <a:endParaRPr lang="en-US">
              <a:solidFill>
                <a:schemeClr val="tx2">
                  <a:lumMod val="40000"/>
                  <a:lumOff val="60000"/>
                </a:schemeClr>
              </a:solidFill>
            </a:endParaRPr>
          </a:p>
        </p:txBody>
      </p:sp>
      <p:sp>
        <p:nvSpPr>
          <p:cNvPr id="106"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 name="Picture 2">
            <a:extLst>
              <a:ext uri="{FF2B5EF4-FFF2-40B4-BE49-F238E27FC236}">
                <a16:creationId xmlns:a16="http://schemas.microsoft.com/office/drawing/2014/main" id="{5639C675-59B0-4011-8EAF-026A9C7254F0}"/>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41689" r="14687" b="-1"/>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108" name="Rectangle 107">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D158DAEF-3519-4C06-AD11-8D762D20BBFE}"/>
              </a:ext>
            </a:extLst>
          </p:cNvPr>
          <p:cNvSpPr txBox="1"/>
          <p:nvPr/>
        </p:nvSpPr>
        <p:spPr>
          <a:xfrm>
            <a:off x="4966508" y="1107401"/>
            <a:ext cx="6157104" cy="5570756"/>
          </a:xfrm>
          <a:prstGeom prst="rect">
            <a:avLst/>
          </a:prstGeom>
          <a:noFill/>
        </p:spPr>
        <p:txBody>
          <a:bodyPr wrap="square" lIns="91440" tIns="45720" rIns="91440" bIns="45720" rtlCol="0" anchor="t">
            <a:spAutoFit/>
          </a:bodyPr>
          <a:lstStyle/>
          <a:p>
            <a:pPr algn="just">
              <a:spcAft>
                <a:spcPts val="600"/>
              </a:spcAft>
            </a:pPr>
            <a:r>
              <a:rPr lang="en-GB" sz="1200" dirty="0">
                <a:solidFill>
                  <a:schemeClr val="tx1"/>
                </a:solidFill>
              </a:rPr>
              <a:t> </a:t>
            </a:r>
            <a:r>
              <a:rPr lang="en-GB" dirty="0">
                <a:solidFill>
                  <a:schemeClr val="tx1"/>
                </a:solidFill>
                <a:latin typeface="Calibri" panose="020F0502020204030204" pitchFamily="34" charset="0"/>
                <a:cs typeface="Calibri" panose="020F0502020204030204" pitchFamily="34" charset="0"/>
              </a:rPr>
              <a:t>In 1994, Amazon founder Jeff Bezos and his wife McKenzie flew to Texas to pick up the car given to them by his father.  On their way back to Washington, while his wife was driving, Jeff Bezos was working on a business plan on his laptop.  He considered Seattle as the best location for his new company, as there were many talented computer programmers living there.  Seattle was also closer to major book distribution warehouses, which would be beneficial to his company.</a:t>
            </a:r>
          </a:p>
          <a:p>
            <a:pPr algn="just">
              <a:spcAft>
                <a:spcPts val="600"/>
              </a:spcAft>
            </a:pPr>
            <a:r>
              <a:rPr lang="en-GB" dirty="0">
                <a:solidFill>
                  <a:schemeClr val="tx1"/>
                </a:solidFill>
                <a:latin typeface="Calibri" panose="020F0502020204030204" pitchFamily="34" charset="0"/>
                <a:cs typeface="Calibri" panose="020F0502020204030204" pitchFamily="34" charset="0"/>
              </a:rPr>
              <a:t>Jeff Bezos then contacted his attorney to tell him that the name of his company would be '</a:t>
            </a:r>
            <a:r>
              <a:rPr lang="en-GB" dirty="0" err="1">
                <a:solidFill>
                  <a:schemeClr val="tx1"/>
                </a:solidFill>
                <a:latin typeface="Calibri" panose="020F0502020204030204" pitchFamily="34" charset="0"/>
                <a:cs typeface="Calibri" panose="020F0502020204030204" pitchFamily="34" charset="0"/>
              </a:rPr>
              <a:t>Cadabra</a:t>
            </a:r>
            <a:r>
              <a:rPr lang="en-GB" dirty="0">
                <a:solidFill>
                  <a:schemeClr val="tx1"/>
                </a:solidFill>
                <a:latin typeface="Calibri" panose="020F0502020204030204" pitchFamily="34" charset="0"/>
                <a:cs typeface="Calibri" panose="020F0502020204030204" pitchFamily="34" charset="0"/>
              </a:rPr>
              <a:t>’, which his attorney misheard to 'Cadaver’.  From that moment on, Bezos knew that his company's name had to change,  thinking of his customers mishearing the name as well.</a:t>
            </a:r>
          </a:p>
          <a:p>
            <a:pPr algn="just">
              <a:spcAft>
                <a:spcPts val="600"/>
              </a:spcAft>
            </a:pPr>
            <a:r>
              <a:rPr lang="en-GB" dirty="0">
                <a:solidFill>
                  <a:schemeClr val="tx1"/>
                </a:solidFill>
                <a:latin typeface="Calibri" panose="020F0502020204030204" pitchFamily="34" charset="0"/>
                <a:cs typeface="Calibri" panose="020F0502020204030204" pitchFamily="34" charset="0"/>
              </a:rPr>
              <a:t>As weeks went by, Jeff Bezos began to think of new and more appropriate names for his company.  He wanted a name starting with the first letter of the alphabet, a name that comes first in the website categories.  After a long and hard search, he finally settled with the name "Amazon”, the name of the longest river in the world.  After finding the company's name, Jeff Bezos went on to hold lots of meetings with potential investors.     </a:t>
            </a:r>
          </a:p>
          <a:p>
            <a:pPr algn="just">
              <a:spcAft>
                <a:spcPts val="600"/>
              </a:spcAft>
            </a:pPr>
            <a:r>
              <a:rPr lang="en-GB" dirty="0">
                <a:solidFill>
                  <a:schemeClr val="tx1"/>
                </a:solidFill>
                <a:latin typeface="Calibri" panose="020F0502020204030204" pitchFamily="34" charset="0"/>
                <a:cs typeface="Calibri" panose="020F0502020204030204" pitchFamily="34" charset="0"/>
              </a:rPr>
              <a:t>Jeff Bezos then ended up with 20 people investing fifty thousand dollars each in his company and his own parents investing three hundred thousand dollars.</a:t>
            </a:r>
          </a:p>
          <a:p>
            <a:pPr algn="just">
              <a:spcAft>
                <a:spcPts val="600"/>
              </a:spcAft>
            </a:pPr>
            <a:r>
              <a:rPr lang="en-GB" dirty="0">
                <a:solidFill>
                  <a:schemeClr val="tx1"/>
                </a:solidFill>
                <a:latin typeface="Calibri" panose="020F0502020204030204" pitchFamily="34" charset="0"/>
                <a:cs typeface="Calibri" panose="020F0502020204030204" pitchFamily="34" charset="0"/>
              </a:rPr>
              <a:t>Following that, Bezos and McKenzie turn their two-bedroom apartment into their company’s first headquarters, thereby building up their company with just three computers, some wooden desks and doors made by himself.  So, going from this humble beginning, Amazon became famous and Bezos thought that the first desks of his company were a symbol of “spending money only on what matters”. (Landau, 2013)</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500"/>
                                  </p:stCondLst>
                                  <p:endCondLst>
                                    <p:cond evt="begin" delay="0">
                                      <p:tn val="5"/>
                                    </p:cond>
                                  </p:endCondLst>
                                  <p:iterate>
                                    <p:tmPct val="10000"/>
                                  </p:iterate>
                                  <p:childTnLst>
                                    <p:set>
                                      <p:cBhvr>
                                        <p:cTn id="6" dur="1" fill="hold">
                                          <p:stCondLst>
                                            <p:cond delay="0"/>
                                          </p:stCondLst>
                                        </p:cTn>
                                        <p:tgtEl>
                                          <p:spTgt spid="99">
                                            <p:txEl>
                                              <p:pRg st="0" end="0"/>
                                            </p:txEl>
                                          </p:spTgt>
                                        </p:tgtEl>
                                        <p:attrNameLst>
                                          <p:attrName>style.visibility</p:attrName>
                                        </p:attrNameLst>
                                      </p:cBhvr>
                                      <p:to>
                                        <p:strVal val="visible"/>
                                      </p:to>
                                    </p:set>
                                    <p:animEffect transition="in" filter="fade">
                                      <p:cBhvr>
                                        <p:cTn id="7" dur="700"/>
                                        <p:tgtEl>
                                          <p:spTgt spid="99">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4" name="Picture 43">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6" name="Picture 4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8" name="Oval 47">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0" name="Picture 49">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2" name="Picture 51">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4" name="Rectangle 53">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5" descr="Logo&#10;&#10;Description automatically generated">
            <a:extLst>
              <a:ext uri="{FF2B5EF4-FFF2-40B4-BE49-F238E27FC236}">
                <a16:creationId xmlns:a16="http://schemas.microsoft.com/office/drawing/2014/main" id="{BAE669EC-3476-4CF3-A73E-78DAE85364D2}"/>
              </a:ext>
            </a:extLst>
          </p:cNvPr>
          <p:cNvPicPr>
            <a:picLocks noChangeAspect="1"/>
          </p:cNvPicPr>
          <p:nvPr/>
        </p:nvPicPr>
        <p:blipFill rotWithShape="1">
          <a:blip r:embed="rId6">
            <a:alphaModFix amt="35000"/>
            <a:extLst>
              <a:ext uri="{837473B0-CC2E-450A-ABE3-18F120FF3D39}">
                <a1611:picAttrSrcUrl xmlns:a1611="http://schemas.microsoft.com/office/drawing/2016/11/main" r:id="rId7"/>
              </a:ext>
            </a:extLst>
          </a:blip>
          <a:srcRect t="12228" b="3502"/>
          <a:stretch/>
        </p:blipFill>
        <p:spPr>
          <a:xfrm>
            <a:off x="-43112" y="-1"/>
            <a:ext cx="12191980" cy="6858000"/>
          </a:xfrm>
          <a:prstGeom prst="rect">
            <a:avLst/>
          </a:prstGeom>
        </p:spPr>
      </p:pic>
      <p:sp>
        <p:nvSpPr>
          <p:cNvPr id="2" name="Title 1">
            <a:extLst>
              <a:ext uri="{FF2B5EF4-FFF2-40B4-BE49-F238E27FC236}">
                <a16:creationId xmlns:a16="http://schemas.microsoft.com/office/drawing/2014/main" id="{2B9AD771-18C0-4483-8E18-E916627C7AA5}"/>
              </a:ext>
            </a:extLst>
          </p:cNvPr>
          <p:cNvSpPr>
            <a:spLocks noGrp="1"/>
          </p:cNvSpPr>
          <p:nvPr>
            <p:ph type="ctrTitle"/>
          </p:nvPr>
        </p:nvSpPr>
        <p:spPr>
          <a:xfrm>
            <a:off x="646111" y="452718"/>
            <a:ext cx="9404723" cy="1400530"/>
          </a:xfrm>
        </p:spPr>
        <p:txBody>
          <a:bodyPr vert="horz" lIns="91440" tIns="45720" rIns="91440" bIns="45720" rtlCol="0" anchor="t">
            <a:normAutofit/>
          </a:bodyPr>
          <a:lstStyle/>
          <a:p>
            <a:r>
              <a:rPr lang="en-US" sz="4200" b="1" dirty="0">
                <a:solidFill>
                  <a:schemeClr val="accent3"/>
                </a:solidFill>
                <a:latin typeface="Comic Sans MS"/>
              </a:rPr>
              <a:t>Services</a:t>
            </a:r>
          </a:p>
        </p:txBody>
      </p:sp>
      <p:sp>
        <p:nvSpPr>
          <p:cNvPr id="56" name="Rectangle 55">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F7358D0A-C0B6-4F3A-B582-E5F52C4D294D}"/>
              </a:ext>
            </a:extLst>
          </p:cNvPr>
          <p:cNvSpPr txBox="1"/>
          <p:nvPr/>
        </p:nvSpPr>
        <p:spPr>
          <a:xfrm>
            <a:off x="873274" y="1334050"/>
            <a:ext cx="8946541" cy="4195481"/>
          </a:xfrm>
          <a:prstGeom prst="rect">
            <a:avLst/>
          </a:prstGeom>
        </p:spPr>
        <p:txBody>
          <a:bodyPr vert="horz" lIns="91440" tIns="45720" rIns="91440" bIns="45720" rtlCol="0" anchor="t">
            <a:noAutofit/>
          </a:bodyPr>
          <a:lstStyle/>
          <a:p>
            <a:pPr marL="285750"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AWS: In 2002 the company launched Amazon Web Services, which initially offered data on Internet traffic patterns, Web site popularity, and other statistics for developers and marketers</a:t>
            </a:r>
          </a:p>
          <a:p>
            <a:pPr marL="285750"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EC2: In 2006 the company expanded its AWS portfolio with its Elastic Computer Cloud (EC2), which rents out computer processing power in small or large increments. </a:t>
            </a:r>
          </a:p>
          <a:p>
            <a:pPr marL="285750"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S3: That same year, the Simple Storage Service, which rents data storage over the Internet, became available.</a:t>
            </a:r>
          </a:p>
          <a:p>
            <a:pPr algn="just" defTabSz="457200">
              <a:spcBef>
                <a:spcPts val="1000"/>
              </a:spcBef>
              <a:buClr>
                <a:schemeClr val="bg2">
                  <a:lumMod val="40000"/>
                  <a:lumOff val="60000"/>
                </a:schemeClr>
              </a:buClr>
              <a:buSzPct val="80000"/>
              <a:buFont typeface="Wingdings 3" charset="2"/>
              <a:buChar char=""/>
            </a:pPr>
            <a:endParaRPr lang="en-US" sz="1600" kern="1200" dirty="0">
              <a:solidFill>
                <a:schemeClr val="tx1"/>
              </a:solidFill>
              <a:latin typeface="+mj-lt"/>
              <a:ea typeface="+mj-ea"/>
              <a:cs typeface="+mj-cs"/>
            </a:endParaRPr>
          </a:p>
          <a:p>
            <a:pPr marL="285750" lvl="4"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S3 and EC2 quickly succeeded and helped popularize the idea that companies and         individuals do not need to own computing resources; they can rent them as needed over the Internet, or “in the cloud.  For example, in 2007, soon after launch, the S3 service contained more than 10 billion objects, or files.  Five years later, it held more than 905 billion.  AWS is even used by </a:t>
            </a:r>
            <a:r>
              <a:rPr lang="en-US" sz="1600" kern="1200" dirty="0" err="1">
                <a:solidFill>
                  <a:schemeClr val="tx1"/>
                </a:solidFill>
                <a:latin typeface="+mj-lt"/>
                <a:ea typeface="+mj-ea"/>
                <a:cs typeface="+mj-cs"/>
              </a:rPr>
              <a:t>Amazon.com’s</a:t>
            </a:r>
            <a:r>
              <a:rPr lang="en-US" sz="1600" kern="1200" dirty="0">
                <a:solidFill>
                  <a:schemeClr val="tx1"/>
                </a:solidFill>
                <a:latin typeface="+mj-lt"/>
                <a:ea typeface="+mj-ea"/>
                <a:cs typeface="+mj-cs"/>
              </a:rPr>
              <a:t> rivals, such as Netflix, which uses both S3 and EC2 for its competing video streaming service.</a:t>
            </a:r>
          </a:p>
          <a:p>
            <a:pPr marL="285750"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When Jeff Bezos founded Amazon.com, the strategy was to not carry any inventory.    However, in order to achieve more control over deliveries, in 1997 the company began holding inventory in its warehouses.  In 2000 the company started a service that lets small companies and individuals sell.</a:t>
            </a:r>
          </a:p>
          <a:p>
            <a:pPr defTabSz="457200">
              <a:spcBef>
                <a:spcPts val="1000"/>
              </a:spcBef>
              <a:buClr>
                <a:schemeClr val="bg2">
                  <a:lumMod val="40000"/>
                  <a:lumOff val="60000"/>
                </a:schemeClr>
              </a:buClr>
              <a:buSzPct val="80000"/>
              <a:buFont typeface="Wingdings 3" charset="2"/>
              <a:buChar char=""/>
            </a:pPr>
            <a:endParaRPr lang="en-US" sz="1600" kern="1200" dirty="0">
              <a:solidFill>
                <a:schemeClr val="tx1"/>
              </a:solidFill>
              <a:latin typeface="+mj-lt"/>
              <a:ea typeface="+mj-ea"/>
              <a:cs typeface="+mj-cs"/>
            </a:endParaRPr>
          </a:p>
          <a:p>
            <a:pPr marL="285750" indent="-285750" defTabSz="457200">
              <a:spcBef>
                <a:spcPts val="1000"/>
              </a:spcBef>
              <a:buClr>
                <a:schemeClr val="bg2">
                  <a:lumMod val="40000"/>
                  <a:lumOff val="60000"/>
                </a:schemeClr>
              </a:buClr>
              <a:buSzPct val="80000"/>
              <a:buFont typeface="Wingdings 3" charset="2"/>
              <a:buChar char=""/>
            </a:pPr>
            <a:endParaRPr lang="en-US" kern="1200" dirty="0">
              <a:solidFill>
                <a:schemeClr val="tx1"/>
              </a:solidFill>
              <a:latin typeface="+mj-lt"/>
              <a:ea typeface="+mj-ea"/>
              <a:cs typeface="+mj-cs"/>
            </a:endParaRPr>
          </a:p>
          <a:p>
            <a:pPr defTabSz="457200">
              <a:spcBef>
                <a:spcPts val="1000"/>
              </a:spcBef>
              <a:buClr>
                <a:schemeClr val="bg2">
                  <a:lumMod val="40000"/>
                  <a:lumOff val="60000"/>
                </a:schemeClr>
              </a:buClr>
              <a:buSzPct val="80000"/>
              <a:buFont typeface="Wingdings 3" charset="2"/>
              <a:buChar char=""/>
            </a:pPr>
            <a:endParaRPr lang="en-US" kern="1200" dirty="0">
              <a:solidFill>
                <a:schemeClr val="tx1"/>
              </a:solidFill>
              <a:latin typeface="+mj-lt"/>
              <a:ea typeface="+mj-ea"/>
              <a:cs typeface="+mj-cs"/>
            </a:endParaRPr>
          </a:p>
          <a:p>
            <a:pPr marL="285750" indent="-285750" defTabSz="457200">
              <a:spcBef>
                <a:spcPts val="1000"/>
              </a:spcBef>
              <a:buClr>
                <a:schemeClr val="bg2">
                  <a:lumMod val="40000"/>
                  <a:lumOff val="60000"/>
                </a:schemeClr>
              </a:buClr>
              <a:buSzPct val="80000"/>
              <a:buFont typeface="Wingdings 3" charset="2"/>
              <a:buChar char=""/>
            </a:pPr>
            <a:endParaRPr lang="en-US" kern="1200" dirty="0">
              <a:solidFill>
                <a:schemeClr val="tx1"/>
              </a:solidFill>
              <a:latin typeface="+mj-lt"/>
              <a:ea typeface="+mj-ea"/>
              <a:cs typeface="+mj-cs"/>
            </a:endParaRPr>
          </a:p>
        </p:txBody>
      </p:sp>
      <p:pic>
        <p:nvPicPr>
          <p:cNvPr id="8" name="Picture 8" descr="Logo&#10;&#10;Description automatically generated">
            <a:extLst>
              <a:ext uri="{FF2B5EF4-FFF2-40B4-BE49-F238E27FC236}">
                <a16:creationId xmlns:a16="http://schemas.microsoft.com/office/drawing/2014/main" id="{B5B9799F-3C8A-4ACF-970D-ABCF8A842E59}"/>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rot="1140000">
            <a:off x="9497683" y="34994"/>
            <a:ext cx="2743199" cy="1698426"/>
          </a:xfrm>
          <a:prstGeom prst="rect">
            <a:avLst/>
          </a:prstGeom>
        </p:spPr>
      </p:pic>
    </p:spTree>
    <p:extLst>
      <p:ext uri="{BB962C8B-B14F-4D97-AF65-F5344CB8AC3E}">
        <p14:creationId xmlns:p14="http://schemas.microsoft.com/office/powerpoint/2010/main" val="20301788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hueMod val="88000"/>
                <a:satMod val="130000"/>
                <a:lumMod val="124000"/>
              </a:schemeClr>
            </a:gs>
            <a:gs pos="100000">
              <a:schemeClr val="bg1">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19" name="Picture 21">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0" name="Picture 23">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1" name="Oval 25">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3" name="Picture 27">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5" name="Picture 29">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7" name="Rectangle 31">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9" name="Rectangle 33">
            <a:extLst>
              <a:ext uri="{FF2B5EF4-FFF2-40B4-BE49-F238E27FC236}">
                <a16:creationId xmlns:a16="http://schemas.microsoft.com/office/drawing/2014/main" id="{8A0B882D-4FEF-4E28-9811-11D57386D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145ACD1-FD36-411A-8C4D-6BC012C2B7ED}"/>
              </a:ext>
            </a:extLst>
          </p:cNvPr>
          <p:cNvSpPr txBox="1"/>
          <p:nvPr/>
        </p:nvSpPr>
        <p:spPr>
          <a:xfrm>
            <a:off x="407334" y="168215"/>
            <a:ext cx="10378411" cy="166180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fontScale="62500" lnSpcReduction="20000"/>
          </a:bodyPr>
          <a:lstStyle/>
          <a:p>
            <a:pPr algn="ctr" defTabSz="457200">
              <a:lnSpc>
                <a:spcPct val="90000"/>
              </a:lnSpc>
              <a:spcBef>
                <a:spcPct val="0"/>
              </a:spcBef>
              <a:spcAft>
                <a:spcPts val="600"/>
              </a:spcAft>
              <a:buClr>
                <a:schemeClr val="bg2">
                  <a:lumMod val="40000"/>
                  <a:lumOff val="60000"/>
                </a:schemeClr>
              </a:buClr>
              <a:buSzPct val="80000"/>
            </a:pPr>
            <a:r>
              <a:rPr lang="en-US" sz="4400" b="1" i="0" kern="1200" dirty="0">
                <a:solidFill>
                  <a:schemeClr val="tx2"/>
                </a:solidFill>
                <a:latin typeface="Comic Sans MS"/>
                <a:ea typeface="+mj-ea"/>
                <a:cs typeface="+mj-cs"/>
              </a:rPr>
              <a:t>PESTEL ANALYSIS OF AMAZON  ( External Factors)</a:t>
            </a:r>
          </a:p>
          <a:p>
            <a:pPr algn="ctr" defTabSz="457200">
              <a:lnSpc>
                <a:spcPct val="90000"/>
              </a:lnSpc>
              <a:spcBef>
                <a:spcPct val="0"/>
              </a:spcBef>
              <a:spcAft>
                <a:spcPts val="600"/>
              </a:spcAft>
              <a:buClr>
                <a:schemeClr val="bg2">
                  <a:lumMod val="40000"/>
                  <a:lumOff val="60000"/>
                </a:schemeClr>
              </a:buClr>
              <a:buSzPct val="80000"/>
            </a:pPr>
            <a:br>
              <a:rPr lang="en-US" sz="5600" b="0" i="0" kern="1200" dirty="0">
                <a:solidFill>
                  <a:schemeClr val="tx2"/>
                </a:solidFill>
                <a:latin typeface="+mj-lt"/>
                <a:ea typeface="+mj-ea"/>
                <a:cs typeface="+mj-cs"/>
              </a:rPr>
            </a:br>
            <a:endParaRPr lang="en-US" sz="5600" b="0" i="0" kern="1200" dirty="0">
              <a:solidFill>
                <a:schemeClr val="tx2"/>
              </a:solidFill>
              <a:latin typeface="+mj-lt"/>
              <a:ea typeface="+mj-ea"/>
              <a:cs typeface="+mj-cs"/>
            </a:endParaRPr>
          </a:p>
        </p:txBody>
      </p:sp>
      <p:sp>
        <p:nvSpPr>
          <p:cNvPr id="31" name="Rectangle 35">
            <a:extLst>
              <a:ext uri="{FF2B5EF4-FFF2-40B4-BE49-F238E27FC236}">
                <a16:creationId xmlns:a16="http://schemas.microsoft.com/office/drawing/2014/main" id="{E8DA6D14-0849-4180-8DEF-F2F6BF123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CDDC5223-486D-4984-96BE-3E08844C7573}"/>
              </a:ext>
            </a:extLst>
          </p:cNvPr>
          <p:cNvSpPr txBox="1"/>
          <p:nvPr/>
        </p:nvSpPr>
        <p:spPr>
          <a:xfrm>
            <a:off x="683464" y="1431086"/>
            <a:ext cx="8709802" cy="2062103"/>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800" dirty="0">
                <a:solidFill>
                  <a:schemeClr val="accent5">
                    <a:lumMod val="75000"/>
                  </a:schemeClr>
                </a:solidFill>
                <a:latin typeface="Calibri" panose="020F0502020204030204" pitchFamily="34" charset="0"/>
                <a:cs typeface="Calibri" panose="020F0502020204030204" pitchFamily="34" charset="0"/>
              </a:rPr>
              <a:t>A PESTEL Analysis is a strategic management tool used to gain a macro picture of an industry.  It is used to assess the external environments affecting businesses, with the aim to enable the industry to create a strategy to limit potential impacts.</a:t>
            </a:r>
          </a:p>
          <a:p>
            <a:br>
              <a:rPr lang="en-US" dirty="0"/>
            </a:br>
            <a:endParaRPr lang="en-US" dirty="0"/>
          </a:p>
          <a:p>
            <a:pPr algn="ctr"/>
            <a:r>
              <a:rPr lang="en-US" sz="1800" b="1" dirty="0">
                <a:solidFill>
                  <a:schemeClr val="accent5">
                    <a:lumMod val="75000"/>
                  </a:schemeClr>
                </a:solidFill>
                <a:latin typeface="Comic Sans MS"/>
              </a:rPr>
              <a:t>PESTEL is an acronym standing for six factors:</a:t>
            </a:r>
          </a:p>
          <a:p>
            <a:br>
              <a:rPr lang="en-US" dirty="0"/>
            </a:br>
            <a:endParaRPr lang="en-US" dirty="0"/>
          </a:p>
        </p:txBody>
      </p:sp>
      <p:sp>
        <p:nvSpPr>
          <p:cNvPr id="4" name="TextBox 3">
            <a:extLst>
              <a:ext uri="{FF2B5EF4-FFF2-40B4-BE49-F238E27FC236}">
                <a16:creationId xmlns:a16="http://schemas.microsoft.com/office/drawing/2014/main" id="{86CD8F15-960E-4F84-B6A7-3725A68CAF01}"/>
              </a:ext>
            </a:extLst>
          </p:cNvPr>
          <p:cNvSpPr txBox="1"/>
          <p:nvPr/>
        </p:nvSpPr>
        <p:spPr>
          <a:xfrm>
            <a:off x="768830" y="3299244"/>
            <a:ext cx="274320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a:solidFill>
                  <a:schemeClr val="accent5">
                    <a:lumMod val="75000"/>
                  </a:schemeClr>
                </a:solidFill>
              </a:rPr>
              <a:t>Political: Regulations, Trade and Tax laws.</a:t>
            </a:r>
            <a:endParaRPr lang="en-US"/>
          </a:p>
          <a:p>
            <a:endParaRPr lang="en-US">
              <a:solidFill>
                <a:schemeClr val="accent5">
                  <a:lumMod val="75000"/>
                </a:schemeClr>
              </a:solidFill>
            </a:endParaRPr>
          </a:p>
          <a:p>
            <a:pPr marL="285750" indent="-285750">
              <a:buFont typeface="Wingdings"/>
              <a:buChar char="v"/>
            </a:pPr>
            <a:r>
              <a:rPr lang="en-US">
                <a:solidFill>
                  <a:schemeClr val="accent5">
                    <a:lumMod val="75000"/>
                  </a:schemeClr>
                </a:solidFill>
              </a:rPr>
              <a:t>Economic: Stimulus.</a:t>
            </a:r>
          </a:p>
          <a:p>
            <a:endParaRPr lang="en-US">
              <a:solidFill>
                <a:schemeClr val="accent5">
                  <a:lumMod val="75000"/>
                </a:schemeClr>
              </a:solidFill>
            </a:endParaRPr>
          </a:p>
          <a:p>
            <a:pPr marL="285750" indent="-285750">
              <a:buFont typeface="Wingdings"/>
              <a:buChar char="v"/>
            </a:pPr>
            <a:r>
              <a:rPr lang="en-US">
                <a:solidFill>
                  <a:schemeClr val="accent5">
                    <a:lumMod val="75000"/>
                  </a:schemeClr>
                </a:solidFill>
              </a:rPr>
              <a:t>Social: consumer behavior.</a:t>
            </a:r>
          </a:p>
          <a:p>
            <a:endParaRPr lang="en-US">
              <a:solidFill>
                <a:schemeClr val="accent5">
                  <a:lumMod val="75000"/>
                </a:schemeClr>
              </a:solidFill>
            </a:endParaRPr>
          </a:p>
          <a:p>
            <a:pPr marL="285750" indent="-285750">
              <a:buFont typeface="Wingdings"/>
              <a:buChar char="v"/>
            </a:pPr>
            <a:r>
              <a:rPr lang="en-US">
                <a:solidFill>
                  <a:schemeClr val="accent5">
                    <a:lumMod val="75000"/>
                  </a:schemeClr>
                </a:solidFill>
              </a:rPr>
              <a:t>Technological: last-mile delivery.</a:t>
            </a:r>
          </a:p>
          <a:p>
            <a:endParaRPr lang="en-US">
              <a:solidFill>
                <a:schemeClr val="accent5">
                  <a:lumMod val="75000"/>
                </a:schemeClr>
              </a:solidFill>
            </a:endParaRPr>
          </a:p>
          <a:p>
            <a:pPr marL="285750" indent="-285750">
              <a:buFont typeface="Wingdings"/>
              <a:buChar char="v"/>
            </a:pPr>
            <a:r>
              <a:rPr lang="en-US">
                <a:solidFill>
                  <a:schemeClr val="accent5">
                    <a:lumMod val="75000"/>
                  </a:schemeClr>
                </a:solidFill>
              </a:rPr>
              <a:t>Environmental: sustainability.</a:t>
            </a:r>
          </a:p>
          <a:p>
            <a:endParaRPr lang="en-US">
              <a:solidFill>
                <a:schemeClr val="accent5">
                  <a:lumMod val="75000"/>
                </a:schemeClr>
              </a:solidFill>
            </a:endParaRPr>
          </a:p>
          <a:p>
            <a:pPr marL="285750" indent="-285750">
              <a:buFont typeface="Wingdings"/>
              <a:buChar char="v"/>
            </a:pPr>
            <a:r>
              <a:rPr lang="en-US">
                <a:solidFill>
                  <a:schemeClr val="accent5">
                    <a:lumMod val="75000"/>
                  </a:schemeClr>
                </a:solidFill>
              </a:rPr>
              <a:t>Legal: international laws.</a:t>
            </a:r>
          </a:p>
          <a:p>
            <a:br>
              <a:rPr lang="en-US"/>
            </a:br>
            <a:endParaRPr lang="en-US">
              <a:solidFill>
                <a:schemeClr val="accent5">
                  <a:lumMod val="75000"/>
                </a:schemeClr>
              </a:solidFill>
            </a:endParaRPr>
          </a:p>
        </p:txBody>
      </p:sp>
      <p:pic>
        <p:nvPicPr>
          <p:cNvPr id="8" name="Picture 8" descr="Shape&#10;&#10;Description automatically generated">
            <a:extLst>
              <a:ext uri="{FF2B5EF4-FFF2-40B4-BE49-F238E27FC236}">
                <a16:creationId xmlns:a16="http://schemas.microsoft.com/office/drawing/2014/main" id="{396711D8-FB8A-4A85-80C5-11745650CBAB}"/>
              </a:ext>
            </a:extLst>
          </p:cNvPr>
          <p:cNvPicPr>
            <a:picLocks noChangeAspect="1"/>
          </p:cNvPicPr>
          <p:nvPr/>
        </p:nvPicPr>
        <p:blipFill>
          <a:blip r:embed="rId6"/>
          <a:stretch>
            <a:fillRect/>
          </a:stretch>
        </p:blipFill>
        <p:spPr>
          <a:xfrm>
            <a:off x="7393017" y="3120876"/>
            <a:ext cx="4795927" cy="3736136"/>
          </a:xfrm>
          <a:prstGeom prst="rect">
            <a:avLst/>
          </a:prstGeom>
        </p:spPr>
      </p:pic>
    </p:spTree>
    <p:extLst>
      <p:ext uri="{BB962C8B-B14F-4D97-AF65-F5344CB8AC3E}">
        <p14:creationId xmlns:p14="http://schemas.microsoft.com/office/powerpoint/2010/main" val="75901834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0" name="Picture 2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2" name="Oval 3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4" name="Picture 3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6" name="Picture 3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8" name="Rectangle 3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0" name="Rectangle 39">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4"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A32D545-1F3C-44BC-81C6-BA0186DF4F07}"/>
              </a:ext>
            </a:extLst>
          </p:cNvPr>
          <p:cNvSpPr>
            <a:spLocks noGrp="1"/>
          </p:cNvSpPr>
          <p:nvPr>
            <p:ph type="ctrTitle"/>
          </p:nvPr>
        </p:nvSpPr>
        <p:spPr>
          <a:xfrm>
            <a:off x="648930" y="629267"/>
            <a:ext cx="9252154" cy="1016654"/>
          </a:xfrm>
        </p:spPr>
        <p:txBody>
          <a:bodyPr vert="horz" lIns="91440" tIns="45720" rIns="91440" bIns="45720" rtlCol="0" anchor="t">
            <a:normAutofit/>
          </a:bodyPr>
          <a:lstStyle/>
          <a:p>
            <a:r>
              <a:rPr lang="en-US" sz="4200" b="0" i="0" kern="1200" dirty="0">
                <a:solidFill>
                  <a:srgbClr val="EBEBEB"/>
                </a:solidFill>
                <a:latin typeface="+mj-lt"/>
                <a:ea typeface="+mj-ea"/>
                <a:cs typeface="+mj-cs"/>
              </a:rPr>
              <a:t>PESTEL Analysis</a:t>
            </a:r>
          </a:p>
        </p:txBody>
      </p:sp>
      <p:sp useBgFill="1">
        <p:nvSpPr>
          <p:cNvPr id="46" name="Freeform: Shape 45">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Subtitle 2">
            <a:extLst>
              <a:ext uri="{FF2B5EF4-FFF2-40B4-BE49-F238E27FC236}">
                <a16:creationId xmlns:a16="http://schemas.microsoft.com/office/drawing/2014/main" id="{343E2B46-014F-4A6E-9EC7-430BB143695C}"/>
              </a:ext>
            </a:extLst>
          </p:cNvPr>
          <p:cNvSpPr>
            <a:spLocks noGrp="1"/>
          </p:cNvSpPr>
          <p:nvPr>
            <p:ph type="subTitle" idx="1"/>
          </p:nvPr>
        </p:nvSpPr>
        <p:spPr>
          <a:xfrm>
            <a:off x="562667" y="2792696"/>
            <a:ext cx="5122606" cy="3658689"/>
          </a:xfrm>
        </p:spPr>
        <p:txBody>
          <a:bodyPr vert="horz" lIns="91440" tIns="45720" rIns="91440" bIns="45720" rtlCol="0">
            <a:normAutofit lnSpcReduction="10000"/>
          </a:bodyPr>
          <a:lstStyle/>
          <a:p>
            <a:pPr marL="120650" indent="0">
              <a:lnSpc>
                <a:spcPct val="90000"/>
              </a:lnSpc>
            </a:pPr>
            <a:r>
              <a:rPr lang="en-US" sz="1800" b="1" dirty="0">
                <a:solidFill>
                  <a:schemeClr val="accent5">
                    <a:lumMod val="75000"/>
                  </a:schemeClr>
                </a:solidFill>
                <a:latin typeface="Comic Sans MS"/>
              </a:rPr>
              <a:t>Political:</a:t>
            </a:r>
            <a:endParaRPr lang="en-US" sz="1600" dirty="0">
              <a:solidFill>
                <a:schemeClr val="accent5">
                  <a:lumMod val="75000"/>
                </a:schemeClr>
              </a:solidFill>
            </a:endParaRPr>
          </a:p>
          <a:p>
            <a:pPr marL="120650">
              <a:lnSpc>
                <a:spcPct val="90000"/>
              </a:lnSpc>
            </a:pPr>
            <a:endParaRPr lang="en-US" sz="1800" b="1" dirty="0">
              <a:solidFill>
                <a:schemeClr val="accent5">
                  <a:lumMod val="75000"/>
                </a:schemeClr>
              </a:solidFill>
              <a:latin typeface="Comic Sans MS"/>
            </a:endParaRPr>
          </a:p>
          <a:p>
            <a:pPr>
              <a:lnSpc>
                <a:spcPct val="90000"/>
              </a:lnSpc>
            </a:pPr>
            <a:r>
              <a:rPr lang="en-US" sz="1600" dirty="0">
                <a:solidFill>
                  <a:schemeClr val="accent5">
                    <a:lumMod val="75000"/>
                  </a:schemeClr>
                </a:solidFill>
              </a:rPr>
              <a:t>Political factors encompass the level of governmental intervention in an  economy.  This may include policy decisions relating to foreign trade and tax or laws relating to </a:t>
            </a:r>
            <a:r>
              <a:rPr lang="en-US" sz="1600" dirty="0" err="1">
                <a:solidFill>
                  <a:schemeClr val="accent5">
                    <a:lumMod val="75000"/>
                  </a:schemeClr>
                </a:solidFill>
              </a:rPr>
              <a:t>labour</a:t>
            </a:r>
            <a:r>
              <a:rPr lang="en-US" sz="1600" dirty="0">
                <a:solidFill>
                  <a:schemeClr val="accent5">
                    <a:lumMod val="75000"/>
                  </a:schemeClr>
                </a:solidFill>
              </a:rPr>
              <a:t> or the environment. </a:t>
            </a:r>
          </a:p>
          <a:p>
            <a:pPr>
              <a:lnSpc>
                <a:spcPct val="90000"/>
              </a:lnSpc>
            </a:pPr>
            <a:r>
              <a:rPr lang="en-US" sz="1600" dirty="0">
                <a:solidFill>
                  <a:schemeClr val="accent5">
                    <a:lumMod val="75000"/>
                  </a:schemeClr>
                </a:solidFill>
              </a:rPr>
              <a:t>As a global retailer, Amazon is not immune to political factors.  Politically stable western countries with similar laws to the USA, offer Amazon expansion opportunities. However, the company has faced stiff competition in China, where the government tends to back Chinese e-commerce companies.</a:t>
            </a:r>
          </a:p>
          <a:p>
            <a:pPr marL="463550" indent="-342900">
              <a:lnSpc>
                <a:spcPct val="90000"/>
              </a:lnSpc>
              <a:buFont typeface="Wingdings 3" charset="2"/>
              <a:buChar char=""/>
            </a:pPr>
            <a:endParaRPr lang="en-US" sz="1600" dirty="0">
              <a:solidFill>
                <a:schemeClr val="tx1"/>
              </a:solidFill>
            </a:endParaRPr>
          </a:p>
        </p:txBody>
      </p:sp>
      <p:pic>
        <p:nvPicPr>
          <p:cNvPr id="4" name="Picture 5" descr="A picture containing text, sky, outdoor, sign&#10;&#10;Description automatically generated">
            <a:extLst>
              <a:ext uri="{FF2B5EF4-FFF2-40B4-BE49-F238E27FC236}">
                <a16:creationId xmlns:a16="http://schemas.microsoft.com/office/drawing/2014/main" id="{A028DF55-7D6C-4F65-B5F2-781D670788B6}"/>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091916" y="2566624"/>
            <a:ext cx="5451627" cy="3625331"/>
          </a:xfrm>
          <a:prstGeom prst="rect">
            <a:avLst/>
          </a:prstGeom>
          <a:effectLst/>
        </p:spPr>
      </p:pic>
    </p:spTree>
    <p:extLst>
      <p:ext uri="{BB962C8B-B14F-4D97-AF65-F5344CB8AC3E}">
        <p14:creationId xmlns:p14="http://schemas.microsoft.com/office/powerpoint/2010/main" val="51379619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s on a display with reflection of office">
            <a:extLst>
              <a:ext uri="{FF2B5EF4-FFF2-40B4-BE49-F238E27FC236}">
                <a16:creationId xmlns:a16="http://schemas.microsoft.com/office/drawing/2014/main" id="{CBEF63E7-431E-4CF8-89A8-D4A2AA49775A}"/>
              </a:ext>
            </a:extLst>
          </p:cNvPr>
          <p:cNvPicPr>
            <a:picLocks noChangeAspect="1"/>
          </p:cNvPicPr>
          <p:nvPr/>
        </p:nvPicPr>
        <p:blipFill rotWithShape="1">
          <a:blip r:embed="rId6">
            <a:alphaModFix amt="35000"/>
          </a:blip>
          <a:srcRect t="9713" r="-2" b="5889"/>
          <a:stretch/>
        </p:blipFill>
        <p:spPr>
          <a:xfrm>
            <a:off x="20" y="16041"/>
            <a:ext cx="12191980" cy="6858000"/>
          </a:xfrm>
          <a:prstGeom prst="rect">
            <a:avLst/>
          </a:prstGeom>
        </p:spPr>
      </p:pic>
      <p:sp>
        <p:nvSpPr>
          <p:cNvPr id="2" name="Title 1">
            <a:extLst>
              <a:ext uri="{FF2B5EF4-FFF2-40B4-BE49-F238E27FC236}">
                <a16:creationId xmlns:a16="http://schemas.microsoft.com/office/drawing/2014/main" id="{831CF092-279F-4E02-BF83-17AF0DF9617C}"/>
              </a:ext>
            </a:extLst>
          </p:cNvPr>
          <p:cNvSpPr>
            <a:spLocks noGrp="1"/>
          </p:cNvSpPr>
          <p:nvPr>
            <p:ph type="ctrTitle"/>
          </p:nvPr>
        </p:nvSpPr>
        <p:spPr>
          <a:xfrm>
            <a:off x="646111" y="452718"/>
            <a:ext cx="9404723" cy="1400530"/>
          </a:xfrm>
        </p:spPr>
        <p:txBody>
          <a:bodyPr vert="horz" lIns="91440" tIns="45720" rIns="91440" bIns="45720" rtlCol="0" anchor="t">
            <a:normAutofit fontScale="90000"/>
          </a:bodyPr>
          <a:lstStyle/>
          <a:p>
            <a:r>
              <a:rPr lang="en-US" sz="4800" b="1" dirty="0">
                <a:solidFill>
                  <a:srgbClr val="EBEBEB"/>
                </a:solidFill>
              </a:rPr>
              <a:t>	</a:t>
            </a:r>
            <a:r>
              <a:rPr lang="en-US" sz="4800" b="1" i="0" kern="1200" dirty="0">
                <a:solidFill>
                  <a:srgbClr val="EBEBEB"/>
                </a:solidFill>
                <a:latin typeface="+mj-lt"/>
                <a:ea typeface="+mj-ea"/>
                <a:cs typeface="+mj-cs"/>
              </a:rPr>
              <a:t>PESTEL Analysis </a:t>
            </a:r>
            <a:br>
              <a:rPr lang="en-US" sz="4800" b="1" i="0" kern="1200" dirty="0">
                <a:solidFill>
                  <a:srgbClr val="EBEBEB"/>
                </a:solidFill>
                <a:latin typeface="+mj-lt"/>
                <a:ea typeface="+mj-ea"/>
                <a:cs typeface="+mj-cs"/>
              </a:rPr>
            </a:br>
            <a:r>
              <a:rPr lang="en-US" sz="4800" b="1" i="0" kern="1200" dirty="0">
                <a:solidFill>
                  <a:srgbClr val="EBEBEB"/>
                </a:solidFill>
                <a:latin typeface="+mj-lt"/>
                <a:ea typeface="+mj-ea"/>
                <a:cs typeface="+mj-cs"/>
              </a:rPr>
              <a:t>	Economic</a:t>
            </a:r>
            <a:br>
              <a:rPr lang="en-US" sz="4800" b="0" i="0" kern="1200" dirty="0">
                <a:solidFill>
                  <a:srgbClr val="EBEBEB"/>
                </a:solidFill>
                <a:latin typeface="+mj-lt"/>
                <a:ea typeface="+mj-ea"/>
                <a:cs typeface="+mj-cs"/>
              </a:rPr>
            </a:br>
            <a:endParaRPr lang="en-US" sz="4800" dirty="0">
              <a:solidFill>
                <a:schemeClr val="tx1"/>
              </a:solidFill>
            </a:endParaRPr>
          </a:p>
        </p:txBody>
      </p:sp>
      <p:sp>
        <p:nvSpPr>
          <p:cNvPr id="3" name="Subtitle 2">
            <a:extLst>
              <a:ext uri="{FF2B5EF4-FFF2-40B4-BE49-F238E27FC236}">
                <a16:creationId xmlns:a16="http://schemas.microsoft.com/office/drawing/2014/main" id="{1B0F727A-1172-47DB-80A7-83F51D5B4AFC}"/>
              </a:ext>
            </a:extLst>
          </p:cNvPr>
          <p:cNvSpPr>
            <a:spLocks noGrp="1"/>
          </p:cNvSpPr>
          <p:nvPr>
            <p:ph type="subTitle" idx="1"/>
          </p:nvPr>
        </p:nvSpPr>
        <p:spPr>
          <a:xfrm>
            <a:off x="1103312" y="2052918"/>
            <a:ext cx="8946541" cy="4195481"/>
          </a:xfrm>
        </p:spPr>
        <p:txBody>
          <a:bodyPr vert="horz" lIns="91440" tIns="45720" rIns="91440" bIns="45720" rtlCol="0">
            <a:normAutofit/>
          </a:bodyPr>
          <a:lstStyle/>
          <a:p>
            <a:endParaRPr lang="en-US" sz="2400" b="1" cap="none" dirty="0"/>
          </a:p>
          <a:p>
            <a:pPr algn="just"/>
            <a:r>
              <a:rPr lang="en-US" sz="1600" dirty="0">
                <a:solidFill>
                  <a:schemeClr val="tx1"/>
                </a:solidFill>
                <a:latin typeface="+mn-lt"/>
              </a:rPr>
              <a:t>Economic factors are those that directly impact on the performance of the economy.  In turn, these factors influence the profitability of an organisation.  Economic factors may include unemployment rates, raw material costs, and foreign exchange rates.</a:t>
            </a:r>
          </a:p>
          <a:p>
            <a:pPr algn="just"/>
            <a:r>
              <a:rPr lang="en-US" sz="1600" dirty="0">
                <a:solidFill>
                  <a:schemeClr val="tx1"/>
                </a:solidFill>
                <a:latin typeface="+mn-lt"/>
              </a:rPr>
              <a:t>In the wake of the corona virus pandemic, Amazon has benefited tremendously from economic stimulus measures that have increased consumer discretionary income.  However, this income has also allowed competitors to enter the market.</a:t>
            </a:r>
          </a:p>
          <a:p>
            <a:pPr>
              <a:buFont typeface="Wingdings 3" charset="2"/>
              <a:buChar char=""/>
            </a:pPr>
            <a:endParaRPr lang="en-US" dirty="0">
              <a:solidFill>
                <a:schemeClr val="tx1"/>
              </a:solidFill>
            </a:endParaRPr>
          </a:p>
        </p:txBody>
      </p:sp>
    </p:spTree>
    <p:extLst>
      <p:ext uri="{BB962C8B-B14F-4D97-AF65-F5344CB8AC3E}">
        <p14:creationId xmlns:p14="http://schemas.microsoft.com/office/powerpoint/2010/main" val="15351841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8" descr="A picture containing building, dome, road, outdoor&#10;&#10;Description automatically generated">
            <a:extLst>
              <a:ext uri="{FF2B5EF4-FFF2-40B4-BE49-F238E27FC236}">
                <a16:creationId xmlns:a16="http://schemas.microsoft.com/office/drawing/2014/main" id="{CD37CEAC-9E1D-4C50-9672-A9310BEA05AE}"/>
              </a:ext>
            </a:extLst>
          </p:cNvPr>
          <p:cNvPicPr>
            <a:picLocks noChangeAspect="1"/>
          </p:cNvPicPr>
          <p:nvPr/>
        </p:nvPicPr>
        <p:blipFill rotWithShape="1">
          <a:blip r:embed="rId2">
            <a:alphaModFix amt="40000"/>
            <a:extLst>
              <a:ext uri="{837473B0-CC2E-450A-ABE3-18F120FF3D39}">
                <a1611:picAttrSrcUrl xmlns:a1611="http://schemas.microsoft.com/office/drawing/2016/11/main" r:id="rId3"/>
              </a:ext>
            </a:extLst>
          </a:blip>
          <a:srcRect t="11569" b="13431"/>
          <a:stretch/>
        </p:blipFill>
        <p:spPr>
          <a:xfrm>
            <a:off x="20" y="10"/>
            <a:ext cx="12191980" cy="6857990"/>
          </a:xfrm>
          <a:prstGeom prst="rect">
            <a:avLst/>
          </a:prstGeom>
        </p:spPr>
      </p:pic>
      <p:sp>
        <p:nvSpPr>
          <p:cNvPr id="2" name="Title 1">
            <a:extLst>
              <a:ext uri="{FF2B5EF4-FFF2-40B4-BE49-F238E27FC236}">
                <a16:creationId xmlns:a16="http://schemas.microsoft.com/office/drawing/2014/main" id="{D2465314-6DDB-4B0C-B238-538627A31A87}"/>
              </a:ext>
            </a:extLst>
          </p:cNvPr>
          <p:cNvSpPr>
            <a:spLocks noGrp="1"/>
          </p:cNvSpPr>
          <p:nvPr>
            <p:ph type="ctrTitle"/>
          </p:nvPr>
        </p:nvSpPr>
        <p:spPr>
          <a:xfrm>
            <a:off x="119785" y="-363747"/>
            <a:ext cx="8825658" cy="2160463"/>
          </a:xfrm>
        </p:spPr>
        <p:txBody>
          <a:bodyPr>
            <a:normAutofit/>
          </a:bodyPr>
          <a:lstStyle/>
          <a:p>
            <a:r>
              <a:rPr lang="en-US" sz="4800" dirty="0">
                <a:solidFill>
                  <a:srgbClr val="EBEBEB"/>
                </a:solidFill>
              </a:rPr>
              <a:t>PESTEL Analysis </a:t>
            </a:r>
            <a:br>
              <a:rPr lang="en-US" sz="4800" dirty="0">
                <a:solidFill>
                  <a:srgbClr val="EBEBEB"/>
                </a:solidFill>
              </a:rPr>
            </a:br>
            <a:r>
              <a:rPr lang="en-GB" sz="4800" b="1" dirty="0">
                <a:solidFill>
                  <a:schemeClr val="tx1"/>
                </a:solidFill>
              </a:rPr>
              <a:t>Social</a:t>
            </a:r>
          </a:p>
        </p:txBody>
      </p:sp>
      <p:sp>
        <p:nvSpPr>
          <p:cNvPr id="3" name="Subtitle 2">
            <a:extLst>
              <a:ext uri="{FF2B5EF4-FFF2-40B4-BE49-F238E27FC236}">
                <a16:creationId xmlns:a16="http://schemas.microsoft.com/office/drawing/2014/main" id="{18CE8516-70AB-48D8-B541-125F37287914}"/>
              </a:ext>
            </a:extLst>
          </p:cNvPr>
          <p:cNvSpPr>
            <a:spLocks noGrp="1"/>
          </p:cNvSpPr>
          <p:nvPr>
            <p:ph type="subTitle" idx="1"/>
          </p:nvPr>
        </p:nvSpPr>
        <p:spPr>
          <a:xfrm>
            <a:off x="119785" y="4087268"/>
            <a:ext cx="8825658" cy="2299154"/>
          </a:xfrm>
        </p:spPr>
        <p:txBody>
          <a:bodyPr>
            <a:normAutofit fontScale="62500" lnSpcReduction="20000"/>
          </a:bodyPr>
          <a:lstStyle/>
          <a:p>
            <a:pPr>
              <a:lnSpc>
                <a:spcPct val="90000"/>
              </a:lnSpc>
            </a:pPr>
            <a:r>
              <a:rPr lang="en-GB" sz="2900" dirty="0">
                <a:solidFill>
                  <a:schemeClr val="tx1"/>
                </a:solidFill>
              </a:rPr>
              <a:t>Social factors describe the general beliefs and attitudes of a population, most often related to cultural and demographic trends.  These factors ultimately determine and then drive consumer behaviour.</a:t>
            </a:r>
            <a:endParaRPr lang="en-US" dirty="0">
              <a:solidFill>
                <a:schemeClr val="tx1"/>
              </a:solidFill>
            </a:endParaRPr>
          </a:p>
          <a:p>
            <a:pPr>
              <a:lnSpc>
                <a:spcPct val="90000"/>
              </a:lnSpc>
              <a:buClr>
                <a:srgbClr val="8AD0D6"/>
              </a:buClr>
              <a:buFont typeface="Arial" panose="020B0604020202020204" pitchFamily="34" charset="0"/>
              <a:buChar char="•"/>
            </a:pPr>
            <a:endParaRPr lang="en-GB" dirty="0">
              <a:solidFill>
                <a:schemeClr val="tx1"/>
              </a:solidFill>
            </a:endParaRPr>
          </a:p>
          <a:p>
            <a:pPr>
              <a:lnSpc>
                <a:spcPct val="90000"/>
              </a:lnSpc>
            </a:pPr>
            <a:r>
              <a:rPr lang="en-GB" sz="2900" dirty="0">
                <a:solidFill>
                  <a:schemeClr val="tx1"/>
                </a:solidFill>
              </a:rPr>
              <a:t>With the shift toward convenient, fast, and contactless delivery, Amazon has again taken advantage.  Savvy and computer literate millennial consumers are also driving huge growth in mobile shopping as the availability of 5G networks increases.</a:t>
            </a:r>
          </a:p>
          <a:p>
            <a:pPr>
              <a:lnSpc>
                <a:spcPct val="90000"/>
              </a:lnSpc>
            </a:pPr>
            <a:endParaRPr lang="en-GB" sz="800" dirty="0">
              <a:solidFill>
                <a:schemeClr val="tx1"/>
              </a:solidFill>
            </a:endParaRPr>
          </a:p>
        </p:txBody>
      </p:sp>
      <p:sp>
        <p:nvSpPr>
          <p:cNvPr id="19" name="TextBox 18">
            <a:extLst>
              <a:ext uri="{FF2B5EF4-FFF2-40B4-BE49-F238E27FC236}">
                <a16:creationId xmlns:a16="http://schemas.microsoft.com/office/drawing/2014/main" id="{39845BAA-556E-4653-AE37-6BCD2D61E51C}"/>
              </a:ext>
            </a:extLst>
          </p:cNvPr>
          <p:cNvSpPr txBox="1"/>
          <p:nvPr/>
        </p:nvSpPr>
        <p:spPr>
          <a:xfrm>
            <a:off x="9461765" y="6657945"/>
            <a:ext cx="2730235" cy="200055"/>
          </a:xfrm>
          <a:prstGeom prst="rect">
            <a:avLst/>
          </a:prstGeom>
          <a:solidFill>
            <a:srgbClr val="000000"/>
          </a:solidFill>
        </p:spPr>
        <p:txBody>
          <a:bodyPr wrap="none">
            <a:spAutoFit/>
          </a:bodyPr>
          <a:lstStyle/>
          <a:p>
            <a:pPr algn="r">
              <a:spcAft>
                <a:spcPts val="600"/>
              </a:spcAft>
            </a:pPr>
            <a:r>
              <a:rPr lang="en-US" sz="700">
                <a:solidFill>
                  <a:srgbClr val="FFFFFF"/>
                </a:solidFill>
                <a:latin typeface="+mn-lt"/>
                <a:ea typeface="+mn-ea"/>
                <a:cs typeface="+mn-cs"/>
                <a:hlinkClick r:id="rId3">
                  <a:extLst>
                    <a:ext uri="{A12FA001-AC4F-418D-AE19-62706E023703}">
                      <ahyp:hlinkClr xmlns:ahyp="http://schemas.microsoft.com/office/drawing/2018/hyperlinkcolor" val="tx"/>
                    </a:ext>
                  </a:extLst>
                </a:hlinkClick>
              </a:rPr>
              <a:t>This Photo</a:t>
            </a:r>
            <a:r>
              <a:rPr lang="en-US" sz="700">
                <a:solidFill>
                  <a:srgbClr val="FFFFFF"/>
                </a:solidFill>
                <a:latin typeface="+mn-lt"/>
                <a:ea typeface="+mn-ea"/>
                <a:cs typeface="+mn-cs"/>
              </a:rPr>
              <a:t> by Unknown author is licensed under </a:t>
            </a:r>
            <a:r>
              <a:rPr lang="en-US" sz="700">
                <a:solidFill>
                  <a:srgbClr val="FFFFFF"/>
                </a:solidFill>
                <a:latin typeface="+mn-lt"/>
                <a:ea typeface="+mn-ea"/>
                <a:cs typeface="+mn-cs"/>
                <a:hlinkClick r:id="rId4">
                  <a:extLst>
                    <a:ext uri="{A12FA001-AC4F-418D-AE19-62706E023703}">
                      <ahyp:hlinkClr xmlns:ahyp="http://schemas.microsoft.com/office/drawing/2018/hyperlinkcolor" val="tx"/>
                    </a:ext>
                  </a:extLst>
                </a:hlinkClick>
              </a:rPr>
              <a:t>CC BY-NC</a:t>
            </a:r>
            <a:r>
              <a:rPr lang="en-US" sz="700">
                <a:solidFill>
                  <a:srgbClr val="FFFFFF"/>
                </a:solidFill>
                <a:latin typeface="+mn-lt"/>
                <a:ea typeface="+mn-ea"/>
                <a:cs typeface="+mn-cs"/>
              </a:rPr>
              <a:t>.</a:t>
            </a:r>
          </a:p>
        </p:txBody>
      </p:sp>
    </p:spTree>
    <p:extLst>
      <p:ext uri="{BB962C8B-B14F-4D97-AF65-F5344CB8AC3E}">
        <p14:creationId xmlns:p14="http://schemas.microsoft.com/office/powerpoint/2010/main" val="1162093837"/>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247CFE0-AE72-4E49-930D-7CB469D2538B}"/>
              </a:ext>
            </a:extLst>
          </p:cNvPr>
          <p:cNvSpPr>
            <a:spLocks noGrp="1"/>
          </p:cNvSpPr>
          <p:nvPr>
            <p:ph type="ctrTitle"/>
          </p:nvPr>
        </p:nvSpPr>
        <p:spPr>
          <a:xfrm>
            <a:off x="4481964" y="838918"/>
            <a:ext cx="5222325" cy="1101091"/>
          </a:xfrm>
        </p:spPr>
        <p:txBody>
          <a:bodyPr>
            <a:normAutofit fontScale="90000"/>
          </a:bodyPr>
          <a:lstStyle/>
          <a:p>
            <a:r>
              <a:rPr lang="en-US" sz="6000" dirty="0">
                <a:solidFill>
                  <a:srgbClr val="EBEBEB"/>
                </a:solidFill>
              </a:rPr>
              <a:t>PESTEL Analysis </a:t>
            </a:r>
            <a:r>
              <a:rPr lang="en-GB" sz="5600" b="1" dirty="0">
                <a:solidFill>
                  <a:srgbClr val="EBEBEB"/>
                </a:solidFill>
                <a:latin typeface="Comic Sans MS"/>
              </a:rPr>
              <a:t>Technological</a:t>
            </a:r>
          </a:p>
        </p:txBody>
      </p:sp>
      <p:sp>
        <p:nvSpPr>
          <p:cNvPr id="4" name="Subtitle 3">
            <a:extLst>
              <a:ext uri="{FF2B5EF4-FFF2-40B4-BE49-F238E27FC236}">
                <a16:creationId xmlns:a16="http://schemas.microsoft.com/office/drawing/2014/main" id="{3A690ECD-15F3-403B-910D-F66674DC75AC}"/>
              </a:ext>
            </a:extLst>
          </p:cNvPr>
          <p:cNvSpPr>
            <a:spLocks noGrp="1"/>
          </p:cNvSpPr>
          <p:nvPr>
            <p:ph type="subTitle" idx="1"/>
          </p:nvPr>
        </p:nvSpPr>
        <p:spPr>
          <a:xfrm>
            <a:off x="5058918" y="2778927"/>
            <a:ext cx="6731948" cy="3650627"/>
          </a:xfrm>
        </p:spPr>
        <p:txBody>
          <a:bodyPr vert="horz" lIns="91440" tIns="45720" rIns="91440" bIns="45720" rtlCol="0" anchor="t">
            <a:noAutofit/>
          </a:bodyPr>
          <a:lstStyle/>
          <a:p>
            <a:pPr>
              <a:lnSpc>
                <a:spcPct val="90000"/>
              </a:lnSpc>
            </a:pPr>
            <a:r>
              <a:rPr lang="en-GB" sz="1600" dirty="0">
                <a:solidFill>
                  <a:schemeClr val="tx2">
                    <a:lumMod val="40000"/>
                    <a:lumOff val="60000"/>
                  </a:schemeClr>
                </a:solidFill>
                <a:latin typeface="+mj-lt"/>
              </a:rPr>
              <a:t>This describes the rate of technological innovation and development and how it might influence a given market. Digital technology is often the focus, but non-tech companies also look for advances in distribution, manufacturing, and logistics.</a:t>
            </a:r>
          </a:p>
          <a:p>
            <a:pPr>
              <a:lnSpc>
                <a:spcPct val="90000"/>
              </a:lnSpc>
            </a:pPr>
            <a:r>
              <a:rPr lang="en-GB" sz="1600" dirty="0">
                <a:solidFill>
                  <a:schemeClr val="tx2">
                    <a:lumMod val="40000"/>
                    <a:lumOff val="60000"/>
                  </a:schemeClr>
                </a:solidFill>
                <a:latin typeface="+mj-lt"/>
              </a:rPr>
              <a:t>Amazon is highly innovative within the retail sector.  The company has invested heavily in drones to deliver parcels.  It has also created an unattended locker system called Amazon Hub so that consumers can receive parcels when it is convenient for them to do so.</a:t>
            </a:r>
          </a:p>
          <a:p>
            <a:pPr>
              <a:lnSpc>
                <a:spcPct val="90000"/>
              </a:lnSpc>
            </a:pPr>
            <a:endParaRPr lang="en-GB" sz="1600" dirty="0">
              <a:solidFill>
                <a:schemeClr val="tx2">
                  <a:lumMod val="40000"/>
                  <a:lumOff val="60000"/>
                </a:schemeClr>
              </a:solidFill>
            </a:endParaRPr>
          </a:p>
        </p:txBody>
      </p:sp>
      <p:sp>
        <p:nvSpPr>
          <p:cNvPr id="26"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 name="Picture 5" descr="CPU with binary numbers and blueprint">
            <a:extLst>
              <a:ext uri="{FF2B5EF4-FFF2-40B4-BE49-F238E27FC236}">
                <a16:creationId xmlns:a16="http://schemas.microsoft.com/office/drawing/2014/main" id="{2F11C4BA-1E9E-4575-BA2E-1EA14550EBA7}"/>
              </a:ext>
            </a:extLst>
          </p:cNvPr>
          <p:cNvPicPr>
            <a:picLocks noChangeAspect="1"/>
          </p:cNvPicPr>
          <p:nvPr/>
        </p:nvPicPr>
        <p:blipFill rotWithShape="1">
          <a:blip r:embed="rId3"/>
          <a:srcRect l="34088" r="29150"/>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28" name="Rectangle 27">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19761488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700"/>
                                        <p:tgtEl>
                                          <p:spTgt spid="4">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700"/>
                                        <p:tgtEl>
                                          <p:spTgt spid="4">
                                            <p:txEl>
                                              <p:pRg st="1" end="1"/>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3069FD5-19AB-4812-AACC-DF78148BC5D1}"/>
              </a:ext>
            </a:extLst>
          </p:cNvPr>
          <p:cNvSpPr txBox="1"/>
          <p:nvPr/>
        </p:nvSpPr>
        <p:spPr>
          <a:xfrm>
            <a:off x="648930" y="629266"/>
            <a:ext cx="6188190" cy="16223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4400" dirty="0">
                <a:solidFill>
                  <a:srgbClr val="EBEBEB"/>
                </a:solidFill>
              </a:rPr>
              <a:t>PESTEL Analysis </a:t>
            </a:r>
          </a:p>
          <a:p>
            <a:pPr defTabSz="457200">
              <a:spcBef>
                <a:spcPct val="0"/>
              </a:spcBef>
              <a:spcAft>
                <a:spcPts val="600"/>
              </a:spcAft>
            </a:pPr>
            <a:r>
              <a:rPr lang="en-US" sz="4200" kern="1200" dirty="0">
                <a:solidFill>
                  <a:srgbClr val="EBEBEB"/>
                </a:solidFill>
                <a:latin typeface="Comic Sans MS"/>
                <a:ea typeface="+mj-ea"/>
                <a:cs typeface="+mj-cs"/>
              </a:rPr>
              <a:t>Legal Factors</a:t>
            </a:r>
          </a:p>
        </p:txBody>
      </p:sp>
      <p:sp>
        <p:nvSpPr>
          <p:cNvPr id="3" name="TextBox 2">
            <a:extLst>
              <a:ext uri="{FF2B5EF4-FFF2-40B4-BE49-F238E27FC236}">
                <a16:creationId xmlns:a16="http://schemas.microsoft.com/office/drawing/2014/main" id="{7F36792F-0CC1-4820-8A06-EE04A90476CA}"/>
              </a:ext>
            </a:extLst>
          </p:cNvPr>
          <p:cNvSpPr txBox="1"/>
          <p:nvPr/>
        </p:nvSpPr>
        <p:spPr>
          <a:xfrm>
            <a:off x="648930" y="2438400"/>
            <a:ext cx="6188189" cy="37854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bg2">
                  <a:lumMod val="40000"/>
                  <a:lumOff val="60000"/>
                </a:schemeClr>
              </a:buClr>
              <a:buSzPct val="80000"/>
            </a:pPr>
            <a:r>
              <a:rPr lang="en-US" kern="1200" dirty="0">
                <a:solidFill>
                  <a:srgbClr val="FFFFFF"/>
                </a:solidFill>
                <a:latin typeface="+mj-lt"/>
                <a:ea typeface="+mj-ea"/>
                <a:cs typeface="+mj-cs"/>
              </a:rPr>
              <a:t>Legal factors, like political factors, deal with rules and regulations. </a:t>
            </a:r>
            <a:r>
              <a:rPr lang="en-US" kern="1200" dirty="0" err="1">
                <a:solidFill>
                  <a:srgbClr val="FFFFFF"/>
                </a:solidFill>
                <a:latin typeface="+mj-lt"/>
                <a:ea typeface="+mj-ea"/>
                <a:cs typeface="+mj-cs"/>
              </a:rPr>
              <a:t>Organisations</a:t>
            </a:r>
            <a:r>
              <a:rPr lang="en-US" kern="1200" dirty="0">
                <a:solidFill>
                  <a:srgbClr val="FFFFFF"/>
                </a:solidFill>
                <a:latin typeface="+mj-lt"/>
                <a:ea typeface="+mj-ea"/>
                <a:cs typeface="+mj-cs"/>
              </a:rPr>
              <a:t> must abide by the laws such as industry regulation, health &amp; safety of the employees, consumer law, and more to have thorough knowledge about the “do’s and don’ts” of operating in a particular area.</a:t>
            </a:r>
            <a:endParaRPr lang="en-US" dirty="0">
              <a:ea typeface="+mj-ea"/>
              <a:cs typeface="+mj-cs"/>
            </a:endParaRPr>
          </a:p>
          <a:p>
            <a:pPr marL="285750" indent="-285750" defTabSz="457200">
              <a:spcBef>
                <a:spcPts val="1000"/>
              </a:spcBef>
              <a:buClr>
                <a:schemeClr val="bg2">
                  <a:lumMod val="40000"/>
                  <a:lumOff val="60000"/>
                </a:schemeClr>
              </a:buClr>
              <a:buSzPct val="80000"/>
              <a:buFont typeface="Wingdings 3" charset="2"/>
              <a:buChar char=""/>
            </a:pPr>
            <a:r>
              <a:rPr lang="en-US" kern="1200" dirty="0">
                <a:solidFill>
                  <a:srgbClr val="FFFFFF"/>
                </a:solidFill>
                <a:latin typeface="+mj-lt"/>
                <a:ea typeface="+mj-ea"/>
                <a:cs typeface="+mj-cs"/>
              </a:rPr>
              <a:t>While expanding its wings worldwide, Amazon abides by the rules and regulations.  It focuses on cybersecurity, keeping the safety of the consumers in mind.</a:t>
            </a:r>
          </a:p>
          <a:p>
            <a:pPr marL="285750" indent="-285750" defTabSz="457200">
              <a:spcBef>
                <a:spcPts val="1000"/>
              </a:spcBef>
              <a:buClr>
                <a:schemeClr val="bg2">
                  <a:lumMod val="40000"/>
                  <a:lumOff val="60000"/>
                </a:schemeClr>
              </a:buClr>
              <a:buSzPct val="80000"/>
              <a:buFont typeface="Wingdings 3" charset="2"/>
              <a:buChar char=""/>
            </a:pPr>
            <a:r>
              <a:rPr lang="en-US" kern="1200" dirty="0">
                <a:solidFill>
                  <a:srgbClr val="FFFFFF"/>
                </a:solidFill>
                <a:latin typeface="+mj-lt"/>
                <a:ea typeface="+mj-ea"/>
                <a:cs typeface="+mj-cs"/>
              </a:rPr>
              <a:t>Efforts such as complicating the environmental protection regulations have helped it to strengthen the brand image.  Besides this, changes in the import and export policies will lead the company to face challenges from the competitors easily.</a:t>
            </a:r>
          </a:p>
        </p:txBody>
      </p:sp>
      <p:sp>
        <p:nvSpPr>
          <p:cNvPr id="24"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4" descr="A picture containing indoor, scale, device&#10;&#10;Description automatically generated">
            <a:extLst>
              <a:ext uri="{FF2B5EF4-FFF2-40B4-BE49-F238E27FC236}">
                <a16:creationId xmlns:a16="http://schemas.microsoft.com/office/drawing/2014/main" id="{B07C5164-C2F8-4189-8A23-D10D8A54E6CC}"/>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50419" r="1273"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5" name="TextBox 4">
            <a:extLst>
              <a:ext uri="{FF2B5EF4-FFF2-40B4-BE49-F238E27FC236}">
                <a16:creationId xmlns:a16="http://schemas.microsoft.com/office/drawing/2014/main" id="{13CED287-14C8-4826-A1DC-B390E4BCDDA1}"/>
              </a:ext>
            </a:extLst>
          </p:cNvPr>
          <p:cNvSpPr txBox="1"/>
          <p:nvPr/>
        </p:nvSpPr>
        <p:spPr>
          <a:xfrm>
            <a:off x="9320701" y="6657945"/>
            <a:ext cx="2871299" cy="200055"/>
          </a:xfrm>
          <a:prstGeom prst="rect">
            <a:avLst/>
          </a:prstGeom>
          <a:solidFill>
            <a:srgbClr val="000000"/>
          </a:solidFill>
        </p:spPr>
        <p:txBody>
          <a:bodyPr wrap="none" lIns="91440" tIns="45720" rIns="91440" bIns="45720" anchor="t">
            <a:spAutoFit/>
          </a:bodyPr>
          <a:lstStyle/>
          <a:p>
            <a:pPr algn="r">
              <a:spcAft>
                <a:spcPts val="600"/>
              </a:spcAft>
            </a:pPr>
            <a:r>
              <a:rPr lang="en-US" sz="700">
                <a:solidFill>
                  <a:srgbClr val="FFFFFF"/>
                </a:solidFill>
                <a:latin typeface="+mn-lt"/>
                <a:ea typeface="+mn-ea"/>
                <a:cs typeface="+mn-cs"/>
                <a:hlinkClick r:id="rId8">
                  <a:extLst>
                    <a:ext uri="{A12FA001-AC4F-418D-AE19-62706E023703}">
                      <ahyp:hlinkClr xmlns:ahyp="http://schemas.microsoft.com/office/drawing/2018/hyperlinkcolor" val="tx"/>
                    </a:ext>
                  </a:extLst>
                </a:hlinkClick>
              </a:rPr>
              <a:t>This Photo</a:t>
            </a:r>
            <a:r>
              <a:rPr lang="en-US" sz="700">
                <a:solidFill>
                  <a:srgbClr val="FFFFFF"/>
                </a:solidFill>
                <a:latin typeface="+mn-lt"/>
                <a:ea typeface="+mn-ea"/>
                <a:cs typeface="+mn-cs"/>
              </a:rPr>
              <a:t> by Unknown author is </a:t>
            </a:r>
            <a:r>
              <a:rPr lang="en-US" sz="700" err="1">
                <a:solidFill>
                  <a:srgbClr val="FFFFFF"/>
                </a:solidFill>
                <a:latin typeface="+mn-lt"/>
                <a:ea typeface="+mn-ea"/>
                <a:cs typeface="+mn-cs"/>
              </a:rPr>
              <a:t>licnsed</a:t>
            </a:r>
            <a:r>
              <a:rPr lang="en-US" sz="700">
                <a:solidFill>
                  <a:srgbClr val="FFFFFF"/>
                </a:solidFill>
                <a:latin typeface="+mn-lt"/>
                <a:ea typeface="+mn-ea"/>
                <a:cs typeface="+mn-cs"/>
              </a:rPr>
              <a:t> under </a:t>
            </a:r>
            <a:r>
              <a:rPr lang="en-US" sz="700">
                <a:solidFill>
                  <a:srgbClr val="FFFFFF"/>
                </a:solidFill>
                <a:latin typeface="+mn-lt"/>
                <a:ea typeface="+mn-ea"/>
                <a:cs typeface="+mn-cs"/>
                <a:hlinkClick r:id="rId9">
                  <a:extLst>
                    <a:ext uri="{A12FA001-AC4F-418D-AE19-62706E023703}">
                      <ahyp:hlinkClr xmlns:ahyp="http://schemas.microsoft.com/office/drawing/2018/hyperlinkcolor" val="tx"/>
                    </a:ext>
                  </a:extLst>
                </a:hlinkClick>
              </a:rPr>
              <a:t>CC BY-SA-NC</a:t>
            </a:r>
            <a:r>
              <a:rPr lang="en-US" sz="700">
                <a:solidFill>
                  <a:srgbClr val="FFFFFF"/>
                </a:solidFill>
                <a:latin typeface="+mn-lt"/>
                <a:ea typeface="+mn-ea"/>
                <a:cs typeface="+mn-cs"/>
              </a:rPr>
              <a:t>.</a:t>
            </a:r>
          </a:p>
        </p:txBody>
      </p:sp>
    </p:spTree>
    <p:extLst>
      <p:ext uri="{BB962C8B-B14F-4D97-AF65-F5344CB8AC3E}">
        <p14:creationId xmlns:p14="http://schemas.microsoft.com/office/powerpoint/2010/main" val="16632715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8" name="Picture 27">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 name="Oval 2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2" name="Picture 31">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4" name="Picture 33">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6" name="Rectangle 3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8" name="Rectangle 37">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7362A88-2BBD-458E-BB4A-9584B17AC926}"/>
              </a:ext>
            </a:extLst>
          </p:cNvPr>
          <p:cNvSpPr txBox="1"/>
          <p:nvPr/>
        </p:nvSpPr>
        <p:spPr>
          <a:xfrm>
            <a:off x="648930" y="629266"/>
            <a:ext cx="6188190" cy="16223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4400" dirty="0">
                <a:solidFill>
                  <a:srgbClr val="EBEBEB"/>
                </a:solidFill>
              </a:rPr>
              <a:t>PESTEL Analysis </a:t>
            </a:r>
            <a:r>
              <a:rPr lang="en-US" sz="4200" kern="1200" dirty="0">
                <a:solidFill>
                  <a:srgbClr val="EBEBEB"/>
                </a:solidFill>
                <a:latin typeface="Comic Sans MS"/>
                <a:ea typeface="+mj-ea"/>
                <a:cs typeface="+mj-cs"/>
              </a:rPr>
              <a:t>Environmental </a:t>
            </a:r>
          </a:p>
        </p:txBody>
      </p:sp>
      <p:sp>
        <p:nvSpPr>
          <p:cNvPr id="6" name="TextBox 5">
            <a:extLst>
              <a:ext uri="{FF2B5EF4-FFF2-40B4-BE49-F238E27FC236}">
                <a16:creationId xmlns:a16="http://schemas.microsoft.com/office/drawing/2014/main" id="{728041F3-45EE-45C8-AE6A-5183B407C903}"/>
              </a:ext>
            </a:extLst>
          </p:cNvPr>
          <p:cNvSpPr txBox="1"/>
          <p:nvPr/>
        </p:nvSpPr>
        <p:spPr>
          <a:xfrm>
            <a:off x="648930" y="2438400"/>
            <a:ext cx="6188189" cy="37854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bg2">
                  <a:lumMod val="40000"/>
                  <a:lumOff val="60000"/>
                </a:schemeClr>
              </a:buClr>
              <a:buSzPct val="80000"/>
            </a:pPr>
            <a:r>
              <a:rPr lang="en-US" sz="1800" kern="1200" dirty="0">
                <a:solidFill>
                  <a:srgbClr val="FFFFFF"/>
                </a:solidFill>
                <a:latin typeface="+mj-lt"/>
                <a:ea typeface="+mj-ea"/>
                <a:cs typeface="+mj-cs"/>
              </a:rPr>
              <a:t>Though it is hard to measure the impact of Amazon on the environment, many people argue that the company is contributing to environmental damages. Volume of packaging, traffic-related emissions and environmentally dangerous products have been the main areas of their criticism.  However, it should be mentioned that Amazon aims to make 50% its shipments zero carbon (Shipment Zero) by 2030 and net zero carbon across its businesses by 2040.</a:t>
            </a:r>
          </a:p>
        </p:txBody>
      </p:sp>
      <p:sp>
        <p:nvSpPr>
          <p:cNvPr id="40"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3" name="Picture 3">
            <a:extLst>
              <a:ext uri="{FF2B5EF4-FFF2-40B4-BE49-F238E27FC236}">
                <a16:creationId xmlns:a16="http://schemas.microsoft.com/office/drawing/2014/main" id="{B58BC1DA-D4F0-4F87-ABE9-1A43E6C93418}"/>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38543" r="20929"/>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4" name="TextBox 3">
            <a:extLst>
              <a:ext uri="{FF2B5EF4-FFF2-40B4-BE49-F238E27FC236}">
                <a16:creationId xmlns:a16="http://schemas.microsoft.com/office/drawing/2014/main" id="{9FD9045A-FEE7-46B8-A31F-E40284AE6997}"/>
              </a:ext>
            </a:extLst>
          </p:cNvPr>
          <p:cNvSpPr txBox="1"/>
          <p:nvPr/>
        </p:nvSpPr>
        <p:spPr>
          <a:xfrm>
            <a:off x="9631684" y="6657945"/>
            <a:ext cx="2560316" cy="200055"/>
          </a:xfrm>
          <a:prstGeom prst="rect">
            <a:avLst/>
          </a:prstGeom>
          <a:solidFill>
            <a:srgbClr val="000000"/>
          </a:solidFill>
        </p:spPr>
        <p:txBody>
          <a:bodyPr wrap="none">
            <a:spAutoFit/>
          </a:bodyPr>
          <a:lstStyle/>
          <a:p>
            <a:pPr algn="r">
              <a:spcAft>
                <a:spcPts val="600"/>
              </a:spcAft>
            </a:pPr>
            <a:r>
              <a:rPr lang="en-US" sz="700">
                <a:solidFill>
                  <a:srgbClr val="FFFFFF"/>
                </a:solidFill>
                <a:latin typeface="+mn-lt"/>
                <a:ea typeface="+mn-ea"/>
                <a:cs typeface="+mn-cs"/>
                <a:hlinkClick r:id="rId8">
                  <a:extLst>
                    <a:ext uri="{A12FA001-AC4F-418D-AE19-62706E023703}">
                      <ahyp:hlinkClr xmlns:ahyp="http://schemas.microsoft.com/office/drawing/2018/hyperlinkcolor" val="tx"/>
                    </a:ext>
                  </a:extLst>
                </a:hlinkClick>
              </a:rPr>
              <a:t>This Photo</a:t>
            </a:r>
            <a:r>
              <a:rPr lang="en-US" sz="700">
                <a:solidFill>
                  <a:srgbClr val="FFFFFF"/>
                </a:solidFill>
                <a:latin typeface="+mn-lt"/>
                <a:ea typeface="+mn-ea"/>
                <a:cs typeface="+mn-cs"/>
              </a:rPr>
              <a:t> by Unknown author is licensed under </a:t>
            </a:r>
            <a:r>
              <a:rPr lang="en-US" sz="700">
                <a:solidFill>
                  <a:srgbClr val="FFFFFF"/>
                </a:solidFill>
                <a:latin typeface="+mn-lt"/>
                <a:ea typeface="+mn-ea"/>
                <a:cs typeface="+mn-cs"/>
                <a:hlinkClick r:id="rId9">
                  <a:extLst>
                    <a:ext uri="{A12FA001-AC4F-418D-AE19-62706E023703}">
                      <ahyp:hlinkClr xmlns:ahyp="http://schemas.microsoft.com/office/drawing/2018/hyperlinkcolor" val="tx"/>
                    </a:ext>
                  </a:extLst>
                </a:hlinkClick>
              </a:rPr>
              <a:t>CC BY</a:t>
            </a:r>
            <a:r>
              <a:rPr lang="en-US" sz="700">
                <a:solidFill>
                  <a:srgbClr val="FFFFFF"/>
                </a:solidFill>
                <a:latin typeface="+mn-lt"/>
                <a:ea typeface="+mn-ea"/>
                <a:cs typeface="+mn-cs"/>
              </a:rPr>
              <a:t>.</a:t>
            </a:r>
          </a:p>
        </p:txBody>
      </p:sp>
    </p:spTree>
    <p:extLst>
      <p:ext uri="{BB962C8B-B14F-4D97-AF65-F5344CB8AC3E}">
        <p14:creationId xmlns:p14="http://schemas.microsoft.com/office/powerpoint/2010/main" val="1774406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9" name="Picture 11">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0" name="Picture 13">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1" name="Oval 15">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2" name="Picture 17">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3" name="Picture 19">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4" name="Rectangle 2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5" name="Rectangle 23">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6" name="Rectangle 25">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7"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E9F254C-1B8E-4558-B8DF-D7240BE3E411}"/>
              </a:ext>
            </a:extLst>
          </p:cNvPr>
          <p:cNvSpPr>
            <a:spLocks noGrp="1"/>
          </p:cNvSpPr>
          <p:nvPr>
            <p:ph type="ctrTitle"/>
          </p:nvPr>
        </p:nvSpPr>
        <p:spPr>
          <a:xfrm>
            <a:off x="648930" y="629267"/>
            <a:ext cx="9252154" cy="1016654"/>
          </a:xfrm>
        </p:spPr>
        <p:txBody>
          <a:bodyPr vert="horz" lIns="91440" tIns="45720" rIns="91440" bIns="45720" rtlCol="0" anchor="t">
            <a:normAutofit/>
          </a:bodyPr>
          <a:lstStyle/>
          <a:p>
            <a:r>
              <a:rPr lang="en-US" sz="4200" b="0" i="0" kern="1200">
                <a:solidFill>
                  <a:srgbClr val="EBEBEB"/>
                </a:solidFill>
                <a:latin typeface="+mj-lt"/>
                <a:ea typeface="+mj-ea"/>
                <a:cs typeface="+mj-cs"/>
              </a:rPr>
              <a:t>SWOT Analysis</a:t>
            </a:r>
          </a:p>
        </p:txBody>
      </p:sp>
      <p:sp useBgFill="1">
        <p:nvSpPr>
          <p:cNvPr id="48" name="Freeform: Shape 29">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7" name="TextBox 6">
            <a:extLst>
              <a:ext uri="{FF2B5EF4-FFF2-40B4-BE49-F238E27FC236}">
                <a16:creationId xmlns:a16="http://schemas.microsoft.com/office/drawing/2014/main" id="{54810637-B72C-4F46-9A4D-75DCBD198C91}"/>
              </a:ext>
            </a:extLst>
          </p:cNvPr>
          <p:cNvSpPr txBox="1"/>
          <p:nvPr/>
        </p:nvSpPr>
        <p:spPr>
          <a:xfrm>
            <a:off x="145724" y="2548281"/>
            <a:ext cx="5625813" cy="4104387"/>
          </a:xfrm>
          <a:prstGeom prst="rect">
            <a:avLst/>
          </a:prstGeom>
        </p:spPr>
        <p:txBody>
          <a:bodyPr vert="horz" lIns="91440" tIns="45720" rIns="91440" bIns="45720" rtlCol="0" anchor="t">
            <a:normAutofit/>
          </a:bodyPr>
          <a:lstStyle/>
          <a:p>
            <a:pPr defTabSz="457200">
              <a:lnSpc>
                <a:spcPct val="90000"/>
              </a:lnSpc>
              <a:spcBef>
                <a:spcPts val="1000"/>
              </a:spcBef>
              <a:buClr>
                <a:schemeClr val="bg2">
                  <a:lumMod val="40000"/>
                  <a:lumOff val="60000"/>
                </a:schemeClr>
              </a:buClr>
              <a:buSzPct val="80000"/>
            </a:pPr>
            <a:r>
              <a:rPr lang="en-US" sz="2400" b="1" kern="1200" dirty="0">
                <a:solidFill>
                  <a:schemeClr val="tx2"/>
                </a:solidFill>
                <a:latin typeface="Comic Sans MS"/>
                <a:ea typeface="+mj-ea"/>
                <a:cs typeface="+mj-cs"/>
              </a:rPr>
              <a:t>Strengths:</a:t>
            </a:r>
            <a:endParaRPr lang="en-US" sz="2400" b="1" dirty="0">
              <a:solidFill>
                <a:schemeClr val="tx2"/>
              </a:solidFill>
              <a:latin typeface="Comic Sans MS"/>
              <a:ea typeface="+mj-ea"/>
            </a:endParaRPr>
          </a:p>
          <a:p>
            <a:pPr defTabSz="457200">
              <a:lnSpc>
                <a:spcPct val="90000"/>
              </a:lnSpc>
              <a:spcBef>
                <a:spcPts val="1000"/>
              </a:spcBef>
              <a:buClr>
                <a:schemeClr val="bg2">
                  <a:lumMod val="40000"/>
                  <a:lumOff val="60000"/>
                </a:schemeClr>
              </a:buClr>
              <a:buSzPct val="80000"/>
              <a:buFont typeface="Wingdings 3" charset="2"/>
              <a:buChar char=""/>
            </a:pPr>
            <a:r>
              <a:rPr lang="en-US" kern="1200" dirty="0">
                <a:solidFill>
                  <a:schemeClr val="tx1"/>
                </a:solidFill>
                <a:latin typeface="+mj-lt"/>
                <a:ea typeface="+mj-ea"/>
                <a:cs typeface="+mj-cs"/>
              </a:rPr>
              <a:t>One of the most important factors that Amazon has to offer is their reasonable prices that fit to the customers budget.  They also have various payment and shipping options that work best for them globally. (</a:t>
            </a:r>
            <a:r>
              <a:rPr lang="en-US" kern="1200" dirty="0" err="1">
                <a:solidFill>
                  <a:schemeClr val="tx1"/>
                </a:solidFill>
                <a:latin typeface="+mj-lt"/>
                <a:ea typeface="+mj-ea"/>
                <a:cs typeface="+mj-cs"/>
              </a:rPr>
              <a:t>Osita</a:t>
            </a:r>
            <a:r>
              <a:rPr lang="en-US" kern="1200" dirty="0">
                <a:solidFill>
                  <a:schemeClr val="tx1"/>
                </a:solidFill>
                <a:latin typeface="+mj-lt"/>
                <a:ea typeface="+mj-ea"/>
                <a:cs typeface="+mj-cs"/>
              </a:rPr>
              <a:t>, 2014).</a:t>
            </a:r>
          </a:p>
          <a:p>
            <a:pPr defTabSz="457200">
              <a:lnSpc>
                <a:spcPct val="90000"/>
              </a:lnSpc>
              <a:spcBef>
                <a:spcPts val="1000"/>
              </a:spcBef>
              <a:buClr>
                <a:schemeClr val="bg2">
                  <a:lumMod val="40000"/>
                  <a:lumOff val="60000"/>
                </a:schemeClr>
              </a:buClr>
              <a:buSzPct val="80000"/>
              <a:buFont typeface="Wingdings 3" charset="2"/>
              <a:buChar char=""/>
            </a:pPr>
            <a:r>
              <a:rPr lang="en-US" kern="1200" dirty="0">
                <a:solidFill>
                  <a:schemeClr val="tx1"/>
                </a:solidFill>
                <a:latin typeface="+mj-lt"/>
                <a:ea typeface="+mj-ea"/>
                <a:cs typeface="+mj-cs"/>
              </a:rPr>
              <a:t>The company's managers are focused on hiring the best candidates to ensure that the quality of service is maintained. (Jurevicius, 2020).</a:t>
            </a:r>
          </a:p>
          <a:p>
            <a:pPr defTabSz="457200">
              <a:lnSpc>
                <a:spcPct val="90000"/>
              </a:lnSpc>
              <a:spcBef>
                <a:spcPts val="1000"/>
              </a:spcBef>
              <a:buClr>
                <a:schemeClr val="bg2">
                  <a:lumMod val="40000"/>
                  <a:lumOff val="60000"/>
                </a:schemeClr>
              </a:buClr>
              <a:buSzPct val="80000"/>
              <a:buFont typeface="Wingdings 3" charset="2"/>
              <a:buChar char=""/>
            </a:pPr>
            <a:r>
              <a:rPr lang="en-US" kern="1200" dirty="0">
                <a:solidFill>
                  <a:schemeClr val="tx1"/>
                </a:solidFill>
                <a:latin typeface="+mj-lt"/>
                <a:ea typeface="+mj-ea"/>
                <a:cs typeface="+mj-cs"/>
              </a:rPr>
              <a:t>The owner of the company usually updates his customers with the latest products and services.  Another great feature of the Amazon app is that its users can save their desired goods to a Wish list, so they can always remember what they want in the future. (Jurevicius, 2020).</a:t>
            </a:r>
          </a:p>
          <a:p>
            <a:pPr defTabSz="457200">
              <a:lnSpc>
                <a:spcPct val="90000"/>
              </a:lnSpc>
              <a:spcBef>
                <a:spcPts val="1000"/>
              </a:spcBef>
              <a:buClr>
                <a:schemeClr val="bg2">
                  <a:lumMod val="40000"/>
                  <a:lumOff val="60000"/>
                </a:schemeClr>
              </a:buClr>
              <a:buSzPct val="80000"/>
              <a:buFont typeface="Wingdings 3" charset="2"/>
              <a:buChar char=""/>
            </a:pPr>
            <a:r>
              <a:rPr lang="en-US" kern="1200" dirty="0">
                <a:solidFill>
                  <a:schemeClr val="tx1"/>
                </a:solidFill>
                <a:latin typeface="+mj-lt"/>
                <a:ea typeface="+mj-ea"/>
                <a:cs typeface="+mj-cs"/>
              </a:rPr>
              <a:t>Amazon has a dedicated call </a:t>
            </a:r>
            <a:r>
              <a:rPr lang="en-US" kern="1200" dirty="0" err="1">
                <a:solidFill>
                  <a:schemeClr val="tx1"/>
                </a:solidFill>
                <a:latin typeface="+mj-lt"/>
                <a:ea typeface="+mj-ea"/>
                <a:cs typeface="+mj-cs"/>
              </a:rPr>
              <a:t>centre</a:t>
            </a:r>
            <a:r>
              <a:rPr lang="en-US" kern="1200" dirty="0">
                <a:solidFill>
                  <a:schemeClr val="tx1"/>
                </a:solidFill>
                <a:latin typeface="+mj-lt"/>
                <a:ea typeface="+mj-ea"/>
                <a:cs typeface="+mj-cs"/>
              </a:rPr>
              <a:t> team that responds to all of your questions and concerns in the shortest time possible.  This team is focused on providing the best customer service possible. (Jurevicius, 2020).</a:t>
            </a:r>
          </a:p>
        </p:txBody>
      </p:sp>
      <p:graphicFrame>
        <p:nvGraphicFramePr>
          <p:cNvPr id="5" name="Table 4">
            <a:extLst>
              <a:ext uri="{FF2B5EF4-FFF2-40B4-BE49-F238E27FC236}">
                <a16:creationId xmlns:a16="http://schemas.microsoft.com/office/drawing/2014/main" id="{DAFC34A0-5B89-42F5-B1F4-F3F5636B851A}"/>
              </a:ext>
            </a:extLst>
          </p:cNvPr>
          <p:cNvGraphicFramePr>
            <a:graphicFrameLocks noGrp="1"/>
          </p:cNvGraphicFramePr>
          <p:nvPr>
            <p:extLst>
              <p:ext uri="{D42A27DB-BD31-4B8C-83A1-F6EECF244321}">
                <p14:modId xmlns:p14="http://schemas.microsoft.com/office/powerpoint/2010/main" val="1704226647"/>
              </p:ext>
            </p:extLst>
          </p:nvPr>
        </p:nvGraphicFramePr>
        <p:xfrm>
          <a:off x="6091916" y="3137386"/>
          <a:ext cx="5451628" cy="2483808"/>
        </p:xfrm>
        <a:graphic>
          <a:graphicData uri="http://schemas.openxmlformats.org/drawingml/2006/table">
            <a:tbl>
              <a:tblPr firstRow="1" bandRow="1">
                <a:solidFill>
                  <a:srgbClr val="F2F2F2">
                    <a:alpha val="30196"/>
                  </a:srgbClr>
                </a:solidFill>
                <a:effectLst/>
              </a:tblPr>
              <a:tblGrid>
                <a:gridCol w="1513788">
                  <a:extLst>
                    <a:ext uri="{9D8B030D-6E8A-4147-A177-3AD203B41FA5}">
                      <a16:colId xmlns:a16="http://schemas.microsoft.com/office/drawing/2014/main" val="1487285964"/>
                    </a:ext>
                  </a:extLst>
                </a:gridCol>
                <a:gridCol w="2086849">
                  <a:extLst>
                    <a:ext uri="{9D8B030D-6E8A-4147-A177-3AD203B41FA5}">
                      <a16:colId xmlns:a16="http://schemas.microsoft.com/office/drawing/2014/main" val="295813867"/>
                    </a:ext>
                  </a:extLst>
                </a:gridCol>
                <a:gridCol w="1850991">
                  <a:extLst>
                    <a:ext uri="{9D8B030D-6E8A-4147-A177-3AD203B41FA5}">
                      <a16:colId xmlns:a16="http://schemas.microsoft.com/office/drawing/2014/main" val="167979078"/>
                    </a:ext>
                  </a:extLst>
                </a:gridCol>
              </a:tblGrid>
              <a:tr h="827936">
                <a:tc>
                  <a:txBody>
                    <a:bodyPr/>
                    <a:lstStyle>
                      <a:lvl1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9pPr>
                    </a:lstStyle>
                    <a:p>
                      <a:pPr lvl="0"/>
                      <a:endParaRPr lang="en-GB" sz="1600" b="0" cap="none" spc="0">
                        <a:solidFill>
                          <a:schemeClr val="bg1"/>
                        </a:solidFill>
                        <a:latin typeface="Arial" pitchFamily="34"/>
                        <a:cs typeface="Arial" pitchFamily="34"/>
                      </a:endParaRPr>
                    </a:p>
                  </a:txBody>
                  <a:tcPr marL="137977" marR="126132" marT="106136" marB="106136" anchor="ctr">
                    <a:lnL w="19050" cap="flat" cmpd="sng" algn="ctr">
                      <a:noFill/>
                      <a:prstDash val="solid"/>
                    </a:lnL>
                    <a:lnR w="12700" cmpd="sng">
                      <a:noFill/>
                    </a:lnR>
                    <a:lnT w="19050" cap="flat" cmpd="sng" algn="ctr">
                      <a:noFill/>
                      <a:prstDash val="solid"/>
                    </a:lnT>
                    <a:lnB w="38100" cmpd="sng">
                      <a:noFill/>
                    </a:lnB>
                    <a:lnTlToBr w="12700" cmpd="sng">
                      <a:noFill/>
                      <a:prstDash val="solid"/>
                    </a:lnTlToBr>
                    <a:lnBlToTr w="12700" cmpd="sng">
                      <a:noFill/>
                      <a:prstDash val="solid"/>
                    </a:lnBlToTr>
                    <a:solidFill>
                      <a:schemeClr val="accent1"/>
                    </a:solidFill>
                  </a:tcPr>
                </a:tc>
                <a:tc>
                  <a:txBody>
                    <a:bodyPr/>
                    <a:lstStyle>
                      <a:lvl1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9pPr>
                    </a:lstStyle>
                    <a:p>
                      <a:pPr lvl="0" algn="ctr"/>
                      <a:endParaRPr lang="en-GB" sz="1600" b="0" cap="none" spc="0">
                        <a:solidFill>
                          <a:schemeClr val="bg1"/>
                        </a:solidFill>
                        <a:latin typeface="Arial" pitchFamily="34"/>
                        <a:cs typeface="Arial" pitchFamily="34"/>
                      </a:endParaRPr>
                    </a:p>
                    <a:p>
                      <a:pPr lvl="0" algn="ctr">
                        <a:lnSpc>
                          <a:spcPct val="150000"/>
                        </a:lnSpc>
                      </a:pPr>
                      <a:r>
                        <a:rPr lang="en-GB" sz="1600" b="0" cap="none" spc="0">
                          <a:solidFill>
                            <a:schemeClr val="bg1"/>
                          </a:solidFill>
                          <a:latin typeface="Arial" pitchFamily="34"/>
                          <a:cs typeface="Arial" pitchFamily="34"/>
                        </a:rPr>
                        <a:t>HELPFUL</a:t>
                      </a:r>
                    </a:p>
                  </a:txBody>
                  <a:tcPr marL="137977" marR="126132" marT="106136" marB="106136" anchor="ctr">
                    <a:lnL w="12700" cmpd="sng">
                      <a:noFill/>
                    </a:lnL>
                    <a:lnR w="12700" cmpd="sng">
                      <a:noFill/>
                    </a:lnR>
                    <a:lnT w="19050" cap="flat" cmpd="sng" algn="ctr">
                      <a:noFill/>
                      <a:prstDash val="solid"/>
                    </a:lnT>
                    <a:lnB w="38100" cmpd="sng">
                      <a:noFill/>
                    </a:lnB>
                    <a:lnTlToBr w="12700" cmpd="sng">
                      <a:noFill/>
                      <a:prstDash val="solid"/>
                    </a:lnTlToBr>
                    <a:lnBlToTr w="12700" cmpd="sng">
                      <a:noFill/>
                      <a:prstDash val="solid"/>
                    </a:lnBlToTr>
                    <a:solidFill>
                      <a:schemeClr val="accent1"/>
                    </a:solidFill>
                  </a:tcPr>
                </a:tc>
                <a:tc>
                  <a:txBody>
                    <a:bodyPr/>
                    <a:lstStyle>
                      <a:lvl1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1" i="0" u="none" strike="noStrike" cap="none">
                          <a:solidFill>
                            <a:schemeClr val="lt1"/>
                          </a:solidFill>
                          <a:latin typeface="Calibri" panose="020F0502020204030204"/>
                          <a:sym typeface="Arial"/>
                        </a:defRPr>
                      </a:lvl9pPr>
                    </a:lstStyle>
                    <a:p>
                      <a:pPr lvl="0" algn="ctr"/>
                      <a:endParaRPr lang="en-GB" sz="1600" b="0" cap="none" spc="0">
                        <a:solidFill>
                          <a:schemeClr val="bg1"/>
                        </a:solidFill>
                        <a:latin typeface="Arial" pitchFamily="34"/>
                        <a:cs typeface="Arial" pitchFamily="34"/>
                      </a:endParaRPr>
                    </a:p>
                    <a:p>
                      <a:pPr lvl="0" algn="ctr">
                        <a:lnSpc>
                          <a:spcPct val="150000"/>
                        </a:lnSpc>
                      </a:pPr>
                      <a:r>
                        <a:rPr lang="en-GB" sz="1600" b="0" cap="none" spc="0">
                          <a:solidFill>
                            <a:schemeClr val="bg1"/>
                          </a:solidFill>
                          <a:latin typeface="Arial" pitchFamily="34"/>
                          <a:cs typeface="Arial" pitchFamily="34"/>
                        </a:rPr>
                        <a:t>HARMFUL</a:t>
                      </a:r>
                    </a:p>
                  </a:txBody>
                  <a:tcPr marL="137977" marR="126132" marT="106136" marB="106136" anchor="ctr">
                    <a:lnL w="12700" cmpd="sng">
                      <a:noFill/>
                    </a:lnL>
                    <a:lnR w="12700" cmpd="sng">
                      <a:noFill/>
                    </a:lnR>
                    <a:lnT w="19050" cap="flat" cmpd="sng" algn="ctr">
                      <a:noFill/>
                      <a:prstDash val="solid"/>
                    </a:lnT>
                    <a:lnB w="38100" cmpd="sng">
                      <a:noFill/>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1567104512"/>
                  </a:ext>
                </a:extLst>
              </a:tr>
              <a:tr h="827936">
                <a:tc>
                  <a:txBody>
                    <a:bodyPr/>
                    <a:lstStyle>
                      <a:lvl1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9pPr>
                    </a:lstStyle>
                    <a:p>
                      <a:pPr lvl="0" algn="ctr"/>
                      <a:endParaRPr lang="en-GB" sz="1600" cap="none" spc="0">
                        <a:solidFill>
                          <a:schemeClr val="tx1"/>
                        </a:solidFill>
                        <a:latin typeface="Arial" pitchFamily="34"/>
                        <a:cs typeface="Arial" pitchFamily="34"/>
                      </a:endParaRPr>
                    </a:p>
                    <a:p>
                      <a:pPr lvl="0" algn="ctr">
                        <a:lnSpc>
                          <a:spcPct val="150000"/>
                        </a:lnSpc>
                      </a:pPr>
                      <a:r>
                        <a:rPr lang="en-GB" sz="1600" b="1" cap="none" spc="0">
                          <a:solidFill>
                            <a:schemeClr val="tx1"/>
                          </a:solidFill>
                          <a:latin typeface="Arial" pitchFamily="34"/>
                          <a:cs typeface="Arial" pitchFamily="34"/>
                        </a:rPr>
                        <a:t>INTERNAL</a:t>
                      </a:r>
                    </a:p>
                  </a:txBody>
                  <a:tcPr marL="137977" marR="126132" marT="106136" marB="106136">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lnTlToBr w="12700" cmpd="sng">
                      <a:noFill/>
                      <a:prstDash val="solid"/>
                    </a:lnTlToBr>
                    <a:lnBlToTr w="12700" cmpd="sng">
                      <a:noFill/>
                      <a:prstDash val="solid"/>
                    </a:lnBlToTr>
                    <a:solidFill>
                      <a:srgbClr val="F2F2F2">
                        <a:alpha val="30196"/>
                      </a:srgbClr>
                    </a:solid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9pPr>
                    </a:lstStyle>
                    <a:p>
                      <a:pPr lvl="0" algn="ctr"/>
                      <a:endParaRPr lang="en-GB" sz="1600" cap="none" spc="0">
                        <a:solidFill>
                          <a:schemeClr val="tx1"/>
                        </a:solidFill>
                        <a:latin typeface="Arial" pitchFamily="34"/>
                        <a:cs typeface="Arial" pitchFamily="34"/>
                      </a:endParaRPr>
                    </a:p>
                    <a:p>
                      <a:pPr lvl="0" algn="ctr">
                        <a:lnSpc>
                          <a:spcPct val="150000"/>
                        </a:lnSpc>
                      </a:pPr>
                      <a:r>
                        <a:rPr lang="en-GB" sz="1600" cap="none" spc="0">
                          <a:solidFill>
                            <a:schemeClr val="tx1"/>
                          </a:solidFill>
                          <a:latin typeface="Arial" pitchFamily="34"/>
                          <a:cs typeface="Arial" pitchFamily="34"/>
                        </a:rPr>
                        <a:t>STRENGTHS</a:t>
                      </a:r>
                    </a:p>
                  </a:txBody>
                  <a:tcPr marL="137977" marR="126132" marT="106136" marB="106136">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lnTlToBr w="12700" cmpd="sng">
                      <a:noFill/>
                      <a:prstDash val="solid"/>
                    </a:lnTlToBr>
                    <a:lnBlToTr w="12700" cmpd="sng">
                      <a:noFill/>
                      <a:prstDash val="solid"/>
                    </a:lnBlToTr>
                    <a:solidFill>
                      <a:srgbClr val="F2F2F2">
                        <a:alpha val="30196"/>
                      </a:srgbClr>
                    </a:solid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9pPr>
                    </a:lstStyle>
                    <a:p>
                      <a:pPr lvl="0" algn="ctr"/>
                      <a:endParaRPr lang="en-GB" sz="1600" cap="none" spc="0">
                        <a:solidFill>
                          <a:schemeClr val="tx1"/>
                        </a:solidFill>
                        <a:latin typeface="Arial" pitchFamily="34"/>
                        <a:cs typeface="Arial" pitchFamily="34"/>
                      </a:endParaRPr>
                    </a:p>
                    <a:p>
                      <a:pPr lvl="0" algn="ctr">
                        <a:lnSpc>
                          <a:spcPct val="150000"/>
                        </a:lnSpc>
                      </a:pPr>
                      <a:r>
                        <a:rPr lang="en-GB" sz="1600" cap="none" spc="0">
                          <a:solidFill>
                            <a:schemeClr val="tx1"/>
                          </a:solidFill>
                          <a:latin typeface="Arial" pitchFamily="34"/>
                          <a:cs typeface="Arial" pitchFamily="34"/>
                        </a:rPr>
                        <a:t>WEAKNESSES</a:t>
                      </a:r>
                    </a:p>
                  </a:txBody>
                  <a:tcPr marL="137977" marR="126132" marT="106136" marB="106136">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lnTlToBr w="12700" cmpd="sng">
                      <a:noFill/>
                      <a:prstDash val="solid"/>
                    </a:lnTlToBr>
                    <a:lnBlToTr w="12700" cmpd="sng">
                      <a:noFill/>
                      <a:prstDash val="solid"/>
                    </a:lnBlToTr>
                    <a:solidFill>
                      <a:srgbClr val="F2F2F2">
                        <a:alpha val="30196"/>
                      </a:srgbClr>
                    </a:solidFill>
                  </a:tcPr>
                </a:tc>
                <a:extLst>
                  <a:ext uri="{0D108BD9-81ED-4DB2-BD59-A6C34878D82A}">
                    <a16:rowId xmlns:a16="http://schemas.microsoft.com/office/drawing/2014/main" val="472263790"/>
                  </a:ext>
                </a:extLst>
              </a:tr>
              <a:tr h="827936">
                <a:tc>
                  <a:txBody>
                    <a:bodyPr/>
                    <a:lstStyle>
                      <a:lvl1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9pPr>
                    </a:lstStyle>
                    <a:p>
                      <a:pPr lvl="0" algn="ctr"/>
                      <a:endParaRPr lang="en-GB" sz="1600" cap="none" spc="0">
                        <a:solidFill>
                          <a:schemeClr val="tx1"/>
                        </a:solidFill>
                        <a:latin typeface="Arial" pitchFamily="34"/>
                        <a:cs typeface="Arial" pitchFamily="34"/>
                      </a:endParaRPr>
                    </a:p>
                    <a:p>
                      <a:pPr lvl="0" algn="ctr">
                        <a:lnSpc>
                          <a:spcPct val="150000"/>
                        </a:lnSpc>
                      </a:pPr>
                      <a:r>
                        <a:rPr lang="en-GB" sz="1600" b="1" cap="none" spc="0">
                          <a:solidFill>
                            <a:schemeClr val="tx1"/>
                          </a:solidFill>
                          <a:latin typeface="Arial" pitchFamily="34"/>
                          <a:cs typeface="Arial" pitchFamily="34"/>
                        </a:rPr>
                        <a:t>EXTERNAL</a:t>
                      </a:r>
                    </a:p>
                  </a:txBody>
                  <a:tcPr marL="137977" marR="126132" marT="106136" marB="106136">
                    <a:lnL w="6350" cap="flat" cmpd="sng" algn="ctr">
                      <a:noFill/>
                      <a:prstDash val="solid"/>
                    </a:lnL>
                    <a:lnR w="6350" cap="flat" cmpd="sng" algn="ctr">
                      <a:noFill/>
                      <a:prstDash val="solid"/>
                    </a:lnR>
                    <a:lnT w="6350" cap="flat" cmpd="sng" algn="ctr">
                      <a:noFill/>
                      <a:prstDash val="solid"/>
                    </a:lnT>
                    <a:lnB w="12700" cmpd="sng">
                      <a:noFill/>
                      <a:prstDash val="solid"/>
                    </a:lnB>
                    <a:lnTlToBr w="12700" cmpd="sng">
                      <a:noFill/>
                      <a:prstDash val="solid"/>
                    </a:lnTlToBr>
                    <a:lnBlToTr w="12700" cmpd="sng">
                      <a:noFill/>
                      <a:prstDash val="solid"/>
                    </a:lnBlToTr>
                    <a:solidFill>
                      <a:schemeClr val="bg1">
                        <a:lumMod val="95000"/>
                      </a:schemeClr>
                    </a:solid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9pPr>
                    </a:lstStyle>
                    <a:p>
                      <a:pPr lvl="0" algn="ctr"/>
                      <a:endParaRPr lang="en-GB" sz="1600" cap="none" spc="0">
                        <a:solidFill>
                          <a:schemeClr val="tx1"/>
                        </a:solidFill>
                        <a:latin typeface="Arial" pitchFamily="34"/>
                        <a:cs typeface="Arial" pitchFamily="34"/>
                      </a:endParaRPr>
                    </a:p>
                    <a:p>
                      <a:pPr lvl="0" algn="ctr">
                        <a:lnSpc>
                          <a:spcPct val="150000"/>
                        </a:lnSpc>
                      </a:pPr>
                      <a:r>
                        <a:rPr lang="en-GB" sz="1600" cap="none" spc="0">
                          <a:solidFill>
                            <a:schemeClr val="tx1"/>
                          </a:solidFill>
                          <a:latin typeface="Arial" pitchFamily="34"/>
                          <a:cs typeface="Arial" pitchFamily="34"/>
                        </a:rPr>
                        <a:t>OPPORTUNITIES</a:t>
                      </a:r>
                    </a:p>
                  </a:txBody>
                  <a:tcPr marL="137977" marR="126132" marT="106136" marB="106136">
                    <a:lnL w="6350" cap="flat" cmpd="sng" algn="ctr">
                      <a:noFill/>
                      <a:prstDash val="solid"/>
                    </a:lnL>
                    <a:lnR w="6350" cap="flat" cmpd="sng" algn="ctr">
                      <a:noFill/>
                      <a:prstDash val="solid"/>
                    </a:lnR>
                    <a:lnT w="6350" cap="flat" cmpd="sng" algn="ctr">
                      <a:noFill/>
                      <a:prstDash val="solid"/>
                    </a:lnT>
                    <a:lnB w="12700" cmpd="sng">
                      <a:noFill/>
                      <a:prstDash val="solid"/>
                    </a:lnB>
                    <a:lnTlToBr w="12700" cmpd="sng">
                      <a:noFill/>
                      <a:prstDash val="solid"/>
                    </a:lnTlToBr>
                    <a:lnBlToTr w="12700" cmpd="sng">
                      <a:noFill/>
                      <a:prstDash val="solid"/>
                    </a:lnBlToTr>
                    <a:solidFill>
                      <a:schemeClr val="bg1">
                        <a:lumMod val="95000"/>
                      </a:schemeClr>
                    </a:solidFill>
                  </a:tcPr>
                </a:tc>
                <a:tc>
                  <a:txBody>
                    <a:bodyPr/>
                    <a:lstStyle>
                      <a:lvl1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1pPr>
                      <a:lvl2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2pPr>
                      <a:lvl3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3pPr>
                      <a:lvl4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4pPr>
                      <a:lvl5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5pPr>
                      <a:lvl6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6pPr>
                      <a:lvl7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7pPr>
                      <a:lvl8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8pPr>
                      <a:lvl9pPr marR="0" algn="l" rtl="0">
                        <a:lnSpc>
                          <a:spcPct val="100000"/>
                        </a:lnSpc>
                        <a:spcBef>
                          <a:spcPts val="0"/>
                        </a:spcBef>
                        <a:spcAft>
                          <a:spcPts val="0"/>
                        </a:spcAft>
                        <a:buClr>
                          <a:srgbClr val="000000"/>
                        </a:buClr>
                        <a:buFont typeface="Arial"/>
                        <a:defRPr sz="1400" b="0" i="0" u="none" strike="noStrike" cap="none">
                          <a:solidFill>
                            <a:schemeClr val="dk1"/>
                          </a:solidFill>
                          <a:latin typeface="Calibri" panose="020F0502020204030204"/>
                          <a:sym typeface="Arial"/>
                        </a:defRPr>
                      </a:lvl9pPr>
                    </a:lstStyle>
                    <a:p>
                      <a:pPr lvl="0" algn="ctr"/>
                      <a:endParaRPr lang="en-GB" sz="1600" cap="none" spc="0">
                        <a:solidFill>
                          <a:schemeClr val="tx1"/>
                        </a:solidFill>
                        <a:latin typeface="Arial" pitchFamily="34"/>
                        <a:cs typeface="Arial" pitchFamily="34"/>
                      </a:endParaRPr>
                    </a:p>
                    <a:p>
                      <a:pPr lvl="0" algn="ctr">
                        <a:lnSpc>
                          <a:spcPct val="150000"/>
                        </a:lnSpc>
                      </a:pPr>
                      <a:r>
                        <a:rPr lang="en-GB" sz="1600" cap="none" spc="0">
                          <a:solidFill>
                            <a:schemeClr val="tx1"/>
                          </a:solidFill>
                          <a:latin typeface="Arial" pitchFamily="34"/>
                          <a:cs typeface="Arial" pitchFamily="34"/>
                        </a:rPr>
                        <a:t>THREATS</a:t>
                      </a:r>
                    </a:p>
                  </a:txBody>
                  <a:tcPr marL="137977" marR="126132" marT="106136" marB="106136">
                    <a:lnL w="6350" cap="flat" cmpd="sng" algn="ctr">
                      <a:noFill/>
                      <a:prstDash val="solid"/>
                    </a:lnL>
                    <a:lnR w="12700" cmpd="sng">
                      <a:noFill/>
                      <a:prstDash val="solid"/>
                    </a:lnR>
                    <a:lnT w="6350" cap="flat" cmpd="sng" algn="ctr">
                      <a:noFill/>
                      <a:prstDash val="solid"/>
                    </a:lnT>
                    <a:lnB w="12700" cmpd="sng">
                      <a:noFill/>
                      <a:prstDash val="solid"/>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2819215932"/>
                  </a:ext>
                </a:extLst>
              </a:tr>
            </a:tbl>
          </a:graphicData>
        </a:graphic>
      </p:graphicFrame>
    </p:spTree>
    <p:extLst>
      <p:ext uri="{BB962C8B-B14F-4D97-AF65-F5344CB8AC3E}">
        <p14:creationId xmlns:p14="http://schemas.microsoft.com/office/powerpoint/2010/main" val="15167938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5"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6"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7"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8"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9"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0"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41" name="Rectangle 19">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2"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43" name="Freeform: Shape 23">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4" name="Rectangle 25">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CBB5915-CE42-400F-94CC-1AFD7F84A529}"/>
              </a:ext>
            </a:extLst>
          </p:cNvPr>
          <p:cNvSpPr>
            <a:spLocks noGrp="1"/>
          </p:cNvSpPr>
          <p:nvPr>
            <p:ph type="ctrTitle"/>
          </p:nvPr>
        </p:nvSpPr>
        <p:spPr>
          <a:xfrm>
            <a:off x="653143" y="1645920"/>
            <a:ext cx="3522879" cy="4470821"/>
          </a:xfrm>
        </p:spPr>
        <p:txBody>
          <a:bodyPr vert="horz" lIns="91440" tIns="45720" rIns="91440" bIns="45720" rtlCol="0" anchor="t">
            <a:normAutofit/>
          </a:bodyPr>
          <a:lstStyle/>
          <a:p>
            <a:pPr algn="r"/>
            <a:r>
              <a:rPr lang="en-US" sz="4200" b="0" i="0" kern="1200">
                <a:solidFill>
                  <a:srgbClr val="FFFFFF"/>
                </a:solidFill>
                <a:latin typeface="+mj-lt"/>
                <a:ea typeface="+mj-ea"/>
                <a:cs typeface="+mj-cs"/>
              </a:rPr>
              <a:t>Weaknesses</a:t>
            </a:r>
          </a:p>
        </p:txBody>
      </p:sp>
      <p:sp>
        <p:nvSpPr>
          <p:cNvPr id="3" name="Subtitle 2">
            <a:extLst>
              <a:ext uri="{FF2B5EF4-FFF2-40B4-BE49-F238E27FC236}">
                <a16:creationId xmlns:a16="http://schemas.microsoft.com/office/drawing/2014/main" id="{2FFAE416-E725-4E46-AC89-BD3B22203513}"/>
              </a:ext>
            </a:extLst>
          </p:cNvPr>
          <p:cNvSpPr>
            <a:spLocks noGrp="1"/>
          </p:cNvSpPr>
          <p:nvPr>
            <p:ph type="subTitle" idx="1"/>
          </p:nvPr>
        </p:nvSpPr>
        <p:spPr>
          <a:xfrm>
            <a:off x="5204109" y="1645920"/>
            <a:ext cx="5919503" cy="4470821"/>
          </a:xfrm>
        </p:spPr>
        <p:txBody>
          <a:bodyPr vert="horz" lIns="91440" tIns="45720" rIns="91440" bIns="45720" rtlCol="0">
            <a:normAutofit/>
          </a:bodyPr>
          <a:lstStyle/>
          <a:p>
            <a:pPr>
              <a:buFont typeface="Wingdings 3" charset="2"/>
              <a:buChar char=""/>
            </a:pPr>
            <a:endParaRPr lang="en-US" dirty="0">
              <a:solidFill>
                <a:schemeClr val="tx1"/>
              </a:solidFill>
            </a:endParaRPr>
          </a:p>
          <a:p>
            <a:pPr>
              <a:buFont typeface="Wingdings 3" charset="2"/>
              <a:buChar char=""/>
            </a:pPr>
            <a:r>
              <a:rPr lang="en-US" dirty="0">
                <a:solidFill>
                  <a:schemeClr val="tx1"/>
                </a:solidFill>
              </a:rPr>
              <a:t>Despite Amazon's success, it has some weak points.  Some of these are their high taxes and their lack of transparency. This could cause other companies to copy their model. (Pratap, 2020).</a:t>
            </a:r>
          </a:p>
          <a:p>
            <a:pPr>
              <a:buFont typeface="Wingdings 3" charset="2"/>
              <a:buChar char=""/>
            </a:pPr>
            <a:r>
              <a:rPr lang="en-US" dirty="0">
                <a:solidFill>
                  <a:schemeClr val="tx1"/>
                </a:solidFill>
              </a:rPr>
              <a:t>Due to the huge number of products that Amazon has, it is hard to ensure that the goods are in perfect condition. Another weak point of the company is that it hired many workers who were not qualified to work on dangerous and unsafe projects. (Fox, 2020).</a:t>
            </a:r>
          </a:p>
          <a:p>
            <a:pPr>
              <a:buFont typeface="Wingdings 3" charset="2"/>
              <a:buChar char=""/>
            </a:pPr>
            <a:endParaRPr lang="en-US" dirty="0">
              <a:solidFill>
                <a:schemeClr val="tx1"/>
              </a:solidFill>
            </a:endParaRPr>
          </a:p>
        </p:txBody>
      </p:sp>
    </p:spTree>
    <p:extLst>
      <p:ext uri="{BB962C8B-B14F-4D97-AF65-F5344CB8AC3E}">
        <p14:creationId xmlns:p14="http://schemas.microsoft.com/office/powerpoint/2010/main" val="287379820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6" name="Picture 1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8" name="Oval 17">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0" name="Picture 19">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2" name="Picture 21">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4" name="Rectangle 23">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itle 2">
            <a:extLst>
              <a:ext uri="{FF2B5EF4-FFF2-40B4-BE49-F238E27FC236}">
                <a16:creationId xmlns:a16="http://schemas.microsoft.com/office/drawing/2014/main" id="{3963111D-628B-4BAF-8EDB-6C54AFA3D76D}"/>
              </a:ext>
            </a:extLst>
          </p:cNvPr>
          <p:cNvSpPr>
            <a:spLocks noGrp="1"/>
          </p:cNvSpPr>
          <p:nvPr>
            <p:ph type="ctrTitle"/>
          </p:nvPr>
        </p:nvSpPr>
        <p:spPr>
          <a:xfrm>
            <a:off x="650669" y="629266"/>
            <a:ext cx="3330328" cy="1641986"/>
          </a:xfrm>
        </p:spPr>
        <p:txBody>
          <a:bodyPr vert="horz" lIns="91440" tIns="45720" rIns="91440" bIns="45720" rtlCol="0" anchor="t">
            <a:normAutofit/>
          </a:bodyPr>
          <a:lstStyle/>
          <a:p>
            <a:pPr>
              <a:lnSpc>
                <a:spcPct val="90000"/>
              </a:lnSpc>
            </a:pPr>
            <a:r>
              <a:rPr lang="en-US" sz="3600"/>
              <a:t>Opportunities:</a:t>
            </a:r>
            <a:br>
              <a:rPr lang="en-US" sz="3600"/>
            </a:br>
            <a:endParaRPr lang="en-US" sz="3600"/>
          </a:p>
        </p:txBody>
      </p:sp>
      <p:pic>
        <p:nvPicPr>
          <p:cNvPr id="8" name="Picture 8" descr="A picture containing building, outdoor, road, street&#10;&#10;Description automatically generated">
            <a:extLst>
              <a:ext uri="{FF2B5EF4-FFF2-40B4-BE49-F238E27FC236}">
                <a16:creationId xmlns:a16="http://schemas.microsoft.com/office/drawing/2014/main" id="{3F92B7B8-A4DB-42ED-901D-F9FDEC1D1D2C}"/>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11181" r="25156" b="-1"/>
          <a:stretch/>
        </p:blipFill>
        <p:spPr>
          <a:xfrm>
            <a:off x="4634680" y="10"/>
            <a:ext cx="7560130" cy="6857990"/>
          </a:xfrm>
          <a:prstGeom prst="rect">
            <a:avLst/>
          </a:prstGeom>
        </p:spPr>
      </p:pic>
      <p:sp>
        <p:nvSpPr>
          <p:cNvPr id="26" name="Rectangle 25">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ubtitle 3">
            <a:extLst>
              <a:ext uri="{FF2B5EF4-FFF2-40B4-BE49-F238E27FC236}">
                <a16:creationId xmlns:a16="http://schemas.microsoft.com/office/drawing/2014/main" id="{26780CC1-1D02-4E7C-89A4-1AA1FB292D5B}"/>
              </a:ext>
            </a:extLst>
          </p:cNvPr>
          <p:cNvSpPr>
            <a:spLocks noGrp="1"/>
          </p:cNvSpPr>
          <p:nvPr>
            <p:ph type="subTitle" idx="1"/>
          </p:nvPr>
        </p:nvSpPr>
        <p:spPr>
          <a:xfrm>
            <a:off x="650669" y="2438400"/>
            <a:ext cx="3330328" cy="3809999"/>
          </a:xfrm>
        </p:spPr>
        <p:txBody>
          <a:bodyPr vert="horz" lIns="91440" tIns="45720" rIns="91440" bIns="45720" rtlCol="0">
            <a:normAutofit/>
          </a:bodyPr>
          <a:lstStyle/>
          <a:p>
            <a:pPr>
              <a:lnSpc>
                <a:spcPct val="90000"/>
              </a:lnSpc>
              <a:buFont typeface="Wingdings 3" charset="2"/>
              <a:buChar char=""/>
            </a:pPr>
            <a:endParaRPr lang="en-US" sz="1400" dirty="0">
              <a:solidFill>
                <a:schemeClr val="tx1"/>
              </a:solidFill>
            </a:endParaRPr>
          </a:p>
          <a:p>
            <a:pPr>
              <a:lnSpc>
                <a:spcPct val="90000"/>
              </a:lnSpc>
              <a:buFont typeface="Wingdings 3" charset="2"/>
              <a:buChar char=""/>
            </a:pPr>
            <a:r>
              <a:rPr lang="en-US" sz="1400" dirty="0">
                <a:solidFill>
                  <a:schemeClr val="tx1"/>
                </a:solidFill>
              </a:rPr>
              <a:t>Due to the increasing number of e-commerce companies, Amazon has a huge opportunity to expand in the highly developed countries.  This will allow them to gain an advantage over their competitors. (Bentley, 2020).</a:t>
            </a:r>
          </a:p>
          <a:p>
            <a:pPr>
              <a:lnSpc>
                <a:spcPct val="90000"/>
              </a:lnSpc>
              <a:buFont typeface="Wingdings 3" charset="2"/>
              <a:buChar char=""/>
            </a:pPr>
            <a:r>
              <a:rPr lang="en-US" sz="1400" dirty="0">
                <a:solidFill>
                  <a:schemeClr val="tx1"/>
                </a:solidFill>
              </a:rPr>
              <a:t>To attract new customers, Amazon has to create new offers and discount codes for new users.  These codes can be used to make purchases at Amazon. (Bentley, 2020).</a:t>
            </a:r>
          </a:p>
          <a:p>
            <a:pPr>
              <a:lnSpc>
                <a:spcPct val="90000"/>
              </a:lnSpc>
              <a:buFont typeface="Wingdings 3" charset="2"/>
              <a:buChar char=""/>
            </a:pPr>
            <a:endParaRPr lang="en-US" sz="1400" dirty="0">
              <a:solidFill>
                <a:schemeClr val="tx1"/>
              </a:solidFill>
            </a:endParaRPr>
          </a:p>
        </p:txBody>
      </p:sp>
    </p:spTree>
    <p:extLst>
      <p:ext uri="{BB962C8B-B14F-4D97-AF65-F5344CB8AC3E}">
        <p14:creationId xmlns:p14="http://schemas.microsoft.com/office/powerpoint/2010/main" val="15198960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1" descr="A picture containing calendar&#10;&#10;Description automatically generated">
            <a:extLst>
              <a:ext uri="{FF2B5EF4-FFF2-40B4-BE49-F238E27FC236}">
                <a16:creationId xmlns:a16="http://schemas.microsoft.com/office/drawing/2014/main" id="{D6118EA3-CC29-439D-BE0F-6A1F858DD542}"/>
              </a:ext>
            </a:extLst>
          </p:cNvPr>
          <p:cNvPicPr>
            <a:picLocks noChangeAspect="1"/>
          </p:cNvPicPr>
          <p:nvPr/>
        </p:nvPicPr>
        <p:blipFill rotWithShape="1">
          <a:blip r:embed="rId2">
            <a:alphaModFix amt="40000"/>
            <a:extLst>
              <a:ext uri="{837473B0-CC2E-450A-ABE3-18F120FF3D39}">
                <a1611:picAttrSrcUrl xmlns:a1611="http://schemas.microsoft.com/office/drawing/2016/11/main" r:id="rId3"/>
              </a:ext>
            </a:extLst>
          </a:blip>
          <a:srcRect t="19295" b="1758"/>
          <a:stretch/>
        </p:blipFill>
        <p:spPr>
          <a:xfrm>
            <a:off x="20" y="10"/>
            <a:ext cx="12191980" cy="6857990"/>
          </a:xfrm>
          <a:prstGeom prst="rect">
            <a:avLst/>
          </a:prstGeom>
        </p:spPr>
      </p:pic>
      <p:sp>
        <p:nvSpPr>
          <p:cNvPr id="3" name="Title 2">
            <a:extLst>
              <a:ext uri="{FF2B5EF4-FFF2-40B4-BE49-F238E27FC236}">
                <a16:creationId xmlns:a16="http://schemas.microsoft.com/office/drawing/2014/main" id="{26336A0B-9DF7-48C7-8B33-1E385C44D3A6}"/>
              </a:ext>
            </a:extLst>
          </p:cNvPr>
          <p:cNvSpPr>
            <a:spLocks noGrp="1"/>
          </p:cNvSpPr>
          <p:nvPr>
            <p:ph type="ctrTitle"/>
          </p:nvPr>
        </p:nvSpPr>
        <p:spPr>
          <a:xfrm>
            <a:off x="306691" y="1447800"/>
            <a:ext cx="8825658" cy="1388639"/>
          </a:xfrm>
        </p:spPr>
        <p:txBody>
          <a:bodyPr>
            <a:normAutofit/>
          </a:bodyPr>
          <a:lstStyle/>
          <a:p>
            <a:r>
              <a:rPr lang="en-GB" b="1">
                <a:solidFill>
                  <a:schemeClr val="tx1"/>
                </a:solidFill>
                <a:latin typeface="+mj-lt"/>
              </a:rPr>
              <a:t>Threats</a:t>
            </a:r>
          </a:p>
        </p:txBody>
      </p:sp>
      <p:sp>
        <p:nvSpPr>
          <p:cNvPr id="4" name="Subtitle 3">
            <a:extLst>
              <a:ext uri="{FF2B5EF4-FFF2-40B4-BE49-F238E27FC236}">
                <a16:creationId xmlns:a16="http://schemas.microsoft.com/office/drawing/2014/main" id="{AB9FB86D-D10D-469A-9EBD-15CBCD747EB8}"/>
              </a:ext>
            </a:extLst>
          </p:cNvPr>
          <p:cNvSpPr>
            <a:spLocks noGrp="1"/>
          </p:cNvSpPr>
          <p:nvPr>
            <p:ph type="subTitle" idx="1"/>
          </p:nvPr>
        </p:nvSpPr>
        <p:spPr>
          <a:xfrm>
            <a:off x="220427" y="4144777"/>
            <a:ext cx="10047733" cy="2327910"/>
          </a:xfrm>
        </p:spPr>
        <p:txBody>
          <a:bodyPr vert="horz" lIns="91440" tIns="45720" rIns="91440" bIns="45720" rtlCol="0" anchor="t">
            <a:noAutofit/>
          </a:bodyPr>
          <a:lstStyle/>
          <a:p>
            <a:pPr>
              <a:lnSpc>
                <a:spcPct val="90000"/>
              </a:lnSpc>
              <a:buFont typeface="Arial" panose="020B0604020202020204" pitchFamily="34" charset="0"/>
              <a:buChar char="•"/>
            </a:pPr>
            <a:r>
              <a:rPr lang="en-GB" sz="1800" dirty="0">
                <a:solidFill>
                  <a:schemeClr val="tx1"/>
                </a:solidFill>
                <a:latin typeface="+mj-lt"/>
              </a:rPr>
              <a:t>Due to the political and economic problems in certain countries, Amazon has had some issues with its customers wanting to buy from its platform.  As a result, some of its users have resorted to selling fake products. (Burgess, 2020).</a:t>
            </a:r>
            <a:r>
              <a:rPr lang="en-GB" sz="1800" dirty="0">
                <a:solidFill>
                  <a:schemeClr val="tx1"/>
                </a:solidFill>
              </a:rPr>
              <a:t> </a:t>
            </a:r>
            <a:endParaRPr lang="en-GB" sz="1800" dirty="0">
              <a:solidFill>
                <a:schemeClr val="tx1"/>
              </a:solidFill>
              <a:latin typeface="+mj-lt"/>
            </a:endParaRPr>
          </a:p>
          <a:p>
            <a:pPr>
              <a:lnSpc>
                <a:spcPct val="90000"/>
              </a:lnSpc>
              <a:buFont typeface="Arial" panose="020B0604020202020204" pitchFamily="34" charset="0"/>
              <a:buChar char="•"/>
            </a:pPr>
            <a:r>
              <a:rPr lang="en-GB" sz="1800" dirty="0">
                <a:solidFill>
                  <a:schemeClr val="tx1"/>
                </a:solidFill>
                <a:latin typeface="+mj-lt"/>
              </a:rPr>
              <a:t>This incident has caused a number of customers to lose their trust in Amazon.   It has jeopardised their future sales due to the security breach that happened to the company. (</a:t>
            </a:r>
            <a:r>
              <a:rPr lang="en-GB" sz="1800" dirty="0" err="1">
                <a:solidFill>
                  <a:schemeClr val="tx1"/>
                </a:solidFill>
                <a:latin typeface="+mj-lt"/>
              </a:rPr>
              <a:t>Bera</a:t>
            </a:r>
            <a:r>
              <a:rPr lang="en-GB" sz="1800" dirty="0">
                <a:solidFill>
                  <a:schemeClr val="tx1"/>
                </a:solidFill>
                <a:latin typeface="+mj-lt"/>
              </a:rPr>
              <a:t>, 2020).</a:t>
            </a:r>
          </a:p>
          <a:p>
            <a:pPr>
              <a:lnSpc>
                <a:spcPct val="90000"/>
              </a:lnSpc>
            </a:pPr>
            <a:endParaRPr lang="en-GB" sz="1800" dirty="0">
              <a:solidFill>
                <a:schemeClr val="tx1"/>
              </a:solidFill>
            </a:endParaRPr>
          </a:p>
        </p:txBody>
      </p:sp>
    </p:spTree>
    <p:extLst>
      <p:ext uri="{BB962C8B-B14F-4D97-AF65-F5344CB8AC3E}">
        <p14:creationId xmlns:p14="http://schemas.microsoft.com/office/powerpoint/2010/main" val="226898452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 name="Picture 5">
            <a:extLst>
              <a:ext uri="{FF2B5EF4-FFF2-40B4-BE49-F238E27FC236}">
                <a16:creationId xmlns:a16="http://schemas.microsoft.com/office/drawing/2014/main" id="{425ECBE7-E919-4EE1-91E5-2093B00E18F0}"/>
              </a:ext>
            </a:extLst>
          </p:cNvPr>
          <p:cNvPicPr>
            <a:picLocks noChangeAspect="1"/>
          </p:cNvPicPr>
          <p:nvPr/>
        </p:nvPicPr>
        <p:blipFill rotWithShape="1">
          <a:blip r:embed="rId3">
            <a:duotone>
              <a:prstClr val="black"/>
              <a:schemeClr val="accent5">
                <a:tint val="45000"/>
                <a:satMod val="400000"/>
              </a:schemeClr>
            </a:duotone>
            <a:alphaModFix amt="25000"/>
            <a:extLst>
              <a:ext uri="{837473B0-CC2E-450A-ABE3-18F120FF3D39}">
                <a1611:picAttrSrcUrl xmlns:a1611="http://schemas.microsoft.com/office/drawing/2016/11/main" r:id="rId4"/>
              </a:ext>
            </a:extLst>
          </a:blip>
          <a:srcRect r="8444" b="-1"/>
          <a:stretch/>
        </p:blipFill>
        <p:spPr>
          <a:xfrm>
            <a:off x="20" y="-97756"/>
            <a:ext cx="12191980" cy="6857990"/>
          </a:xfrm>
          <a:prstGeom prst="rect">
            <a:avLst/>
          </a:prstGeom>
        </p:spPr>
      </p:pic>
      <p:sp>
        <p:nvSpPr>
          <p:cNvPr id="3" name="Title 2">
            <a:extLst>
              <a:ext uri="{FF2B5EF4-FFF2-40B4-BE49-F238E27FC236}">
                <a16:creationId xmlns:a16="http://schemas.microsoft.com/office/drawing/2014/main" id="{CE8CC277-8F5B-4D0C-8069-8C2E640EFF01}"/>
              </a:ext>
            </a:extLst>
          </p:cNvPr>
          <p:cNvSpPr>
            <a:spLocks noGrp="1"/>
          </p:cNvSpPr>
          <p:nvPr>
            <p:ph type="ctrTitle"/>
          </p:nvPr>
        </p:nvSpPr>
        <p:spPr>
          <a:xfrm>
            <a:off x="47898" y="412629"/>
            <a:ext cx="8825658" cy="1474902"/>
          </a:xfrm>
        </p:spPr>
        <p:txBody>
          <a:bodyPr>
            <a:normAutofit/>
          </a:bodyPr>
          <a:lstStyle/>
          <a:p>
            <a:r>
              <a:rPr lang="en-GB" b="1" dirty="0">
                <a:latin typeface="Comic Sans MS"/>
              </a:rPr>
              <a:t>Conclusion</a:t>
            </a:r>
          </a:p>
        </p:txBody>
      </p:sp>
      <p:sp>
        <p:nvSpPr>
          <p:cNvPr id="4" name="Subtitle 3">
            <a:extLst>
              <a:ext uri="{FF2B5EF4-FFF2-40B4-BE49-F238E27FC236}">
                <a16:creationId xmlns:a16="http://schemas.microsoft.com/office/drawing/2014/main" id="{7FD9549D-10D0-4A88-87B0-3AD7A5E8E22D}"/>
              </a:ext>
            </a:extLst>
          </p:cNvPr>
          <p:cNvSpPr>
            <a:spLocks noGrp="1"/>
          </p:cNvSpPr>
          <p:nvPr>
            <p:ph type="subTitle" idx="1"/>
          </p:nvPr>
        </p:nvSpPr>
        <p:spPr>
          <a:xfrm>
            <a:off x="1298727" y="2300151"/>
            <a:ext cx="9449483" cy="3747724"/>
          </a:xfrm>
        </p:spPr>
        <p:txBody>
          <a:bodyPr vert="horz" lIns="91440" tIns="45720" rIns="91440" bIns="45720" rtlCol="0" anchor="t">
            <a:noAutofit/>
          </a:bodyPr>
          <a:lstStyle/>
          <a:p>
            <a:pPr marL="120650" indent="0" algn="just">
              <a:lnSpc>
                <a:spcPct val="90000"/>
              </a:lnSpc>
            </a:pPr>
            <a:endParaRPr lang="en-GB" sz="2400" dirty="0">
              <a:solidFill>
                <a:schemeClr val="tx1"/>
              </a:solidFill>
              <a:latin typeface="Calibri" panose="020F0502020204030204" pitchFamily="34" charset="0"/>
              <a:cs typeface="Calibri" panose="020F0502020204030204" pitchFamily="34" charset="0"/>
            </a:endParaRPr>
          </a:p>
          <a:p>
            <a:pPr marL="120650" indent="0" algn="just">
              <a:lnSpc>
                <a:spcPct val="90000"/>
              </a:lnSpc>
            </a:pPr>
            <a:endParaRPr lang="en-US" dirty="0">
              <a:solidFill>
                <a:schemeClr val="tx1"/>
              </a:solidFill>
              <a:latin typeface="Calibri" panose="020F0502020204030204" pitchFamily="34" charset="0"/>
              <a:cs typeface="Calibri" panose="020F0502020204030204" pitchFamily="34" charset="0"/>
            </a:endParaRPr>
          </a:p>
        </p:txBody>
      </p:sp>
      <p:sp>
        <p:nvSpPr>
          <p:cNvPr id="11" name="Rectangle 10">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 name="TextBox 8">
            <a:extLst>
              <a:ext uri="{FF2B5EF4-FFF2-40B4-BE49-F238E27FC236}">
                <a16:creationId xmlns:a16="http://schemas.microsoft.com/office/drawing/2014/main" id="{BB182C6D-BEEB-4651-B096-707BF7720608}"/>
              </a:ext>
            </a:extLst>
          </p:cNvPr>
          <p:cNvSpPr txBox="1"/>
          <p:nvPr/>
        </p:nvSpPr>
        <p:spPr>
          <a:xfrm>
            <a:off x="2598822" y="2610075"/>
            <a:ext cx="7525564" cy="4284506"/>
          </a:xfrm>
          <a:prstGeom prst="rect">
            <a:avLst/>
          </a:prstGeom>
          <a:noFill/>
        </p:spPr>
        <p:txBody>
          <a:bodyPr wrap="square">
            <a:spAutoFit/>
          </a:bodyPr>
          <a:lstStyle/>
          <a:p>
            <a:pPr algn="just">
              <a:lnSpc>
                <a:spcPct val="107000"/>
              </a:lnSpc>
              <a:spcAft>
                <a:spcPts val="800"/>
              </a:spcAft>
            </a:pPr>
            <a:r>
              <a:rPr lang="en-GB" sz="32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Amazon’s relentless focus on value and selection, along with their innovations around shipping and handling cost reductions, </a:t>
            </a:r>
            <a:r>
              <a:rPr lang="en-GB" sz="3200" b="1" dirty="0">
                <a:solidFill>
                  <a:schemeClr val="tx1"/>
                </a:solidFill>
                <a:latin typeface="Calibri" panose="020F0502020204030204" pitchFamily="34" charset="0"/>
                <a:ea typeface="Calibri" panose="020F0502020204030204" pitchFamily="34" charset="0"/>
                <a:cs typeface="Times New Roman" panose="02020603050405020304" pitchFamily="18" charset="0"/>
              </a:rPr>
              <a:t>their </a:t>
            </a:r>
            <a:r>
              <a:rPr lang="en-GB" sz="32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ease of use and merchandising built on the foundation of trust from the a-to-z guarantee ethos, have given them the most enviable position in the e-commerce business.</a:t>
            </a:r>
          </a:p>
        </p:txBody>
      </p:sp>
    </p:spTree>
    <p:extLst>
      <p:ext uri="{BB962C8B-B14F-4D97-AF65-F5344CB8AC3E}">
        <p14:creationId xmlns:p14="http://schemas.microsoft.com/office/powerpoint/2010/main" val="205986406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908DCCB2-3033-4C52-A6DD-EC24231150DE}"/>
              </a:ext>
            </a:extLst>
          </p:cNvPr>
          <p:cNvSpPr txBox="1"/>
          <p:nvPr/>
        </p:nvSpPr>
        <p:spPr>
          <a:xfrm>
            <a:off x="676456" y="2849"/>
            <a:ext cx="3094866" cy="67778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3600" kern="1200">
                <a:solidFill>
                  <a:schemeClr val="tx1">
                    <a:lumMod val="95000"/>
                  </a:schemeClr>
                </a:solidFill>
                <a:latin typeface="Comic Sans MS"/>
                <a:ea typeface="+mj-ea"/>
                <a:cs typeface="+mj-cs"/>
              </a:rPr>
              <a:t>References:</a:t>
            </a:r>
          </a:p>
        </p:txBody>
      </p:sp>
      <p:pic>
        <p:nvPicPr>
          <p:cNvPr id="4" name="Picture 4" descr="A picture containing text, sky, outdoor, sign&#10;&#10;Description automatically generated">
            <a:extLst>
              <a:ext uri="{FF2B5EF4-FFF2-40B4-BE49-F238E27FC236}">
                <a16:creationId xmlns:a16="http://schemas.microsoft.com/office/drawing/2014/main" id="{39EC7255-251C-4919-8200-0633D539C11B}"/>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12268" r="14451"/>
          <a:stretch/>
        </p:blipFill>
        <p:spPr>
          <a:xfrm>
            <a:off x="4634682" y="10"/>
            <a:ext cx="7557319" cy="6857990"/>
          </a:xfrm>
          <a:prstGeom prst="rect">
            <a:avLst/>
          </a:prstGeom>
        </p:spPr>
      </p:pic>
      <p:sp>
        <p:nvSpPr>
          <p:cNvPr id="22" name="Rectangle 21">
            <a:extLst>
              <a:ext uri="{FF2B5EF4-FFF2-40B4-BE49-F238E27FC236}">
                <a16:creationId xmlns:a16="http://schemas.microsoft.com/office/drawing/2014/main" id="{BFEFF673-A9DE-416D-A04E-1D5090454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ECB157E5-AAD7-4225-8BAD-DFB46AD8A67B}"/>
              </a:ext>
            </a:extLst>
          </p:cNvPr>
          <p:cNvSpPr txBox="1"/>
          <p:nvPr/>
        </p:nvSpPr>
        <p:spPr>
          <a:xfrm>
            <a:off x="8049" y="974321"/>
            <a:ext cx="4626633"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Char char="•"/>
            </a:pPr>
            <a:r>
              <a:rPr lang="en-US">
                <a:solidFill>
                  <a:schemeClr val="tx1">
                    <a:lumMod val="95000"/>
                  </a:schemeClr>
                </a:solidFill>
              </a:rPr>
              <a:t>Amazon (2020) Amazon Prime Air, available at: </a:t>
            </a:r>
            <a:r>
              <a:rPr lang="en-US">
                <a:solidFill>
                  <a:schemeClr val="tx1">
                    <a:lumMod val="95000"/>
                  </a:schemeClr>
                </a:solidFill>
                <a:hlinkClick r:id="rId9">
                  <a:extLst>
                    <a:ext uri="{A12FA001-AC4F-418D-AE19-62706E023703}">
                      <ahyp:hlinkClr xmlns:ahyp="http://schemas.microsoft.com/office/drawing/2018/hyperlinkcolor" val="tx"/>
                    </a:ext>
                  </a:extLst>
                </a:hlinkClick>
              </a:rPr>
              <a:t>https://www.amazon.com/Amazon-Prime-Air/b?ie=UTF8&amp;node=8037720011</a:t>
            </a:r>
            <a:r>
              <a:rPr lang="en-US">
                <a:solidFill>
                  <a:schemeClr val="tx1">
                    <a:lumMod val="95000"/>
                  </a:schemeClr>
                </a:solidFill>
              </a:rPr>
              <a:t> (accessed 25 September 2020)</a:t>
            </a:r>
          </a:p>
          <a:p>
            <a:pPr marL="285750" indent="-285750">
              <a:buChar char="•"/>
            </a:pPr>
            <a:endParaRPr lang="en-US"/>
          </a:p>
          <a:p>
            <a:pPr marL="285750" indent="-285750">
              <a:buChar char="•"/>
            </a:pPr>
            <a:r>
              <a:rPr lang="en-US" err="1">
                <a:solidFill>
                  <a:schemeClr val="tx1">
                    <a:lumMod val="95000"/>
                  </a:schemeClr>
                </a:solidFill>
              </a:rPr>
              <a:t>Frue</a:t>
            </a:r>
            <a:r>
              <a:rPr lang="en-US">
                <a:solidFill>
                  <a:schemeClr val="tx1">
                    <a:lumMod val="95000"/>
                  </a:schemeClr>
                </a:solidFill>
              </a:rPr>
              <a:t>, K., 2021. 'PEST Analysis Of E-Retail Leader Amazon' </a:t>
            </a:r>
            <a:r>
              <a:rPr lang="en-US" i="1">
                <a:solidFill>
                  <a:schemeClr val="tx1">
                    <a:lumMod val="95000"/>
                  </a:schemeClr>
                </a:solidFill>
              </a:rPr>
              <a:t>PESTLE Analysis</a:t>
            </a:r>
            <a:r>
              <a:rPr lang="en-US">
                <a:solidFill>
                  <a:schemeClr val="tx1">
                    <a:lumMod val="95000"/>
                  </a:schemeClr>
                </a:solidFill>
              </a:rPr>
              <a:t> [online]. Available at: </a:t>
            </a:r>
            <a:r>
              <a:rPr lang="en-US">
                <a:solidFill>
                  <a:schemeClr val="tx1">
                    <a:lumMod val="95000"/>
                  </a:schemeClr>
                </a:solidFill>
                <a:hlinkClick r:id="rId10">
                  <a:extLst>
                    <a:ext uri="{A12FA001-AC4F-418D-AE19-62706E023703}">
                      <ahyp:hlinkClr xmlns:ahyp="http://schemas.microsoft.com/office/drawing/2018/hyperlinkcolor" val="tx"/>
                    </a:ext>
                  </a:extLst>
                </a:hlinkClick>
              </a:rPr>
              <a:t>https://pestleanalysis.com/pest-analysis-of-eretail-leader-amazon/</a:t>
            </a:r>
            <a:r>
              <a:rPr lang="en-US">
                <a:solidFill>
                  <a:schemeClr val="tx1">
                    <a:lumMod val="95000"/>
                  </a:schemeClr>
                </a:solidFill>
              </a:rPr>
              <a:t> (Accessed 16 June 2021).</a:t>
            </a:r>
          </a:p>
          <a:p>
            <a:pPr marL="285750" indent="-285750">
              <a:buChar char="•"/>
            </a:pPr>
            <a:r>
              <a:rPr lang="en-US" err="1">
                <a:solidFill>
                  <a:schemeClr val="tx1">
                    <a:lumMod val="95000"/>
                  </a:schemeClr>
                </a:solidFill>
              </a:rPr>
              <a:t>Alshmrani</a:t>
            </a:r>
            <a:r>
              <a:rPr lang="en-US">
                <a:solidFill>
                  <a:schemeClr val="tx1">
                    <a:lumMod val="95000"/>
                  </a:schemeClr>
                </a:solidFill>
              </a:rPr>
              <a:t>, E.H.M, 2021. An analytical view of Amazon success in the worldwide. Life Science Journal, 18(6).</a:t>
            </a:r>
          </a:p>
          <a:p>
            <a:pPr marL="285750" indent="-285750">
              <a:buChar char="•"/>
            </a:pPr>
            <a:r>
              <a:rPr lang="en-US">
                <a:solidFill>
                  <a:schemeClr val="tx1">
                    <a:lumMod val="95000"/>
                  </a:schemeClr>
                </a:solidFill>
                <a:hlinkClick r:id="rId11"/>
              </a:rPr>
              <a:t>https://www.Britannica.com/topic/Amazoncom</a:t>
            </a:r>
            <a:endParaRPr lang="en-US">
              <a:solidFill>
                <a:schemeClr val="tx1">
                  <a:lumMod val="95000"/>
                </a:schemeClr>
              </a:solidFill>
            </a:endParaRPr>
          </a:p>
          <a:p>
            <a:pPr marL="285750" indent="-285750">
              <a:buChar char="•"/>
            </a:pPr>
            <a:r>
              <a:rPr lang="en-US">
                <a:solidFill>
                  <a:schemeClr val="tx1">
                    <a:lumMod val="95000"/>
                  </a:schemeClr>
                </a:solidFill>
              </a:rPr>
              <a:t>Landau, J., 2013. Jeff Bezos and Amazon. New York: Rosen Pub.</a:t>
            </a:r>
          </a:p>
          <a:p>
            <a:pPr marL="285750" indent="-285750">
              <a:buChar char="•"/>
            </a:pPr>
            <a:r>
              <a:rPr lang="en-US">
                <a:solidFill>
                  <a:schemeClr val="tx1">
                    <a:lumMod val="95000"/>
                  </a:schemeClr>
                </a:solidFill>
                <a:hlinkClick r:id="rId12"/>
              </a:rPr>
              <a:t>https://seekingalpha.com/article/121955-amazons-wheel-of-growth</a:t>
            </a:r>
            <a:endParaRPr lang="en-US">
              <a:solidFill>
                <a:schemeClr val="tx1">
                  <a:lumMod val="95000"/>
                </a:schemeClr>
              </a:solidFill>
            </a:endParaRPr>
          </a:p>
          <a:p>
            <a:pPr marL="285750" indent="-285750">
              <a:buChar char="•"/>
            </a:pPr>
            <a:r>
              <a:rPr lang="en-US">
                <a:solidFill>
                  <a:schemeClr val="tx1">
                    <a:lumMod val="95000"/>
                  </a:schemeClr>
                </a:solidFill>
                <a:hlinkClick r:id="rId13"/>
              </a:rPr>
              <a:t>http://aws.amazon.com/documentation/</a:t>
            </a:r>
            <a:endParaRPr lang="en-US">
              <a:solidFill>
                <a:schemeClr val="tx1">
                  <a:lumMod val="95000"/>
                </a:schemeClr>
              </a:solidFill>
            </a:endParaRPr>
          </a:p>
          <a:p>
            <a:pPr marL="285750" indent="-285750">
              <a:buChar char="•"/>
            </a:pPr>
            <a:r>
              <a:rPr lang="en-US">
                <a:solidFill>
                  <a:schemeClr val="tx1">
                    <a:lumMod val="95000"/>
                  </a:schemeClr>
                </a:solidFill>
              </a:rPr>
              <a:t>Person of the Year-Jeffrey P. Bezos. Time. December 27,1999</a:t>
            </a:r>
          </a:p>
          <a:p>
            <a:pPr marL="285750" indent="-285750">
              <a:buChar char="•"/>
            </a:pPr>
            <a:endParaRPr lang="en-US"/>
          </a:p>
          <a:p>
            <a:pPr marL="285750" indent="-285750">
              <a:buChar char="•"/>
            </a:pPr>
            <a:endParaRPr lang="en-US"/>
          </a:p>
        </p:txBody>
      </p:sp>
    </p:spTree>
    <p:extLst>
      <p:ext uri="{BB962C8B-B14F-4D97-AF65-F5344CB8AC3E}">
        <p14:creationId xmlns:p14="http://schemas.microsoft.com/office/powerpoint/2010/main" val="2366180551"/>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1487</TotalTime>
  <Words>2133</Words>
  <Application>Microsoft Office PowerPoint</Application>
  <PresentationFormat>Widescreen</PresentationFormat>
  <Paragraphs>135</Paragraphs>
  <Slides>20</Slides>
  <Notes>2</Notes>
  <HiddenSlides>1</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20</vt:i4>
      </vt:variant>
    </vt:vector>
  </HeadingPairs>
  <TitlesOfParts>
    <vt:vector size="30" baseType="lpstr">
      <vt:lpstr>Arial</vt:lpstr>
      <vt:lpstr>Calibri</vt:lpstr>
      <vt:lpstr>Century Gothic</vt:lpstr>
      <vt:lpstr>Comic Sans MS</vt:lpstr>
      <vt:lpstr>Lato</vt:lpstr>
      <vt:lpstr>Myriad Pro</vt:lpstr>
      <vt:lpstr>Wingdings</vt:lpstr>
      <vt:lpstr>Wingdings 3</vt:lpstr>
      <vt:lpstr>Ion</vt:lpstr>
      <vt:lpstr>20140311PresentationUWTSDTemplate</vt:lpstr>
      <vt:lpstr>BMSW4001   Academic and Employability Skills  </vt:lpstr>
      <vt:lpstr>PowerPoint Presentation</vt:lpstr>
      <vt:lpstr>PowerPoint Presentation</vt:lpstr>
      <vt:lpstr>Content</vt:lpstr>
      <vt:lpstr>   Introduction</vt:lpstr>
      <vt:lpstr>Background</vt:lpstr>
      <vt:lpstr>Services</vt:lpstr>
      <vt:lpstr>PowerPoint Presentation</vt:lpstr>
      <vt:lpstr>PESTEL Analysis</vt:lpstr>
      <vt:lpstr> PESTEL Analysis   Economic </vt:lpstr>
      <vt:lpstr>PESTEL Analysis  Social</vt:lpstr>
      <vt:lpstr>PESTEL Analysis Technological</vt:lpstr>
      <vt:lpstr>PowerPoint Presentation</vt:lpstr>
      <vt:lpstr>PowerPoint Presentation</vt:lpstr>
      <vt:lpstr>SWOT Analysis</vt:lpstr>
      <vt:lpstr>Weaknesses</vt:lpstr>
      <vt:lpstr>Opportunities: </vt:lpstr>
      <vt:lpstr>Threats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dc:title>
  <dc:creator>AZAGOH-KOUADIO, RALPH</dc:creator>
  <cp:lastModifiedBy>AzagohKouadio, Ralph</cp:lastModifiedBy>
  <cp:revision>33</cp:revision>
  <dcterms:modified xsi:type="dcterms:W3CDTF">2022-08-13T14:01:14Z</dcterms:modified>
</cp:coreProperties>
</file>