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432" r:id="rId2"/>
    <p:sldId id="476" r:id="rId3"/>
    <p:sldId id="459" r:id="rId4"/>
    <p:sldId id="475" r:id="rId5"/>
    <p:sldId id="467" r:id="rId6"/>
    <p:sldId id="466" r:id="rId7"/>
    <p:sldId id="453" r:id="rId8"/>
    <p:sldId id="461" r:id="rId9"/>
    <p:sldId id="462" r:id="rId10"/>
    <p:sldId id="465" r:id="rId11"/>
    <p:sldId id="463" r:id="rId12"/>
    <p:sldId id="474" r:id="rId13"/>
  </p:sldIdLst>
  <p:sldSz cx="12192000" cy="6858000"/>
  <p:notesSz cx="6858000" cy="9144000"/>
  <p:embeddedFontLst>
    <p:embeddedFont>
      <p:font typeface="Sagona ExtraLight" panose="02020303050505020204" pitchFamily="18" charset="0"/>
      <p:regular r:id="rId16"/>
      <p:italic r:id="rId17"/>
    </p:embeddedFont>
    <p:embeddedFont>
      <p:font typeface="Speak Pro" panose="020B0504020101020102" pitchFamily="34" charset="0"/>
      <p:regular r:id="rId18"/>
      <p:bold r:id="rId19"/>
      <p:italic r:id="rId20"/>
      <p:boldItalic r:id="rId21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0" autoAdjust="0"/>
    <p:restoredTop sz="81997" autoAdjust="0"/>
  </p:normalViewPr>
  <p:slideViewPr>
    <p:cSldViewPr snapToGrid="0" snapToObjects="1">
      <p:cViewPr varScale="1">
        <p:scale>
          <a:sx n="76" d="100"/>
          <a:sy n="76" d="100"/>
        </p:scale>
        <p:origin x="179" y="35"/>
      </p:cViewPr>
      <p:guideLst/>
    </p:cSldViewPr>
  </p:slideViewPr>
  <p:outlineViewPr>
    <p:cViewPr>
      <p:scale>
        <a:sx n="33" d="100"/>
        <a:sy n="33" d="100"/>
      </p:scale>
      <p:origin x="0" y="-44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15/03/2024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8357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3721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22654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498954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169692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765854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A80BF1B-7A14-430B-9DF1-A90E1CA0F0F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1521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A21F7CE-A4E6-574A-B490-8FC4327728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251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608843" y="3482977"/>
            <a:ext cx="10961177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B33817-49F3-B440-A271-466603AE1964}"/>
              </a:ext>
            </a:extLst>
          </p:cNvPr>
          <p:cNvCxnSpPr>
            <a:cxnSpLocks/>
          </p:cNvCxnSpPr>
          <p:nvPr userDrawn="1"/>
        </p:nvCxnSpPr>
        <p:spPr>
          <a:xfrm>
            <a:off x="0" y="421214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8576316B-7498-2E42-9B52-88BF1C9DF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465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51775DA-49A0-2F4D-9F21-5D20DA6BA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844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64562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706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8CFB5E-3ADE-4734-9362-C87DEFA0B627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27321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796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627322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067963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07371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2570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B17A1A-1BA7-4598-B97B-4543CDFD6F26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711877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708797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4037ED-B73E-2946-8FAC-2803EA71C585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267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600413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325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theme" Target="../theme/theme1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902FA6-24E0-3C4A-8B7A-F529DB122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845A71-C369-2A42-A14F-2BD1985F7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70798-FB93-8742-9A92-FA7A241AFA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15/03/2024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2A715-D537-DD4B-8BE6-1E573155F1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9E735-B191-784C-98F7-65384DACA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458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  <p:sldLayoutId id="2147483673" r:id="rId2"/>
    <p:sldLayoutId id="2147483670" r:id="rId3"/>
    <p:sldLayoutId id="2147483674" r:id="rId4"/>
    <p:sldLayoutId id="2147483676" r:id="rId5"/>
    <p:sldLayoutId id="2147483675" r:id="rId6"/>
    <p:sldLayoutId id="2147483677" r:id="rId7"/>
    <p:sldLayoutId id="2147483678" r:id="rId8"/>
    <p:sldLayoutId id="2147483679" r:id="rId9"/>
    <p:sldLayoutId id="2147483681" r:id="rId10"/>
    <p:sldLayoutId id="2147483682" r:id="rId11"/>
    <p:sldLayoutId id="2147483686" r:id="rId12"/>
    <p:sldLayoutId id="2147483683" r:id="rId13"/>
    <p:sldLayoutId id="2147483685" r:id="rId14"/>
    <p:sldLayoutId id="2147483684" r:id="rId15"/>
    <p:sldLayoutId id="2147483680" r:id="rId16"/>
    <p:sldLayoutId id="2147483691" r:id="rId17"/>
    <p:sldLayoutId id="2147483692" r:id="rId18"/>
    <p:sldLayoutId id="2147483693" r:id="rId19"/>
    <p:sldLayoutId id="2147483694" r:id="rId20"/>
    <p:sldLayoutId id="2147483688" r:id="rId21"/>
    <p:sldLayoutId id="2147483687" r:id="rId22"/>
    <p:sldLayoutId id="2147483689" r:id="rId23"/>
    <p:sldLayoutId id="2147483690" r:id="rId24"/>
    <p:sldLayoutId id="2147483695" r:id="rId25"/>
    <p:sldLayoutId id="2147483696" r:id="rId26"/>
    <p:sldLayoutId id="2147483697" r:id="rId27"/>
    <p:sldLayoutId id="2147483698" r:id="rId28"/>
    <p:sldLayoutId id="2147483703" r:id="rId29"/>
    <p:sldLayoutId id="2147483704" r:id="rId30"/>
    <p:sldLayoutId id="2147483705" r:id="rId31"/>
    <p:sldLayoutId id="2147483706" r:id="rId32"/>
    <p:sldLayoutId id="2147483700" r:id="rId33"/>
    <p:sldLayoutId id="2147483699" r:id="rId34"/>
    <p:sldLayoutId id="2147483701" r:id="rId35"/>
    <p:sldLayoutId id="2147483702" r:id="rId36"/>
    <p:sldLayoutId id="2147483708" r:id="rId37"/>
    <p:sldLayoutId id="2147483709" r:id="rId3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 b="1"/>
              <a:t>Counselling Skills and Approaches ECPS5019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283" y="28455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b="1" dirty="0"/>
              <a:t>BSc Mental Health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Portfolio Building </a:t>
            </a:r>
          </a:p>
          <a:p>
            <a:pPr marL="0" indent="0">
              <a:buNone/>
            </a:pPr>
            <a:r>
              <a:rPr lang="en-GB" sz="3200" b="1" dirty="0"/>
              <a:t>Reflective Practice – Self Awareness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</p:txBody>
      </p:sp>
      <p:pic>
        <p:nvPicPr>
          <p:cNvPr id="2" name="Picture 1" descr="Free mental health therapy counseling illustration">
            <a:extLst>
              <a:ext uri="{FF2B5EF4-FFF2-40B4-BE49-F238E27FC236}">
                <a16:creationId xmlns:a16="http://schemas.microsoft.com/office/drawing/2014/main" id="{68515230-0D48-A1B3-16C3-C61C1079B7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03" r="10977" b="-1"/>
          <a:stretch/>
        </p:blipFill>
        <p:spPr bwMode="auto">
          <a:xfrm>
            <a:off x="5086726" y="10"/>
            <a:ext cx="710527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758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6A2B2-CDB9-B84F-D812-00EB21563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GB" sz="3700" b="1"/>
              <a:t>Assessment 3:  Portfolio and Reflective Commentary </a:t>
            </a:r>
          </a:p>
        </p:txBody>
      </p:sp>
      <p:pic>
        <p:nvPicPr>
          <p:cNvPr id="13" name="Picture 12" descr="Glasses on top of a book">
            <a:extLst>
              <a:ext uri="{FF2B5EF4-FFF2-40B4-BE49-F238E27FC236}">
                <a16:creationId xmlns:a16="http://schemas.microsoft.com/office/drawing/2014/main" id="{F12C3CB7-E04C-A4CA-5D44-1573CBB218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29" r="32868" b="-1"/>
          <a:stretch/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51A13-B859-2CFF-9984-65269450D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233650"/>
            <a:ext cx="5291663" cy="4133812"/>
          </a:xfrm>
        </p:spPr>
        <p:txBody>
          <a:bodyPr>
            <a:normAutofit fontScale="92500" lnSpcReduction="10000"/>
          </a:bodyPr>
          <a:lstStyle/>
          <a:p>
            <a:endParaRPr lang="en-GB" sz="1300" dirty="0"/>
          </a:p>
          <a:p>
            <a:pPr marL="0" indent="0">
              <a:buNone/>
            </a:pPr>
            <a:r>
              <a:rPr lang="en-GB" sz="1800" b="1" dirty="0"/>
              <a:t>Guidance and Examples </a:t>
            </a:r>
          </a:p>
          <a:p>
            <a:pPr marL="0" indent="0">
              <a:buNone/>
            </a:pPr>
            <a:r>
              <a:rPr lang="en-GB" sz="1800" dirty="0"/>
              <a:t>Portfolio Layout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Table of Contents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Reflective Commentary (Example)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Reference List APA, after the Reflective Commentary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Examples of Evidence (3 Pieces) – include Reflective Logs</a:t>
            </a:r>
          </a:p>
          <a:p>
            <a:pPr marL="0" indent="0">
              <a:buNone/>
            </a:pPr>
            <a:r>
              <a:rPr lang="en-GB" sz="1800" dirty="0"/>
              <a:t>Appendices –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Information sheet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Correspondence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dirty="0"/>
              <a:t>Your hours so far </a:t>
            </a:r>
          </a:p>
          <a:p>
            <a:pPr marL="0" indent="0">
              <a:buNone/>
            </a:pPr>
            <a:r>
              <a:rPr lang="en-GB" sz="1800" dirty="0"/>
              <a:t> 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96304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82CCFE2-1218-4FBB-84CF-4A32FA432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REVIEW: Portfolio Layout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7B9A0-913C-4401-876D-000749935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84" y="1576317"/>
            <a:ext cx="11383370" cy="4991621"/>
          </a:xfrm>
        </p:spPr>
        <p:txBody>
          <a:bodyPr>
            <a:normAutofit fontScale="40000" lnSpcReduction="20000"/>
          </a:bodyPr>
          <a:lstStyle/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Title Page/Cover Page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Table of Contents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Reflective Commentary/narrative essay 1, 500 Words with REFERENCE LIST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Portfolio of Evidence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Evidence 1: Background Information – Provide brief narratives as the information that is included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Mission Statement or general introduction of your organisation or project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Correspondence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Other examples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Evidence 2: Reflective Logs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Examples that tell what you have been reflecting on with various task – Skills that you have been developing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Evidence 3: Trainings/Meeting – Provide brief descriptions of the information that is included.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Training examples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Certificates]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sz="4500" dirty="0">
                <a:solidFill>
                  <a:srgbClr val="002060"/>
                </a:solidFill>
                <a:latin typeface="+mn-lt"/>
              </a:rPr>
              <a:t>Pictures or pamphlets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References </a:t>
            </a:r>
          </a:p>
          <a:p>
            <a:r>
              <a:rPr lang="en-GB" sz="4500" b="1" dirty="0">
                <a:solidFill>
                  <a:srgbClr val="002060"/>
                </a:solidFill>
                <a:latin typeface="+mn-lt"/>
              </a:rPr>
              <a:t>Appendices 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sz="28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sz="28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sz="28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22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D292-183B-2165-D4C7-3E52D7AF8EC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89F448-DC39-AC27-D174-4E83760FF6E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5034D0-771C-7D21-0ACC-BBB0BF9FC4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107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ADE8B5FF-04C7-DE6B-9A9F-4ED3649423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/>
          <a:lstStyle/>
          <a:p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Reflective Commentary (1,500 words)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8C9B09-56C7-4943-86B0-BDA8FBD9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23" y="1761565"/>
            <a:ext cx="5181600" cy="4645959"/>
          </a:xfrm>
          <a:prstGeom prst="rect">
            <a:avLst/>
          </a:prstGeom>
          <a:noFill/>
        </p:spPr>
      </p:pic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8E3EEF2-C44B-4309-87C2-BA80644F4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92652"/>
            <a:ext cx="5181600" cy="3846139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+mn-lt"/>
              </a:rPr>
              <a:t>Follow Gibb Reflective Cycle  - write in a narrative format - Essay</a:t>
            </a:r>
          </a:p>
          <a:p>
            <a:r>
              <a:rPr lang="en-US" sz="2000" b="1" dirty="0">
                <a:latin typeface="+mn-lt"/>
              </a:rPr>
              <a:t>Supportive Literature – journal, website of organization </a:t>
            </a:r>
          </a:p>
          <a:p>
            <a:r>
              <a:rPr lang="en-US" sz="2000" b="1" dirty="0">
                <a:latin typeface="+mn-lt"/>
              </a:rPr>
              <a:t>Refer to the Portfolio for examples 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8C8D4F29-B311-11F1-E018-BA41518443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/>
          <a:lstStyle/>
          <a:p>
            <a:r>
              <a:rPr lang="en-US" dirty="0"/>
              <a:t>What is considered: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C0AD7A-510C-7102-67B1-62A3FD37C28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1657" y="5262115"/>
            <a:ext cx="2584450" cy="16672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19269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E1D74DE-B104-4E1C-A84E-45211C2423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0115219" cy="1002552"/>
          </a:xfrm>
        </p:spPr>
        <p:txBody>
          <a:bodyPr/>
          <a:lstStyle/>
          <a:p>
            <a:endParaRPr lang="en-US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BB29168-7E11-4C6C-9B6F-103435AAA6A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0115221" cy="484928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68808-8DE2-42D1-B090-DAF9D7FA8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921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92623" y="339645"/>
            <a:ext cx="11369068" cy="1002552"/>
          </a:xfrm>
        </p:spPr>
        <p:txBody>
          <a:bodyPr anchor="b">
            <a:normAutofit fontScale="90000"/>
          </a:bodyPr>
          <a:lstStyle/>
          <a:p>
            <a:br>
              <a:rPr lang="en-GB" sz="3600" b="1" dirty="0">
                <a:latin typeface="+mj-lt"/>
              </a:rPr>
            </a:br>
            <a:r>
              <a:rPr lang="en-GB" sz="3600" b="1" dirty="0">
                <a:latin typeface="+mn-lt"/>
              </a:rPr>
              <a:t>Portfolio Building What to include</a:t>
            </a:r>
            <a:br>
              <a:rPr lang="en-GB" sz="2100" dirty="0"/>
            </a:br>
            <a:endParaRPr lang="en-GB" sz="2100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392623" y="1468740"/>
            <a:ext cx="5181600" cy="5049615"/>
          </a:xfrm>
          <a:solidFill>
            <a:schemeClr val="bg2">
              <a:lumMod val="95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Appendices: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Completed information Sheet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Correspondence with the Organisation – confirming your spot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Email from Module Lead confirming your placement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Attendance Confirmation and own record of time spent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>
                <a:latin typeface="+mn-lt"/>
              </a:rPr>
              <a:t>Evidences: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Log Book – Reflection on various tasks, learning/trainings opportunities/ helping and listening skills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Training induction/information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Safeguarding policies – confidentiality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Mission Statement/Purpose of organisation.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800" dirty="0">
                <a:latin typeface="+mn-lt"/>
              </a:rPr>
              <a:t>Skills used within the placement  - Listening and other skills you developed while in placement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1800" dirty="0">
              <a:latin typeface="+mn-lt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1468740"/>
            <a:ext cx="5181600" cy="5049615"/>
          </a:xfrm>
          <a:solidFill>
            <a:schemeClr val="bg2">
              <a:lumMod val="95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Supporting/Helping Activities/Counselling Activities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Any correspondence or inquiries/emails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Application Form/ Skills Requirements or other requirements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Annual Reports – What do these say about the organisation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Website information/Media information]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000" dirty="0">
                <a:latin typeface="+mn-lt"/>
              </a:rPr>
              <a:t>Others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12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78205-AB7B-4299-8E2A-F3597560D6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40970-25B9-4931-BCF4-729802CE20F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D39DC7-302A-4980-9189-76513D9DF1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310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911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28EF2-94D5-496B-8767-65694A9676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46265-404A-4425-BD56-BB27FBBB249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4FF91F-BE7D-4568-99B2-F7F847DC43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719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A89F7-2FAE-455E-A84C-CC3BAA6E8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10FFFF-C9DF-49CD-B24F-48E2F76F5C5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A91270-3858-4413-B9FA-4FEF8A033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27716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3063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65E6-C330-4E8C-AF51-B8D70FDFB2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7E6DA-F294-488F-8CFD-A511DD8D875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06C760-F9A7-42A6-B42E-3161019098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0" y="-208430"/>
            <a:ext cx="12171829" cy="7180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864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6B399-C9CE-F884-C892-35AE17E0F8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Appendices - Example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3E8038-9376-005A-0F0A-D282A60F8EA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A</a:t>
            </a:r>
          </a:p>
          <a:p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FFF9CEE-B249-B36D-CF68-3E6F42357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00" y="1425600"/>
            <a:ext cx="12004800" cy="543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535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ol">
      <a:dk1>
        <a:srgbClr val="000000"/>
      </a:dk1>
      <a:lt1>
        <a:srgbClr val="FFFFFF"/>
      </a:lt1>
      <a:dk2>
        <a:srgbClr val="464646"/>
      </a:dk2>
      <a:lt2>
        <a:srgbClr val="FFFFFF"/>
      </a:lt2>
      <a:accent1>
        <a:srgbClr val="15D1BB"/>
      </a:accent1>
      <a:accent2>
        <a:srgbClr val="0FB4DB"/>
      </a:accent2>
      <a:accent3>
        <a:srgbClr val="0D81BB"/>
      </a:accent3>
      <a:accent4>
        <a:srgbClr val="045FC4"/>
      </a:accent4>
      <a:accent5>
        <a:srgbClr val="953FF3"/>
      </a:accent5>
      <a:accent6>
        <a:srgbClr val="C03EF4"/>
      </a:accent6>
      <a:hlink>
        <a:srgbClr val="8F8F8F"/>
      </a:hlink>
      <a:folHlink>
        <a:srgbClr val="A5A5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21_TF44450328" id="{53054EA9-BEA6-4CCB-A0EF-1B2E114184B3}" vid="{B4F634EB-ECC4-4093-9FAF-CA5FC712BC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tf44450328_win32 (1)</Template>
  <TotalTime>0</TotalTime>
  <Words>338</Words>
  <Application>Microsoft Office PowerPoint</Application>
  <PresentationFormat>Widescreen</PresentationFormat>
  <Paragraphs>73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Speak Pro</vt:lpstr>
      <vt:lpstr>Sagona ExtraLight</vt:lpstr>
      <vt:lpstr>Arial</vt:lpstr>
      <vt:lpstr>Wingdings</vt:lpstr>
      <vt:lpstr>Calibri Light</vt:lpstr>
      <vt:lpstr>Courier New</vt:lpstr>
      <vt:lpstr>Calibri</vt:lpstr>
      <vt:lpstr>Office Theme</vt:lpstr>
      <vt:lpstr>Counselling Skills and Approaches ECPS5019</vt:lpstr>
      <vt:lpstr>Assessment 3:  Portfolio and Reflective Commentary </vt:lpstr>
      <vt:lpstr>REVIEW: Portfolio Layout</vt:lpstr>
      <vt:lpstr>PowerPoint Presentation</vt:lpstr>
      <vt:lpstr>Reflective Commentary (1,500 words)  </vt:lpstr>
      <vt:lpstr>PowerPoint Presentation</vt:lpstr>
      <vt:lpstr> Portfolio Building What to include </vt:lpstr>
      <vt:lpstr>PowerPoint Presentation</vt:lpstr>
      <vt:lpstr>PowerPoint Presentation</vt:lpstr>
      <vt:lpstr>PowerPoint Presentation</vt:lpstr>
      <vt:lpstr>PowerPoint Presentation</vt:lpstr>
      <vt:lpstr>Appendices - Example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2024-03-15T15:54:06Z</dcterms:modified>
</cp:coreProperties>
</file>