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56" r:id="rId5"/>
    <p:sldId id="257" r:id="rId6"/>
    <p:sldId id="260" r:id="rId7"/>
    <p:sldId id="258" r:id="rId8"/>
    <p:sldId id="259" r:id="rId9"/>
    <p:sldId id="261" r:id="rId10"/>
    <p:sldId id="262" r:id="rId11"/>
    <p:sldId id="266" r:id="rId12"/>
    <p:sldId id="263" r:id="rId13"/>
    <p:sldId id="264" r:id="rId14"/>
    <p:sldId id="265" r:id="rId15"/>
    <p:sldId id="267" r:id="rId16"/>
    <p:sldId id="268" r:id="rId17"/>
    <p:sldId id="26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832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03/07/2023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southcentral.edu/webdocs/library/CRAAP%20Test%20Worksheet.pdf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484784"/>
            <a:ext cx="7992888" cy="3132348"/>
          </a:xfrm>
        </p:spPr>
        <p:txBody>
          <a:bodyPr>
            <a:noAutofit/>
          </a:bodyPr>
          <a:lstStyle/>
          <a:p>
            <a:pPr algn="l"/>
            <a:r>
              <a:rPr lang="en-GB" b="1" dirty="0">
                <a:solidFill>
                  <a:schemeClr val="bg1"/>
                </a:solidFill>
              </a:rPr>
              <a:t>BMHP5016: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Principles of H+SC Practice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Assessment 2- Workshop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A38DE-BD9F-29C8-DD0E-79E9D3EC1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372AF1-D541-3A02-6CE1-9DC3C83BD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008" y="1340768"/>
            <a:ext cx="8928992" cy="439248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Essay- 50% of overall Module Assessment</a:t>
            </a:r>
          </a:p>
          <a:p>
            <a:r>
              <a:rPr lang="en-GB" dirty="0"/>
              <a:t>Title- Person Centred Care and Partnership Working</a:t>
            </a:r>
          </a:p>
          <a:p>
            <a:r>
              <a:rPr lang="en-GB" dirty="0"/>
              <a:t>2000 Words- + or – 10% (1800- 2200 words)</a:t>
            </a:r>
          </a:p>
          <a:p>
            <a:r>
              <a:rPr lang="en-GB" dirty="0"/>
              <a:t>Submission to Turnitin- Friday 21</a:t>
            </a:r>
            <a:r>
              <a:rPr lang="en-GB" baseline="30000" dirty="0"/>
              <a:t>st</a:t>
            </a:r>
            <a:r>
              <a:rPr lang="en-GB" dirty="0"/>
              <a:t> July by 2pm</a:t>
            </a:r>
          </a:p>
          <a:p>
            <a:r>
              <a:rPr lang="en-GB" dirty="0"/>
              <a:t>Return date of </a:t>
            </a:r>
            <a:r>
              <a:rPr lang="en-GB" b="1" dirty="0"/>
              <a:t>provisional </a:t>
            </a:r>
            <a:r>
              <a:rPr lang="en-GB" dirty="0"/>
              <a:t>marks- 18</a:t>
            </a:r>
            <a:r>
              <a:rPr lang="en-GB" baseline="30000" dirty="0"/>
              <a:t>th</a:t>
            </a:r>
            <a:r>
              <a:rPr lang="en-GB" dirty="0"/>
              <a:t> August</a:t>
            </a:r>
          </a:p>
          <a:p>
            <a:r>
              <a:rPr lang="en-GB" dirty="0"/>
              <a:t>Up to 1 week late- maximum of 40%</a:t>
            </a:r>
          </a:p>
          <a:p>
            <a:r>
              <a:rPr lang="en-GB" dirty="0"/>
              <a:t>Over 1 week late- 0%</a:t>
            </a:r>
          </a:p>
          <a:p>
            <a:r>
              <a:rPr lang="en-GB" dirty="0"/>
              <a:t>Only the Extenuating Circumstances Panel may approve a change to submission dates.</a:t>
            </a:r>
          </a:p>
          <a:p>
            <a:r>
              <a:rPr lang="en-GB" dirty="0"/>
              <a:t>Those with differentiated deadlines may use these</a:t>
            </a:r>
          </a:p>
        </p:txBody>
      </p:sp>
    </p:spTree>
    <p:extLst>
      <p:ext uri="{BB962C8B-B14F-4D97-AF65-F5344CB8AC3E}">
        <p14:creationId xmlns:p14="http://schemas.microsoft.com/office/powerpoint/2010/main" val="365824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D0DBB-03F7-CDE3-0EA1-92EE1C57F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A617E-61DB-A983-6F90-B75C851291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1"/>
            <a:ext cx="8686800" cy="3917032"/>
          </a:xfrm>
        </p:spPr>
        <p:txBody>
          <a:bodyPr>
            <a:normAutofit/>
          </a:bodyPr>
          <a:lstStyle/>
          <a:p>
            <a:r>
              <a:rPr lang="en-GB" sz="2800" dirty="0"/>
              <a:t>LO 1: Critically examine the theory, implementation and evaluation of legislation, policy and guidelines in health and social care.</a:t>
            </a:r>
          </a:p>
          <a:p>
            <a:endParaRPr lang="en-GB" sz="2800" dirty="0"/>
          </a:p>
          <a:p>
            <a:r>
              <a:rPr lang="en-GB" sz="2800" dirty="0"/>
              <a:t>LO 2: Critically examine the theory, implementation and evaluation of partnership working in health and social care.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4484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5B4F2-E9E0-5A95-2C31-6C36F380F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Assessment 2</a:t>
            </a:r>
            <a:br>
              <a:rPr lang="en-GB" b="1" dirty="0"/>
            </a:br>
            <a:r>
              <a:rPr lang="en-GB" b="1" dirty="0"/>
              <a:t>Task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6791A-4EFD-499A-4CA7-3D0444B69C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04" y="2204864"/>
            <a:ext cx="9165704" cy="2448272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Students are required to write an </a:t>
            </a:r>
            <a:r>
              <a:rPr lang="en-GB" sz="2800" dirty="0">
                <a:solidFill>
                  <a:srgbClr val="7030A0"/>
                </a:solidFill>
              </a:rPr>
              <a:t>essay</a:t>
            </a:r>
            <a:r>
              <a:rPr lang="en-GB" sz="2800" dirty="0"/>
              <a:t> in relation to the </a:t>
            </a:r>
            <a:r>
              <a:rPr lang="en-GB" sz="2800" dirty="0">
                <a:solidFill>
                  <a:srgbClr val="7030A0"/>
                </a:solidFill>
              </a:rPr>
              <a:t>evaluation</a:t>
            </a:r>
            <a:r>
              <a:rPr lang="en-GB" sz="2800" dirty="0"/>
              <a:t> of </a:t>
            </a:r>
            <a:r>
              <a:rPr lang="en-GB" sz="2800" dirty="0">
                <a:solidFill>
                  <a:srgbClr val="7030A0"/>
                </a:solidFill>
              </a:rPr>
              <a:t>person centred care</a:t>
            </a:r>
            <a:r>
              <a:rPr lang="en-GB" sz="2800" dirty="0"/>
              <a:t> and </a:t>
            </a:r>
            <a:r>
              <a:rPr lang="en-GB" sz="2800" dirty="0">
                <a:solidFill>
                  <a:srgbClr val="7030A0"/>
                </a:solidFill>
              </a:rPr>
              <a:t>partnership working</a:t>
            </a:r>
            <a:r>
              <a:rPr lang="en-GB" sz="2800" dirty="0"/>
              <a:t>. </a:t>
            </a:r>
          </a:p>
          <a:p>
            <a:r>
              <a:rPr lang="en-GB" sz="2800" dirty="0"/>
              <a:t>Student’s will also be required to </a:t>
            </a:r>
            <a:r>
              <a:rPr lang="en-GB" sz="2800" dirty="0">
                <a:solidFill>
                  <a:srgbClr val="7030A0"/>
                </a:solidFill>
              </a:rPr>
              <a:t>examine</a:t>
            </a:r>
            <a:r>
              <a:rPr lang="en-GB" sz="2800" dirty="0"/>
              <a:t> how these components </a:t>
            </a:r>
            <a:r>
              <a:rPr lang="en-GB" sz="2800" dirty="0">
                <a:solidFill>
                  <a:srgbClr val="7030A0"/>
                </a:solidFill>
              </a:rPr>
              <a:t>work together</a:t>
            </a:r>
            <a:r>
              <a:rPr lang="en-GB" sz="2800" dirty="0"/>
              <a:t> within professional Health and Social Care </a:t>
            </a:r>
            <a:r>
              <a:rPr lang="en-GB" sz="2800" dirty="0">
                <a:solidFill>
                  <a:srgbClr val="7030A0"/>
                </a:solidFill>
              </a:rPr>
              <a:t>practice</a:t>
            </a:r>
            <a:r>
              <a:rPr lang="en-GB" sz="2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988045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5B4F2-E9E0-5A95-2C31-6C36F380F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Assessment 2</a:t>
            </a:r>
            <a:br>
              <a:rPr lang="en-GB" b="1" dirty="0"/>
            </a:br>
            <a:r>
              <a:rPr lang="en-GB" b="1" dirty="0"/>
              <a:t>Task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36791A-4EFD-499A-4CA7-3D0444B69C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28800"/>
            <a:ext cx="8496944" cy="42050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Considerations should be made towards the following: </a:t>
            </a:r>
          </a:p>
          <a:p>
            <a:r>
              <a:rPr lang="en-GB" sz="2400" dirty="0"/>
              <a:t>Define </a:t>
            </a:r>
            <a:r>
              <a:rPr lang="en-GB" sz="2400" dirty="0">
                <a:solidFill>
                  <a:srgbClr val="7030A0"/>
                </a:solidFill>
              </a:rPr>
              <a:t>person centred care </a:t>
            </a:r>
            <a:r>
              <a:rPr lang="en-GB" sz="2400" dirty="0"/>
              <a:t>and identify the main </a:t>
            </a:r>
            <a:r>
              <a:rPr lang="en-GB" sz="2400" dirty="0">
                <a:solidFill>
                  <a:srgbClr val="7030A0"/>
                </a:solidFill>
              </a:rPr>
              <a:t>benefits </a:t>
            </a:r>
            <a:r>
              <a:rPr lang="en-GB" sz="2400" dirty="0"/>
              <a:t>and </a:t>
            </a:r>
            <a:r>
              <a:rPr lang="en-GB" sz="2400" dirty="0">
                <a:solidFill>
                  <a:srgbClr val="7030A0"/>
                </a:solidFill>
              </a:rPr>
              <a:t>limitations</a:t>
            </a:r>
            <a:r>
              <a:rPr lang="en-GB" sz="2400" dirty="0"/>
              <a:t> of this practice.</a:t>
            </a:r>
          </a:p>
          <a:p>
            <a:r>
              <a:rPr lang="en-GB" sz="2400" dirty="0"/>
              <a:t>Analyse the </a:t>
            </a:r>
            <a:r>
              <a:rPr lang="en-GB" sz="2400" dirty="0">
                <a:solidFill>
                  <a:srgbClr val="7030A0"/>
                </a:solidFill>
              </a:rPr>
              <a:t>ethical underpinning </a:t>
            </a:r>
            <a:r>
              <a:rPr lang="en-GB" sz="2400" dirty="0"/>
              <a:t>of health and social care.</a:t>
            </a:r>
          </a:p>
          <a:p>
            <a:r>
              <a:rPr lang="en-GB" sz="2400" dirty="0"/>
              <a:t>Evaluate </a:t>
            </a:r>
            <a:r>
              <a:rPr lang="en-GB" sz="2400" dirty="0">
                <a:solidFill>
                  <a:srgbClr val="7030A0"/>
                </a:solidFill>
              </a:rPr>
              <a:t>partnership working </a:t>
            </a:r>
            <a:r>
              <a:rPr lang="en-GB" sz="2400" dirty="0"/>
              <a:t>in health and social care.</a:t>
            </a:r>
          </a:p>
          <a:p>
            <a:r>
              <a:rPr lang="en-GB" sz="2400" dirty="0"/>
              <a:t>Explore the application of </a:t>
            </a:r>
            <a:r>
              <a:rPr lang="en-GB" sz="2400" dirty="0">
                <a:solidFill>
                  <a:srgbClr val="7030A0"/>
                </a:solidFill>
              </a:rPr>
              <a:t>partnership working </a:t>
            </a:r>
            <a:r>
              <a:rPr lang="en-GB" sz="2400" dirty="0"/>
              <a:t>in a practical setting.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3654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F1565-D631-CABF-8A3A-231430546B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General Submission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1C1ED-9CB0-E5E9-FAAE-DAB67C1CD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783" y="1414571"/>
            <a:ext cx="8478434" cy="3917032"/>
          </a:xfrm>
        </p:spPr>
        <p:txBody>
          <a:bodyPr>
            <a:noAutofit/>
          </a:bodyPr>
          <a:lstStyle/>
          <a:p>
            <a:r>
              <a:rPr lang="en-GB" sz="2400" dirty="0"/>
              <a:t>Submissions must include a </a:t>
            </a:r>
            <a:r>
              <a:rPr lang="en-GB" sz="2400" dirty="0">
                <a:solidFill>
                  <a:srgbClr val="7030A0"/>
                </a:solidFill>
              </a:rPr>
              <a:t>title page </a:t>
            </a:r>
            <a:r>
              <a:rPr lang="en-GB" sz="2400" dirty="0"/>
              <a:t>that clearly states your </a:t>
            </a:r>
            <a:r>
              <a:rPr lang="en-GB" sz="2400" dirty="0">
                <a:solidFill>
                  <a:srgbClr val="7030A0"/>
                </a:solidFill>
              </a:rPr>
              <a:t>name</a:t>
            </a:r>
            <a:r>
              <a:rPr lang="en-GB" sz="2400" dirty="0"/>
              <a:t>, your </a:t>
            </a:r>
            <a:r>
              <a:rPr lang="en-GB" sz="2400" dirty="0">
                <a:solidFill>
                  <a:srgbClr val="7030A0"/>
                </a:solidFill>
              </a:rPr>
              <a:t>student number</a:t>
            </a:r>
            <a:r>
              <a:rPr lang="en-GB" sz="2400" dirty="0"/>
              <a:t>, the </a:t>
            </a:r>
            <a:r>
              <a:rPr lang="en-GB" sz="2400" dirty="0">
                <a:solidFill>
                  <a:srgbClr val="7030A0"/>
                </a:solidFill>
              </a:rPr>
              <a:t>module code and title</a:t>
            </a:r>
            <a:r>
              <a:rPr lang="en-GB" sz="2400" dirty="0"/>
              <a:t>, your </a:t>
            </a:r>
            <a:r>
              <a:rPr lang="en-GB" sz="2400" dirty="0">
                <a:solidFill>
                  <a:srgbClr val="7030A0"/>
                </a:solidFill>
              </a:rPr>
              <a:t>lecturer’s name</a:t>
            </a:r>
            <a:r>
              <a:rPr lang="en-GB" sz="2400" dirty="0"/>
              <a:t>, and your </a:t>
            </a:r>
            <a:r>
              <a:rPr lang="en-GB" sz="2400" dirty="0">
                <a:solidFill>
                  <a:srgbClr val="7030A0"/>
                </a:solidFill>
              </a:rPr>
              <a:t>assignment title</a:t>
            </a:r>
            <a:r>
              <a:rPr lang="en-GB" sz="2400" dirty="0"/>
              <a:t>.</a:t>
            </a:r>
          </a:p>
          <a:p>
            <a:r>
              <a:rPr lang="en-GB" sz="2400" dirty="0"/>
              <a:t>Submissions should be typed in </a:t>
            </a:r>
            <a:r>
              <a:rPr lang="en-GB" sz="2400" dirty="0">
                <a:solidFill>
                  <a:srgbClr val="7030A0"/>
                </a:solidFill>
              </a:rPr>
              <a:t>Arial</a:t>
            </a:r>
            <a:r>
              <a:rPr lang="en-GB" sz="2400" dirty="0"/>
              <a:t> font, size </a:t>
            </a:r>
            <a:r>
              <a:rPr lang="en-GB" sz="2400" dirty="0">
                <a:solidFill>
                  <a:srgbClr val="7030A0"/>
                </a:solidFill>
              </a:rPr>
              <a:t>11</a:t>
            </a:r>
            <a:r>
              <a:rPr lang="en-GB" sz="2400" dirty="0"/>
              <a:t> or </a:t>
            </a:r>
            <a:r>
              <a:rPr lang="en-GB" sz="2400" dirty="0">
                <a:solidFill>
                  <a:srgbClr val="7030A0"/>
                </a:solidFill>
              </a:rPr>
              <a:t>12</a:t>
            </a:r>
            <a:r>
              <a:rPr lang="en-GB" sz="2400" dirty="0"/>
              <a:t>.</a:t>
            </a:r>
          </a:p>
          <a:p>
            <a:r>
              <a:rPr lang="en-GB" sz="2400" dirty="0"/>
              <a:t>Submissions should be typed with </a:t>
            </a:r>
            <a:r>
              <a:rPr lang="en-GB" sz="2400" dirty="0">
                <a:solidFill>
                  <a:srgbClr val="7030A0"/>
                </a:solidFill>
              </a:rPr>
              <a:t>1.5</a:t>
            </a:r>
            <a:r>
              <a:rPr lang="en-GB" sz="2400" b="1" dirty="0">
                <a:solidFill>
                  <a:srgbClr val="7030A0"/>
                </a:solidFill>
              </a:rPr>
              <a:t> </a:t>
            </a:r>
            <a:r>
              <a:rPr lang="en-GB" sz="2400" dirty="0"/>
              <a:t>line spacing.</a:t>
            </a:r>
          </a:p>
          <a:p>
            <a:r>
              <a:rPr lang="en-GB" sz="2400" dirty="0"/>
              <a:t>Text should be </a:t>
            </a:r>
            <a:r>
              <a:rPr lang="en-GB" sz="2400" dirty="0">
                <a:solidFill>
                  <a:srgbClr val="7030A0"/>
                </a:solidFill>
              </a:rPr>
              <a:t>justified</a:t>
            </a:r>
            <a:r>
              <a:rPr lang="en-GB" sz="2400" dirty="0"/>
              <a:t> (straight margins, both sides) but the </a:t>
            </a:r>
            <a:r>
              <a:rPr lang="en-GB" sz="2400" dirty="0">
                <a:solidFill>
                  <a:srgbClr val="7030A0"/>
                </a:solidFill>
              </a:rPr>
              <a:t>reference list </a:t>
            </a:r>
            <a:r>
              <a:rPr lang="en-GB" sz="2400" dirty="0"/>
              <a:t>should be aligned to the </a:t>
            </a:r>
            <a:r>
              <a:rPr lang="en-GB" sz="2400" dirty="0">
                <a:solidFill>
                  <a:srgbClr val="7030A0"/>
                </a:solidFill>
              </a:rPr>
              <a:t>left</a:t>
            </a:r>
            <a:r>
              <a:rPr lang="en-GB" sz="2400" dirty="0"/>
              <a:t>.</a:t>
            </a:r>
          </a:p>
          <a:p>
            <a:r>
              <a:rPr lang="en-GB" sz="2400" dirty="0"/>
              <a:t>Students’ submissions should have an appropriate </a:t>
            </a:r>
            <a:r>
              <a:rPr lang="en-GB" sz="2400" dirty="0">
                <a:solidFill>
                  <a:srgbClr val="7030A0"/>
                </a:solidFill>
              </a:rPr>
              <a:t>structure</a:t>
            </a:r>
            <a:r>
              <a:rPr lang="en-GB" sz="2400" dirty="0"/>
              <a:t>, include </a:t>
            </a:r>
            <a:r>
              <a:rPr lang="en-GB" sz="2400" dirty="0">
                <a:solidFill>
                  <a:srgbClr val="7030A0"/>
                </a:solidFill>
              </a:rPr>
              <a:t>page numbers</a:t>
            </a:r>
            <a:r>
              <a:rPr lang="en-GB" sz="2400" dirty="0"/>
              <a:t>, and have a </a:t>
            </a:r>
            <a:r>
              <a:rPr lang="en-GB" sz="2400" dirty="0">
                <a:solidFill>
                  <a:srgbClr val="7030A0"/>
                </a:solidFill>
              </a:rPr>
              <a:t>reference list</a:t>
            </a:r>
            <a:r>
              <a:rPr lang="en-GB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414531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32C95-F6A4-D699-B0BF-C3CDC9506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E9123-E064-1418-F4CE-3A608F6345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is it important to understand these?</a:t>
            </a:r>
          </a:p>
          <a:p>
            <a:r>
              <a:rPr lang="en-GB" dirty="0"/>
              <a:t>Your work is marked by lecturers following the criteria to ensure that all requirements of the assessment are met.</a:t>
            </a:r>
          </a:p>
          <a:p>
            <a:r>
              <a:rPr lang="en-GB" dirty="0"/>
              <a:t>The criteria are all marked out of 20 so it is essential to make sure you are aware of what is needed to satisfy each one.</a:t>
            </a:r>
          </a:p>
        </p:txBody>
      </p:sp>
    </p:spTree>
    <p:extLst>
      <p:ext uri="{BB962C8B-B14F-4D97-AF65-F5344CB8AC3E}">
        <p14:creationId xmlns:p14="http://schemas.microsoft.com/office/powerpoint/2010/main" val="2239101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32C95-F6A4-D699-B0BF-C3CDC9506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E9123-E064-1418-F4CE-3A608F63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46449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5800" dirty="0"/>
              <a:t>1.Engagement with Literature Skills</a:t>
            </a:r>
          </a:p>
          <a:p>
            <a:endParaRPr lang="en-GB" b="1" dirty="0"/>
          </a:p>
          <a:p>
            <a:pPr lvl="0"/>
            <a:r>
              <a:rPr lang="en-GB" i="1" dirty="0"/>
              <a:t>Students should show a wide level of reading, a minimum of 15 references, from a variety of sources including reports, textbooks, academic journals, and academic based websites</a:t>
            </a:r>
            <a:r>
              <a:rPr lang="en-GB" i="1" dirty="0">
                <a:solidFill>
                  <a:srgbClr val="7030A0"/>
                </a:solidFill>
              </a:rPr>
              <a:t> </a:t>
            </a:r>
            <a:r>
              <a:rPr lang="en-GB" dirty="0">
                <a:solidFill>
                  <a:srgbClr val="7030A0"/>
                </a:solidFill>
              </a:rPr>
              <a:t>(not just journals from google scholar!)</a:t>
            </a:r>
            <a:endParaRPr lang="en-GB" i="1" dirty="0">
              <a:solidFill>
                <a:srgbClr val="7030A0"/>
              </a:solidFill>
            </a:endParaRPr>
          </a:p>
          <a:p>
            <a:pPr marL="0" lvl="0" indent="0">
              <a:buNone/>
            </a:pPr>
            <a:r>
              <a:rPr lang="en-GB" i="1" dirty="0"/>
              <a:t> </a:t>
            </a:r>
            <a:endParaRPr lang="en-GB" dirty="0"/>
          </a:p>
          <a:p>
            <a:pPr lvl="0"/>
            <a:r>
              <a:rPr lang="en-GB" i="1" dirty="0"/>
              <a:t>The credibility and relevance of all sources should be considered. Ensure the use of both author prominent and text prominent referencing within your work </a:t>
            </a:r>
            <a:r>
              <a:rPr lang="en-GB" dirty="0">
                <a:solidFill>
                  <a:srgbClr val="7030A0"/>
                </a:solidFill>
              </a:rPr>
              <a:t>(you could use the </a:t>
            </a:r>
            <a:r>
              <a:rPr lang="en-GB" dirty="0" err="1">
                <a:solidFill>
                  <a:srgbClr val="7030A0"/>
                </a:solidFill>
              </a:rPr>
              <a:t>craap</a:t>
            </a:r>
            <a:r>
              <a:rPr lang="en-GB" dirty="0">
                <a:solidFill>
                  <a:srgbClr val="7030A0"/>
                </a:solidFill>
              </a:rPr>
              <a:t> tool?) </a:t>
            </a:r>
            <a:r>
              <a:rPr lang="en-GB" dirty="0">
                <a:hlinkClick r:id="rId2"/>
              </a:rPr>
              <a:t>https://southcentral.edu/webdocs/library/CRAAP%20Test%20Worksheet.pdf</a:t>
            </a:r>
            <a:r>
              <a:rPr lang="en-GB" dirty="0"/>
              <a:t> </a:t>
            </a:r>
            <a:endParaRPr lang="en-GB" i="1" dirty="0"/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i="1" dirty="0"/>
              <a:t>Avoid referencing discrepancies by checking that the sources used in the text are cited in reference list and vice versa </a:t>
            </a:r>
            <a:r>
              <a:rPr lang="en-GB" dirty="0">
                <a:solidFill>
                  <a:srgbClr val="7030A0"/>
                </a:solidFill>
              </a:rPr>
              <a:t>(your lecturer will notice if you do this!)</a:t>
            </a:r>
            <a:endParaRPr lang="en-GB" i="1" dirty="0">
              <a:solidFill>
                <a:srgbClr val="7030A0"/>
              </a:solidFill>
            </a:endParaRPr>
          </a:p>
          <a:p>
            <a:pPr lvl="0"/>
            <a:endParaRPr lang="en-GB" dirty="0"/>
          </a:p>
          <a:p>
            <a:pPr lvl="0"/>
            <a:r>
              <a:rPr lang="en-GB" i="1" dirty="0"/>
              <a:t>Make use of the University’s guidance for Harvard referencing to help you ensure the correct formats are used </a:t>
            </a:r>
            <a:r>
              <a:rPr lang="en-GB" dirty="0">
                <a:solidFill>
                  <a:srgbClr val="7030A0"/>
                </a:solidFill>
              </a:rPr>
              <a:t>(the referencing guide – </a:t>
            </a:r>
            <a:r>
              <a:rPr lang="en-GB" b="1" dirty="0">
                <a:solidFill>
                  <a:srgbClr val="7030A0"/>
                </a:solidFill>
              </a:rPr>
              <a:t>Cite them Right</a:t>
            </a:r>
            <a:r>
              <a:rPr lang="en-GB" dirty="0">
                <a:solidFill>
                  <a:srgbClr val="7030A0"/>
                </a:solidFill>
              </a:rPr>
              <a:t>- can be found on each Moodle page or can be accessed through the library)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52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32C95-F6A4-D699-B0BF-C3CDC9506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E9123-E064-1418-F4CE-3A608F63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4083" y="1268760"/>
            <a:ext cx="8507288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2. Knowledge and Understanding Skills</a:t>
            </a:r>
          </a:p>
          <a:p>
            <a:r>
              <a:rPr lang="en-GB" sz="2000" i="1" dirty="0"/>
              <a:t>Demonstrate sound knowledge and critical understanding of the specific health and/or social care support services that could be utilised for this essay including person-centred care and it’s underlying concepts and theories. </a:t>
            </a:r>
            <a:endParaRPr lang="en-GB" sz="2000" dirty="0">
              <a:solidFill>
                <a:srgbClr val="7030A0"/>
              </a:solidFill>
            </a:endParaRPr>
          </a:p>
          <a:p>
            <a:r>
              <a:rPr lang="en-GB" sz="2000" dirty="0">
                <a:solidFill>
                  <a:srgbClr val="7030A0"/>
                </a:solidFill>
              </a:rPr>
              <a:t>Knowledge relates to the facts, information and skills you have acquired through your learning. </a:t>
            </a:r>
          </a:p>
          <a:p>
            <a:r>
              <a:rPr lang="en-GB" sz="2000" dirty="0">
                <a:solidFill>
                  <a:srgbClr val="7030A0"/>
                </a:solidFill>
              </a:rPr>
              <a:t>You demonstrate your understanding by interpreting the meaning of the facts and information (knowledge)</a:t>
            </a:r>
          </a:p>
          <a:p>
            <a:r>
              <a:rPr lang="en-GB" sz="2000" dirty="0">
                <a:solidFill>
                  <a:srgbClr val="7030A0"/>
                </a:solidFill>
              </a:rPr>
              <a:t>You should be able to explain the theories, concepts, etc. meaningfully to show your understanding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38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32C95-F6A4-D699-B0BF-C3CDC9506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E9123-E064-1418-F4CE-3A608F63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60748"/>
            <a:ext cx="8229600" cy="453650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800" dirty="0"/>
              <a:t>3. Cognitive and Intellectual Skills</a:t>
            </a:r>
          </a:p>
          <a:p>
            <a:pPr lvl="0"/>
            <a:endParaRPr lang="en-GB" sz="2000" i="1" dirty="0"/>
          </a:p>
          <a:p>
            <a:pPr lvl="0"/>
            <a:r>
              <a:rPr lang="en-GB" sz="2000" i="1" dirty="0"/>
              <a:t>There should be clear synthesis and critical analysis of theoretical perspectives that underpin person-centred care </a:t>
            </a:r>
            <a:r>
              <a:rPr lang="en-GB" sz="2000" dirty="0">
                <a:solidFill>
                  <a:srgbClr val="7030A0"/>
                </a:solidFill>
              </a:rPr>
              <a:t>(it would be useful to also look critically at partnership working)</a:t>
            </a:r>
          </a:p>
          <a:p>
            <a:pPr lvl="0"/>
            <a:endParaRPr lang="en-GB" sz="2000" dirty="0">
              <a:solidFill>
                <a:srgbClr val="7030A0"/>
              </a:solidFill>
            </a:endParaRPr>
          </a:p>
          <a:p>
            <a:pPr lvl="0"/>
            <a:r>
              <a:rPr lang="en-GB" sz="2000" i="1" dirty="0"/>
              <a:t>Students need to apply on one of the practice settings and identify the main benefits and limitations of person-centred care </a:t>
            </a:r>
            <a:r>
              <a:rPr lang="en-GB" sz="2000" dirty="0">
                <a:solidFill>
                  <a:srgbClr val="7030A0"/>
                </a:solidFill>
              </a:rPr>
              <a:t>(also partnership working)</a:t>
            </a:r>
            <a:endParaRPr lang="en-GB" sz="2000" i="1" dirty="0">
              <a:solidFill>
                <a:srgbClr val="7030A0"/>
              </a:solidFill>
            </a:endParaRPr>
          </a:p>
          <a:p>
            <a:pPr lvl="0"/>
            <a:endParaRPr lang="en-GB" sz="2000" dirty="0"/>
          </a:p>
          <a:p>
            <a:r>
              <a:rPr lang="en-GB" sz="2000" i="1" dirty="0"/>
              <a:t>Students need to draw sound, valid conclusions which must be derived from the content of your work </a:t>
            </a:r>
            <a:r>
              <a:rPr lang="en-GB" sz="2000" dirty="0">
                <a:solidFill>
                  <a:srgbClr val="7030A0"/>
                </a:solidFill>
              </a:rPr>
              <a:t>(also, relevant recommendations)</a:t>
            </a:r>
          </a:p>
          <a:p>
            <a:endParaRPr lang="en-GB" sz="2000" dirty="0">
              <a:solidFill>
                <a:srgbClr val="7030A0"/>
              </a:solidFill>
            </a:endParaRPr>
          </a:p>
          <a:p>
            <a:r>
              <a:rPr lang="en-GB" sz="2000" dirty="0">
                <a:solidFill>
                  <a:srgbClr val="7030A0"/>
                </a:solidFill>
              </a:rPr>
              <a:t>One of the main things you should do to fully satisfy this criteria is to </a:t>
            </a:r>
            <a:r>
              <a:rPr lang="en-GB" sz="2000" b="1" dirty="0">
                <a:solidFill>
                  <a:srgbClr val="7030A0"/>
                </a:solidFill>
              </a:rPr>
              <a:t>Avoid solely descriptive writing</a:t>
            </a:r>
            <a:r>
              <a:rPr lang="en-GB" sz="2000" dirty="0">
                <a:solidFill>
                  <a:srgbClr val="7030A0"/>
                </a:solidFill>
              </a:rPr>
              <a:t>- routinely question the sources and information that you find- e.g.  positives and negatives- opportunities and barriers.</a:t>
            </a:r>
          </a:p>
          <a:p>
            <a:endParaRPr lang="en-GB" sz="2000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840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32C95-F6A4-D699-B0BF-C3CDC9506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E9123-E064-1418-F4CE-3A608F63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24744"/>
            <a:ext cx="8784976" cy="45365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800" dirty="0"/>
              <a:t>4.	Practical Skills</a:t>
            </a:r>
          </a:p>
          <a:p>
            <a:pPr lvl="0"/>
            <a:r>
              <a:rPr lang="en-GB" sz="2000" i="1" dirty="0"/>
              <a:t>Having chosen specific support services, make appropriate recommendations for additional support that could benefit what was discussed in the essay. Discuss and consider the potential benefit/impact of suggestions in terms of policy and practice. </a:t>
            </a:r>
            <a:endParaRPr lang="en-GB" sz="2000" dirty="0"/>
          </a:p>
          <a:p>
            <a:pPr lvl="0"/>
            <a:r>
              <a:rPr lang="en-GB" sz="2000" i="1" dirty="0"/>
              <a:t>Support suggestions for improvements with relevant references to demonstrate application of how the subject-related concepts and ideas might work in practice. </a:t>
            </a:r>
            <a:endParaRPr lang="en-GB" sz="2000" dirty="0"/>
          </a:p>
          <a:p>
            <a:pPr lvl="0"/>
            <a:r>
              <a:rPr lang="en-GB" sz="2000" i="1" dirty="0"/>
              <a:t>Students should also consider and discuss potential limitations of the recommendations made </a:t>
            </a:r>
            <a:r>
              <a:rPr lang="en-GB" sz="2000" dirty="0">
                <a:solidFill>
                  <a:srgbClr val="7030A0"/>
                </a:solidFill>
              </a:rPr>
              <a:t>(identify barriers to the success of your recommendations and suggest possible solutions to these)</a:t>
            </a:r>
          </a:p>
          <a:p>
            <a:pPr lvl="0"/>
            <a:r>
              <a:rPr lang="en-GB" sz="2000" dirty="0">
                <a:solidFill>
                  <a:srgbClr val="7030A0"/>
                </a:solidFill>
              </a:rPr>
              <a:t>This is about relating theory, models etc discussed directly to context- the use of relevant statistical data, diagrams and real life examples to support and illustrate your points is beneficial.</a:t>
            </a:r>
          </a:p>
        </p:txBody>
      </p:sp>
    </p:spTree>
    <p:extLst>
      <p:ext uri="{BB962C8B-B14F-4D97-AF65-F5344CB8AC3E}">
        <p14:creationId xmlns:p14="http://schemas.microsoft.com/office/powerpoint/2010/main" val="488722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32C95-F6A4-D699-B0BF-C3CDC9506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E9123-E064-1418-F4CE-3A608F634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4744"/>
            <a:ext cx="9036496" cy="48245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5.Transferable Skills for Life and Professional Practice </a:t>
            </a:r>
          </a:p>
          <a:p>
            <a:pPr lvl="0"/>
            <a:r>
              <a:rPr lang="en-GB" sz="2200" i="1" dirty="0"/>
              <a:t>Students work should be written as an essay and structured in a coherent manner which demonstrates clarity of thought </a:t>
            </a:r>
            <a:r>
              <a:rPr lang="en-GB" sz="2200" dirty="0">
                <a:solidFill>
                  <a:srgbClr val="7030A0"/>
                </a:solidFill>
              </a:rPr>
              <a:t>(remember, you are telling a story which has a beginning, a middle and an end)</a:t>
            </a:r>
          </a:p>
          <a:p>
            <a:pPr lvl="0"/>
            <a:r>
              <a:rPr lang="en-GB" sz="2200" i="1" dirty="0"/>
              <a:t>Sentences need to be constructed appropriately and joined into paragraphs. Avoid the use of long sentences and ensure you use academic language throughout </a:t>
            </a:r>
            <a:r>
              <a:rPr lang="en-GB" sz="2200" dirty="0">
                <a:solidFill>
                  <a:srgbClr val="7030A0"/>
                </a:solidFill>
              </a:rPr>
              <a:t>(also, avoid the over-use of short sentences)</a:t>
            </a:r>
          </a:p>
          <a:p>
            <a:pPr lvl="0"/>
            <a:r>
              <a:rPr lang="en-GB" sz="2200" i="1" dirty="0"/>
              <a:t>Paragraphs need to be linked together to enable the assignment to flow. </a:t>
            </a:r>
            <a:endParaRPr lang="en-GB" sz="2200" dirty="0"/>
          </a:p>
          <a:p>
            <a:pPr lvl="0"/>
            <a:r>
              <a:rPr lang="en-GB" sz="2200" i="1" dirty="0"/>
              <a:t>Proof read work to avoid spelling and grammatical errors </a:t>
            </a:r>
            <a:r>
              <a:rPr lang="en-GB" sz="2200" dirty="0">
                <a:solidFill>
                  <a:srgbClr val="7030A0"/>
                </a:solidFill>
              </a:rPr>
              <a:t>(reading your word out loud can be very effective)</a:t>
            </a:r>
          </a:p>
          <a:p>
            <a:pPr lvl="0"/>
            <a:r>
              <a:rPr lang="en-GB" sz="2200" i="1" dirty="0"/>
              <a:t>Students are recommended to use an appropriate font such as Arial 12 point, 1.5 spacing and text should be justified (straight margins, both sides) </a:t>
            </a:r>
            <a:r>
              <a:rPr lang="en-GB" sz="2200" dirty="0">
                <a:solidFill>
                  <a:srgbClr val="7030A0"/>
                </a:solidFill>
              </a:rPr>
              <a:t>(remember- to avoid gaps, highlight and align your reference list to the left)</a:t>
            </a:r>
          </a:p>
          <a:p>
            <a:pPr lvl="0"/>
            <a:r>
              <a:rPr lang="en-GB" sz="2200" i="1" dirty="0"/>
              <a:t>Please use a title page, content page, and use appendices if appropriate. 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134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88F21-4F9A-A8BB-5FF0-1565FFC16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Writing your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65CE7-2AB0-11B2-C0AB-BC1521FA20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Remember- writing an essay is like telling a story (with referencing!) and it needs to have a logical flow with a beginning, a middle and an end!</a:t>
            </a:r>
          </a:p>
          <a:p>
            <a:r>
              <a:rPr lang="en-GB" dirty="0"/>
              <a:t>You must include an introduction and a conclusion and must give recommendations for the future</a:t>
            </a:r>
          </a:p>
        </p:txBody>
      </p:sp>
    </p:spTree>
    <p:extLst>
      <p:ext uri="{BB962C8B-B14F-4D97-AF65-F5344CB8AC3E}">
        <p14:creationId xmlns:p14="http://schemas.microsoft.com/office/powerpoint/2010/main" val="5078132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88F21-4F9A-A8BB-5FF0-1565FFC16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Writing your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65CE7-2AB0-11B2-C0AB-BC1521FA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348" y="1268760"/>
            <a:ext cx="8651304" cy="39170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 essay must flow logically</a:t>
            </a:r>
          </a:p>
          <a:p>
            <a:r>
              <a:rPr lang="en-GB" dirty="0"/>
              <a:t>As this is an essay you should </a:t>
            </a:r>
            <a:r>
              <a:rPr lang="en-GB" b="1" dirty="0"/>
              <a:t>not </a:t>
            </a:r>
            <a:r>
              <a:rPr lang="en-GB" dirty="0"/>
              <a:t>include headings</a:t>
            </a:r>
          </a:p>
          <a:p>
            <a:r>
              <a:rPr lang="en-GB" dirty="0"/>
              <a:t>All of your claims must be supported by in-text citation (</a:t>
            </a:r>
            <a:r>
              <a:rPr lang="en-GB" b="1" dirty="0"/>
              <a:t>minimum</a:t>
            </a:r>
            <a:r>
              <a:rPr lang="en-GB" dirty="0"/>
              <a:t> of 15)</a:t>
            </a:r>
          </a:p>
          <a:p>
            <a:r>
              <a:rPr lang="en-GB" dirty="0"/>
              <a:t>You should include a reference list using </a:t>
            </a:r>
            <a:r>
              <a:rPr lang="en-GB" b="1" dirty="0"/>
              <a:t>Harvard Referencing</a:t>
            </a:r>
          </a:p>
          <a:p>
            <a:r>
              <a:rPr lang="en-GB" dirty="0"/>
              <a:t>Remember to use the drafts link on Turnitin to check your similarity score</a:t>
            </a:r>
          </a:p>
          <a:p>
            <a:r>
              <a:rPr lang="en-GB" b="1" dirty="0"/>
              <a:t>Proof read </a:t>
            </a:r>
            <a:r>
              <a:rPr lang="en-GB" dirty="0"/>
              <a:t>your essay to identify spelling and grammar errors and to ensure it  makes sense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822926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purl.org/dc/dcmitype/"/>
    <ds:schemaRef ds:uri="211f9404-bca0-4bcf-9c1d-965ccb6f8d2d"/>
    <ds:schemaRef ds:uri="http://purl.org/dc/terms/"/>
    <ds:schemaRef ds:uri="303dbf9b-b85b-46a0-94f1-894078c07ecd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1822</TotalTime>
  <Words>1206</Words>
  <Application>Microsoft Office PowerPoint</Application>
  <PresentationFormat>On-screen Show (4:3)</PresentationFormat>
  <Paragraphs>85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Myriad Pro</vt:lpstr>
      <vt:lpstr>Arial</vt:lpstr>
      <vt:lpstr>Calibri</vt:lpstr>
      <vt:lpstr>20140311PresentationUWTSDTemplate</vt:lpstr>
      <vt:lpstr>BMHP5016:  Principles of H+SC Practice  Assessment 2- Workshop</vt:lpstr>
      <vt:lpstr>Assessment 2</vt:lpstr>
      <vt:lpstr>Module Learning Outcomes</vt:lpstr>
      <vt:lpstr>Assessment 2 Task Description</vt:lpstr>
      <vt:lpstr>Assessment 2 Task Description</vt:lpstr>
      <vt:lpstr>General Submission Guidance</vt:lpstr>
      <vt:lpstr>Assessment Criteria</vt:lpstr>
      <vt:lpstr>Assessment Criteria</vt:lpstr>
      <vt:lpstr>Assessment Criteria</vt:lpstr>
      <vt:lpstr>Assessment Criteria</vt:lpstr>
      <vt:lpstr>Assessment Criteria</vt:lpstr>
      <vt:lpstr>Assessment Criteria</vt:lpstr>
      <vt:lpstr>Writing your Essay</vt:lpstr>
      <vt:lpstr>Writing your Essay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Joanne Davies (Yr Athrofa)</cp:lastModifiedBy>
  <cp:revision>38</cp:revision>
  <dcterms:created xsi:type="dcterms:W3CDTF">2015-04-14T15:21:28Z</dcterms:created>
  <dcterms:modified xsi:type="dcterms:W3CDTF">2023-07-03T12:11:11Z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