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4"/>
  </p:notesMasterIdLst>
  <p:handoutMasterIdLst>
    <p:handoutMasterId r:id="rId25"/>
  </p:handoutMasterIdLst>
  <p:sldIdLst>
    <p:sldId id="286" r:id="rId2"/>
    <p:sldId id="256" r:id="rId3"/>
    <p:sldId id="288" r:id="rId4"/>
    <p:sldId id="258" r:id="rId5"/>
    <p:sldId id="291" r:id="rId6"/>
    <p:sldId id="302" r:id="rId7"/>
    <p:sldId id="263" r:id="rId8"/>
    <p:sldId id="264" r:id="rId9"/>
    <p:sldId id="277" r:id="rId10"/>
    <p:sldId id="301" r:id="rId11"/>
    <p:sldId id="280" r:id="rId12"/>
    <p:sldId id="259" r:id="rId13"/>
    <p:sldId id="290" r:id="rId14"/>
    <p:sldId id="292" r:id="rId15"/>
    <p:sldId id="293" r:id="rId16"/>
    <p:sldId id="294" r:id="rId17"/>
    <p:sldId id="295" r:id="rId18"/>
    <p:sldId id="296" r:id="rId19"/>
    <p:sldId id="298" r:id="rId20"/>
    <p:sldId id="299" r:id="rId21"/>
    <p:sldId id="300" r:id="rId22"/>
    <p:sldId id="289" r:id="rId23"/>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0909" autoAdjust="0"/>
  </p:normalViewPr>
  <p:slideViewPr>
    <p:cSldViewPr>
      <p:cViewPr varScale="1">
        <p:scale>
          <a:sx n="57" d="100"/>
          <a:sy n="57" d="100"/>
        </p:scale>
        <p:origin x="1540" y="4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FAAF7A6B-4323-44A2-BE8F-689CA9FE0B8B}"/>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72707" name="Rectangle 3">
            <a:extLst>
              <a:ext uri="{FF2B5EF4-FFF2-40B4-BE49-F238E27FC236}">
                <a16:creationId xmlns:a16="http://schemas.microsoft.com/office/drawing/2014/main" id="{7E9A1A32-53E4-459A-8C45-F1D2F9A6CCBE}"/>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atin typeface="Arial" panose="020B0604020202020204" pitchFamily="34" charset="0"/>
                <a:ea typeface="+mn-ea"/>
                <a:cs typeface="+mn-cs"/>
              </a:defRPr>
            </a:lvl1pPr>
          </a:lstStyle>
          <a:p>
            <a:pPr>
              <a:defRPr/>
            </a:pPr>
            <a:endParaRPr lang="en-US" altLang="en-US"/>
          </a:p>
        </p:txBody>
      </p:sp>
      <p:sp>
        <p:nvSpPr>
          <p:cNvPr id="72708" name="Rectangle 4">
            <a:extLst>
              <a:ext uri="{FF2B5EF4-FFF2-40B4-BE49-F238E27FC236}">
                <a16:creationId xmlns:a16="http://schemas.microsoft.com/office/drawing/2014/main" id="{3EA4B704-8C92-40C2-A726-CA147932743E}"/>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72709" name="Rectangle 5">
            <a:extLst>
              <a:ext uri="{FF2B5EF4-FFF2-40B4-BE49-F238E27FC236}">
                <a16:creationId xmlns:a16="http://schemas.microsoft.com/office/drawing/2014/main" id="{1A8EE1CC-62D6-4B1C-9995-4CAD1440313A}"/>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983AA09F-1098-4444-9B82-6C92B9A3527F}"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4FCC1B51-39EE-468D-B2FC-3FECB584DA31}"/>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45059" name="Rectangle 3">
            <a:extLst>
              <a:ext uri="{FF2B5EF4-FFF2-40B4-BE49-F238E27FC236}">
                <a16:creationId xmlns:a16="http://schemas.microsoft.com/office/drawing/2014/main" id="{08EFFCE8-172B-4FFA-B581-0D26DC778ADA}"/>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atin typeface="Arial" panose="020B0604020202020204" pitchFamily="34" charset="0"/>
                <a:ea typeface="+mn-ea"/>
                <a:cs typeface="+mn-cs"/>
              </a:defRPr>
            </a:lvl1pPr>
          </a:lstStyle>
          <a:p>
            <a:pPr>
              <a:defRPr/>
            </a:pPr>
            <a:endParaRPr lang="en-US" altLang="en-US"/>
          </a:p>
        </p:txBody>
      </p:sp>
      <p:sp>
        <p:nvSpPr>
          <p:cNvPr id="13316" name="Rectangle 4">
            <a:extLst>
              <a:ext uri="{FF2B5EF4-FFF2-40B4-BE49-F238E27FC236}">
                <a16:creationId xmlns:a16="http://schemas.microsoft.com/office/drawing/2014/main" id="{5C349B12-25EE-4166-8EF8-7E10F23F89D2}"/>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EB980FF8-B2C9-4C86-9AFB-E18C9F1D4274}"/>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D113F079-15F0-4A15-9338-8107DED76792}"/>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45063" name="Rectangle 7">
            <a:extLst>
              <a:ext uri="{FF2B5EF4-FFF2-40B4-BE49-F238E27FC236}">
                <a16:creationId xmlns:a16="http://schemas.microsoft.com/office/drawing/2014/main" id="{3A9BD00E-BB2B-4620-AA01-DFD76C510774}"/>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1440C630-2868-4F1D-80A3-4E71F25E06B7}"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a:extLst>
              <a:ext uri="{FF2B5EF4-FFF2-40B4-BE49-F238E27FC236}">
                <a16:creationId xmlns:a16="http://schemas.microsoft.com/office/drawing/2014/main" id="{95304848-454E-49D7-AEC0-58449E29338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550407D-854D-423E-82F0-88C674601E21}" type="slidenum">
              <a:rPr lang="en-US" altLang="en-US" smtClean="0"/>
              <a:pPr/>
              <a:t>2</a:t>
            </a:fld>
            <a:endParaRPr lang="en-US" altLang="en-US"/>
          </a:p>
        </p:txBody>
      </p:sp>
      <p:sp>
        <p:nvSpPr>
          <p:cNvPr id="17410" name="Rectangle 2">
            <a:extLst>
              <a:ext uri="{FF2B5EF4-FFF2-40B4-BE49-F238E27FC236}">
                <a16:creationId xmlns:a16="http://schemas.microsoft.com/office/drawing/2014/main" id="{5E49C0DB-214A-4289-A491-791DA8F7D001}"/>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A0B07928-574D-4334-B929-F7969C3529C9}"/>
              </a:ext>
            </a:extLst>
          </p:cNvPr>
          <p:cNvSpPr>
            <a:spLocks noGrp="1" noChangeArrowheads="1"/>
          </p:cNvSpPr>
          <p:nvPr>
            <p:ph type="body" idx="1"/>
          </p:nvPr>
        </p:nvSpPr>
        <p:spPr/>
        <p:txBody>
          <a:bodyPr/>
          <a:lstStyle/>
          <a:p>
            <a:pPr eaLnBrk="1" hangingPunct="1">
              <a:defRPr/>
            </a:pPr>
            <a:endParaRPr lang="en-US" dirty="0">
              <a:latin typeface="Arial" charset="0"/>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a:extLst>
              <a:ext uri="{FF2B5EF4-FFF2-40B4-BE49-F238E27FC236}">
                <a16:creationId xmlns:a16="http://schemas.microsoft.com/office/drawing/2014/main" id="{33B4EADF-84AA-4C54-BFB1-5CE6AFF3C01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F8B7008-8EF8-4BBD-83E4-B6D5850F7D67}" type="slidenum">
              <a:rPr lang="en-US" altLang="en-US" smtClean="0"/>
              <a:pPr/>
              <a:t>3</a:t>
            </a:fld>
            <a:endParaRPr lang="en-US" altLang="en-US"/>
          </a:p>
        </p:txBody>
      </p:sp>
      <p:sp>
        <p:nvSpPr>
          <p:cNvPr id="19458" name="Rectangle 2">
            <a:extLst>
              <a:ext uri="{FF2B5EF4-FFF2-40B4-BE49-F238E27FC236}">
                <a16:creationId xmlns:a16="http://schemas.microsoft.com/office/drawing/2014/main" id="{122085E6-B224-4C2A-B0C2-58074534B638}"/>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455737D0-8E2F-4A51-9FA8-7038E71F2470}"/>
              </a:ext>
            </a:extLst>
          </p:cNvPr>
          <p:cNvSpPr>
            <a:spLocks noGrp="1" noChangeArrowheads="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SG" sz="1200" kern="1200" dirty="0">
                <a:solidFill>
                  <a:schemeClr val="tx1"/>
                </a:solidFill>
                <a:effectLst/>
                <a:latin typeface="Arial" pitchFamily="34" charset="0"/>
                <a:ea typeface="ＭＳ Ｐゴシック" charset="0"/>
                <a:cs typeface="ＭＳ Ｐゴシック" charset="0"/>
              </a:rPr>
              <a:t>It has to be noted that reading books is a very important habit for those who are students in this currently competitive world. In other words, a student who has the habit of reading books has a competitive edge in getting employment in comparison to other students who do not have the habit of reading books (</a:t>
            </a:r>
            <a:r>
              <a:rPr lang="en-US" sz="1200" kern="1200" dirty="0" err="1">
                <a:solidFill>
                  <a:schemeClr val="tx1"/>
                </a:solidFill>
                <a:effectLst/>
                <a:latin typeface="Arial" pitchFamily="34" charset="0"/>
                <a:ea typeface="ＭＳ Ｐゴシック" charset="0"/>
                <a:cs typeface="ＭＳ Ｐゴシック" charset="0"/>
              </a:rPr>
              <a:t>Fahy</a:t>
            </a:r>
            <a:r>
              <a:rPr lang="en-US" sz="1200" kern="1200" dirty="0">
                <a:solidFill>
                  <a:schemeClr val="tx1"/>
                </a:solidFill>
                <a:effectLst/>
                <a:latin typeface="Arial" pitchFamily="34" charset="0"/>
                <a:ea typeface="ＭＳ Ｐゴシック" charset="0"/>
                <a:cs typeface="ＭＳ Ｐゴシック" charset="0"/>
              </a:rPr>
              <a:t>, J. and Jobber, 2019)</a:t>
            </a:r>
            <a:r>
              <a:rPr lang="en-SG" sz="1200" kern="1200" dirty="0">
                <a:solidFill>
                  <a:schemeClr val="tx1"/>
                </a:solidFill>
                <a:effectLst/>
                <a:latin typeface="Arial" pitchFamily="34" charset="0"/>
                <a:ea typeface="ＭＳ Ｐゴシック" charset="0"/>
                <a:cs typeface="ＭＳ Ｐゴシック" charset="0"/>
              </a:rPr>
              <a:t>. Therefore, reading books is an essential necessity among students. This fact has been further complicated by the incidence that the worldwide economy has been significantly affected over the past few decades. It has to be noted that the change of the overall economy from the point of view of the globe has been initiated as the economy started being dependent upon the knowledge-based system. So the knowledge-based economy is further facilitated by the enhancement of reading since reading opens up the hearts of people (</a:t>
            </a:r>
            <a:r>
              <a:rPr lang="en-US" sz="1200" kern="1200" dirty="0" err="1">
                <a:solidFill>
                  <a:schemeClr val="tx1"/>
                </a:solidFill>
                <a:effectLst/>
                <a:latin typeface="Arial" pitchFamily="34" charset="0"/>
                <a:ea typeface="ＭＳ Ｐゴシック" charset="0"/>
                <a:cs typeface="ＭＳ Ｐゴシック" charset="0"/>
              </a:rPr>
              <a:t>Denscombe</a:t>
            </a:r>
            <a:r>
              <a:rPr lang="en-US" sz="1200" kern="1200" dirty="0">
                <a:solidFill>
                  <a:schemeClr val="tx1"/>
                </a:solidFill>
                <a:effectLst/>
                <a:latin typeface="Arial" pitchFamily="34" charset="0"/>
                <a:ea typeface="ＭＳ Ｐゴシック" charset="0"/>
                <a:cs typeface="ＭＳ Ｐゴシック" charset="0"/>
              </a:rPr>
              <a:t>, 2017)</a:t>
            </a:r>
            <a:r>
              <a:rPr lang="en-SG" sz="1200" kern="1200" dirty="0">
                <a:solidFill>
                  <a:schemeClr val="tx1"/>
                </a:solidFill>
                <a:effectLst/>
                <a:latin typeface="Arial" pitchFamily="34" charset="0"/>
                <a:ea typeface="ＭＳ Ｐゴシック" charset="0"/>
                <a:cs typeface="ＭＳ Ｐゴシック" charset="0"/>
              </a:rPr>
              <a:t>.</a:t>
            </a:r>
          </a:p>
          <a:p>
            <a:pPr eaLnBrk="1" hangingPunct="1">
              <a:defRPr/>
            </a:pPr>
            <a:endParaRPr lang="en-US" dirty="0">
              <a:latin typeface="Arial" charset="0"/>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a:extLst>
              <a:ext uri="{FF2B5EF4-FFF2-40B4-BE49-F238E27FC236}">
                <a16:creationId xmlns:a16="http://schemas.microsoft.com/office/drawing/2014/main" id="{21E8A692-8545-4D82-AB68-8F3D5D34BE2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D770375-AB61-4268-AC51-DE9857A4F378}" type="slidenum">
              <a:rPr lang="en-US" altLang="en-US" smtClean="0"/>
              <a:pPr/>
              <a:t>4</a:t>
            </a:fld>
            <a:endParaRPr lang="en-US" altLang="en-US"/>
          </a:p>
        </p:txBody>
      </p:sp>
      <p:sp>
        <p:nvSpPr>
          <p:cNvPr id="21506" name="Rectangle 2">
            <a:extLst>
              <a:ext uri="{FF2B5EF4-FFF2-40B4-BE49-F238E27FC236}">
                <a16:creationId xmlns:a16="http://schemas.microsoft.com/office/drawing/2014/main" id="{0329CA59-051C-48DD-964B-2049489F5EA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234A08EE-0F25-4DB4-829E-2DB54FEA516E}"/>
              </a:ext>
            </a:extLst>
          </p:cNvPr>
          <p:cNvSpPr>
            <a:spLocks noGrp="1" noChangeArrowheads="1"/>
          </p:cNvSpPr>
          <p:nvPr>
            <p:ph type="body" idx="1"/>
          </p:nvPr>
        </p:nvSpPr>
        <p:spPr/>
        <p:txBody>
          <a:bodyPr/>
          <a:lstStyle/>
          <a:p>
            <a:r>
              <a:rPr lang="en-SG" sz="1200" kern="1200" dirty="0">
                <a:solidFill>
                  <a:schemeClr val="tx1"/>
                </a:solidFill>
                <a:effectLst/>
                <a:latin typeface="Arial" pitchFamily="34" charset="0"/>
                <a:ea typeface="ＭＳ Ｐゴシック" charset="0"/>
                <a:cs typeface="ＭＳ Ｐゴシック" charset="0"/>
              </a:rPr>
              <a:t>The business organization, </a:t>
            </a:r>
            <a:r>
              <a:rPr lang="en-SG" sz="1200" kern="1200" dirty="0" err="1">
                <a:solidFill>
                  <a:schemeClr val="tx1"/>
                </a:solidFill>
                <a:effectLst/>
                <a:latin typeface="Arial" pitchFamily="34" charset="0"/>
                <a:ea typeface="ＭＳ Ｐゴシック" charset="0"/>
                <a:cs typeface="ＭＳ Ｐゴシック" charset="0"/>
              </a:rPr>
              <a:t>BookHub</a:t>
            </a:r>
            <a:r>
              <a:rPr lang="en-SG" sz="1200" kern="1200" dirty="0">
                <a:solidFill>
                  <a:schemeClr val="tx1"/>
                </a:solidFill>
                <a:effectLst/>
                <a:latin typeface="Arial" pitchFamily="34" charset="0"/>
                <a:ea typeface="ＭＳ Ｐゴシック" charset="0"/>
                <a:cs typeface="ＭＳ Ｐゴシック" charset="0"/>
              </a:rPr>
              <a:t>, aims to revolutionize the current </a:t>
            </a:r>
            <a:r>
              <a:rPr lang="en-SG" sz="1200" kern="1200" dirty="0" err="1">
                <a:solidFill>
                  <a:schemeClr val="tx1"/>
                </a:solidFill>
                <a:effectLst/>
                <a:latin typeface="Arial" pitchFamily="34" charset="0"/>
                <a:ea typeface="ＭＳ Ｐゴシック" charset="0"/>
                <a:cs typeface="ＭＳ Ｐゴシック" charset="0"/>
              </a:rPr>
              <a:t>ebook</a:t>
            </a:r>
            <a:r>
              <a:rPr lang="en-SG" sz="1200" kern="1200" dirty="0">
                <a:solidFill>
                  <a:schemeClr val="tx1"/>
                </a:solidFill>
                <a:effectLst/>
                <a:latin typeface="Arial" pitchFamily="34" charset="0"/>
                <a:ea typeface="ＭＳ Ｐゴシック" charset="0"/>
                <a:cs typeface="ＭＳ Ｐゴシック" charset="0"/>
              </a:rPr>
              <a:t> industry from the point of view of the academic aspect in the United Kingdom. It has to be stated that this company would offer a wide range of books to the students reading at the various educational institutions of the United Kingdom. On a different note, this business will be based on academic books, which enables business organizations to reach the niche market of students in the United Kingdom. In other words, this business organization will be based on the subscription-based business model. The students will have to subscribe to the business organization based on either annually or monthly. The students doing annual subscriptions will get to pay fewer amounts in comparison to the students being involved in the monthly subscription. This business organization will be starting its operation in the </a:t>
            </a:r>
            <a:r>
              <a:rPr lang="en-SG" sz="1200" kern="1200" dirty="0" err="1">
                <a:solidFill>
                  <a:schemeClr val="tx1"/>
                </a:solidFill>
                <a:effectLst/>
                <a:latin typeface="Arial" pitchFamily="34" charset="0"/>
                <a:ea typeface="ＭＳ Ｐゴシック" charset="0"/>
                <a:cs typeface="ＭＳ Ｐゴシック" charset="0"/>
              </a:rPr>
              <a:t>ebook</a:t>
            </a:r>
            <a:r>
              <a:rPr lang="en-SG" sz="1200" kern="1200" dirty="0">
                <a:solidFill>
                  <a:schemeClr val="tx1"/>
                </a:solidFill>
                <a:effectLst/>
                <a:latin typeface="Arial" pitchFamily="34" charset="0"/>
                <a:ea typeface="ＭＳ Ｐゴシック" charset="0"/>
                <a:cs typeface="ＭＳ Ｐゴシック" charset="0"/>
              </a:rPr>
              <a:t> industry of the United Kingdom.</a:t>
            </a:r>
          </a:p>
          <a:p>
            <a:r>
              <a:rPr lang="en-SG" sz="1200" kern="1200" dirty="0">
                <a:solidFill>
                  <a:schemeClr val="tx1"/>
                </a:solidFill>
                <a:effectLst/>
                <a:latin typeface="Arial" pitchFamily="34" charset="0"/>
                <a:ea typeface="ＭＳ Ｐゴシック" charset="0"/>
                <a:cs typeface="ＭＳ Ｐゴシック" charset="0"/>
              </a:rPr>
              <a:t>The idea of this business organization popped up out of the blue. One of The Pioneers was required to physically go to the university library and go through some of the books before the final exams in order to collect insights regarding the respective courses. However, the person was extremely suffering from a fever which did not permit him to physically go to the university library and go through various books related to the particular course. However, he was also thinking about the alternative option of getting the soft copy of the book from various </a:t>
            </a:r>
            <a:r>
              <a:rPr lang="en-SG" sz="1200" kern="1200" dirty="0" err="1">
                <a:solidFill>
                  <a:schemeClr val="tx1"/>
                </a:solidFill>
                <a:effectLst/>
                <a:latin typeface="Arial" pitchFamily="34" charset="0"/>
                <a:ea typeface="ＭＳ Ｐゴシック" charset="0"/>
                <a:cs typeface="ＭＳ Ｐゴシック" charset="0"/>
              </a:rPr>
              <a:t>ebook</a:t>
            </a:r>
            <a:r>
              <a:rPr lang="en-SG" sz="1200" kern="1200" dirty="0">
                <a:solidFill>
                  <a:schemeClr val="tx1"/>
                </a:solidFill>
                <a:effectLst/>
                <a:latin typeface="Arial" pitchFamily="34" charset="0"/>
                <a:ea typeface="ＭＳ Ｐゴシック" charset="0"/>
                <a:cs typeface="ＭＳ Ｐゴシック" charset="0"/>
              </a:rPr>
              <a:t> platforms. But he was shocked to know that various </a:t>
            </a:r>
            <a:r>
              <a:rPr lang="en-SG" sz="1200" kern="1200" dirty="0" err="1">
                <a:solidFill>
                  <a:schemeClr val="tx1"/>
                </a:solidFill>
                <a:effectLst/>
                <a:latin typeface="Arial" pitchFamily="34" charset="0"/>
                <a:ea typeface="ＭＳ Ｐゴシック" charset="0"/>
                <a:cs typeface="ＭＳ Ｐゴシック" charset="0"/>
              </a:rPr>
              <a:t>ebook</a:t>
            </a:r>
            <a:r>
              <a:rPr lang="en-SG" sz="1200" kern="1200" dirty="0">
                <a:solidFill>
                  <a:schemeClr val="tx1"/>
                </a:solidFill>
                <a:effectLst/>
                <a:latin typeface="Arial" pitchFamily="34" charset="0"/>
                <a:ea typeface="ＭＳ Ｐゴシック" charset="0"/>
                <a:cs typeface="ＭＳ Ｐゴシック" charset="0"/>
              </a:rPr>
              <a:t> platforms hardly offer academic books, rather, they are very much filled with so many other non-academic books such as novels, fiction, and self-development books. So, the idea of building a platform that offers a wide range of academic books to students of all types in the United Kingdom came across the mind of the student, which is now leading to the development of this type of subscription-based business model.</a:t>
            </a:r>
          </a:p>
          <a:p>
            <a:pPr eaLnBrk="1" hangingPunct="1">
              <a:defRPr/>
            </a:pPr>
            <a:endParaRPr lang="en-US" dirty="0">
              <a:latin typeface="Arial" charset="0"/>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FF0000"/>
                </a:solidFill>
                <a:ea typeface="Times New Roman" panose="02020603050405020304" pitchFamily="18" charset="0"/>
              </a:rPr>
              <a:t>Vision</a:t>
            </a:r>
            <a:endParaRPr lang="en-SG" b="1" dirty="0">
              <a:solidFill>
                <a:srgbClr val="FF0000"/>
              </a:solidFill>
              <a:ea typeface="Times New Roman" panose="02020603050405020304" pitchFamily="18" charset="0"/>
            </a:endParaRPr>
          </a:p>
          <a:p>
            <a:pPr>
              <a:lnSpc>
                <a:spcPct val="150000"/>
              </a:lnSpc>
            </a:pPr>
            <a:r>
              <a:rPr lang="en-SG" dirty="0">
                <a:ea typeface="Times New Roman" panose="02020603050405020304" pitchFamily="18" charset="0"/>
              </a:rPr>
              <a:t>To encourage Knowledge acquisition among students, which enhances the knowledge-based economy of the United Kingdom</a:t>
            </a:r>
          </a:p>
          <a:p>
            <a:pPr>
              <a:lnSpc>
                <a:spcPct val="150000"/>
              </a:lnSpc>
            </a:pPr>
            <a:endParaRPr lang="en-SG" dirty="0"/>
          </a:p>
          <a:p>
            <a:pPr marR="0" lvl="0" algn="just">
              <a:lnSpc>
                <a:spcPct val="150000"/>
              </a:lnSpc>
              <a:spcBef>
                <a:spcPts val="0"/>
              </a:spcBef>
              <a:spcAft>
                <a:spcPts val="0"/>
              </a:spcAft>
            </a:pPr>
            <a:r>
              <a:rPr lang="en-US" b="1" dirty="0">
                <a:ea typeface="Times New Roman" panose="02020603050405020304" pitchFamily="18" charset="0"/>
                <a:cs typeface="Vrinda"/>
              </a:rPr>
              <a:t>Mission</a:t>
            </a:r>
            <a:endParaRPr lang="en-SG" b="1" dirty="0">
              <a:ea typeface="Times New Roman" panose="02020603050405020304" pitchFamily="18" charset="0"/>
              <a:cs typeface="Vrinda"/>
            </a:endParaRPr>
          </a:p>
          <a:p>
            <a:pPr marL="342900" marR="0" lvl="0" indent="-342900" algn="just">
              <a:lnSpc>
                <a:spcPct val="150000"/>
              </a:lnSpc>
              <a:spcBef>
                <a:spcPts val="0"/>
              </a:spcBef>
              <a:spcAft>
                <a:spcPts val="0"/>
              </a:spcAft>
              <a:buFont typeface="Wingdings" panose="05000000000000000000" pitchFamily="2" charset="2"/>
              <a:buChar char=""/>
            </a:pPr>
            <a:r>
              <a:rPr lang="en-SG" dirty="0">
                <a:ea typeface="Times New Roman" panose="02020603050405020304" pitchFamily="18" charset="0"/>
                <a:cs typeface="Vrinda"/>
              </a:rPr>
              <a:t>To revolutionize the current book industry with the addition of academic books</a:t>
            </a:r>
            <a:endParaRPr lang="en-SG" dirty="0">
              <a:latin typeface="Calibri" panose="020F0502020204030204" pitchFamily="34" charset="0"/>
              <a:ea typeface="Calibri" panose="020F0502020204030204" pitchFamily="34" charset="0"/>
              <a:cs typeface="Vrinda"/>
            </a:endParaRPr>
          </a:p>
          <a:p>
            <a:pPr marL="342900" marR="0" lvl="0" indent="-342900" algn="just">
              <a:lnSpc>
                <a:spcPct val="150000"/>
              </a:lnSpc>
              <a:spcBef>
                <a:spcPts val="0"/>
              </a:spcBef>
              <a:spcAft>
                <a:spcPts val="0"/>
              </a:spcAft>
              <a:buFont typeface="Wingdings" panose="05000000000000000000" pitchFamily="2" charset="2"/>
              <a:buChar char=""/>
            </a:pPr>
            <a:r>
              <a:rPr lang="en-SG" dirty="0">
                <a:ea typeface="Times New Roman" panose="02020603050405020304" pitchFamily="18" charset="0"/>
                <a:cs typeface="Vrinda"/>
              </a:rPr>
              <a:t>To help students in the United Kingdom avoid the hassles of physically going to the library and reading through books</a:t>
            </a:r>
            <a:endParaRPr lang="en-SG" dirty="0">
              <a:latin typeface="Calibri" panose="020F0502020204030204" pitchFamily="34" charset="0"/>
              <a:ea typeface="Calibri" panose="020F0502020204030204" pitchFamily="34" charset="0"/>
              <a:cs typeface="Vrinda"/>
            </a:endParaRPr>
          </a:p>
          <a:p>
            <a:pPr marL="285750" indent="-285750">
              <a:lnSpc>
                <a:spcPct val="150000"/>
              </a:lnSpc>
              <a:buFont typeface="Wingdings" panose="05000000000000000000" pitchFamily="2" charset="2"/>
              <a:buChar char="Ø"/>
            </a:pPr>
            <a:r>
              <a:rPr lang="en-SG" dirty="0">
                <a:ea typeface="Times New Roman" panose="02020603050405020304" pitchFamily="18" charset="0"/>
              </a:rPr>
              <a:t> To build reading habits among students of all types in the United Kingdom</a:t>
            </a:r>
            <a:endParaRPr lang="en-SG" dirty="0"/>
          </a:p>
          <a:p>
            <a:pPr>
              <a:lnSpc>
                <a:spcPct val="150000"/>
              </a:lnSpc>
            </a:pPr>
            <a:endParaRPr lang="en-SG" dirty="0"/>
          </a:p>
          <a:p>
            <a:endParaRPr lang="en-SG" dirty="0"/>
          </a:p>
        </p:txBody>
      </p:sp>
      <p:sp>
        <p:nvSpPr>
          <p:cNvPr id="4" name="Slide Number Placeholder 3"/>
          <p:cNvSpPr>
            <a:spLocks noGrp="1"/>
          </p:cNvSpPr>
          <p:nvPr>
            <p:ph type="sldNum" sz="quarter" idx="10"/>
          </p:nvPr>
        </p:nvSpPr>
        <p:spPr/>
        <p:txBody>
          <a:bodyPr/>
          <a:lstStyle/>
          <a:p>
            <a:pPr>
              <a:defRPr/>
            </a:pPr>
            <a:fld id="{1440C630-2868-4F1D-80A3-4E71F25E06B7}" type="slidenum">
              <a:rPr lang="en-US" altLang="en-US" smtClean="0"/>
              <a:pPr>
                <a:defRPr/>
              </a:pPr>
              <a:t>5</a:t>
            </a:fld>
            <a:endParaRPr lang="en-US" altLang="en-US"/>
          </a:p>
        </p:txBody>
      </p:sp>
    </p:spTree>
    <p:extLst>
      <p:ext uri="{BB962C8B-B14F-4D97-AF65-F5344CB8AC3E}">
        <p14:creationId xmlns:p14="http://schemas.microsoft.com/office/powerpoint/2010/main" val="913218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Our organisation has a straight structure in which the board of directors/heads of departments connect directly with the corporate strategy. This results in effective communication between top and lower level management (</a:t>
            </a:r>
            <a:r>
              <a:rPr lang="en-GB" sz="1200" kern="1200" dirty="0" err="1">
                <a:solidFill>
                  <a:schemeClr val="tx1"/>
                </a:solidFill>
                <a:effectLst/>
                <a:latin typeface="Arial" pitchFamily="34" charset="0"/>
                <a:ea typeface="ＭＳ Ｐゴシック" charset="0"/>
                <a:cs typeface="ＭＳ Ｐゴシック" charset="0"/>
              </a:rPr>
              <a:t>Effron</a:t>
            </a:r>
            <a:r>
              <a:rPr lang="en-GB" sz="1200" kern="1200" dirty="0">
                <a:solidFill>
                  <a:schemeClr val="tx1"/>
                </a:solidFill>
                <a:effectLst/>
                <a:latin typeface="Arial" pitchFamily="34" charset="0"/>
                <a:ea typeface="ＭＳ Ｐゴシック" charset="0"/>
                <a:cs typeface="ＭＳ Ｐゴシック" charset="0"/>
              </a:rPr>
              <a:t>, </a:t>
            </a:r>
            <a:r>
              <a:rPr lang="en-GB" sz="1200" kern="1200" dirty="0" err="1">
                <a:solidFill>
                  <a:schemeClr val="tx1"/>
                </a:solidFill>
                <a:effectLst/>
                <a:latin typeface="Arial" pitchFamily="34" charset="0"/>
                <a:ea typeface="ＭＳ Ｐゴシック" charset="0"/>
                <a:cs typeface="ＭＳ Ｐゴシック" charset="0"/>
              </a:rPr>
              <a:t>Gandossy</a:t>
            </a:r>
            <a:r>
              <a:rPr lang="en-GB" sz="1200" kern="1200" dirty="0">
                <a:solidFill>
                  <a:schemeClr val="tx1"/>
                </a:solidFill>
                <a:effectLst/>
                <a:latin typeface="Arial" pitchFamily="34" charset="0"/>
                <a:ea typeface="ＭＳ Ｐゴシック" charset="0"/>
                <a:cs typeface="ＭＳ Ｐゴシック" charset="0"/>
              </a:rPr>
              <a:t> and Goldsmith, 2013).</a:t>
            </a:r>
            <a:endParaRPr lang="en-SG" sz="1200" kern="1200" dirty="0">
              <a:solidFill>
                <a:schemeClr val="tx1"/>
              </a:solidFill>
              <a:effectLst/>
              <a:latin typeface="Arial" pitchFamily="34" charset="0"/>
              <a:ea typeface="ＭＳ Ｐゴシック" charset="0"/>
              <a:cs typeface="ＭＳ Ｐゴシック" charset="0"/>
            </a:endParaRPr>
          </a:p>
          <a:p>
            <a:endParaRPr lang="en-SG" dirty="0"/>
          </a:p>
        </p:txBody>
      </p:sp>
      <p:sp>
        <p:nvSpPr>
          <p:cNvPr id="4" name="Slide Number Placeholder 3"/>
          <p:cNvSpPr>
            <a:spLocks noGrp="1"/>
          </p:cNvSpPr>
          <p:nvPr>
            <p:ph type="sldNum" sz="quarter" idx="10"/>
          </p:nvPr>
        </p:nvSpPr>
        <p:spPr/>
        <p:txBody>
          <a:bodyPr/>
          <a:lstStyle/>
          <a:p>
            <a:pPr>
              <a:defRPr/>
            </a:pPr>
            <a:fld id="{1440C630-2868-4F1D-80A3-4E71F25E06B7}" type="slidenum">
              <a:rPr lang="en-US" altLang="en-US" smtClean="0"/>
              <a:pPr>
                <a:defRPr/>
              </a:pPr>
              <a:t>6</a:t>
            </a:fld>
            <a:endParaRPr lang="en-US" altLang="en-US"/>
          </a:p>
        </p:txBody>
      </p:sp>
    </p:spTree>
    <p:extLst>
      <p:ext uri="{BB962C8B-B14F-4D97-AF65-F5344CB8AC3E}">
        <p14:creationId xmlns:p14="http://schemas.microsoft.com/office/powerpoint/2010/main" val="2242345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7">
            <a:extLst>
              <a:ext uri="{FF2B5EF4-FFF2-40B4-BE49-F238E27FC236}">
                <a16:creationId xmlns:a16="http://schemas.microsoft.com/office/drawing/2014/main" id="{005D2CB9-DCB6-480A-9BE7-04867DC8D4E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B8862CD-8326-4AC8-9162-F2C81E980666}" type="slidenum">
              <a:rPr lang="en-US" altLang="en-US" smtClean="0"/>
              <a:pPr/>
              <a:t>7</a:t>
            </a:fld>
            <a:endParaRPr lang="en-US" altLang="en-US"/>
          </a:p>
        </p:txBody>
      </p:sp>
      <p:sp>
        <p:nvSpPr>
          <p:cNvPr id="28674" name="Rectangle 2">
            <a:extLst>
              <a:ext uri="{FF2B5EF4-FFF2-40B4-BE49-F238E27FC236}">
                <a16:creationId xmlns:a16="http://schemas.microsoft.com/office/drawing/2014/main" id="{52D9EAD9-0FF2-4016-A005-125FDAB687E9}"/>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D81BFF7B-2480-4C18-912D-65A5C7A57BC6}"/>
              </a:ext>
            </a:extLst>
          </p:cNvPr>
          <p:cNvSpPr>
            <a:spLocks noGrp="1" noChangeArrowheads="1"/>
          </p:cNvSpPr>
          <p:nvPr>
            <p:ph type="body" idx="1"/>
          </p:nvPr>
        </p:nvSpPr>
        <p:spPr/>
        <p:txBody>
          <a:bodyPr/>
          <a:lstStyle/>
          <a:p>
            <a:pPr marR="0" lvl="0" algn="just">
              <a:lnSpc>
                <a:spcPct val="150000"/>
              </a:lnSpc>
              <a:spcBef>
                <a:spcPts val="0"/>
              </a:spcBef>
              <a:spcAft>
                <a:spcPts val="0"/>
              </a:spcAft>
            </a:pPr>
            <a:r>
              <a:rPr lang="en-SG" b="1" dirty="0">
                <a:ea typeface="Times New Roman" panose="02020603050405020304" pitchFamily="18" charset="0"/>
                <a:cs typeface="Vrinda"/>
              </a:rPr>
              <a:t>The business offers the access of academic books, which includes </a:t>
            </a:r>
          </a:p>
          <a:p>
            <a:pPr marL="285750" marR="0" lvl="0" indent="-285750" algn="just">
              <a:lnSpc>
                <a:spcPct val="150000"/>
              </a:lnSpc>
              <a:spcBef>
                <a:spcPts val="0"/>
              </a:spcBef>
              <a:spcAft>
                <a:spcPts val="0"/>
              </a:spcAft>
              <a:buFont typeface="Arial" panose="020B0604020202020204" pitchFamily="34" charset="0"/>
              <a:buChar char="•"/>
            </a:pPr>
            <a:r>
              <a:rPr lang="en-SG" dirty="0"/>
              <a:t>Science and technology</a:t>
            </a:r>
          </a:p>
          <a:p>
            <a:pPr marL="285750" marR="0" lvl="0" indent="-285750" algn="just">
              <a:lnSpc>
                <a:spcPct val="150000"/>
              </a:lnSpc>
              <a:spcBef>
                <a:spcPts val="0"/>
              </a:spcBef>
              <a:spcAft>
                <a:spcPts val="0"/>
              </a:spcAft>
              <a:buFont typeface="Arial" panose="020B0604020202020204" pitchFamily="34" charset="0"/>
              <a:buChar char="•"/>
            </a:pPr>
            <a:r>
              <a:rPr lang="en-SG" dirty="0"/>
              <a:t>Business and leadership</a:t>
            </a:r>
          </a:p>
          <a:p>
            <a:pPr marL="285750" marR="0" lvl="0" indent="-285750" algn="just">
              <a:lnSpc>
                <a:spcPct val="150000"/>
              </a:lnSpc>
              <a:spcBef>
                <a:spcPts val="0"/>
              </a:spcBef>
              <a:spcAft>
                <a:spcPts val="0"/>
              </a:spcAft>
              <a:buFont typeface="Arial" panose="020B0604020202020204" pitchFamily="34" charset="0"/>
              <a:buChar char="•"/>
            </a:pPr>
            <a:r>
              <a:rPr lang="en-SG" dirty="0"/>
              <a:t>Art and culture</a:t>
            </a:r>
          </a:p>
          <a:p>
            <a:pPr marL="285750" marR="0" lvl="0" indent="-285750" algn="just">
              <a:lnSpc>
                <a:spcPct val="150000"/>
              </a:lnSpc>
              <a:spcBef>
                <a:spcPts val="0"/>
              </a:spcBef>
              <a:spcAft>
                <a:spcPts val="0"/>
              </a:spcAft>
              <a:buFont typeface="Arial" panose="020B0604020202020204" pitchFamily="34" charset="0"/>
              <a:buChar char="•"/>
            </a:pPr>
            <a:r>
              <a:rPr lang="en-SG" dirty="0"/>
              <a:t>Religion and history</a:t>
            </a:r>
          </a:p>
          <a:p>
            <a:pPr eaLnBrk="1" hangingPunct="1">
              <a:defRPr/>
            </a:pPr>
            <a:endParaRPr lang="en-US" dirty="0">
              <a:latin typeface="Arial" charset="0"/>
              <a:cs typeface="+mn-cs"/>
            </a:endParaRPr>
          </a:p>
          <a:p>
            <a:pPr eaLnBrk="1" hangingPunct="1">
              <a:defRPr/>
            </a:pPr>
            <a:endParaRPr lang="en-US" dirty="0">
              <a:latin typeface="Arial" charset="0"/>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7">
            <a:extLst>
              <a:ext uri="{FF2B5EF4-FFF2-40B4-BE49-F238E27FC236}">
                <a16:creationId xmlns:a16="http://schemas.microsoft.com/office/drawing/2014/main" id="{FD2F23B3-D53C-463B-96E3-1EBBD1B26A2C}"/>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D4CE8FD-33B6-4E1D-A14F-34CDEC3E7BBC}" type="slidenum">
              <a:rPr lang="en-US" altLang="en-US" smtClean="0"/>
              <a:pPr/>
              <a:t>8</a:t>
            </a:fld>
            <a:endParaRPr lang="en-US" altLang="en-US"/>
          </a:p>
        </p:txBody>
      </p:sp>
      <p:sp>
        <p:nvSpPr>
          <p:cNvPr id="30722" name="Rectangle 2">
            <a:extLst>
              <a:ext uri="{FF2B5EF4-FFF2-40B4-BE49-F238E27FC236}">
                <a16:creationId xmlns:a16="http://schemas.microsoft.com/office/drawing/2014/main" id="{5447D19E-9EE3-492F-A3BA-97B7082D6E25}"/>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A0B5392-79A2-4BB6-8A7A-BC9E75968FA0}"/>
              </a:ext>
            </a:extLst>
          </p:cNvPr>
          <p:cNvSpPr>
            <a:spLocks noGrp="1" noChangeArrowheads="1"/>
          </p:cNvSpPr>
          <p:nvPr>
            <p:ph type="body" idx="1"/>
          </p:nvPr>
        </p:nvSpPr>
        <p:spPr/>
        <p:txBody>
          <a:bodyPr/>
          <a:lstStyle/>
          <a:p>
            <a:pPr marL="285750" marR="0" lvl="0" indent="-285750" algn="just">
              <a:lnSpc>
                <a:spcPct val="150000"/>
              </a:lnSpc>
              <a:spcBef>
                <a:spcPts val="0"/>
              </a:spcBef>
              <a:spcAft>
                <a:spcPts val="0"/>
              </a:spcAft>
              <a:buFont typeface="Arial" panose="020B0604020202020204" pitchFamily="34" charset="0"/>
              <a:buChar char="•"/>
            </a:pPr>
            <a:r>
              <a:rPr lang="en-SG" dirty="0">
                <a:ea typeface="Times New Roman" panose="02020603050405020304" pitchFamily="18" charset="0"/>
                <a:cs typeface="Vrinda"/>
              </a:rPr>
              <a:t>The public income is rising in the UK </a:t>
            </a:r>
            <a:r>
              <a:rPr lang="en-SG" dirty="0"/>
              <a:t>(</a:t>
            </a:r>
            <a:r>
              <a:rPr lang="en-US" dirty="0"/>
              <a:t>Phillips, E. and Johnson, 2022)</a:t>
            </a:r>
            <a:endParaRPr lang="en-SG" dirty="0">
              <a:ea typeface="Times New Roman" panose="02020603050405020304" pitchFamily="18" charset="0"/>
              <a:cs typeface="Vrinda"/>
            </a:endParaRPr>
          </a:p>
          <a:p>
            <a:pPr marL="285750" marR="0" lvl="0" indent="-285750" algn="just">
              <a:lnSpc>
                <a:spcPct val="150000"/>
              </a:lnSpc>
              <a:spcBef>
                <a:spcPts val="0"/>
              </a:spcBef>
              <a:spcAft>
                <a:spcPts val="0"/>
              </a:spcAft>
              <a:buFont typeface="Arial" panose="020B0604020202020204" pitchFamily="34" charset="0"/>
              <a:buChar char="•"/>
            </a:pPr>
            <a:r>
              <a:rPr lang="en-SG" dirty="0">
                <a:ea typeface="Times New Roman" panose="02020603050405020304" pitchFamily="18" charset="0"/>
                <a:cs typeface="Vrinda"/>
              </a:rPr>
              <a:t>Demand for eBook has increased over the past decades </a:t>
            </a:r>
            <a:r>
              <a:rPr lang="en-SG" dirty="0"/>
              <a:t>(</a:t>
            </a:r>
            <a:r>
              <a:rPr lang="en-US" dirty="0"/>
              <a:t>Phillips, E. and Johnson, 2022)</a:t>
            </a:r>
            <a:endParaRPr lang="en-SG" dirty="0">
              <a:ea typeface="Times New Roman" panose="02020603050405020304" pitchFamily="18" charset="0"/>
              <a:cs typeface="Vrinda"/>
            </a:endParaRPr>
          </a:p>
          <a:p>
            <a:pPr marL="285750" marR="0" lvl="0" indent="-285750" algn="just">
              <a:lnSpc>
                <a:spcPct val="150000"/>
              </a:lnSpc>
              <a:spcBef>
                <a:spcPts val="0"/>
              </a:spcBef>
              <a:spcAft>
                <a:spcPts val="0"/>
              </a:spcAft>
              <a:buFont typeface="Arial" panose="020B0604020202020204" pitchFamily="34" charset="0"/>
              <a:buChar char="•"/>
            </a:pPr>
            <a:r>
              <a:rPr lang="en-SG" dirty="0">
                <a:ea typeface="Times New Roman" panose="02020603050405020304" pitchFamily="18" charset="0"/>
                <a:cs typeface="Vrinda"/>
              </a:rPr>
              <a:t>Competition in low and industry has lower barriers to the entry </a:t>
            </a:r>
            <a:r>
              <a:rPr lang="en-SG" dirty="0"/>
              <a:t>(</a:t>
            </a:r>
            <a:r>
              <a:rPr lang="en-US" dirty="0" err="1"/>
              <a:t>Zwar</a:t>
            </a:r>
            <a:r>
              <a:rPr lang="en-US" dirty="0"/>
              <a:t>, 2016)</a:t>
            </a:r>
            <a:endParaRPr lang="en-SG" dirty="0">
              <a:ea typeface="Times New Roman" panose="02020603050405020304" pitchFamily="18" charset="0"/>
              <a:cs typeface="Vrinda"/>
            </a:endParaRPr>
          </a:p>
          <a:p>
            <a:pPr eaLnBrk="1" hangingPunct="1">
              <a:defRPr/>
            </a:pPr>
            <a:endParaRPr lang="en-US" dirty="0">
              <a:latin typeface="Arial" charset="0"/>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a:extLst>
              <a:ext uri="{FF2B5EF4-FFF2-40B4-BE49-F238E27FC236}">
                <a16:creationId xmlns:a16="http://schemas.microsoft.com/office/drawing/2014/main" id="{0188B969-04CB-48C6-BA08-FD0B2AB8340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61068EB-9277-48E2-A223-D1922CBCECD1}" type="slidenum">
              <a:rPr lang="en-US" altLang="en-US" smtClean="0"/>
              <a:pPr/>
              <a:t>9</a:t>
            </a:fld>
            <a:endParaRPr lang="en-US" altLang="en-US"/>
          </a:p>
        </p:txBody>
      </p:sp>
      <p:sp>
        <p:nvSpPr>
          <p:cNvPr id="32770" name="Rectangle 2">
            <a:extLst>
              <a:ext uri="{FF2B5EF4-FFF2-40B4-BE49-F238E27FC236}">
                <a16:creationId xmlns:a16="http://schemas.microsoft.com/office/drawing/2014/main" id="{79CB15EE-BBAF-47DD-8144-ECB0B70E4247}"/>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845D8884-91A5-4EBF-9680-A6668BCA9F4A}"/>
              </a:ext>
            </a:extLst>
          </p:cNvPr>
          <p:cNvSpPr>
            <a:spLocks noGrp="1" noChangeArrowheads="1"/>
          </p:cNvSpPr>
          <p:nvPr>
            <p:ph type="body" idx="1"/>
          </p:nvPr>
        </p:nvSpPr>
        <p:spPr/>
        <p:txBody>
          <a:bodyPr/>
          <a:lstStyle/>
          <a:p>
            <a:pPr marL="0" marR="0" algn="just">
              <a:spcBef>
                <a:spcPts val="0"/>
              </a:spcBef>
              <a:spcAft>
                <a:spcPts val="0"/>
              </a:spcAft>
            </a:pPr>
            <a:r>
              <a:rPr lang="en-SG" b="1" dirty="0">
                <a:ea typeface="Times New Roman" panose="02020603050405020304" pitchFamily="18" charset="0"/>
                <a:cs typeface="Vrinda"/>
              </a:rPr>
              <a:t>Strengths</a:t>
            </a:r>
            <a:endParaRPr lang="en-SG" dirty="0">
              <a:latin typeface="Calibri" panose="020F0502020204030204" pitchFamily="34" charset="0"/>
              <a:ea typeface="Times New Roman" panose="02020603050405020304" pitchFamily="18" charset="0"/>
              <a:cs typeface="Vrinda"/>
            </a:endParaRPr>
          </a:p>
          <a:p>
            <a:pPr marL="342900" marR="0" lvl="0" indent="-342900" algn="just">
              <a:spcBef>
                <a:spcPts val="0"/>
              </a:spcBef>
              <a:spcAft>
                <a:spcPts val="0"/>
              </a:spcAft>
              <a:buFont typeface="Wingdings" panose="05000000000000000000" pitchFamily="2" charset="2"/>
              <a:buChar char=""/>
            </a:pPr>
            <a:r>
              <a:rPr lang="en-SG" dirty="0">
                <a:ea typeface="Times New Roman" panose="02020603050405020304" pitchFamily="18" charset="0"/>
                <a:cs typeface="Vrinda"/>
              </a:rPr>
              <a:t>Solely focused on the academic stream of books covering a wide range</a:t>
            </a:r>
            <a:endParaRPr lang="en-SG" dirty="0">
              <a:latin typeface="Calibri" panose="020F0502020204030204" pitchFamily="34" charset="0"/>
              <a:ea typeface="Calibri" panose="020F0502020204030204" pitchFamily="34" charset="0"/>
              <a:cs typeface="Vrinda"/>
            </a:endParaRPr>
          </a:p>
          <a:p>
            <a:pPr marL="342900" marR="0" lvl="0" indent="-342900" algn="just">
              <a:spcBef>
                <a:spcPts val="0"/>
              </a:spcBef>
              <a:spcAft>
                <a:spcPts val="0"/>
              </a:spcAft>
              <a:buFont typeface="Wingdings" panose="05000000000000000000" pitchFamily="2" charset="2"/>
              <a:buChar char=""/>
            </a:pPr>
            <a:r>
              <a:rPr lang="en-SG" dirty="0">
                <a:ea typeface="Times New Roman" panose="02020603050405020304" pitchFamily="18" charset="0"/>
                <a:cs typeface="Vrinda"/>
              </a:rPr>
              <a:t>The team has proper skills and experience</a:t>
            </a:r>
            <a:endParaRPr lang="en-SG" dirty="0">
              <a:latin typeface="Calibri" panose="020F0502020204030204" pitchFamily="34" charset="0"/>
              <a:ea typeface="Calibri" panose="020F0502020204030204" pitchFamily="34" charset="0"/>
              <a:cs typeface="Vrinda"/>
            </a:endParaRPr>
          </a:p>
          <a:p>
            <a:pPr marL="342900" marR="0" lvl="0" indent="-342900" algn="just">
              <a:spcBef>
                <a:spcPts val="0"/>
              </a:spcBef>
              <a:spcAft>
                <a:spcPts val="0"/>
              </a:spcAft>
              <a:buFont typeface="Wingdings" panose="05000000000000000000" pitchFamily="2" charset="2"/>
              <a:buChar char=""/>
            </a:pPr>
            <a:r>
              <a:rPr lang="en-SG" dirty="0">
                <a:ea typeface="Times New Roman" panose="02020603050405020304" pitchFamily="18" charset="0"/>
                <a:cs typeface="Vrinda"/>
              </a:rPr>
              <a:t>Sole competitive advantage in comparison to physical books</a:t>
            </a:r>
            <a:endParaRPr lang="en-SG" dirty="0">
              <a:latin typeface="Calibri" panose="020F0502020204030204" pitchFamily="34" charset="0"/>
              <a:ea typeface="Calibri" panose="020F0502020204030204" pitchFamily="34" charset="0"/>
              <a:cs typeface="Vrinda"/>
            </a:endParaRPr>
          </a:p>
          <a:p>
            <a:pPr marL="285750" indent="-285750">
              <a:buFont typeface="Wingdings" panose="05000000000000000000" pitchFamily="2" charset="2"/>
              <a:buChar char="Ø"/>
            </a:pPr>
            <a:r>
              <a:rPr lang="en-US" dirty="0">
                <a:ea typeface="Times New Roman" panose="02020603050405020304" pitchFamily="18" charset="0"/>
              </a:rPr>
              <a:t>A youthful target audience</a:t>
            </a:r>
            <a:endParaRPr lang="en-SG" dirty="0"/>
          </a:p>
          <a:p>
            <a:pPr eaLnBrk="1" hangingPunct="1">
              <a:defRPr/>
            </a:pPr>
            <a:endParaRPr lang="en-US" dirty="0">
              <a:latin typeface="Arial" charset="0"/>
              <a:cs typeface="+mn-cs"/>
            </a:endParaRPr>
          </a:p>
          <a:p>
            <a:pPr marL="0" marR="0" algn="just">
              <a:spcBef>
                <a:spcPts val="0"/>
              </a:spcBef>
              <a:spcAft>
                <a:spcPts val="0"/>
              </a:spcAft>
            </a:pPr>
            <a:r>
              <a:rPr lang="en-SG" b="1" dirty="0">
                <a:ea typeface="Times New Roman" panose="02020603050405020304" pitchFamily="18" charset="0"/>
                <a:cs typeface="Vrinda"/>
              </a:rPr>
              <a:t>Weakness</a:t>
            </a:r>
            <a:endParaRPr lang="en-SG" dirty="0">
              <a:latin typeface="Calibri" panose="020F0502020204030204" pitchFamily="34" charset="0"/>
              <a:ea typeface="Times New Roman" panose="02020603050405020304" pitchFamily="18" charset="0"/>
              <a:cs typeface="Vrinda"/>
            </a:endParaRPr>
          </a:p>
          <a:p>
            <a:pPr marL="342900" marR="0" lvl="0" indent="-342900" algn="just">
              <a:spcBef>
                <a:spcPts val="0"/>
              </a:spcBef>
              <a:spcAft>
                <a:spcPts val="0"/>
              </a:spcAft>
              <a:buFont typeface="Wingdings" panose="05000000000000000000" pitchFamily="2" charset="2"/>
              <a:buChar char=""/>
            </a:pPr>
            <a:r>
              <a:rPr lang="en-SG" dirty="0">
                <a:ea typeface="Times New Roman" panose="02020603050405020304" pitchFamily="18" charset="0"/>
                <a:cs typeface="Vrinda"/>
              </a:rPr>
              <a:t>Operational difficulties in digital technologies</a:t>
            </a:r>
            <a:endParaRPr lang="en-SG" dirty="0">
              <a:latin typeface="Calibri" panose="020F0502020204030204" pitchFamily="34" charset="0"/>
              <a:ea typeface="Calibri" panose="020F0502020204030204" pitchFamily="34" charset="0"/>
              <a:cs typeface="Vrinda"/>
            </a:endParaRPr>
          </a:p>
          <a:p>
            <a:pPr marL="342900" marR="0" lvl="0" indent="-342900" algn="just">
              <a:spcBef>
                <a:spcPts val="0"/>
              </a:spcBef>
              <a:spcAft>
                <a:spcPts val="0"/>
              </a:spcAft>
              <a:buFont typeface="Wingdings" panose="05000000000000000000" pitchFamily="2" charset="2"/>
              <a:buChar char=""/>
            </a:pPr>
            <a:r>
              <a:rPr lang="en-SG" dirty="0">
                <a:ea typeface="Times New Roman" panose="02020603050405020304" pitchFamily="18" charset="0"/>
                <a:cs typeface="Vrinda"/>
              </a:rPr>
              <a:t>Lack of proper brand awareness</a:t>
            </a:r>
            <a:endParaRPr lang="en-SG" dirty="0">
              <a:latin typeface="Calibri" panose="020F0502020204030204" pitchFamily="34" charset="0"/>
              <a:ea typeface="Calibri" panose="020F0502020204030204" pitchFamily="34" charset="0"/>
              <a:cs typeface="Vrinda"/>
            </a:endParaRPr>
          </a:p>
          <a:p>
            <a:pPr marL="342900" marR="0" lvl="0" indent="-342900" algn="just">
              <a:spcBef>
                <a:spcPts val="0"/>
              </a:spcBef>
              <a:spcAft>
                <a:spcPts val="0"/>
              </a:spcAft>
              <a:buFont typeface="Wingdings" panose="05000000000000000000" pitchFamily="2" charset="2"/>
              <a:buChar char=""/>
            </a:pPr>
            <a:r>
              <a:rPr lang="en-SG" dirty="0">
                <a:ea typeface="Times New Roman" panose="02020603050405020304" pitchFamily="18" charset="0"/>
                <a:cs typeface="Vrinda"/>
              </a:rPr>
              <a:t>Insufficient budget</a:t>
            </a:r>
            <a:endParaRPr lang="en-SG" sz="1200" dirty="0">
              <a:effectLst/>
              <a:latin typeface="Calibri" panose="020F0502020204030204" pitchFamily="34" charset="0"/>
              <a:ea typeface="Calibri" panose="020F0502020204030204" pitchFamily="34" charset="0"/>
              <a:cs typeface="Vrinda"/>
            </a:endParaRPr>
          </a:p>
          <a:p>
            <a:pPr eaLnBrk="1" hangingPunct="1">
              <a:defRPr/>
            </a:pPr>
            <a:endParaRPr lang="en-US" dirty="0">
              <a:latin typeface="Arial" charset="0"/>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a:extLst>
              <a:ext uri="{FF2B5EF4-FFF2-40B4-BE49-F238E27FC236}">
                <a16:creationId xmlns:a16="http://schemas.microsoft.com/office/drawing/2014/main" id="{0188B969-04CB-48C6-BA08-FD0B2AB8340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61068EB-9277-48E2-A223-D1922CBCECD1}" type="slidenum">
              <a:rPr lang="en-US" altLang="en-US" smtClean="0"/>
              <a:pPr/>
              <a:t>10</a:t>
            </a:fld>
            <a:endParaRPr lang="en-US" altLang="en-US"/>
          </a:p>
        </p:txBody>
      </p:sp>
      <p:sp>
        <p:nvSpPr>
          <p:cNvPr id="32770" name="Rectangle 2">
            <a:extLst>
              <a:ext uri="{FF2B5EF4-FFF2-40B4-BE49-F238E27FC236}">
                <a16:creationId xmlns:a16="http://schemas.microsoft.com/office/drawing/2014/main" id="{79CB15EE-BBAF-47DD-8144-ECB0B70E4247}"/>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845D8884-91A5-4EBF-9680-A6668BCA9F4A}"/>
              </a:ext>
            </a:extLst>
          </p:cNvPr>
          <p:cNvSpPr>
            <a:spLocks noGrp="1" noChangeArrowheads="1"/>
          </p:cNvSpPr>
          <p:nvPr>
            <p:ph type="body" idx="1"/>
          </p:nvPr>
        </p:nvSpPr>
        <p:spPr/>
        <p:txBody>
          <a:bodyPr/>
          <a:lstStyle/>
          <a:p>
            <a:pPr>
              <a:lnSpc>
                <a:spcPct val="150000"/>
              </a:lnSpc>
            </a:pPr>
            <a:r>
              <a:rPr lang="en-SG" b="1" dirty="0"/>
              <a:t>Opportunities</a:t>
            </a:r>
            <a:endParaRPr lang="en-SG" dirty="0"/>
          </a:p>
          <a:p>
            <a:pPr marL="285750" lvl="0" indent="-285750">
              <a:lnSpc>
                <a:spcPct val="150000"/>
              </a:lnSpc>
              <a:buFont typeface="Wingdings" panose="05000000000000000000" pitchFamily="2" charset="2"/>
              <a:buChar char="Ø"/>
            </a:pPr>
            <a:r>
              <a:rPr lang="en-SG" dirty="0"/>
              <a:t>Increased demand in the market</a:t>
            </a:r>
          </a:p>
          <a:p>
            <a:pPr marL="285750" lvl="0" indent="-285750">
              <a:lnSpc>
                <a:spcPct val="150000"/>
              </a:lnSpc>
              <a:buFont typeface="Wingdings" panose="05000000000000000000" pitchFamily="2" charset="2"/>
              <a:buChar char="Ø"/>
            </a:pPr>
            <a:r>
              <a:rPr lang="en-SG" dirty="0"/>
              <a:t>Low competition shortly</a:t>
            </a:r>
          </a:p>
          <a:p>
            <a:pPr eaLnBrk="1" hangingPunct="1">
              <a:defRPr/>
            </a:pPr>
            <a:endParaRPr lang="en-US" dirty="0">
              <a:latin typeface="Arial" charset="0"/>
              <a:cs typeface="+mn-cs"/>
            </a:endParaRPr>
          </a:p>
          <a:p>
            <a:r>
              <a:rPr lang="en-SG" b="1" dirty="0"/>
              <a:t>Threats</a:t>
            </a:r>
          </a:p>
          <a:p>
            <a:pPr marL="285750" lvl="0" indent="-285750">
              <a:lnSpc>
                <a:spcPct val="150000"/>
              </a:lnSpc>
              <a:buFont typeface="Wingdings" panose="05000000000000000000" pitchFamily="2" charset="2"/>
              <a:buChar char="Ø"/>
            </a:pPr>
            <a:r>
              <a:rPr lang="en-SG" dirty="0"/>
              <a:t>Low barriers to entry</a:t>
            </a:r>
          </a:p>
          <a:p>
            <a:pPr marL="285750" indent="-285750">
              <a:lnSpc>
                <a:spcPct val="150000"/>
              </a:lnSpc>
              <a:buFont typeface="Wingdings" panose="05000000000000000000" pitchFamily="2" charset="2"/>
              <a:buChar char="Ø"/>
            </a:pPr>
            <a:r>
              <a:rPr lang="en-US" dirty="0"/>
              <a:t>Certain changes in the trading regulations</a:t>
            </a:r>
            <a:endParaRPr lang="en-SG" sz="1200" dirty="0">
              <a:effectLst/>
              <a:latin typeface="Calibri" panose="020F0502020204030204" pitchFamily="34" charset="0"/>
              <a:ea typeface="Calibri" panose="020F0502020204030204" pitchFamily="34" charset="0"/>
              <a:cs typeface="Vrinda"/>
            </a:endParaRPr>
          </a:p>
          <a:p>
            <a:pPr eaLnBrk="1" hangingPunct="1">
              <a:defRPr/>
            </a:pPr>
            <a:endParaRPr lang="en-US" dirty="0">
              <a:latin typeface="Arial" charset="0"/>
              <a:cs typeface="+mn-cs"/>
            </a:endParaRPr>
          </a:p>
        </p:txBody>
      </p:sp>
    </p:spTree>
    <p:extLst>
      <p:ext uri="{BB962C8B-B14F-4D97-AF65-F5344CB8AC3E}">
        <p14:creationId xmlns:p14="http://schemas.microsoft.com/office/powerpoint/2010/main" val="16400005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a:extLst>
              <a:ext uri="{FF2B5EF4-FFF2-40B4-BE49-F238E27FC236}">
                <a16:creationId xmlns:a16="http://schemas.microsoft.com/office/drawing/2014/main" id="{50D99602-5274-4FD5-8F28-E0C9D3DAADD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05779C5-2FED-4446-8996-AA28F40BA0D1}" type="slidenum">
              <a:rPr lang="en-US" altLang="en-US" smtClean="0"/>
              <a:pPr/>
              <a:t>11</a:t>
            </a:fld>
            <a:endParaRPr lang="en-US" altLang="en-US"/>
          </a:p>
        </p:txBody>
      </p:sp>
      <p:sp>
        <p:nvSpPr>
          <p:cNvPr id="34818" name="Rectangle 2">
            <a:extLst>
              <a:ext uri="{FF2B5EF4-FFF2-40B4-BE49-F238E27FC236}">
                <a16:creationId xmlns:a16="http://schemas.microsoft.com/office/drawing/2014/main" id="{3CB938E7-D0AA-4E7A-B3BC-79A52683932D}"/>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40F60D90-CF81-42BB-92F8-AF20AD48E352}"/>
              </a:ext>
            </a:extLst>
          </p:cNvPr>
          <p:cNvSpPr>
            <a:spLocks noGrp="1" noChangeArrowheads="1"/>
          </p:cNvSpPr>
          <p:nvPr>
            <p:ph type="body" idx="1"/>
          </p:nvPr>
        </p:nvSpPr>
        <p:spPr/>
        <p:txBody>
          <a:bodyPr/>
          <a:lstStyle/>
          <a:p>
            <a:pPr marL="285750" marR="0" lvl="0" indent="-285750" algn="just">
              <a:lnSpc>
                <a:spcPct val="150000"/>
              </a:lnSpc>
              <a:spcBef>
                <a:spcPts val="0"/>
              </a:spcBef>
              <a:spcAft>
                <a:spcPts val="0"/>
              </a:spcAft>
              <a:buFont typeface="Arial" panose="020B0604020202020204" pitchFamily="34" charset="0"/>
              <a:buChar char="•"/>
            </a:pPr>
            <a:r>
              <a:rPr lang="en-SG" dirty="0">
                <a:ea typeface="Times New Roman" panose="02020603050405020304" pitchFamily="18" charset="0"/>
                <a:cs typeface="Vrinda"/>
              </a:rPr>
              <a:t>The political factors are in favour (the fair trade law) </a:t>
            </a:r>
            <a:r>
              <a:rPr lang="en-SG" dirty="0"/>
              <a:t>(</a:t>
            </a:r>
            <a:r>
              <a:rPr lang="en-US" dirty="0"/>
              <a:t>Tan, Y. and Carrillo, 2017)</a:t>
            </a:r>
            <a:endParaRPr lang="en-SG" dirty="0"/>
          </a:p>
          <a:p>
            <a:pPr marL="285750" marR="0" lvl="0" indent="-285750" algn="just">
              <a:lnSpc>
                <a:spcPct val="150000"/>
              </a:lnSpc>
              <a:spcBef>
                <a:spcPts val="0"/>
              </a:spcBef>
              <a:spcAft>
                <a:spcPts val="0"/>
              </a:spcAft>
              <a:buFont typeface="Arial" panose="020B0604020202020204" pitchFamily="34" charset="0"/>
              <a:buChar char="•"/>
            </a:pPr>
            <a:r>
              <a:rPr lang="en-SG" dirty="0">
                <a:ea typeface="Times New Roman" panose="02020603050405020304" pitchFamily="18" charset="0"/>
                <a:cs typeface="Vrinda"/>
              </a:rPr>
              <a:t>The economic environment is good, excepting for sudden inflation </a:t>
            </a:r>
            <a:r>
              <a:rPr lang="en-SG" dirty="0"/>
              <a:t>(</a:t>
            </a:r>
            <a:r>
              <a:rPr lang="en-US" dirty="0"/>
              <a:t>Birkin, M., Clarke, G. and Clarke, 2017)</a:t>
            </a:r>
            <a:endParaRPr lang="en-SG" dirty="0">
              <a:ea typeface="Times New Roman" panose="02020603050405020304" pitchFamily="18" charset="0"/>
              <a:cs typeface="Vrinda"/>
            </a:endParaRPr>
          </a:p>
          <a:p>
            <a:pPr marL="285750" marR="0" lvl="0" indent="-285750" algn="just">
              <a:lnSpc>
                <a:spcPct val="150000"/>
              </a:lnSpc>
              <a:spcBef>
                <a:spcPts val="0"/>
              </a:spcBef>
              <a:spcAft>
                <a:spcPts val="0"/>
              </a:spcAft>
              <a:buFont typeface="Arial" panose="020B0604020202020204" pitchFamily="34" charset="0"/>
              <a:buChar char="•"/>
            </a:pPr>
            <a:r>
              <a:rPr lang="en-SG" dirty="0">
                <a:ea typeface="Times New Roman" panose="02020603050405020304" pitchFamily="18" charset="0"/>
                <a:cs typeface="Vrinda"/>
              </a:rPr>
              <a:t>The social factors may cause problems </a:t>
            </a:r>
            <a:r>
              <a:rPr lang="en-SG" dirty="0"/>
              <a:t>(</a:t>
            </a:r>
            <a:r>
              <a:rPr lang="en-US" dirty="0"/>
              <a:t>Tan, Y. and Carrillo, 2017)</a:t>
            </a:r>
            <a:endParaRPr lang="en-SG" dirty="0">
              <a:ea typeface="Times New Roman" panose="02020603050405020304" pitchFamily="18" charset="0"/>
              <a:cs typeface="Vrinda"/>
            </a:endParaRPr>
          </a:p>
          <a:p>
            <a:pPr marL="285750" marR="0" lvl="0" indent="-285750" algn="just">
              <a:lnSpc>
                <a:spcPct val="150000"/>
              </a:lnSpc>
              <a:spcBef>
                <a:spcPts val="0"/>
              </a:spcBef>
              <a:spcAft>
                <a:spcPts val="0"/>
              </a:spcAft>
              <a:buFont typeface="Arial" panose="020B0604020202020204" pitchFamily="34" charset="0"/>
              <a:buChar char="•"/>
            </a:pPr>
            <a:r>
              <a:rPr lang="en-SG" dirty="0">
                <a:ea typeface="Times New Roman" panose="02020603050405020304" pitchFamily="18" charset="0"/>
                <a:cs typeface="Vrinda"/>
              </a:rPr>
              <a:t>Legal and environmental factors are also in favour (copyright act) </a:t>
            </a:r>
            <a:r>
              <a:rPr lang="en-SG" dirty="0"/>
              <a:t>(</a:t>
            </a:r>
            <a:r>
              <a:rPr lang="en-US" dirty="0"/>
              <a:t>Khan et al, 2019)</a:t>
            </a:r>
            <a:endParaRPr lang="en-SG" dirty="0">
              <a:ea typeface="Times New Roman" panose="02020603050405020304" pitchFamily="18" charset="0"/>
              <a:cs typeface="Vrinda"/>
            </a:endParaRPr>
          </a:p>
          <a:p>
            <a:pPr eaLnBrk="1" hangingPunct="1">
              <a:defRPr/>
            </a:pPr>
            <a:endParaRPr lang="en-US" dirty="0">
              <a:latin typeface="Arial" charset="0"/>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a:extLst>
              <a:ext uri="{FF2B5EF4-FFF2-40B4-BE49-F238E27FC236}">
                <a16:creationId xmlns:a16="http://schemas.microsoft.com/office/drawing/2014/main" id="{6AF390A3-6C95-4F07-950C-E95433C7F2C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DA7989E-1349-46F0-9B6D-63A00948FFA0}" type="slidenum">
              <a:rPr lang="en-US" altLang="en-US" smtClean="0"/>
              <a:pPr/>
              <a:t>12</a:t>
            </a:fld>
            <a:endParaRPr lang="en-US" altLang="en-US"/>
          </a:p>
        </p:txBody>
      </p:sp>
      <p:sp>
        <p:nvSpPr>
          <p:cNvPr id="36866" name="Rectangle 2">
            <a:extLst>
              <a:ext uri="{FF2B5EF4-FFF2-40B4-BE49-F238E27FC236}">
                <a16:creationId xmlns:a16="http://schemas.microsoft.com/office/drawing/2014/main" id="{5284F41A-1807-4B97-9D9E-1DE69AA07D42}"/>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30B69B2E-56B5-4D3F-BFE7-194D1694B500}"/>
              </a:ext>
            </a:extLst>
          </p:cNvPr>
          <p:cNvSpPr>
            <a:spLocks noGrp="1" noChangeArrowheads="1"/>
          </p:cNvSpPr>
          <p:nvPr>
            <p:ph type="body" idx="1"/>
          </p:nvPr>
        </p:nvSpPr>
        <p:spPr/>
        <p:txBody>
          <a:bodyPr/>
          <a:lstStyle/>
          <a:p>
            <a:pPr marL="285750" indent="-285750">
              <a:lnSpc>
                <a:spcPct val="150000"/>
              </a:lnSpc>
              <a:buFont typeface="Arial" panose="020B0604020202020204" pitchFamily="34" charset="0"/>
              <a:buChar char="•"/>
            </a:pPr>
            <a:r>
              <a:rPr lang="en-SG" dirty="0" err="1">
                <a:ea typeface="Times New Roman" panose="02020603050405020304" pitchFamily="18" charset="0"/>
              </a:rPr>
              <a:t>BookHub</a:t>
            </a:r>
            <a:r>
              <a:rPr lang="en-SG" dirty="0">
                <a:ea typeface="Times New Roman" panose="02020603050405020304" pitchFamily="18" charset="0"/>
              </a:rPr>
              <a:t> will launch a particular website for the business. All types of products and services would be available on that site, along with any new updates</a:t>
            </a:r>
          </a:p>
          <a:p>
            <a:pPr marL="285750" indent="-285750">
              <a:lnSpc>
                <a:spcPct val="150000"/>
              </a:lnSpc>
              <a:buFont typeface="Arial" panose="020B0604020202020204" pitchFamily="34" charset="0"/>
              <a:buChar char="•"/>
            </a:pPr>
            <a:r>
              <a:rPr lang="en-SG" dirty="0"/>
              <a:t>The customers will get to do the payment electronically on that site by using digital cards like credit or debit cards. </a:t>
            </a:r>
          </a:p>
          <a:p>
            <a:pPr marL="285750" indent="-285750">
              <a:lnSpc>
                <a:spcPct val="150000"/>
              </a:lnSpc>
              <a:buFont typeface="Arial" panose="020B0604020202020204" pitchFamily="34" charset="0"/>
              <a:buChar char="•"/>
            </a:pPr>
            <a:r>
              <a:rPr lang="en-SG" dirty="0"/>
              <a:t>No middleman would be used to reach out to the customers with products. The customers can directly communicate with the website for transaction purposes.</a:t>
            </a:r>
          </a:p>
          <a:p>
            <a:pPr marL="285750" indent="-285750">
              <a:lnSpc>
                <a:spcPct val="150000"/>
              </a:lnSpc>
              <a:buFont typeface="Arial" panose="020B0604020202020204" pitchFamily="34" charset="0"/>
              <a:buChar char="•"/>
            </a:pPr>
            <a:r>
              <a:rPr lang="en-SG" dirty="0"/>
              <a:t>Some online promotions will be conducted, and along with this, </a:t>
            </a:r>
            <a:r>
              <a:rPr lang="en-SG" dirty="0" err="1"/>
              <a:t>BookHub</a:t>
            </a:r>
            <a:r>
              <a:rPr lang="en-SG" dirty="0"/>
              <a:t> will establish a strong presence on various social media platforms to engage customers</a:t>
            </a:r>
          </a:p>
          <a:p>
            <a:pPr eaLnBrk="1" hangingPunct="1">
              <a:defRPr/>
            </a:pPr>
            <a:endParaRPr lang="en-US" dirty="0">
              <a:latin typeface="Arial" charset="0"/>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sz="1200" kern="1200" dirty="0">
                <a:solidFill>
                  <a:schemeClr val="tx1"/>
                </a:solidFill>
                <a:effectLst/>
                <a:latin typeface="Arial" pitchFamily="34" charset="0"/>
                <a:ea typeface="ＭＳ Ｐゴシック" charset="0"/>
                <a:cs typeface="ＭＳ Ｐゴシック" charset="0"/>
              </a:rPr>
              <a:t>There will be five major departments that will be coordinating the tasks of </a:t>
            </a:r>
            <a:r>
              <a:rPr lang="en-SG" sz="1200" kern="1200" dirty="0" err="1">
                <a:solidFill>
                  <a:schemeClr val="tx1"/>
                </a:solidFill>
                <a:effectLst/>
                <a:latin typeface="Arial" pitchFamily="34" charset="0"/>
                <a:ea typeface="ＭＳ Ｐゴシック" charset="0"/>
                <a:cs typeface="ＭＳ Ｐゴシック" charset="0"/>
              </a:rPr>
              <a:t>BookHub</a:t>
            </a:r>
            <a:r>
              <a:rPr lang="en-SG" sz="1200" kern="1200" dirty="0">
                <a:solidFill>
                  <a:schemeClr val="tx1"/>
                </a:solidFill>
                <a:effectLst/>
                <a:latin typeface="Arial" pitchFamily="34" charset="0"/>
                <a:ea typeface="ＭＳ Ｐゴシック" charset="0"/>
                <a:cs typeface="ＭＳ Ｐゴシック" charset="0"/>
              </a:rPr>
              <a:t>. The major departments are finance, marketing, human resource, customer service, and information technology, for each of these areas, there will be a head who will be reporting to the chief executive officer of </a:t>
            </a:r>
            <a:r>
              <a:rPr lang="en-SG" sz="1200" kern="1200" dirty="0" err="1">
                <a:solidFill>
                  <a:schemeClr val="tx1"/>
                </a:solidFill>
                <a:effectLst/>
                <a:latin typeface="Arial" pitchFamily="34" charset="0"/>
                <a:ea typeface="ＭＳ Ｐゴシック" charset="0"/>
                <a:cs typeface="ＭＳ Ｐゴシック" charset="0"/>
              </a:rPr>
              <a:t>BookHub</a:t>
            </a:r>
            <a:endParaRPr lang="en-SG" dirty="0"/>
          </a:p>
        </p:txBody>
      </p:sp>
      <p:sp>
        <p:nvSpPr>
          <p:cNvPr id="4" name="Slide Number Placeholder 3"/>
          <p:cNvSpPr>
            <a:spLocks noGrp="1"/>
          </p:cNvSpPr>
          <p:nvPr>
            <p:ph type="sldNum" sz="quarter" idx="10"/>
          </p:nvPr>
        </p:nvSpPr>
        <p:spPr/>
        <p:txBody>
          <a:bodyPr/>
          <a:lstStyle/>
          <a:p>
            <a:pPr>
              <a:defRPr/>
            </a:pPr>
            <a:fld id="{1440C630-2868-4F1D-80A3-4E71F25E06B7}" type="slidenum">
              <a:rPr lang="en-US" altLang="en-US" smtClean="0"/>
              <a:pPr>
                <a:defRPr/>
              </a:pPr>
              <a:t>14</a:t>
            </a:fld>
            <a:endParaRPr lang="en-US" altLang="en-US"/>
          </a:p>
        </p:txBody>
      </p:sp>
    </p:spTree>
    <p:extLst>
      <p:ext uri="{BB962C8B-B14F-4D97-AF65-F5344CB8AC3E}">
        <p14:creationId xmlns:p14="http://schemas.microsoft.com/office/powerpoint/2010/main" val="12454809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50000"/>
              </a:lnSpc>
              <a:buFont typeface="Arial" panose="020B0604020202020204" pitchFamily="34" charset="0"/>
              <a:buChar char="•"/>
            </a:pPr>
            <a:r>
              <a:rPr lang="en-SG" dirty="0">
                <a:ea typeface="Times New Roman" panose="02020603050405020304" pitchFamily="18" charset="0"/>
              </a:rPr>
              <a:t>This book will increase the incentive for students to read</a:t>
            </a:r>
          </a:p>
          <a:p>
            <a:pPr marL="285750" indent="-285750">
              <a:lnSpc>
                <a:spcPct val="150000"/>
              </a:lnSpc>
              <a:buFont typeface="Arial" panose="020B0604020202020204" pitchFamily="34" charset="0"/>
              <a:buChar char="•"/>
            </a:pPr>
            <a:r>
              <a:rPr lang="en-SG" dirty="0"/>
              <a:t>This will contribute to the enhancement of the knowledge based economy of the UK</a:t>
            </a:r>
          </a:p>
          <a:p>
            <a:pPr marL="285750" indent="-285750">
              <a:lnSpc>
                <a:spcPct val="150000"/>
              </a:lnSpc>
              <a:buFont typeface="Arial" panose="020B0604020202020204" pitchFamily="34" charset="0"/>
              <a:buChar char="•"/>
            </a:pPr>
            <a:r>
              <a:rPr lang="en-SG" dirty="0"/>
              <a:t>This will lead the physical library industry all along. </a:t>
            </a:r>
          </a:p>
          <a:p>
            <a:pPr marL="285750" indent="-285750">
              <a:lnSpc>
                <a:spcPct val="150000"/>
              </a:lnSpc>
              <a:buFont typeface="Arial" panose="020B0604020202020204" pitchFamily="34" charset="0"/>
              <a:buChar char="•"/>
            </a:pPr>
            <a:r>
              <a:rPr lang="en-SG" dirty="0"/>
              <a:t>Students can get to read a wider range of topics on a single device. </a:t>
            </a:r>
          </a:p>
          <a:p>
            <a:endParaRPr lang="en-SG" dirty="0"/>
          </a:p>
        </p:txBody>
      </p:sp>
      <p:sp>
        <p:nvSpPr>
          <p:cNvPr id="4" name="Slide Number Placeholder 3"/>
          <p:cNvSpPr>
            <a:spLocks noGrp="1"/>
          </p:cNvSpPr>
          <p:nvPr>
            <p:ph type="sldNum" sz="quarter" idx="10"/>
          </p:nvPr>
        </p:nvSpPr>
        <p:spPr/>
        <p:txBody>
          <a:bodyPr/>
          <a:lstStyle/>
          <a:p>
            <a:pPr>
              <a:defRPr/>
            </a:pPr>
            <a:fld id="{1440C630-2868-4F1D-80A3-4E71F25E06B7}" type="slidenum">
              <a:rPr lang="en-US" altLang="en-US" smtClean="0"/>
              <a:pPr>
                <a:defRPr/>
              </a:pPr>
              <a:t>15</a:t>
            </a:fld>
            <a:endParaRPr lang="en-US" altLang="en-US"/>
          </a:p>
        </p:txBody>
      </p:sp>
    </p:spTree>
    <p:extLst>
      <p:ext uri="{BB962C8B-B14F-4D97-AF65-F5344CB8AC3E}">
        <p14:creationId xmlns:p14="http://schemas.microsoft.com/office/powerpoint/2010/main" val="18391563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50000"/>
              </a:lnSpc>
              <a:buFont typeface="Arial" panose="020B0604020202020204" pitchFamily="34" charset="0"/>
              <a:buChar char="•"/>
            </a:pPr>
            <a:r>
              <a:rPr lang="en-SG" dirty="0">
                <a:ea typeface="Times New Roman" panose="02020603050405020304" pitchFamily="18" charset="0"/>
              </a:rPr>
              <a:t>Customer retention will be measured yearly to evaluate business success. </a:t>
            </a:r>
          </a:p>
          <a:p>
            <a:pPr marL="285750" indent="-285750">
              <a:lnSpc>
                <a:spcPct val="150000"/>
              </a:lnSpc>
              <a:buFont typeface="Arial" panose="020B0604020202020204" pitchFamily="34" charset="0"/>
              <a:buChar char="•"/>
            </a:pPr>
            <a:r>
              <a:rPr lang="en-SG" dirty="0"/>
              <a:t>Website traffic will also be measured monthly to update the promotion programs</a:t>
            </a:r>
          </a:p>
          <a:p>
            <a:pPr marL="285750" indent="-285750">
              <a:lnSpc>
                <a:spcPct val="150000"/>
              </a:lnSpc>
              <a:buFont typeface="Arial" panose="020B0604020202020204" pitchFamily="34" charset="0"/>
              <a:buChar char="•"/>
            </a:pPr>
            <a:r>
              <a:rPr lang="en-SG" dirty="0"/>
              <a:t>If expected return on investment is not received within 2 years of operation, it will be closed down. </a:t>
            </a:r>
          </a:p>
        </p:txBody>
      </p:sp>
      <p:sp>
        <p:nvSpPr>
          <p:cNvPr id="4" name="Slide Number Placeholder 3"/>
          <p:cNvSpPr>
            <a:spLocks noGrp="1"/>
          </p:cNvSpPr>
          <p:nvPr>
            <p:ph type="sldNum" sz="quarter" idx="10"/>
          </p:nvPr>
        </p:nvSpPr>
        <p:spPr/>
        <p:txBody>
          <a:bodyPr/>
          <a:lstStyle/>
          <a:p>
            <a:pPr>
              <a:defRPr/>
            </a:pPr>
            <a:fld id="{1440C630-2868-4F1D-80A3-4E71F25E06B7}" type="slidenum">
              <a:rPr lang="en-US" altLang="en-US" smtClean="0"/>
              <a:pPr>
                <a:defRPr/>
              </a:pPr>
              <a:t>16</a:t>
            </a:fld>
            <a:endParaRPr lang="en-US" altLang="en-US"/>
          </a:p>
        </p:txBody>
      </p:sp>
    </p:spTree>
    <p:extLst>
      <p:ext uri="{BB962C8B-B14F-4D97-AF65-F5344CB8AC3E}">
        <p14:creationId xmlns:p14="http://schemas.microsoft.com/office/powerpoint/2010/main" val="22920090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SG" sz="1200" kern="1200" dirty="0">
                <a:solidFill>
                  <a:schemeClr val="tx1"/>
                </a:solidFill>
                <a:effectLst/>
                <a:latin typeface="Arial" pitchFamily="34" charset="0"/>
                <a:ea typeface="ＭＳ Ｐゴシック" charset="0"/>
                <a:cs typeface="ＭＳ Ｐゴシック" charset="0"/>
              </a:rPr>
              <a:t>The projected income statement shows that this business organization will have an increasing pattern of net income. It has to be noted that this projected income statement has been constructed in consideration of the various factors of the internal and external environment.</a:t>
            </a:r>
          </a:p>
          <a:p>
            <a:endParaRPr lang="en-SG" dirty="0"/>
          </a:p>
        </p:txBody>
      </p:sp>
      <p:sp>
        <p:nvSpPr>
          <p:cNvPr id="4" name="Slide Number Placeholder 3"/>
          <p:cNvSpPr>
            <a:spLocks noGrp="1"/>
          </p:cNvSpPr>
          <p:nvPr>
            <p:ph type="sldNum" sz="quarter" idx="10"/>
          </p:nvPr>
        </p:nvSpPr>
        <p:spPr/>
        <p:txBody>
          <a:bodyPr/>
          <a:lstStyle/>
          <a:p>
            <a:pPr>
              <a:defRPr/>
            </a:pPr>
            <a:fld id="{1440C630-2868-4F1D-80A3-4E71F25E06B7}" type="slidenum">
              <a:rPr lang="en-US" altLang="en-US" smtClean="0"/>
              <a:pPr>
                <a:defRPr/>
              </a:pPr>
              <a:t>18</a:t>
            </a:fld>
            <a:endParaRPr lang="en-US" altLang="en-US"/>
          </a:p>
        </p:txBody>
      </p:sp>
    </p:spTree>
    <p:extLst>
      <p:ext uri="{BB962C8B-B14F-4D97-AF65-F5344CB8AC3E}">
        <p14:creationId xmlns:p14="http://schemas.microsoft.com/office/powerpoint/2010/main" val="37348764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sz="1200" kern="1200" dirty="0">
                <a:solidFill>
                  <a:schemeClr val="tx1"/>
                </a:solidFill>
                <a:effectLst/>
                <a:latin typeface="Arial" pitchFamily="34" charset="0"/>
                <a:ea typeface="ＭＳ Ｐゴシック" charset="0"/>
                <a:cs typeface="ＭＳ Ｐゴシック" charset="0"/>
              </a:rPr>
              <a:t>Regarding the projected balance sheet of </a:t>
            </a:r>
            <a:r>
              <a:rPr lang="en-SG" sz="1200" kern="1200" dirty="0" err="1">
                <a:solidFill>
                  <a:schemeClr val="tx1"/>
                </a:solidFill>
                <a:effectLst/>
                <a:latin typeface="Arial" pitchFamily="34" charset="0"/>
                <a:ea typeface="ＭＳ Ｐゴシック" charset="0"/>
                <a:cs typeface="ＭＳ Ｐゴシック" charset="0"/>
              </a:rPr>
              <a:t>BookHub</a:t>
            </a:r>
            <a:r>
              <a:rPr lang="en-SG" sz="1200" kern="1200" dirty="0">
                <a:solidFill>
                  <a:schemeClr val="tx1"/>
                </a:solidFill>
                <a:effectLst/>
                <a:latin typeface="Arial" pitchFamily="34" charset="0"/>
                <a:ea typeface="ＭＳ Ｐゴシック" charset="0"/>
                <a:cs typeface="ＭＳ Ｐゴシック" charset="0"/>
              </a:rPr>
              <a:t>, the results also show that the overall assets of this business will be increasing as the years pass by.</a:t>
            </a:r>
          </a:p>
        </p:txBody>
      </p:sp>
      <p:sp>
        <p:nvSpPr>
          <p:cNvPr id="4" name="Slide Number Placeholder 3"/>
          <p:cNvSpPr>
            <a:spLocks noGrp="1"/>
          </p:cNvSpPr>
          <p:nvPr>
            <p:ph type="sldNum" sz="quarter" idx="10"/>
          </p:nvPr>
        </p:nvSpPr>
        <p:spPr/>
        <p:txBody>
          <a:bodyPr/>
          <a:lstStyle/>
          <a:p>
            <a:pPr>
              <a:defRPr/>
            </a:pPr>
            <a:fld id="{1440C630-2868-4F1D-80A3-4E71F25E06B7}" type="slidenum">
              <a:rPr lang="en-US" altLang="en-US" smtClean="0"/>
              <a:pPr>
                <a:defRPr/>
              </a:pPr>
              <a:t>19</a:t>
            </a:fld>
            <a:endParaRPr lang="en-US" altLang="en-US"/>
          </a:p>
        </p:txBody>
      </p:sp>
    </p:spTree>
    <p:extLst>
      <p:ext uri="{BB962C8B-B14F-4D97-AF65-F5344CB8AC3E}">
        <p14:creationId xmlns:p14="http://schemas.microsoft.com/office/powerpoint/2010/main" val="8461939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SG" sz="1200" kern="1200" dirty="0">
                <a:solidFill>
                  <a:schemeClr val="tx1"/>
                </a:solidFill>
                <a:effectLst/>
                <a:latin typeface="Arial" pitchFamily="34" charset="0"/>
                <a:ea typeface="ＭＳ Ｐゴシック" charset="0"/>
                <a:cs typeface="ＭＳ Ｐゴシック" charset="0"/>
              </a:rPr>
              <a:t>To conclude, this report illustrates a full-fledged business plan for an </a:t>
            </a:r>
            <a:r>
              <a:rPr lang="en-SG" sz="1200" kern="1200" dirty="0" err="1">
                <a:solidFill>
                  <a:schemeClr val="tx1"/>
                </a:solidFill>
                <a:effectLst/>
                <a:latin typeface="Arial" pitchFamily="34" charset="0"/>
                <a:ea typeface="ＭＳ Ｐゴシック" charset="0"/>
                <a:cs typeface="ＭＳ Ｐゴシック" charset="0"/>
              </a:rPr>
              <a:t>ebook</a:t>
            </a:r>
            <a:r>
              <a:rPr lang="en-SG" sz="1200" kern="1200" dirty="0">
                <a:solidFill>
                  <a:schemeClr val="tx1"/>
                </a:solidFill>
                <a:effectLst/>
                <a:latin typeface="Arial" pitchFamily="34" charset="0"/>
                <a:ea typeface="ＭＳ Ｐゴシック" charset="0"/>
                <a:cs typeface="ＭＳ Ｐゴシック" charset="0"/>
              </a:rPr>
              <a:t> platform named </a:t>
            </a:r>
            <a:r>
              <a:rPr lang="en-SG" sz="1200" kern="1200" dirty="0" err="1">
                <a:solidFill>
                  <a:schemeClr val="tx1"/>
                </a:solidFill>
                <a:effectLst/>
                <a:latin typeface="Arial" pitchFamily="34" charset="0"/>
                <a:ea typeface="ＭＳ Ｐゴシック" charset="0"/>
                <a:cs typeface="ＭＳ Ｐゴシック" charset="0"/>
              </a:rPr>
              <a:t>BookHub</a:t>
            </a:r>
            <a:r>
              <a:rPr lang="en-SG" sz="1200" kern="1200" dirty="0">
                <a:solidFill>
                  <a:schemeClr val="tx1"/>
                </a:solidFill>
                <a:effectLst/>
                <a:latin typeface="Arial" pitchFamily="34" charset="0"/>
                <a:ea typeface="ＭＳ Ｐゴシック" charset="0"/>
                <a:cs typeface="ＭＳ Ｐゴシック" charset="0"/>
              </a:rPr>
              <a:t> which will be offering access to academic books to students ranging from high school to PhD level of Wales in the United Kingdom in exchange for an annual or monthly subscription fee. This report also entails information regarding the target audience and the marketing plan. Along with this, the management plan and the technology plan of this business organization have also been illustrated. The projected financial statements and the balance sheet also show that the implementation plan of this business organization is a feasible practicality.</a:t>
            </a:r>
          </a:p>
          <a:p>
            <a:endParaRPr lang="en-SG" dirty="0"/>
          </a:p>
        </p:txBody>
      </p:sp>
      <p:sp>
        <p:nvSpPr>
          <p:cNvPr id="4" name="Slide Number Placeholder 3"/>
          <p:cNvSpPr>
            <a:spLocks noGrp="1"/>
          </p:cNvSpPr>
          <p:nvPr>
            <p:ph type="sldNum" sz="quarter" idx="10"/>
          </p:nvPr>
        </p:nvSpPr>
        <p:spPr/>
        <p:txBody>
          <a:bodyPr/>
          <a:lstStyle/>
          <a:p>
            <a:pPr>
              <a:defRPr/>
            </a:pPr>
            <a:fld id="{1440C630-2868-4F1D-80A3-4E71F25E06B7}" type="slidenum">
              <a:rPr lang="en-US" altLang="en-US" smtClean="0"/>
              <a:pPr>
                <a:defRPr/>
              </a:pPr>
              <a:t>20</a:t>
            </a:fld>
            <a:endParaRPr lang="en-US" altLang="en-US"/>
          </a:p>
        </p:txBody>
      </p:sp>
    </p:spTree>
    <p:extLst>
      <p:ext uri="{BB962C8B-B14F-4D97-AF65-F5344CB8AC3E}">
        <p14:creationId xmlns:p14="http://schemas.microsoft.com/office/powerpoint/2010/main" val="13392949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16BD1A-1250-4B3C-A5B0-7CCB00BD3045}"/>
              </a:ext>
            </a:extLst>
          </p:cNvPr>
          <p:cNvSpPr>
            <a:spLocks noGrp="1"/>
          </p:cNvSpPr>
          <p:nvPr>
            <p:ph type="dt" sz="half" idx="10"/>
          </p:nvPr>
        </p:nvSpPr>
        <p:spPr>
          <a:xfrm>
            <a:off x="395288" y="6524625"/>
            <a:ext cx="971550" cy="219075"/>
          </a:xfrm>
        </p:spPr>
        <p:txBody>
          <a:bodyPr/>
          <a:lstStyle>
            <a:lvl1pPr>
              <a:defRPr/>
            </a:lvl1pPr>
          </a:lstStyle>
          <a:p>
            <a:pPr>
              <a:defRPr/>
            </a:pPr>
            <a:fld id="{1613C946-0630-4373-9F0A-E0A1F29D6711}" type="datetime1">
              <a:rPr lang="en-GB" altLang="en-US"/>
              <a:pPr>
                <a:defRPr/>
              </a:pPr>
              <a:t>05/11/2022</a:t>
            </a:fld>
            <a:endParaRPr lang="en-GB" altLang="en-US"/>
          </a:p>
        </p:txBody>
      </p:sp>
      <p:sp>
        <p:nvSpPr>
          <p:cNvPr id="5" name="Footer Placeholder 4">
            <a:extLst>
              <a:ext uri="{FF2B5EF4-FFF2-40B4-BE49-F238E27FC236}">
                <a16:creationId xmlns:a16="http://schemas.microsoft.com/office/drawing/2014/main" id="{56BD69A9-B382-4BC1-BAF2-5DEC4D2CEF4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AD6B8F4-8B16-43F0-ADB2-FCC677B72658}"/>
              </a:ext>
            </a:extLst>
          </p:cNvPr>
          <p:cNvSpPr>
            <a:spLocks noGrp="1"/>
          </p:cNvSpPr>
          <p:nvPr>
            <p:ph type="sldNum" sz="quarter" idx="12"/>
          </p:nvPr>
        </p:nvSpPr>
        <p:spPr/>
        <p:txBody>
          <a:bodyPr/>
          <a:lstStyle>
            <a:lvl1pPr>
              <a:defRPr/>
            </a:lvl1pPr>
          </a:lstStyle>
          <a:p>
            <a:pPr>
              <a:defRPr/>
            </a:pPr>
            <a:fld id="{B5402F29-27A9-47C8-88F4-36F84CE99E69}" type="slidenum">
              <a:rPr lang="en-GB" altLang="en-US"/>
              <a:pPr>
                <a:defRPr/>
              </a:pPr>
              <a:t>‹#›</a:t>
            </a:fld>
            <a:endParaRPr lang="en-GB" altLang="en-US"/>
          </a:p>
        </p:txBody>
      </p:sp>
    </p:spTree>
    <p:extLst>
      <p:ext uri="{BB962C8B-B14F-4D97-AF65-F5344CB8AC3E}">
        <p14:creationId xmlns:p14="http://schemas.microsoft.com/office/powerpoint/2010/main" val="3986124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301454-1D5B-4E94-BABC-595B625F93B1}"/>
              </a:ext>
            </a:extLst>
          </p:cNvPr>
          <p:cNvSpPr>
            <a:spLocks noGrp="1"/>
          </p:cNvSpPr>
          <p:nvPr>
            <p:ph type="dt" sz="half" idx="10"/>
          </p:nvPr>
        </p:nvSpPr>
        <p:spPr/>
        <p:txBody>
          <a:bodyPr/>
          <a:lstStyle>
            <a:lvl1pPr>
              <a:defRPr/>
            </a:lvl1pPr>
          </a:lstStyle>
          <a:p>
            <a:pPr>
              <a:defRPr/>
            </a:pPr>
            <a:fld id="{723BF07B-C858-471D-8AC4-CB3F7C4D4A40}" type="datetime1">
              <a:rPr lang="en-GB" altLang="en-US"/>
              <a:pPr>
                <a:defRPr/>
              </a:pPr>
              <a:t>05/11/2022</a:t>
            </a:fld>
            <a:endParaRPr lang="en-GB" altLang="en-US"/>
          </a:p>
        </p:txBody>
      </p:sp>
      <p:sp>
        <p:nvSpPr>
          <p:cNvPr id="5" name="Footer Placeholder 4">
            <a:extLst>
              <a:ext uri="{FF2B5EF4-FFF2-40B4-BE49-F238E27FC236}">
                <a16:creationId xmlns:a16="http://schemas.microsoft.com/office/drawing/2014/main" id="{745CED97-A849-42D8-942E-C9558E3974D7}"/>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6DB0204E-CE17-4F44-89BC-0AF2724508A7}"/>
              </a:ext>
            </a:extLst>
          </p:cNvPr>
          <p:cNvSpPr>
            <a:spLocks noGrp="1"/>
          </p:cNvSpPr>
          <p:nvPr>
            <p:ph type="sldNum" sz="quarter" idx="12"/>
          </p:nvPr>
        </p:nvSpPr>
        <p:spPr/>
        <p:txBody>
          <a:bodyPr/>
          <a:lstStyle>
            <a:lvl1pPr>
              <a:defRPr/>
            </a:lvl1pPr>
          </a:lstStyle>
          <a:p>
            <a:pPr>
              <a:defRPr/>
            </a:pPr>
            <a:fld id="{5C8EBB09-44CC-48D7-88ED-5F694F40E2DD}" type="slidenum">
              <a:rPr lang="en-GB" altLang="en-US"/>
              <a:pPr>
                <a:defRPr/>
              </a:pPr>
              <a:t>‹#›</a:t>
            </a:fld>
            <a:endParaRPr lang="en-GB" altLang="en-US"/>
          </a:p>
        </p:txBody>
      </p:sp>
    </p:spTree>
    <p:extLst>
      <p:ext uri="{BB962C8B-B14F-4D97-AF65-F5344CB8AC3E}">
        <p14:creationId xmlns:p14="http://schemas.microsoft.com/office/powerpoint/2010/main" val="881245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1BFA5C-6F0E-41E7-A09A-E0B394F39FBC}"/>
              </a:ext>
            </a:extLst>
          </p:cNvPr>
          <p:cNvSpPr>
            <a:spLocks noGrp="1"/>
          </p:cNvSpPr>
          <p:nvPr>
            <p:ph type="dt" sz="half" idx="10"/>
          </p:nvPr>
        </p:nvSpPr>
        <p:spPr/>
        <p:txBody>
          <a:bodyPr/>
          <a:lstStyle>
            <a:lvl1pPr>
              <a:defRPr/>
            </a:lvl1pPr>
          </a:lstStyle>
          <a:p>
            <a:pPr>
              <a:defRPr/>
            </a:pPr>
            <a:fld id="{4EAB8CB9-884D-4A82-BE06-95103DEE2B37}" type="datetime1">
              <a:rPr lang="en-GB" altLang="en-US"/>
              <a:pPr>
                <a:defRPr/>
              </a:pPr>
              <a:t>05/11/2022</a:t>
            </a:fld>
            <a:endParaRPr lang="en-GB" altLang="en-US"/>
          </a:p>
        </p:txBody>
      </p:sp>
      <p:sp>
        <p:nvSpPr>
          <p:cNvPr id="5" name="Slide Number Placeholder 5">
            <a:extLst>
              <a:ext uri="{FF2B5EF4-FFF2-40B4-BE49-F238E27FC236}">
                <a16:creationId xmlns:a16="http://schemas.microsoft.com/office/drawing/2014/main" id="{ABD11EEE-4B50-477A-9701-3AD333FEE7EB}"/>
              </a:ext>
            </a:extLst>
          </p:cNvPr>
          <p:cNvSpPr>
            <a:spLocks noGrp="1"/>
          </p:cNvSpPr>
          <p:nvPr>
            <p:ph type="sldNum" sz="quarter" idx="11"/>
          </p:nvPr>
        </p:nvSpPr>
        <p:spPr/>
        <p:txBody>
          <a:bodyPr/>
          <a:lstStyle>
            <a:lvl1pPr>
              <a:defRPr/>
            </a:lvl1pPr>
          </a:lstStyle>
          <a:p>
            <a:pPr>
              <a:defRPr/>
            </a:pPr>
            <a:fld id="{51C63827-8093-4B72-AB17-0707E8EA5973}" type="slidenum">
              <a:rPr lang="en-GB" altLang="en-US"/>
              <a:pPr>
                <a:defRPr/>
              </a:pPr>
              <a:t>‹#›</a:t>
            </a:fld>
            <a:endParaRPr lang="en-GB" altLang="en-US"/>
          </a:p>
        </p:txBody>
      </p:sp>
    </p:spTree>
    <p:extLst>
      <p:ext uri="{BB962C8B-B14F-4D97-AF65-F5344CB8AC3E}">
        <p14:creationId xmlns:p14="http://schemas.microsoft.com/office/powerpoint/2010/main" val="2976431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0B60267-AE80-4543-A7DF-80E31A4AEA70}"/>
              </a:ext>
            </a:extLst>
          </p:cNvPr>
          <p:cNvSpPr>
            <a:spLocks noGrp="1"/>
          </p:cNvSpPr>
          <p:nvPr>
            <p:ph type="dt" sz="half" idx="10"/>
          </p:nvPr>
        </p:nvSpPr>
        <p:spPr/>
        <p:txBody>
          <a:bodyPr/>
          <a:lstStyle>
            <a:lvl1pPr>
              <a:defRPr/>
            </a:lvl1pPr>
          </a:lstStyle>
          <a:p>
            <a:pPr>
              <a:defRPr/>
            </a:pPr>
            <a:fld id="{AC0F51F6-CEDE-4B69-8B05-67294B7141C9}" type="datetime1">
              <a:rPr lang="en-GB" altLang="en-US"/>
              <a:pPr>
                <a:defRPr/>
              </a:pPr>
              <a:t>05/11/2022</a:t>
            </a:fld>
            <a:endParaRPr lang="en-GB" altLang="en-US"/>
          </a:p>
        </p:txBody>
      </p:sp>
      <p:sp>
        <p:nvSpPr>
          <p:cNvPr id="6" name="Slide Number Placeholder 5">
            <a:extLst>
              <a:ext uri="{FF2B5EF4-FFF2-40B4-BE49-F238E27FC236}">
                <a16:creationId xmlns:a16="http://schemas.microsoft.com/office/drawing/2014/main" id="{3AA135BD-9C47-4ED1-8C22-71EC77589BDF}"/>
              </a:ext>
            </a:extLst>
          </p:cNvPr>
          <p:cNvSpPr>
            <a:spLocks noGrp="1"/>
          </p:cNvSpPr>
          <p:nvPr>
            <p:ph type="sldNum" sz="quarter" idx="11"/>
          </p:nvPr>
        </p:nvSpPr>
        <p:spPr/>
        <p:txBody>
          <a:bodyPr/>
          <a:lstStyle>
            <a:lvl1pPr>
              <a:defRPr/>
            </a:lvl1pPr>
          </a:lstStyle>
          <a:p>
            <a:pPr>
              <a:defRPr/>
            </a:pPr>
            <a:fld id="{39C86F8E-1BC3-406D-919F-D0389136CFEC}" type="slidenum">
              <a:rPr lang="en-GB" altLang="en-US"/>
              <a:pPr>
                <a:defRPr/>
              </a:pPr>
              <a:t>‹#›</a:t>
            </a:fld>
            <a:endParaRPr lang="en-GB" altLang="en-US"/>
          </a:p>
        </p:txBody>
      </p:sp>
    </p:spTree>
    <p:extLst>
      <p:ext uri="{BB962C8B-B14F-4D97-AF65-F5344CB8AC3E}">
        <p14:creationId xmlns:p14="http://schemas.microsoft.com/office/powerpoint/2010/main" val="2983942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46B870D-3CBD-48F4-A2B0-8CF50D26BEB6}"/>
              </a:ext>
            </a:extLst>
          </p:cNvPr>
          <p:cNvSpPr>
            <a:spLocks noGrp="1"/>
          </p:cNvSpPr>
          <p:nvPr>
            <p:ph type="dt" sz="half" idx="10"/>
          </p:nvPr>
        </p:nvSpPr>
        <p:spPr/>
        <p:txBody>
          <a:bodyPr/>
          <a:lstStyle>
            <a:lvl1pPr>
              <a:defRPr/>
            </a:lvl1pPr>
          </a:lstStyle>
          <a:p>
            <a:pPr>
              <a:defRPr/>
            </a:pPr>
            <a:fld id="{E2B84616-248D-45D7-A835-27E4FEB01AFD}" type="datetime1">
              <a:rPr lang="en-GB" altLang="en-US"/>
              <a:pPr>
                <a:defRPr/>
              </a:pPr>
              <a:t>05/11/2022</a:t>
            </a:fld>
            <a:endParaRPr lang="en-GB" altLang="en-US"/>
          </a:p>
        </p:txBody>
      </p:sp>
      <p:sp>
        <p:nvSpPr>
          <p:cNvPr id="8" name="Slide Number Placeholder 5">
            <a:extLst>
              <a:ext uri="{FF2B5EF4-FFF2-40B4-BE49-F238E27FC236}">
                <a16:creationId xmlns:a16="http://schemas.microsoft.com/office/drawing/2014/main" id="{9774492D-F801-48B3-9704-57E5696DA1EF}"/>
              </a:ext>
            </a:extLst>
          </p:cNvPr>
          <p:cNvSpPr>
            <a:spLocks noGrp="1"/>
          </p:cNvSpPr>
          <p:nvPr>
            <p:ph type="sldNum" sz="quarter" idx="11"/>
          </p:nvPr>
        </p:nvSpPr>
        <p:spPr/>
        <p:txBody>
          <a:bodyPr/>
          <a:lstStyle>
            <a:lvl1pPr>
              <a:defRPr/>
            </a:lvl1pPr>
          </a:lstStyle>
          <a:p>
            <a:pPr>
              <a:defRPr/>
            </a:pPr>
            <a:fld id="{C4C7064B-10FD-47C6-BFE1-F58A3B0855E2}" type="slidenum">
              <a:rPr lang="en-GB" altLang="en-US"/>
              <a:pPr>
                <a:defRPr/>
              </a:pPr>
              <a:t>‹#›</a:t>
            </a:fld>
            <a:endParaRPr lang="en-GB" altLang="en-US"/>
          </a:p>
        </p:txBody>
      </p:sp>
    </p:spTree>
    <p:extLst>
      <p:ext uri="{BB962C8B-B14F-4D97-AF65-F5344CB8AC3E}">
        <p14:creationId xmlns:p14="http://schemas.microsoft.com/office/powerpoint/2010/main" val="3647404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EC10A8D-E920-47F0-A467-F8AABF2EEB2D}"/>
              </a:ext>
            </a:extLst>
          </p:cNvPr>
          <p:cNvSpPr>
            <a:spLocks noGrp="1"/>
          </p:cNvSpPr>
          <p:nvPr>
            <p:ph type="dt" sz="half" idx="10"/>
          </p:nvPr>
        </p:nvSpPr>
        <p:spPr/>
        <p:txBody>
          <a:bodyPr/>
          <a:lstStyle>
            <a:lvl1pPr>
              <a:defRPr/>
            </a:lvl1pPr>
          </a:lstStyle>
          <a:p>
            <a:pPr>
              <a:defRPr/>
            </a:pPr>
            <a:fld id="{4954437E-DDD3-4BEB-82A9-C1C931CC1C05}" type="datetime1">
              <a:rPr lang="en-GB" altLang="en-US"/>
              <a:pPr>
                <a:defRPr/>
              </a:pPr>
              <a:t>05/11/2022</a:t>
            </a:fld>
            <a:endParaRPr lang="en-GB" altLang="en-US"/>
          </a:p>
        </p:txBody>
      </p:sp>
      <p:sp>
        <p:nvSpPr>
          <p:cNvPr id="4" name="Slide Number Placeholder 5">
            <a:extLst>
              <a:ext uri="{FF2B5EF4-FFF2-40B4-BE49-F238E27FC236}">
                <a16:creationId xmlns:a16="http://schemas.microsoft.com/office/drawing/2014/main" id="{D2915C58-3C50-4BCD-91D0-081C0804BD0C}"/>
              </a:ext>
            </a:extLst>
          </p:cNvPr>
          <p:cNvSpPr>
            <a:spLocks noGrp="1"/>
          </p:cNvSpPr>
          <p:nvPr>
            <p:ph type="sldNum" sz="quarter" idx="11"/>
          </p:nvPr>
        </p:nvSpPr>
        <p:spPr/>
        <p:txBody>
          <a:bodyPr/>
          <a:lstStyle>
            <a:lvl1pPr>
              <a:defRPr/>
            </a:lvl1pPr>
          </a:lstStyle>
          <a:p>
            <a:pPr>
              <a:defRPr/>
            </a:pPr>
            <a:fld id="{CAE8784E-A12F-4394-B710-671CEC705ABF}" type="slidenum">
              <a:rPr lang="en-GB" altLang="en-US"/>
              <a:pPr>
                <a:defRPr/>
              </a:pPr>
              <a:t>‹#›</a:t>
            </a:fld>
            <a:endParaRPr lang="en-GB" altLang="en-US"/>
          </a:p>
        </p:txBody>
      </p:sp>
    </p:spTree>
    <p:extLst>
      <p:ext uri="{BB962C8B-B14F-4D97-AF65-F5344CB8AC3E}">
        <p14:creationId xmlns:p14="http://schemas.microsoft.com/office/powerpoint/2010/main" val="2943736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7F6E886-B2D2-4B12-AF86-77A64911C1DF}"/>
              </a:ext>
            </a:extLst>
          </p:cNvPr>
          <p:cNvSpPr>
            <a:spLocks noGrp="1"/>
          </p:cNvSpPr>
          <p:nvPr>
            <p:ph type="dt" sz="half" idx="10"/>
          </p:nvPr>
        </p:nvSpPr>
        <p:spPr/>
        <p:txBody>
          <a:bodyPr/>
          <a:lstStyle>
            <a:lvl1pPr>
              <a:defRPr/>
            </a:lvl1pPr>
          </a:lstStyle>
          <a:p>
            <a:pPr>
              <a:defRPr/>
            </a:pPr>
            <a:fld id="{3F547555-82D2-47BC-BC45-4A3C0DE817C5}" type="datetime1">
              <a:rPr lang="en-GB" altLang="en-US"/>
              <a:pPr>
                <a:defRPr/>
              </a:pPr>
              <a:t>05/11/2022</a:t>
            </a:fld>
            <a:endParaRPr lang="en-GB" altLang="en-US"/>
          </a:p>
        </p:txBody>
      </p:sp>
      <p:sp>
        <p:nvSpPr>
          <p:cNvPr id="3" name="Slide Number Placeholder 5">
            <a:extLst>
              <a:ext uri="{FF2B5EF4-FFF2-40B4-BE49-F238E27FC236}">
                <a16:creationId xmlns:a16="http://schemas.microsoft.com/office/drawing/2014/main" id="{F18358DF-D858-4456-B1C0-0F27D997305E}"/>
              </a:ext>
            </a:extLst>
          </p:cNvPr>
          <p:cNvSpPr>
            <a:spLocks noGrp="1"/>
          </p:cNvSpPr>
          <p:nvPr>
            <p:ph type="sldNum" sz="quarter" idx="11"/>
          </p:nvPr>
        </p:nvSpPr>
        <p:spPr/>
        <p:txBody>
          <a:bodyPr/>
          <a:lstStyle>
            <a:lvl1pPr>
              <a:defRPr/>
            </a:lvl1pPr>
          </a:lstStyle>
          <a:p>
            <a:pPr>
              <a:defRPr/>
            </a:pPr>
            <a:fld id="{EED40680-2F72-49B0-8EB4-940E733A8D31}" type="slidenum">
              <a:rPr lang="en-GB" altLang="en-US"/>
              <a:pPr>
                <a:defRPr/>
              </a:pPr>
              <a:t>‹#›</a:t>
            </a:fld>
            <a:endParaRPr lang="en-GB" altLang="en-US"/>
          </a:p>
        </p:txBody>
      </p:sp>
    </p:spTree>
    <p:extLst>
      <p:ext uri="{BB962C8B-B14F-4D97-AF65-F5344CB8AC3E}">
        <p14:creationId xmlns:p14="http://schemas.microsoft.com/office/powerpoint/2010/main" val="4059596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8452DCF2-3A47-4D67-86D6-DA99CF71BC4D}"/>
              </a:ext>
            </a:extLst>
          </p:cNvPr>
          <p:cNvSpPr>
            <a:spLocks noGrp="1"/>
          </p:cNvSpPr>
          <p:nvPr>
            <p:ph type="dt" sz="half" idx="10"/>
          </p:nvPr>
        </p:nvSpPr>
        <p:spPr/>
        <p:txBody>
          <a:bodyPr/>
          <a:lstStyle>
            <a:lvl1pPr>
              <a:defRPr/>
            </a:lvl1pPr>
          </a:lstStyle>
          <a:p>
            <a:pPr>
              <a:defRPr/>
            </a:pPr>
            <a:fld id="{59378319-7D40-4407-886B-957DEBE7C9BC}" type="datetime1">
              <a:rPr lang="en-GB" altLang="en-US"/>
              <a:pPr>
                <a:defRPr/>
              </a:pPr>
              <a:t>05/11/2022</a:t>
            </a:fld>
            <a:endParaRPr lang="en-GB" altLang="en-US"/>
          </a:p>
        </p:txBody>
      </p:sp>
      <p:sp>
        <p:nvSpPr>
          <p:cNvPr id="6" name="Slide Number Placeholder 5">
            <a:extLst>
              <a:ext uri="{FF2B5EF4-FFF2-40B4-BE49-F238E27FC236}">
                <a16:creationId xmlns:a16="http://schemas.microsoft.com/office/drawing/2014/main" id="{66B4DC70-71F5-4BD2-BF60-2DD4CB84178A}"/>
              </a:ext>
            </a:extLst>
          </p:cNvPr>
          <p:cNvSpPr>
            <a:spLocks noGrp="1"/>
          </p:cNvSpPr>
          <p:nvPr>
            <p:ph type="sldNum" sz="quarter" idx="11"/>
          </p:nvPr>
        </p:nvSpPr>
        <p:spPr/>
        <p:txBody>
          <a:bodyPr/>
          <a:lstStyle>
            <a:lvl1pPr>
              <a:defRPr/>
            </a:lvl1pPr>
          </a:lstStyle>
          <a:p>
            <a:pPr>
              <a:defRPr/>
            </a:pPr>
            <a:fld id="{2A0FA8B0-5BCD-4B83-8B8E-60D07FB63343}" type="slidenum">
              <a:rPr lang="en-GB" altLang="en-US"/>
              <a:pPr>
                <a:defRPr/>
              </a:pPr>
              <a:t>‹#›</a:t>
            </a:fld>
            <a:endParaRPr lang="en-GB" altLang="en-US"/>
          </a:p>
        </p:txBody>
      </p:sp>
    </p:spTree>
    <p:extLst>
      <p:ext uri="{BB962C8B-B14F-4D97-AF65-F5344CB8AC3E}">
        <p14:creationId xmlns:p14="http://schemas.microsoft.com/office/powerpoint/2010/main" val="3244634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D1EE2FD-9048-4696-A912-5D218DB6A883}"/>
              </a:ext>
            </a:extLst>
          </p:cNvPr>
          <p:cNvSpPr>
            <a:spLocks noGrp="1"/>
          </p:cNvSpPr>
          <p:nvPr>
            <p:ph type="dt" sz="half" idx="10"/>
          </p:nvPr>
        </p:nvSpPr>
        <p:spPr/>
        <p:txBody>
          <a:bodyPr/>
          <a:lstStyle>
            <a:lvl1pPr>
              <a:defRPr/>
            </a:lvl1pPr>
          </a:lstStyle>
          <a:p>
            <a:pPr>
              <a:defRPr/>
            </a:pPr>
            <a:fld id="{971CC6BA-17C3-448A-822C-987FD01ECAF0}" type="datetime1">
              <a:rPr lang="en-GB" altLang="en-US"/>
              <a:pPr>
                <a:defRPr/>
              </a:pPr>
              <a:t>05/11/2022</a:t>
            </a:fld>
            <a:endParaRPr lang="en-GB" altLang="en-US"/>
          </a:p>
        </p:txBody>
      </p:sp>
      <p:sp>
        <p:nvSpPr>
          <p:cNvPr id="6" name="Slide Number Placeholder 5">
            <a:extLst>
              <a:ext uri="{FF2B5EF4-FFF2-40B4-BE49-F238E27FC236}">
                <a16:creationId xmlns:a16="http://schemas.microsoft.com/office/drawing/2014/main" id="{49610C69-2783-4CA8-9DD7-BCF5C38CB89B}"/>
              </a:ext>
            </a:extLst>
          </p:cNvPr>
          <p:cNvSpPr>
            <a:spLocks noGrp="1"/>
          </p:cNvSpPr>
          <p:nvPr>
            <p:ph type="sldNum" sz="quarter" idx="11"/>
          </p:nvPr>
        </p:nvSpPr>
        <p:spPr/>
        <p:txBody>
          <a:bodyPr/>
          <a:lstStyle>
            <a:lvl1pPr>
              <a:defRPr/>
            </a:lvl1pPr>
          </a:lstStyle>
          <a:p>
            <a:pPr>
              <a:defRPr/>
            </a:pPr>
            <a:fld id="{8F4E1149-82EA-4DA8-9E5B-2654362E4D04}" type="slidenum">
              <a:rPr lang="en-GB" altLang="en-US"/>
              <a:pPr>
                <a:defRPr/>
              </a:pPr>
              <a:t>‹#›</a:t>
            </a:fld>
            <a:endParaRPr lang="en-GB" altLang="en-US"/>
          </a:p>
        </p:txBody>
      </p:sp>
    </p:spTree>
    <p:extLst>
      <p:ext uri="{BB962C8B-B14F-4D97-AF65-F5344CB8AC3E}">
        <p14:creationId xmlns:p14="http://schemas.microsoft.com/office/powerpoint/2010/main" val="578281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6E5276-C293-478A-B14E-A301B07FEF8A}"/>
              </a:ext>
            </a:extLst>
          </p:cNvPr>
          <p:cNvSpPr>
            <a:spLocks noGrp="1"/>
          </p:cNvSpPr>
          <p:nvPr>
            <p:ph type="dt" sz="half" idx="10"/>
          </p:nvPr>
        </p:nvSpPr>
        <p:spPr/>
        <p:txBody>
          <a:bodyPr/>
          <a:lstStyle>
            <a:lvl1pPr>
              <a:defRPr/>
            </a:lvl1pPr>
          </a:lstStyle>
          <a:p>
            <a:pPr>
              <a:defRPr/>
            </a:pPr>
            <a:fld id="{9C85C7D1-BC31-4D71-8471-BE4312CEB857}" type="datetime1">
              <a:rPr lang="en-GB" altLang="en-US"/>
              <a:pPr>
                <a:defRPr/>
              </a:pPr>
              <a:t>05/11/2022</a:t>
            </a:fld>
            <a:endParaRPr lang="en-GB" altLang="en-US"/>
          </a:p>
        </p:txBody>
      </p:sp>
      <p:sp>
        <p:nvSpPr>
          <p:cNvPr id="5" name="Slide Number Placeholder 5">
            <a:extLst>
              <a:ext uri="{FF2B5EF4-FFF2-40B4-BE49-F238E27FC236}">
                <a16:creationId xmlns:a16="http://schemas.microsoft.com/office/drawing/2014/main" id="{B4F4F8FC-118C-439F-B065-1E4D49F91222}"/>
              </a:ext>
            </a:extLst>
          </p:cNvPr>
          <p:cNvSpPr>
            <a:spLocks noGrp="1"/>
          </p:cNvSpPr>
          <p:nvPr>
            <p:ph type="sldNum" sz="quarter" idx="11"/>
          </p:nvPr>
        </p:nvSpPr>
        <p:spPr/>
        <p:txBody>
          <a:bodyPr/>
          <a:lstStyle>
            <a:lvl1pPr>
              <a:defRPr/>
            </a:lvl1pPr>
          </a:lstStyle>
          <a:p>
            <a:pPr>
              <a:defRPr/>
            </a:pPr>
            <a:fld id="{A40B8430-765B-42C2-A3B7-841F3EC9A189}" type="slidenum">
              <a:rPr lang="en-GB" altLang="en-US"/>
              <a:pPr>
                <a:defRPr/>
              </a:pPr>
              <a:t>‹#›</a:t>
            </a:fld>
            <a:endParaRPr lang="en-GB" altLang="en-US"/>
          </a:p>
        </p:txBody>
      </p:sp>
    </p:spTree>
    <p:extLst>
      <p:ext uri="{BB962C8B-B14F-4D97-AF65-F5344CB8AC3E}">
        <p14:creationId xmlns:p14="http://schemas.microsoft.com/office/powerpoint/2010/main" val="3512855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86588A-7C53-42EF-9F8B-C6945B09F67E}"/>
              </a:ext>
            </a:extLst>
          </p:cNvPr>
          <p:cNvSpPr>
            <a:spLocks noGrp="1"/>
          </p:cNvSpPr>
          <p:nvPr>
            <p:ph type="dt" sz="half" idx="10"/>
          </p:nvPr>
        </p:nvSpPr>
        <p:spPr/>
        <p:txBody>
          <a:bodyPr/>
          <a:lstStyle>
            <a:lvl1pPr>
              <a:defRPr/>
            </a:lvl1pPr>
          </a:lstStyle>
          <a:p>
            <a:pPr>
              <a:defRPr/>
            </a:pPr>
            <a:fld id="{B50E6B4A-99C5-4D03-8B06-BF242E933478}" type="datetime1">
              <a:rPr lang="en-GB" altLang="en-US"/>
              <a:pPr>
                <a:defRPr/>
              </a:pPr>
              <a:t>05/11/2022</a:t>
            </a:fld>
            <a:endParaRPr lang="en-GB" altLang="en-US"/>
          </a:p>
        </p:txBody>
      </p:sp>
      <p:sp>
        <p:nvSpPr>
          <p:cNvPr id="5" name="Slide Number Placeholder 5">
            <a:extLst>
              <a:ext uri="{FF2B5EF4-FFF2-40B4-BE49-F238E27FC236}">
                <a16:creationId xmlns:a16="http://schemas.microsoft.com/office/drawing/2014/main" id="{7BECDFF8-86B2-4C07-BEFE-91C6F52B1410}"/>
              </a:ext>
            </a:extLst>
          </p:cNvPr>
          <p:cNvSpPr>
            <a:spLocks noGrp="1"/>
          </p:cNvSpPr>
          <p:nvPr>
            <p:ph type="sldNum" sz="quarter" idx="11"/>
          </p:nvPr>
        </p:nvSpPr>
        <p:spPr/>
        <p:txBody>
          <a:bodyPr/>
          <a:lstStyle>
            <a:lvl1pPr>
              <a:defRPr/>
            </a:lvl1pPr>
          </a:lstStyle>
          <a:p>
            <a:pPr>
              <a:defRPr/>
            </a:pPr>
            <a:fld id="{80F8904F-0F9A-4BB3-A325-51C5328E05B6}" type="slidenum">
              <a:rPr lang="en-GB" altLang="en-US"/>
              <a:pPr>
                <a:defRPr/>
              </a:pPr>
              <a:t>‹#›</a:t>
            </a:fld>
            <a:endParaRPr lang="en-GB" altLang="en-US"/>
          </a:p>
        </p:txBody>
      </p:sp>
    </p:spTree>
    <p:extLst>
      <p:ext uri="{BB962C8B-B14F-4D97-AF65-F5344CB8AC3E}">
        <p14:creationId xmlns:p14="http://schemas.microsoft.com/office/powerpoint/2010/main" val="1953534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BB76BA9-20E1-4994-96D8-4C4B3430AA2D}"/>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FCD992E-142E-4727-944E-16AFE69E64A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9DB9443-471B-4DE1-9E1C-253327D87483}"/>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charset="0"/>
              </a:defRPr>
            </a:lvl1pPr>
          </a:lstStyle>
          <a:p>
            <a:pPr>
              <a:defRPr/>
            </a:pPr>
            <a:fld id="{EC2E0AF3-8AEA-4E3B-8F84-723B7A866BF4}" type="datetime1">
              <a:rPr lang="en-GB" altLang="en-US"/>
              <a:pPr>
                <a:defRPr/>
              </a:pPr>
              <a:t>05/11/2022</a:t>
            </a:fld>
            <a:endParaRPr lang="en-GB" altLang="en-US"/>
          </a:p>
        </p:txBody>
      </p:sp>
      <p:sp>
        <p:nvSpPr>
          <p:cNvPr id="6" name="Slide Number Placeholder 5">
            <a:extLst>
              <a:ext uri="{FF2B5EF4-FFF2-40B4-BE49-F238E27FC236}">
                <a16:creationId xmlns:a16="http://schemas.microsoft.com/office/drawing/2014/main" id="{B685AB29-A3EA-41FC-9CAE-D9EE2DBD576D}"/>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charset="0"/>
              </a:defRPr>
            </a:lvl1pPr>
          </a:lstStyle>
          <a:p>
            <a:pPr>
              <a:defRPr/>
            </a:pPr>
            <a:fld id="{643D56E7-B9BB-411C-8A6C-490ACA354F2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2pPr>
      <a:lvl3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3pPr>
      <a:lvl4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4pPr>
      <a:lvl5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charset="0"/>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charset="0"/>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charset="0"/>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charset="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5D2D3A2-16DF-4BDB-908D-135D8429A133}"/>
              </a:ext>
            </a:extLst>
          </p:cNvPr>
          <p:cNvSpPr>
            <a:spLocks noGrp="1"/>
          </p:cNvSpPr>
          <p:nvPr>
            <p:ph type="subTitle" idx="1"/>
          </p:nvPr>
        </p:nvSpPr>
        <p:spPr>
          <a:xfrm>
            <a:off x="827088" y="3626644"/>
            <a:ext cx="7561262" cy="2159000"/>
          </a:xfrm>
        </p:spPr>
        <p:txBody>
          <a:bodyPr/>
          <a:lstStyle/>
          <a:p>
            <a:pPr eaLnBrk="1" hangingPunct="1">
              <a:buFont typeface="Arial" charset="0"/>
              <a:buNone/>
              <a:defRPr/>
            </a:pPr>
            <a:endParaRPr lang="en-GB" sz="2000" dirty="0">
              <a:solidFill>
                <a:srgbClr val="FF0000"/>
              </a:solidFill>
              <a:ea typeface="+mn-ea"/>
              <a:cs typeface="+mn-cs"/>
            </a:endParaRPr>
          </a:p>
          <a:p>
            <a:pPr eaLnBrk="1" hangingPunct="1">
              <a:defRPr/>
            </a:pPr>
            <a:r>
              <a:rPr lang="en-GB" sz="2000" b="1" dirty="0">
                <a:solidFill>
                  <a:srgbClr val="FF0000"/>
                </a:solidFill>
                <a:ea typeface="+mn-ea"/>
                <a:cs typeface="+mn-cs"/>
              </a:rPr>
              <a:t>Title: </a:t>
            </a:r>
            <a:r>
              <a:rPr lang="en-GB" sz="2000" b="1" dirty="0" err="1">
                <a:solidFill>
                  <a:srgbClr val="FF0000"/>
                </a:solidFill>
                <a:ea typeface="+mn-ea"/>
                <a:cs typeface="+mn-cs"/>
              </a:rPr>
              <a:t>BookHub</a:t>
            </a:r>
            <a:endParaRPr lang="en-GB" sz="2000" b="1" dirty="0">
              <a:solidFill>
                <a:srgbClr val="FF0000"/>
              </a:solidFill>
              <a:ea typeface="+mn-ea"/>
              <a:cs typeface="+mn-cs"/>
            </a:endParaRPr>
          </a:p>
          <a:p>
            <a:pPr eaLnBrk="1" hangingPunct="1">
              <a:defRPr/>
            </a:pPr>
            <a:r>
              <a:rPr lang="en-GB" sz="2000" b="1" dirty="0">
                <a:solidFill>
                  <a:srgbClr val="FF0000"/>
                </a:solidFill>
                <a:ea typeface="+mn-ea"/>
                <a:cs typeface="+mn-cs"/>
              </a:rPr>
              <a:t>Name of the Students and the Group</a:t>
            </a:r>
          </a:p>
          <a:p>
            <a:pPr eaLnBrk="1" hangingPunct="1">
              <a:defRPr/>
            </a:pPr>
            <a:r>
              <a:rPr lang="en-GB" sz="2000" b="1" dirty="0">
                <a:solidFill>
                  <a:srgbClr val="FF0000"/>
                </a:solidFill>
                <a:ea typeface="+mn-ea"/>
                <a:cs typeface="+mn-cs"/>
              </a:rPr>
              <a:t>Lecturer: Valentin </a:t>
            </a:r>
            <a:r>
              <a:rPr lang="en-GB" sz="2000" b="1" dirty="0" err="1">
                <a:solidFill>
                  <a:srgbClr val="FF0000"/>
                </a:solidFill>
                <a:ea typeface="+mn-ea"/>
                <a:cs typeface="+mn-cs"/>
              </a:rPr>
              <a:t>Boronica</a:t>
            </a:r>
            <a:r>
              <a:rPr lang="en-GB" sz="2000" b="1" dirty="0">
                <a:solidFill>
                  <a:srgbClr val="FF0000"/>
                </a:solidFill>
                <a:ea typeface="+mn-ea"/>
                <a:cs typeface="+mn-cs"/>
              </a:rPr>
              <a:t> 2016509</a:t>
            </a:r>
          </a:p>
          <a:p>
            <a:pPr eaLnBrk="1" hangingPunct="1">
              <a:defRPr/>
            </a:pPr>
            <a:r>
              <a:rPr lang="en-GB" sz="2000" b="1" dirty="0" err="1">
                <a:solidFill>
                  <a:srgbClr val="FF0000"/>
                </a:solidFill>
                <a:ea typeface="+mn-ea"/>
                <a:cs typeface="+mn-cs"/>
              </a:rPr>
              <a:t>Anghelus</a:t>
            </a:r>
            <a:r>
              <a:rPr lang="en-GB" sz="2000" b="1" dirty="0">
                <a:solidFill>
                  <a:srgbClr val="FF0000"/>
                </a:solidFill>
                <a:ea typeface="+mn-ea"/>
                <a:cs typeface="+mn-cs"/>
              </a:rPr>
              <a:t> </a:t>
            </a:r>
            <a:r>
              <a:rPr lang="en-GB" sz="2000" b="1" dirty="0" err="1">
                <a:solidFill>
                  <a:srgbClr val="FF0000"/>
                </a:solidFill>
                <a:ea typeface="+mn-ea"/>
                <a:cs typeface="+mn-cs"/>
              </a:rPr>
              <a:t>Boronica</a:t>
            </a:r>
            <a:r>
              <a:rPr lang="en-GB" sz="2000" b="1" dirty="0">
                <a:solidFill>
                  <a:srgbClr val="FF0000"/>
                </a:solidFill>
                <a:ea typeface="+mn-ea"/>
                <a:cs typeface="+mn-cs"/>
              </a:rPr>
              <a:t> 2120839</a:t>
            </a:r>
          </a:p>
          <a:p>
            <a:pPr eaLnBrk="1" hangingPunct="1">
              <a:defRPr/>
            </a:pPr>
            <a:r>
              <a:rPr lang="en-GB" sz="2000" b="1" dirty="0">
                <a:solidFill>
                  <a:srgbClr val="FF0000"/>
                </a:solidFill>
                <a:ea typeface="+mn-ea"/>
                <a:cs typeface="+mn-cs"/>
              </a:rPr>
              <a:t>Bianca Georgiana </a:t>
            </a:r>
            <a:r>
              <a:rPr lang="en-GB" sz="2000" b="1" dirty="0" err="1">
                <a:solidFill>
                  <a:srgbClr val="FF0000"/>
                </a:solidFill>
                <a:ea typeface="+mn-ea"/>
                <a:cs typeface="+mn-cs"/>
              </a:rPr>
              <a:t>Boronica</a:t>
            </a:r>
            <a:r>
              <a:rPr lang="en-GB" sz="2000" b="1" dirty="0">
                <a:solidFill>
                  <a:srgbClr val="FF0000"/>
                </a:solidFill>
                <a:ea typeface="+mn-ea"/>
                <a:cs typeface="+mn-cs"/>
              </a:rPr>
              <a:t> 2118897</a:t>
            </a:r>
          </a:p>
          <a:p>
            <a:pPr eaLnBrk="1" hangingPunct="1">
              <a:defRPr/>
            </a:pPr>
            <a:r>
              <a:rPr lang="en-GB" sz="2400" b="1" dirty="0">
                <a:solidFill>
                  <a:schemeClr val="accent4"/>
                </a:solidFill>
                <a:ea typeface="+mn-ea"/>
                <a:cs typeface="+mn-cs"/>
              </a:rPr>
              <a:t>  </a:t>
            </a:r>
          </a:p>
          <a:p>
            <a:pPr eaLnBrk="1" hangingPunct="1">
              <a:buFont typeface="Arial" charset="0"/>
              <a:buNone/>
              <a:defRPr/>
            </a:pPr>
            <a:endParaRPr lang="en-GB" sz="2400" dirty="0">
              <a:ea typeface="+mn-ea"/>
              <a:cs typeface="+mn-cs"/>
            </a:endParaRPr>
          </a:p>
          <a:p>
            <a:pPr eaLnBrk="1" hangingPunct="1">
              <a:buFont typeface="Arial" charset="0"/>
              <a:buNone/>
              <a:defRPr/>
            </a:pPr>
            <a:endParaRPr lang="en-GB" sz="2400" dirty="0">
              <a:ea typeface="+mn-ea"/>
              <a:cs typeface="+mn-cs"/>
            </a:endParaRPr>
          </a:p>
          <a:p>
            <a:pPr eaLnBrk="1" hangingPunct="1">
              <a:buFont typeface="Arial" charset="0"/>
              <a:buNone/>
              <a:defRPr/>
            </a:pPr>
            <a:endParaRPr lang="en-GB" sz="2400" dirty="0">
              <a:ea typeface="+mn-ea"/>
              <a:cs typeface="+mn-cs"/>
            </a:endParaRPr>
          </a:p>
        </p:txBody>
      </p:sp>
      <p:sp>
        <p:nvSpPr>
          <p:cNvPr id="15362" name="Date Placeholder 3">
            <a:extLst>
              <a:ext uri="{FF2B5EF4-FFF2-40B4-BE49-F238E27FC236}">
                <a16:creationId xmlns:a16="http://schemas.microsoft.com/office/drawing/2014/main" id="{ECE6B30A-9D08-4D76-9A2E-B5EFF48F29B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4F0E1D65-5464-4D5F-B879-D42EE0E1EFD8}"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pic>
        <p:nvPicPr>
          <p:cNvPr id="15363" name="Picture 1">
            <a:extLst>
              <a:ext uri="{FF2B5EF4-FFF2-40B4-BE49-F238E27FC236}">
                <a16:creationId xmlns:a16="http://schemas.microsoft.com/office/drawing/2014/main" id="{9D2DED84-6602-4743-AFE5-BCD06A6849F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7088" y="1085502"/>
            <a:ext cx="7561262"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4">
            <a:extLst>
              <a:ext uri="{FF2B5EF4-FFF2-40B4-BE49-F238E27FC236}">
                <a16:creationId xmlns:a16="http://schemas.microsoft.com/office/drawing/2014/main" id="{7A43A71F-344E-4E5E-825B-23D3D40FEBE5}"/>
              </a:ext>
            </a:extLst>
          </p:cNvPr>
          <p:cNvSpPr>
            <a:spLocks noGrp="1"/>
          </p:cNvSpPr>
          <p:nvPr>
            <p:ph type="title"/>
          </p:nvPr>
        </p:nvSpPr>
        <p:spPr>
          <a:xfrm>
            <a:off x="457200" y="115888"/>
            <a:ext cx="8229600" cy="1225550"/>
          </a:xfrm>
        </p:spPr>
        <p:txBody>
          <a:bodyPr/>
          <a:lstStyle/>
          <a:p>
            <a:pPr eaLnBrk="1" hangingPunct="1"/>
            <a:r>
              <a:rPr lang="en-GB" altLang="en-US">
                <a:ea typeface="ＭＳ Ｐゴシック" panose="020B0600070205080204" pitchFamily="34" charset="-128"/>
              </a:rPr>
              <a:t>Table of Contents </a:t>
            </a:r>
          </a:p>
        </p:txBody>
      </p:sp>
      <p:sp>
        <p:nvSpPr>
          <p:cNvPr id="16386" name="Date Placeholder 3">
            <a:extLst>
              <a:ext uri="{FF2B5EF4-FFF2-40B4-BE49-F238E27FC236}">
                <a16:creationId xmlns:a16="http://schemas.microsoft.com/office/drawing/2014/main" id="{EA5EC628-A7EB-4311-ADAC-F27BDDAEA5EC}"/>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CA422EFA-3D17-441B-9639-1E5DE07CF076}"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sp>
        <p:nvSpPr>
          <p:cNvPr id="2" name="Rectangle 1"/>
          <p:cNvSpPr/>
          <p:nvPr/>
        </p:nvSpPr>
        <p:spPr>
          <a:xfrm>
            <a:off x="539552" y="1341438"/>
            <a:ext cx="4572000" cy="4438395"/>
          </a:xfrm>
          <a:prstGeom prst="rect">
            <a:avLst/>
          </a:prstGeom>
        </p:spPr>
        <p:txBody>
          <a:bodyPr>
            <a:spAutoFit/>
          </a:bodyPr>
          <a:lstStyle/>
          <a:p>
            <a:pPr marL="285750" indent="-285750">
              <a:lnSpc>
                <a:spcPct val="200000"/>
              </a:lnSpc>
              <a:buFont typeface="Wingdings" panose="05000000000000000000" pitchFamily="2" charset="2"/>
              <a:buChar char="q"/>
            </a:pPr>
            <a:r>
              <a:rPr lang="en-SG" dirty="0"/>
              <a:t>Business/Company Overview</a:t>
            </a:r>
          </a:p>
          <a:p>
            <a:pPr marL="285750" indent="-285750">
              <a:lnSpc>
                <a:spcPct val="200000"/>
              </a:lnSpc>
              <a:buFont typeface="Wingdings" panose="05000000000000000000" pitchFamily="2" charset="2"/>
              <a:buChar char="q"/>
            </a:pPr>
            <a:r>
              <a:rPr lang="en-SG" dirty="0"/>
              <a:t>Product and Services</a:t>
            </a:r>
          </a:p>
          <a:p>
            <a:pPr marL="285750" indent="-285750">
              <a:lnSpc>
                <a:spcPct val="200000"/>
              </a:lnSpc>
              <a:buFont typeface="Wingdings" panose="05000000000000000000" pitchFamily="2" charset="2"/>
              <a:buChar char="q"/>
            </a:pPr>
            <a:r>
              <a:rPr lang="en-SG" dirty="0"/>
              <a:t>Market audit </a:t>
            </a:r>
          </a:p>
          <a:p>
            <a:pPr marL="285750" indent="-285750">
              <a:lnSpc>
                <a:spcPct val="200000"/>
              </a:lnSpc>
              <a:buFont typeface="Wingdings" panose="05000000000000000000" pitchFamily="2" charset="2"/>
              <a:buChar char="q"/>
            </a:pPr>
            <a:r>
              <a:rPr lang="en-SG" dirty="0"/>
              <a:t>Target Market </a:t>
            </a:r>
          </a:p>
          <a:p>
            <a:pPr marL="285750" indent="-285750">
              <a:lnSpc>
                <a:spcPct val="200000"/>
              </a:lnSpc>
              <a:buFont typeface="Wingdings" panose="05000000000000000000" pitchFamily="2" charset="2"/>
              <a:buChar char="q"/>
            </a:pPr>
            <a:r>
              <a:rPr lang="en-SG" dirty="0"/>
              <a:t>Marketing Plan</a:t>
            </a:r>
          </a:p>
          <a:p>
            <a:pPr marL="285750" indent="-285750">
              <a:lnSpc>
                <a:spcPct val="200000"/>
              </a:lnSpc>
              <a:buFont typeface="Wingdings" panose="05000000000000000000" pitchFamily="2" charset="2"/>
              <a:buChar char="q"/>
            </a:pPr>
            <a:r>
              <a:rPr lang="en-SG" dirty="0"/>
              <a:t>Management Team</a:t>
            </a:r>
          </a:p>
          <a:p>
            <a:pPr marL="285750" indent="-285750">
              <a:lnSpc>
                <a:spcPct val="200000"/>
              </a:lnSpc>
              <a:buFont typeface="Wingdings" panose="05000000000000000000" pitchFamily="2" charset="2"/>
              <a:buChar char="q"/>
            </a:pPr>
            <a:r>
              <a:rPr lang="en-SG" dirty="0"/>
              <a:t>Financial Plan</a:t>
            </a:r>
          </a:p>
          <a:p>
            <a:pPr>
              <a:lnSpc>
                <a:spcPct val="200000"/>
              </a:lnSpc>
            </a:pPr>
            <a:r>
              <a:rPr lang="en-SG" dirty="0"/>
              <a:t>Valentin </a:t>
            </a:r>
            <a:r>
              <a:rPr lang="en-SG" dirty="0" err="1"/>
              <a:t>Boronica</a:t>
            </a:r>
            <a:r>
              <a:rPr lang="en-SG" dirty="0"/>
              <a:t>  2016509</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4">
            <a:extLst>
              <a:ext uri="{FF2B5EF4-FFF2-40B4-BE49-F238E27FC236}">
                <a16:creationId xmlns:a16="http://schemas.microsoft.com/office/drawing/2014/main" id="{D08521BA-413A-42B2-80F1-F5E2616602E9}"/>
              </a:ext>
            </a:extLst>
          </p:cNvPr>
          <p:cNvSpPr>
            <a:spLocks noGrp="1"/>
          </p:cNvSpPr>
          <p:nvPr>
            <p:ph type="title"/>
          </p:nvPr>
        </p:nvSpPr>
        <p:spPr>
          <a:xfrm>
            <a:off x="466725" y="188913"/>
            <a:ext cx="8229600" cy="1143000"/>
          </a:xfrm>
        </p:spPr>
        <p:txBody>
          <a:bodyPr/>
          <a:lstStyle/>
          <a:p>
            <a:pPr eaLnBrk="1" hangingPunct="1"/>
            <a:r>
              <a:rPr lang="en-GB" altLang="en-US" dirty="0">
                <a:ea typeface="ＭＳ Ｐゴシック" panose="020B0600070205080204" pitchFamily="34" charset="-128"/>
              </a:rPr>
              <a:t>Introduction</a:t>
            </a:r>
          </a:p>
        </p:txBody>
      </p:sp>
      <p:sp>
        <p:nvSpPr>
          <p:cNvPr id="18434" name="Date Placeholder 3">
            <a:extLst>
              <a:ext uri="{FF2B5EF4-FFF2-40B4-BE49-F238E27FC236}">
                <a16:creationId xmlns:a16="http://schemas.microsoft.com/office/drawing/2014/main" id="{046F775E-8269-410E-9864-0997347D044A}"/>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FECDD8DA-A895-4282-9138-A6662A487AF8}"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sp>
        <p:nvSpPr>
          <p:cNvPr id="2" name="Rectangle 1"/>
          <p:cNvSpPr/>
          <p:nvPr/>
        </p:nvSpPr>
        <p:spPr>
          <a:xfrm>
            <a:off x="214469" y="1844824"/>
            <a:ext cx="9125190" cy="3780522"/>
          </a:xfrm>
          <a:prstGeom prst="rect">
            <a:avLst/>
          </a:prstGeom>
          <a:noFill/>
        </p:spPr>
        <p:txBody>
          <a:bodyPr wrap="none" lIns="91440" tIns="45720" rIns="91440" bIns="45720">
            <a:spAutoFit/>
          </a:bodyPr>
          <a:lstStyle/>
          <a:p>
            <a:pPr marL="285750" indent="-285750" algn="just">
              <a:lnSpc>
                <a:spcPct val="150000"/>
              </a:lnSpc>
              <a:buFont typeface="Arial" panose="020B0604020202020204" pitchFamily="34" charset="0"/>
              <a:buChar char="•"/>
            </a:pPr>
            <a:r>
              <a:rPr lang="en-US" b="0" cap="none" spc="0" dirty="0">
                <a:ln w="0"/>
                <a:solidFill>
                  <a:schemeClr val="tx1"/>
                </a:solidFill>
              </a:rPr>
              <a:t>Students having the habit of reading get competitive advantage in getting </a:t>
            </a:r>
          </a:p>
          <a:p>
            <a:pPr algn="just">
              <a:lnSpc>
                <a:spcPct val="150000"/>
              </a:lnSpc>
            </a:pPr>
            <a:r>
              <a:rPr lang="en-US" b="0" cap="none" spc="0" dirty="0">
                <a:ln w="0"/>
                <a:solidFill>
                  <a:schemeClr val="tx1"/>
                </a:solidFill>
              </a:rPr>
              <a:t>    Employment </a:t>
            </a:r>
            <a:r>
              <a:rPr lang="en-SG" dirty="0"/>
              <a:t>(</a:t>
            </a:r>
            <a:r>
              <a:rPr lang="en-US" dirty="0" err="1"/>
              <a:t>Denscombe</a:t>
            </a:r>
            <a:r>
              <a:rPr lang="en-US" dirty="0"/>
              <a:t>, 2017)</a:t>
            </a:r>
            <a:endParaRPr lang="en-US" b="0" cap="none" spc="0" dirty="0">
              <a:ln w="0"/>
              <a:solidFill>
                <a:schemeClr val="tx1"/>
              </a:solidFill>
            </a:endParaRPr>
          </a:p>
          <a:p>
            <a:pPr marL="285750" indent="-285750" algn="just">
              <a:lnSpc>
                <a:spcPct val="150000"/>
              </a:lnSpc>
              <a:buFont typeface="Arial" panose="020B0604020202020204" pitchFamily="34" charset="0"/>
              <a:buChar char="•"/>
            </a:pPr>
            <a:r>
              <a:rPr lang="en-SG" dirty="0"/>
              <a:t>Worldwide economy has been significantly affected over the past few decades</a:t>
            </a:r>
          </a:p>
          <a:p>
            <a:pPr marL="285750" indent="-285750" algn="just">
              <a:lnSpc>
                <a:spcPct val="150000"/>
              </a:lnSpc>
              <a:buFont typeface="Arial" panose="020B0604020202020204" pitchFamily="34" charset="0"/>
              <a:buChar char="•"/>
            </a:pPr>
            <a:r>
              <a:rPr lang="en-US" b="0" cap="none" spc="0" dirty="0">
                <a:ln w="0"/>
                <a:solidFill>
                  <a:schemeClr val="tx1"/>
                </a:solidFill>
              </a:rPr>
              <a:t>The global economy has shifted to knowledge based economy </a:t>
            </a:r>
            <a:r>
              <a:rPr lang="en-SG" dirty="0"/>
              <a:t>(</a:t>
            </a:r>
            <a:r>
              <a:rPr lang="en-US" dirty="0" err="1"/>
              <a:t>Fahy</a:t>
            </a:r>
            <a:r>
              <a:rPr lang="en-US" dirty="0"/>
              <a:t>, J. and Jobber, </a:t>
            </a:r>
          </a:p>
          <a:p>
            <a:pPr algn="just">
              <a:lnSpc>
                <a:spcPct val="150000"/>
              </a:lnSpc>
            </a:pPr>
            <a:r>
              <a:rPr lang="en-US" dirty="0"/>
              <a:t>     2019)</a:t>
            </a:r>
            <a:endParaRPr lang="en-US" b="0" cap="none" spc="0" dirty="0">
              <a:ln w="0"/>
              <a:solidFill>
                <a:schemeClr val="tx1"/>
              </a:solidFill>
            </a:endParaRPr>
          </a:p>
          <a:p>
            <a:pPr marL="285750" indent="-285750" algn="just">
              <a:lnSpc>
                <a:spcPct val="150000"/>
              </a:lnSpc>
              <a:buFont typeface="Arial" panose="020B0604020202020204" pitchFamily="34" charset="0"/>
              <a:buChar char="•"/>
            </a:pPr>
            <a:r>
              <a:rPr lang="en-SG" dirty="0"/>
              <a:t>The knowledge-based economy is further facilitated by the enhancement of reading </a:t>
            </a:r>
          </a:p>
          <a:p>
            <a:pPr algn="just">
              <a:lnSpc>
                <a:spcPct val="150000"/>
              </a:lnSpc>
            </a:pPr>
            <a:r>
              <a:rPr lang="en-SG" dirty="0"/>
              <a:t>     since reading opens up the hearts of people (</a:t>
            </a:r>
            <a:r>
              <a:rPr lang="en-US" dirty="0"/>
              <a:t>Denscombe, 2017)</a:t>
            </a:r>
          </a:p>
          <a:p>
            <a:pPr algn="just">
              <a:lnSpc>
                <a:spcPct val="150000"/>
              </a:lnSpc>
            </a:pPr>
            <a:endParaRPr lang="en-US" b="0" cap="none" spc="0" dirty="0">
              <a:ln w="0"/>
              <a:solidFill>
                <a:schemeClr val="tx1"/>
              </a:solidFill>
            </a:endParaRPr>
          </a:p>
          <a:p>
            <a:pPr algn="just">
              <a:lnSpc>
                <a:spcPct val="150000"/>
              </a:lnSpc>
            </a:pPr>
            <a:r>
              <a:rPr lang="en-US" dirty="0">
                <a:ln w="0"/>
              </a:rPr>
              <a:t>Valentin </a:t>
            </a:r>
            <a:r>
              <a:rPr lang="en-US" dirty="0" err="1">
                <a:ln w="0"/>
              </a:rPr>
              <a:t>Boronica</a:t>
            </a:r>
            <a:r>
              <a:rPr lang="en-US" dirty="0">
                <a:ln w="0"/>
              </a:rPr>
              <a:t> 2016509</a:t>
            </a:r>
            <a:endParaRPr lang="en-US" b="0" cap="none" spc="0" dirty="0">
              <a:ln w="0"/>
              <a:solidFill>
                <a:schemeClr val="tx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12C27F03-CC5E-4E75-AF74-0FF9FD7BF15E}"/>
              </a:ext>
            </a:extLst>
          </p:cNvPr>
          <p:cNvSpPr>
            <a:spLocks noGrp="1"/>
          </p:cNvSpPr>
          <p:nvPr>
            <p:ph type="title"/>
          </p:nvPr>
        </p:nvSpPr>
        <p:spPr/>
        <p:txBody>
          <a:bodyPr/>
          <a:lstStyle/>
          <a:p>
            <a:pPr eaLnBrk="1" hangingPunct="1"/>
            <a:r>
              <a:rPr lang="en-GB" altLang="en-US">
                <a:ea typeface="ＭＳ Ｐゴシック" panose="020B0600070205080204" pitchFamily="34" charset="-128"/>
              </a:rPr>
              <a:t>Business Description and History</a:t>
            </a:r>
          </a:p>
        </p:txBody>
      </p:sp>
      <p:sp>
        <p:nvSpPr>
          <p:cNvPr id="20482" name="Date Placeholder 3">
            <a:extLst>
              <a:ext uri="{FF2B5EF4-FFF2-40B4-BE49-F238E27FC236}">
                <a16:creationId xmlns:a16="http://schemas.microsoft.com/office/drawing/2014/main" id="{6ECD512B-1E61-49FA-AC07-3337C96E54A0}"/>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CBF0782A-772E-4392-B81A-D0247E739B05}"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sp>
        <p:nvSpPr>
          <p:cNvPr id="2" name="Rectangle 1"/>
          <p:cNvSpPr/>
          <p:nvPr/>
        </p:nvSpPr>
        <p:spPr>
          <a:xfrm>
            <a:off x="2627784" y="2060848"/>
            <a:ext cx="4373313" cy="461665"/>
          </a:xfrm>
          <a:prstGeom prst="rect">
            <a:avLst/>
          </a:prstGeom>
        </p:spPr>
        <p:txBody>
          <a:bodyPr wrap="none">
            <a:spAutoFit/>
          </a:bodyPr>
          <a:lstStyle/>
          <a:p>
            <a:r>
              <a:rPr lang="en-SG" sz="2400" b="1" dirty="0">
                <a:solidFill>
                  <a:srgbClr val="FF0000"/>
                </a:solidFill>
                <a:ea typeface="Times New Roman" panose="02020603050405020304" pitchFamily="18" charset="0"/>
              </a:rPr>
              <a:t>Name of business: </a:t>
            </a:r>
            <a:r>
              <a:rPr lang="en-SG" sz="2400" b="1" dirty="0" err="1">
                <a:solidFill>
                  <a:srgbClr val="FF0000"/>
                </a:solidFill>
                <a:ea typeface="Times New Roman" panose="02020603050405020304" pitchFamily="18" charset="0"/>
              </a:rPr>
              <a:t>BookHub</a:t>
            </a:r>
            <a:endParaRPr lang="en-SG" sz="2400" b="1" dirty="0">
              <a:solidFill>
                <a:srgbClr val="FF0000"/>
              </a:solidFill>
            </a:endParaRPr>
          </a:p>
        </p:txBody>
      </p:sp>
      <p:sp>
        <p:nvSpPr>
          <p:cNvPr id="5" name="Rectangle 4"/>
          <p:cNvSpPr/>
          <p:nvPr/>
        </p:nvSpPr>
        <p:spPr>
          <a:xfrm>
            <a:off x="122705" y="2780928"/>
            <a:ext cx="8975534" cy="2949525"/>
          </a:xfrm>
          <a:prstGeom prst="rect">
            <a:avLst/>
          </a:prstGeom>
        </p:spPr>
        <p:txBody>
          <a:bodyPr wrap="none">
            <a:spAutoFit/>
          </a:bodyPr>
          <a:lstStyle/>
          <a:p>
            <a:pPr marL="285750" indent="-285750">
              <a:lnSpc>
                <a:spcPct val="150000"/>
              </a:lnSpc>
              <a:buFont typeface="Arial" panose="020B0604020202020204" pitchFamily="34" charset="0"/>
              <a:buChar char="•"/>
            </a:pPr>
            <a:r>
              <a:rPr lang="en-SG" dirty="0"/>
              <a:t>This business will be based on academic books</a:t>
            </a:r>
          </a:p>
          <a:p>
            <a:pPr marL="285750" indent="-285750">
              <a:lnSpc>
                <a:spcPct val="150000"/>
              </a:lnSpc>
              <a:buFont typeface="Arial" panose="020B0604020202020204" pitchFamily="34" charset="0"/>
              <a:buChar char="•"/>
            </a:pPr>
            <a:r>
              <a:rPr lang="en-SG" dirty="0"/>
              <a:t>This business organization will be based on the subscription-based business model</a:t>
            </a:r>
          </a:p>
          <a:p>
            <a:pPr marL="285750" indent="-285750">
              <a:lnSpc>
                <a:spcPct val="150000"/>
              </a:lnSpc>
              <a:buFont typeface="Arial" panose="020B0604020202020204" pitchFamily="34" charset="0"/>
              <a:buChar char="•"/>
            </a:pPr>
            <a:r>
              <a:rPr lang="en-SG" dirty="0"/>
              <a:t>The students will have to subscribe to the business organization based on either </a:t>
            </a:r>
          </a:p>
          <a:p>
            <a:pPr>
              <a:lnSpc>
                <a:spcPct val="150000"/>
              </a:lnSpc>
            </a:pPr>
            <a:r>
              <a:rPr lang="en-SG" dirty="0"/>
              <a:t>     annually or monthly</a:t>
            </a:r>
          </a:p>
          <a:p>
            <a:pPr marL="285750" indent="-285750">
              <a:lnSpc>
                <a:spcPct val="150000"/>
              </a:lnSpc>
              <a:buFont typeface="Arial" panose="020B0604020202020204" pitchFamily="34" charset="0"/>
              <a:buChar char="•"/>
            </a:pPr>
            <a:r>
              <a:rPr lang="en-SG" dirty="0"/>
              <a:t>This business organization will be starting its operation in the </a:t>
            </a:r>
            <a:r>
              <a:rPr lang="en-SG" b="1" i="1" dirty="0" err="1"/>
              <a:t>ebook</a:t>
            </a:r>
            <a:r>
              <a:rPr lang="en-SG" b="1" i="1" dirty="0"/>
              <a:t> industry </a:t>
            </a:r>
            <a:r>
              <a:rPr lang="en-SG" dirty="0"/>
              <a:t>of </a:t>
            </a:r>
          </a:p>
          <a:p>
            <a:pPr>
              <a:lnSpc>
                <a:spcPct val="150000"/>
              </a:lnSpc>
            </a:pPr>
            <a:r>
              <a:rPr lang="en-SG" dirty="0"/>
              <a:t>     the united kingdom.</a:t>
            </a:r>
          </a:p>
          <a:p>
            <a:pPr>
              <a:lnSpc>
                <a:spcPct val="150000"/>
              </a:lnSpc>
            </a:pPr>
            <a:r>
              <a:rPr lang="en-SG" dirty="0"/>
              <a:t>Valentin </a:t>
            </a:r>
            <a:r>
              <a:rPr lang="en-SG" dirty="0" err="1"/>
              <a:t>Boronica</a:t>
            </a:r>
            <a:r>
              <a:rPr lang="en-SG" dirty="0"/>
              <a:t> 2016509</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DABFAB88-1344-4829-AA31-5DF6B1357D25}"/>
              </a:ext>
            </a:extLst>
          </p:cNvPr>
          <p:cNvSpPr>
            <a:spLocks noGrp="1"/>
          </p:cNvSpPr>
          <p:nvPr>
            <p:ph type="title"/>
          </p:nvPr>
        </p:nvSpPr>
        <p:spPr/>
        <p:txBody>
          <a:bodyPr/>
          <a:lstStyle/>
          <a:p>
            <a:r>
              <a:rPr lang="en-GB" altLang="en-US">
                <a:ea typeface="ＭＳ Ｐゴシック" panose="020B0600070205080204" pitchFamily="34" charset="-128"/>
              </a:rPr>
              <a:t>Mission and Vision</a:t>
            </a:r>
            <a:endParaRPr lang="en-US" altLang="en-US">
              <a:ea typeface="ＭＳ Ｐゴシック" panose="020B0600070205080204" pitchFamily="34" charset="-128"/>
            </a:endParaRPr>
          </a:p>
        </p:txBody>
      </p:sp>
      <p:sp>
        <p:nvSpPr>
          <p:cNvPr id="24578" name="Date Placeholder 3">
            <a:extLst>
              <a:ext uri="{FF2B5EF4-FFF2-40B4-BE49-F238E27FC236}">
                <a16:creationId xmlns:a16="http://schemas.microsoft.com/office/drawing/2014/main" id="{31DD420C-97AF-4134-B74E-47D4E0D7B1BC}"/>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A641450B-48E9-4CAB-ADA8-4316A79553B8}"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sp>
        <p:nvSpPr>
          <p:cNvPr id="2" name="Rectangle 1"/>
          <p:cNvSpPr/>
          <p:nvPr/>
        </p:nvSpPr>
        <p:spPr>
          <a:xfrm>
            <a:off x="250824" y="1556792"/>
            <a:ext cx="8893175" cy="1200329"/>
          </a:xfrm>
          <a:prstGeom prst="rect">
            <a:avLst/>
          </a:prstGeom>
        </p:spPr>
        <p:txBody>
          <a:bodyPr wrap="square">
            <a:spAutoFit/>
          </a:bodyPr>
          <a:lstStyle/>
          <a:p>
            <a:r>
              <a:rPr lang="en-US" b="1" dirty="0">
                <a:solidFill>
                  <a:srgbClr val="FF0000"/>
                </a:solidFill>
                <a:ea typeface="Times New Roman" panose="02020603050405020304" pitchFamily="18" charset="0"/>
              </a:rPr>
              <a:t>Vision</a:t>
            </a:r>
            <a:endParaRPr lang="en-SG" b="1" dirty="0">
              <a:solidFill>
                <a:srgbClr val="FF0000"/>
              </a:solidFill>
              <a:ea typeface="Times New Roman" panose="02020603050405020304" pitchFamily="18" charset="0"/>
            </a:endParaRPr>
          </a:p>
          <a:p>
            <a:pPr>
              <a:lnSpc>
                <a:spcPct val="150000"/>
              </a:lnSpc>
            </a:pPr>
            <a:r>
              <a:rPr lang="en-SG" dirty="0">
                <a:ea typeface="Times New Roman" panose="02020603050405020304" pitchFamily="18" charset="0"/>
              </a:rPr>
              <a:t>To encourage Knowledge acquisition among students, which enhances the knowledge-based economy of the United Kingdom</a:t>
            </a:r>
            <a:endParaRPr lang="en-SG" dirty="0"/>
          </a:p>
        </p:txBody>
      </p:sp>
      <p:sp>
        <p:nvSpPr>
          <p:cNvPr id="3" name="Rectangle 2"/>
          <p:cNvSpPr/>
          <p:nvPr/>
        </p:nvSpPr>
        <p:spPr>
          <a:xfrm>
            <a:off x="253674" y="2757121"/>
            <a:ext cx="8091263" cy="2949525"/>
          </a:xfrm>
          <a:prstGeom prst="rect">
            <a:avLst/>
          </a:prstGeom>
        </p:spPr>
        <p:txBody>
          <a:bodyPr wrap="square">
            <a:spAutoFit/>
          </a:bodyPr>
          <a:lstStyle/>
          <a:p>
            <a:pPr marR="0" lvl="0" algn="just">
              <a:lnSpc>
                <a:spcPct val="150000"/>
              </a:lnSpc>
              <a:spcBef>
                <a:spcPts val="0"/>
              </a:spcBef>
              <a:spcAft>
                <a:spcPts val="0"/>
              </a:spcAft>
            </a:pPr>
            <a:r>
              <a:rPr lang="en-US" b="1" dirty="0">
                <a:ea typeface="Times New Roman" panose="02020603050405020304" pitchFamily="18" charset="0"/>
                <a:cs typeface="Vrinda"/>
              </a:rPr>
              <a:t>Mission</a:t>
            </a:r>
            <a:endParaRPr lang="en-SG" b="1" dirty="0">
              <a:ea typeface="Times New Roman" panose="02020603050405020304" pitchFamily="18" charset="0"/>
              <a:cs typeface="Vrinda"/>
            </a:endParaRPr>
          </a:p>
          <a:p>
            <a:pPr marL="342900" marR="0" lvl="0" indent="-342900" algn="just">
              <a:lnSpc>
                <a:spcPct val="150000"/>
              </a:lnSpc>
              <a:spcBef>
                <a:spcPts val="0"/>
              </a:spcBef>
              <a:spcAft>
                <a:spcPts val="0"/>
              </a:spcAft>
              <a:buFont typeface="Wingdings" panose="05000000000000000000" pitchFamily="2" charset="2"/>
              <a:buChar char=""/>
            </a:pPr>
            <a:r>
              <a:rPr lang="en-SG" dirty="0">
                <a:ea typeface="Times New Roman" panose="02020603050405020304" pitchFamily="18" charset="0"/>
                <a:cs typeface="Vrinda"/>
              </a:rPr>
              <a:t>To revolutionize the current book industry with the addition of academic books</a:t>
            </a:r>
            <a:endParaRPr lang="en-SG" dirty="0">
              <a:latin typeface="Calibri" panose="020F0502020204030204" pitchFamily="34" charset="0"/>
              <a:ea typeface="Calibri" panose="020F0502020204030204" pitchFamily="34" charset="0"/>
              <a:cs typeface="Vrinda"/>
            </a:endParaRPr>
          </a:p>
          <a:p>
            <a:pPr marL="342900" marR="0" lvl="0" indent="-342900" algn="just">
              <a:lnSpc>
                <a:spcPct val="150000"/>
              </a:lnSpc>
              <a:spcBef>
                <a:spcPts val="0"/>
              </a:spcBef>
              <a:spcAft>
                <a:spcPts val="0"/>
              </a:spcAft>
              <a:buFont typeface="Wingdings" panose="05000000000000000000" pitchFamily="2" charset="2"/>
              <a:buChar char=""/>
            </a:pPr>
            <a:r>
              <a:rPr lang="en-SG" dirty="0">
                <a:ea typeface="Times New Roman" panose="02020603050405020304" pitchFamily="18" charset="0"/>
                <a:cs typeface="Vrinda"/>
              </a:rPr>
              <a:t>To help students in the United Kingdom avoid the hassles of physically going to the library and reading through books</a:t>
            </a:r>
            <a:endParaRPr lang="en-SG" dirty="0">
              <a:latin typeface="Calibri" panose="020F0502020204030204" pitchFamily="34" charset="0"/>
              <a:ea typeface="Calibri" panose="020F0502020204030204" pitchFamily="34" charset="0"/>
              <a:cs typeface="Vrinda"/>
            </a:endParaRPr>
          </a:p>
          <a:p>
            <a:pPr marL="285750" indent="-285750">
              <a:lnSpc>
                <a:spcPct val="150000"/>
              </a:lnSpc>
              <a:buFont typeface="Wingdings" panose="05000000000000000000" pitchFamily="2" charset="2"/>
              <a:buChar char="Ø"/>
            </a:pPr>
            <a:r>
              <a:rPr lang="en-SG" dirty="0">
                <a:ea typeface="Times New Roman" panose="02020603050405020304" pitchFamily="18" charset="0"/>
              </a:rPr>
              <a:t> To build reading habits among students of all types in the United Kingdom </a:t>
            </a:r>
            <a:r>
              <a:rPr lang="en-SG" dirty="0"/>
              <a:t>Valentin </a:t>
            </a:r>
            <a:r>
              <a:rPr lang="en-SG" dirty="0" err="1"/>
              <a:t>Boronica</a:t>
            </a:r>
            <a:r>
              <a:rPr lang="en-SG" dirty="0"/>
              <a:t> 2016509</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DABFAB88-1344-4829-AA31-5DF6B1357D25}"/>
              </a:ext>
            </a:extLst>
          </p:cNvPr>
          <p:cNvSpPr>
            <a:spLocks noGrp="1"/>
          </p:cNvSpPr>
          <p:nvPr>
            <p:ph type="title"/>
          </p:nvPr>
        </p:nvSpPr>
        <p:spPr/>
        <p:txBody>
          <a:bodyPr/>
          <a:lstStyle/>
          <a:p>
            <a:r>
              <a:rPr lang="en-GB" altLang="en-US" dirty="0">
                <a:ea typeface="ＭＳ Ｐゴシック" panose="020B0600070205080204" pitchFamily="34" charset="-128"/>
              </a:rPr>
              <a:t>Business structure</a:t>
            </a:r>
            <a:endParaRPr lang="en-US" altLang="en-US" dirty="0">
              <a:ea typeface="ＭＳ Ｐゴシック" panose="020B0600070205080204" pitchFamily="34" charset="-128"/>
            </a:endParaRPr>
          </a:p>
        </p:txBody>
      </p:sp>
      <p:sp>
        <p:nvSpPr>
          <p:cNvPr id="24578" name="Date Placeholder 3">
            <a:extLst>
              <a:ext uri="{FF2B5EF4-FFF2-40B4-BE49-F238E27FC236}">
                <a16:creationId xmlns:a16="http://schemas.microsoft.com/office/drawing/2014/main" id="{31DD420C-97AF-4134-B74E-47D4E0D7B1BC}"/>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A641450B-48E9-4CAB-ADA8-4316A79553B8}"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pic>
        <p:nvPicPr>
          <p:cNvPr id="6" name="Picture 5" descr="Diagram&#10;&#10;Description automatically generated"/>
          <p:cNvPicPr/>
          <p:nvPr/>
        </p:nvPicPr>
        <p:blipFill>
          <a:blip r:embed="rId3"/>
          <a:stretch>
            <a:fillRect/>
          </a:stretch>
        </p:blipFill>
        <p:spPr>
          <a:xfrm>
            <a:off x="1547664" y="1124744"/>
            <a:ext cx="5564088" cy="3722698"/>
          </a:xfrm>
          <a:prstGeom prst="rect">
            <a:avLst/>
          </a:prstGeom>
        </p:spPr>
      </p:pic>
      <p:sp>
        <p:nvSpPr>
          <p:cNvPr id="2" name="TextBox 1">
            <a:extLst>
              <a:ext uri="{FF2B5EF4-FFF2-40B4-BE49-F238E27FC236}">
                <a16:creationId xmlns:a16="http://schemas.microsoft.com/office/drawing/2014/main" id="{053A0B25-9543-0810-34C6-B6F9B6694CE0}"/>
              </a:ext>
            </a:extLst>
          </p:cNvPr>
          <p:cNvSpPr txBox="1"/>
          <p:nvPr/>
        </p:nvSpPr>
        <p:spPr>
          <a:xfrm>
            <a:off x="971600" y="5301208"/>
            <a:ext cx="4248472" cy="369332"/>
          </a:xfrm>
          <a:prstGeom prst="rect">
            <a:avLst/>
          </a:prstGeom>
          <a:noFill/>
        </p:spPr>
        <p:txBody>
          <a:bodyPr wrap="square" rtlCol="0">
            <a:spAutoFit/>
          </a:bodyPr>
          <a:lstStyle/>
          <a:p>
            <a:r>
              <a:rPr lang="en-GB" dirty="0"/>
              <a:t>Valentin </a:t>
            </a:r>
            <a:r>
              <a:rPr lang="en-GB" dirty="0" err="1"/>
              <a:t>Boronica</a:t>
            </a:r>
            <a:r>
              <a:rPr lang="en-GB" dirty="0"/>
              <a:t> 2016509</a:t>
            </a:r>
          </a:p>
        </p:txBody>
      </p:sp>
    </p:spTree>
    <p:extLst>
      <p:ext uri="{BB962C8B-B14F-4D97-AF65-F5344CB8AC3E}">
        <p14:creationId xmlns:p14="http://schemas.microsoft.com/office/powerpoint/2010/main" val="1591926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FB970460-109A-4F14-A680-1CD30D93A876}"/>
              </a:ext>
            </a:extLst>
          </p:cNvPr>
          <p:cNvSpPr>
            <a:spLocks noGrp="1"/>
          </p:cNvSpPr>
          <p:nvPr>
            <p:ph type="title"/>
          </p:nvPr>
        </p:nvSpPr>
        <p:spPr>
          <a:xfrm>
            <a:off x="457200" y="115888"/>
            <a:ext cx="8229600" cy="1152525"/>
          </a:xfrm>
        </p:spPr>
        <p:txBody>
          <a:bodyPr/>
          <a:lstStyle/>
          <a:p>
            <a:pPr eaLnBrk="1" hangingPunct="1"/>
            <a:r>
              <a:rPr lang="en-GB" altLang="en-US">
                <a:ea typeface="ＭＳ Ｐゴシック" panose="020B0600070205080204" pitchFamily="34" charset="-128"/>
              </a:rPr>
              <a:t>Product or Service Description</a:t>
            </a:r>
          </a:p>
        </p:txBody>
      </p:sp>
      <p:sp>
        <p:nvSpPr>
          <p:cNvPr id="27650" name="Date Placeholder 3">
            <a:extLst>
              <a:ext uri="{FF2B5EF4-FFF2-40B4-BE49-F238E27FC236}">
                <a16:creationId xmlns:a16="http://schemas.microsoft.com/office/drawing/2014/main" id="{C51751C1-7F5A-4F9E-A872-5B7F6A849615}"/>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5B56B1E3-FECB-441C-8780-C9A01C0F7B99}"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sp>
        <p:nvSpPr>
          <p:cNvPr id="5" name="Rectangle 4"/>
          <p:cNvSpPr/>
          <p:nvPr/>
        </p:nvSpPr>
        <p:spPr>
          <a:xfrm>
            <a:off x="274918" y="2060848"/>
            <a:ext cx="8091263" cy="2169825"/>
          </a:xfrm>
          <a:prstGeom prst="rect">
            <a:avLst/>
          </a:prstGeom>
        </p:spPr>
        <p:txBody>
          <a:bodyPr wrap="square">
            <a:spAutoFit/>
          </a:bodyPr>
          <a:lstStyle/>
          <a:p>
            <a:pPr marR="0" lvl="0" algn="just">
              <a:lnSpc>
                <a:spcPct val="150000"/>
              </a:lnSpc>
              <a:spcBef>
                <a:spcPts val="0"/>
              </a:spcBef>
              <a:spcAft>
                <a:spcPts val="0"/>
              </a:spcAft>
            </a:pPr>
            <a:r>
              <a:rPr lang="en-SG" b="1" dirty="0">
                <a:ea typeface="Times New Roman" panose="02020603050405020304" pitchFamily="18" charset="0"/>
                <a:cs typeface="Vrinda"/>
              </a:rPr>
              <a:t>The business offers the access of academic books, which includes </a:t>
            </a:r>
          </a:p>
          <a:p>
            <a:pPr marL="285750" marR="0" lvl="0" indent="-285750" algn="just">
              <a:lnSpc>
                <a:spcPct val="150000"/>
              </a:lnSpc>
              <a:spcBef>
                <a:spcPts val="0"/>
              </a:spcBef>
              <a:spcAft>
                <a:spcPts val="0"/>
              </a:spcAft>
              <a:buFont typeface="Arial" panose="020B0604020202020204" pitchFamily="34" charset="0"/>
              <a:buChar char="•"/>
            </a:pPr>
            <a:r>
              <a:rPr lang="en-SG" dirty="0"/>
              <a:t>Science and technology</a:t>
            </a:r>
          </a:p>
          <a:p>
            <a:pPr marL="285750" marR="0" lvl="0" indent="-285750" algn="just">
              <a:lnSpc>
                <a:spcPct val="150000"/>
              </a:lnSpc>
              <a:spcBef>
                <a:spcPts val="0"/>
              </a:spcBef>
              <a:spcAft>
                <a:spcPts val="0"/>
              </a:spcAft>
              <a:buFont typeface="Arial" panose="020B0604020202020204" pitchFamily="34" charset="0"/>
              <a:buChar char="•"/>
            </a:pPr>
            <a:r>
              <a:rPr lang="en-SG" dirty="0"/>
              <a:t>Business and leadership</a:t>
            </a:r>
          </a:p>
          <a:p>
            <a:pPr marL="285750" marR="0" lvl="0" indent="-285750" algn="just">
              <a:lnSpc>
                <a:spcPct val="150000"/>
              </a:lnSpc>
              <a:spcBef>
                <a:spcPts val="0"/>
              </a:spcBef>
              <a:spcAft>
                <a:spcPts val="0"/>
              </a:spcAft>
              <a:buFont typeface="Arial" panose="020B0604020202020204" pitchFamily="34" charset="0"/>
              <a:buChar char="•"/>
            </a:pPr>
            <a:r>
              <a:rPr lang="en-SG" dirty="0"/>
              <a:t>Art and culture</a:t>
            </a:r>
          </a:p>
          <a:p>
            <a:pPr marL="285750" marR="0" lvl="0" indent="-285750" algn="just">
              <a:lnSpc>
                <a:spcPct val="150000"/>
              </a:lnSpc>
              <a:spcBef>
                <a:spcPts val="0"/>
              </a:spcBef>
              <a:spcAft>
                <a:spcPts val="0"/>
              </a:spcAft>
              <a:buFont typeface="Arial" panose="020B0604020202020204" pitchFamily="34" charset="0"/>
              <a:buChar char="•"/>
            </a:pPr>
            <a:r>
              <a:rPr lang="en-SG" dirty="0"/>
              <a:t>Religion and history</a:t>
            </a:r>
          </a:p>
        </p:txBody>
      </p:sp>
      <p:sp>
        <p:nvSpPr>
          <p:cNvPr id="2" name="TextBox 1">
            <a:extLst>
              <a:ext uri="{FF2B5EF4-FFF2-40B4-BE49-F238E27FC236}">
                <a16:creationId xmlns:a16="http://schemas.microsoft.com/office/drawing/2014/main" id="{0D61FF37-57CA-47CE-C21A-79E98FC960CF}"/>
              </a:ext>
            </a:extLst>
          </p:cNvPr>
          <p:cNvSpPr txBox="1"/>
          <p:nvPr/>
        </p:nvSpPr>
        <p:spPr>
          <a:xfrm>
            <a:off x="458748" y="5192983"/>
            <a:ext cx="6203032" cy="369332"/>
          </a:xfrm>
          <a:prstGeom prst="rect">
            <a:avLst/>
          </a:prstGeom>
          <a:noFill/>
        </p:spPr>
        <p:txBody>
          <a:bodyPr wrap="square" rtlCol="0">
            <a:spAutoFit/>
          </a:bodyPr>
          <a:lstStyle/>
          <a:p>
            <a:r>
              <a:rPr lang="en-GB" dirty="0"/>
              <a:t>Valentin </a:t>
            </a:r>
            <a:r>
              <a:rPr lang="en-GB" dirty="0" err="1"/>
              <a:t>Boronica</a:t>
            </a:r>
            <a:r>
              <a:rPr lang="en-GB" dirty="0"/>
              <a:t> 2016509</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a:extLst>
              <a:ext uri="{FF2B5EF4-FFF2-40B4-BE49-F238E27FC236}">
                <a16:creationId xmlns:a16="http://schemas.microsoft.com/office/drawing/2014/main" id="{FAC76E79-CC27-488C-ABA1-3E0E4D5AD460}"/>
              </a:ext>
            </a:extLst>
          </p:cNvPr>
          <p:cNvSpPr>
            <a:spLocks noGrp="1"/>
          </p:cNvSpPr>
          <p:nvPr>
            <p:ph type="title"/>
          </p:nvPr>
        </p:nvSpPr>
        <p:spPr>
          <a:xfrm>
            <a:off x="457200" y="404813"/>
            <a:ext cx="8229600" cy="1223962"/>
          </a:xfrm>
        </p:spPr>
        <p:txBody>
          <a:bodyPr/>
          <a:lstStyle/>
          <a:p>
            <a:pPr eaLnBrk="1" hangingPunct="1"/>
            <a:r>
              <a:rPr lang="en-GB" altLang="en-US">
                <a:ea typeface="ＭＳ Ｐゴシック" panose="020B0600070205080204" pitchFamily="34" charset="-128"/>
              </a:rPr>
              <a:t>Marketing Analysis and Trends </a:t>
            </a:r>
          </a:p>
        </p:txBody>
      </p:sp>
      <p:sp>
        <p:nvSpPr>
          <p:cNvPr id="29698" name="Date Placeholder 3">
            <a:extLst>
              <a:ext uri="{FF2B5EF4-FFF2-40B4-BE49-F238E27FC236}">
                <a16:creationId xmlns:a16="http://schemas.microsoft.com/office/drawing/2014/main" id="{392D7D39-4677-4C38-B451-6830FE8D6B01}"/>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BC9DA817-8076-4B14-81F3-F37B26DFF4F3}"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sp>
        <p:nvSpPr>
          <p:cNvPr id="4" name="Rectangle 3"/>
          <p:cNvSpPr/>
          <p:nvPr/>
        </p:nvSpPr>
        <p:spPr>
          <a:xfrm>
            <a:off x="446236" y="2492896"/>
            <a:ext cx="8091263" cy="1754326"/>
          </a:xfrm>
          <a:prstGeom prst="rect">
            <a:avLst/>
          </a:prstGeom>
        </p:spPr>
        <p:txBody>
          <a:bodyPr wrap="square">
            <a:spAutoFit/>
          </a:bodyPr>
          <a:lstStyle/>
          <a:p>
            <a:pPr marL="285750" marR="0" lvl="0" indent="-285750" algn="just">
              <a:lnSpc>
                <a:spcPct val="150000"/>
              </a:lnSpc>
              <a:spcBef>
                <a:spcPts val="0"/>
              </a:spcBef>
              <a:spcAft>
                <a:spcPts val="0"/>
              </a:spcAft>
              <a:buFont typeface="Arial" panose="020B0604020202020204" pitchFamily="34" charset="0"/>
              <a:buChar char="•"/>
            </a:pPr>
            <a:r>
              <a:rPr lang="en-SG" dirty="0">
                <a:ea typeface="Times New Roman" panose="02020603050405020304" pitchFamily="18" charset="0"/>
                <a:cs typeface="Vrinda"/>
              </a:rPr>
              <a:t>The public income is rising in the UK </a:t>
            </a:r>
            <a:r>
              <a:rPr lang="en-SG" dirty="0"/>
              <a:t>(</a:t>
            </a:r>
            <a:r>
              <a:rPr lang="en-US" dirty="0"/>
              <a:t>Phillips, E. and Johnson, 2022)</a:t>
            </a:r>
            <a:endParaRPr lang="en-SG" dirty="0">
              <a:ea typeface="Times New Roman" panose="02020603050405020304" pitchFamily="18" charset="0"/>
              <a:cs typeface="Vrinda"/>
            </a:endParaRPr>
          </a:p>
          <a:p>
            <a:pPr marL="285750" marR="0" lvl="0" indent="-285750" algn="just">
              <a:lnSpc>
                <a:spcPct val="150000"/>
              </a:lnSpc>
              <a:spcBef>
                <a:spcPts val="0"/>
              </a:spcBef>
              <a:spcAft>
                <a:spcPts val="0"/>
              </a:spcAft>
              <a:buFont typeface="Arial" panose="020B0604020202020204" pitchFamily="34" charset="0"/>
              <a:buChar char="•"/>
            </a:pPr>
            <a:r>
              <a:rPr lang="en-SG" dirty="0">
                <a:ea typeface="Times New Roman" panose="02020603050405020304" pitchFamily="18" charset="0"/>
                <a:cs typeface="Vrinda"/>
              </a:rPr>
              <a:t>Demand for eBook has increased over the past decades </a:t>
            </a:r>
            <a:r>
              <a:rPr lang="en-SG" dirty="0"/>
              <a:t>(</a:t>
            </a:r>
            <a:r>
              <a:rPr lang="en-US" dirty="0"/>
              <a:t>Phillips, E. and Johnson, 2022)</a:t>
            </a:r>
            <a:endParaRPr lang="en-SG" dirty="0">
              <a:ea typeface="Times New Roman" panose="02020603050405020304" pitchFamily="18" charset="0"/>
              <a:cs typeface="Vrinda"/>
            </a:endParaRPr>
          </a:p>
          <a:p>
            <a:pPr marL="285750" marR="0" lvl="0" indent="-285750" algn="just">
              <a:lnSpc>
                <a:spcPct val="150000"/>
              </a:lnSpc>
              <a:spcBef>
                <a:spcPts val="0"/>
              </a:spcBef>
              <a:spcAft>
                <a:spcPts val="0"/>
              </a:spcAft>
              <a:buFont typeface="Arial" panose="020B0604020202020204" pitchFamily="34" charset="0"/>
              <a:buChar char="•"/>
            </a:pPr>
            <a:r>
              <a:rPr lang="en-SG" dirty="0">
                <a:ea typeface="Times New Roman" panose="02020603050405020304" pitchFamily="18" charset="0"/>
                <a:cs typeface="Vrinda"/>
              </a:rPr>
              <a:t>Competition in low and industry has lower barriers to the entry </a:t>
            </a:r>
            <a:r>
              <a:rPr lang="en-SG" dirty="0"/>
              <a:t>(</a:t>
            </a:r>
            <a:r>
              <a:rPr lang="en-US" dirty="0" err="1"/>
              <a:t>Zwar</a:t>
            </a:r>
            <a:r>
              <a:rPr lang="en-US" dirty="0"/>
              <a:t>, 2016)</a:t>
            </a:r>
            <a:endParaRPr lang="en-SG" dirty="0">
              <a:ea typeface="Times New Roman" panose="02020603050405020304" pitchFamily="18" charset="0"/>
              <a:cs typeface="Vrinda"/>
            </a:endParaRPr>
          </a:p>
        </p:txBody>
      </p:sp>
      <p:sp>
        <p:nvSpPr>
          <p:cNvPr id="2" name="TextBox 1">
            <a:extLst>
              <a:ext uri="{FF2B5EF4-FFF2-40B4-BE49-F238E27FC236}">
                <a16:creationId xmlns:a16="http://schemas.microsoft.com/office/drawing/2014/main" id="{22D4D41A-F44D-C306-3DB9-314432AE0520}"/>
              </a:ext>
            </a:extLst>
          </p:cNvPr>
          <p:cNvSpPr txBox="1"/>
          <p:nvPr/>
        </p:nvSpPr>
        <p:spPr>
          <a:xfrm>
            <a:off x="611560" y="5301208"/>
            <a:ext cx="7560840" cy="369332"/>
          </a:xfrm>
          <a:prstGeom prst="rect">
            <a:avLst/>
          </a:prstGeom>
          <a:noFill/>
        </p:spPr>
        <p:txBody>
          <a:bodyPr wrap="square" rtlCol="0">
            <a:spAutoFit/>
          </a:bodyPr>
          <a:lstStyle/>
          <a:p>
            <a:r>
              <a:rPr lang="en-GB" dirty="0"/>
              <a:t>Valentin </a:t>
            </a:r>
            <a:r>
              <a:rPr lang="en-GB" dirty="0" err="1"/>
              <a:t>Boronica</a:t>
            </a:r>
            <a:r>
              <a:rPr lang="en-GB" dirty="0"/>
              <a:t> 2016509</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a:extLst>
              <a:ext uri="{FF2B5EF4-FFF2-40B4-BE49-F238E27FC236}">
                <a16:creationId xmlns:a16="http://schemas.microsoft.com/office/drawing/2014/main" id="{21DC9942-7E36-4358-ABA6-F908E292817B}"/>
              </a:ext>
            </a:extLst>
          </p:cNvPr>
          <p:cNvSpPr>
            <a:spLocks noGrp="1"/>
          </p:cNvSpPr>
          <p:nvPr>
            <p:ph type="title"/>
          </p:nvPr>
        </p:nvSpPr>
        <p:spPr>
          <a:xfrm>
            <a:off x="457200" y="406400"/>
            <a:ext cx="8229600" cy="1081088"/>
          </a:xfrm>
        </p:spPr>
        <p:txBody>
          <a:bodyPr/>
          <a:lstStyle/>
          <a:p>
            <a:pPr eaLnBrk="1" hangingPunct="1"/>
            <a:r>
              <a:rPr lang="en-GB" altLang="en-US">
                <a:ea typeface="ＭＳ Ｐゴシック" panose="020B0600070205080204" pitchFamily="34" charset="-128"/>
              </a:rPr>
              <a:t>SWOT Analysis</a:t>
            </a:r>
          </a:p>
        </p:txBody>
      </p:sp>
      <p:sp>
        <p:nvSpPr>
          <p:cNvPr id="31746" name="Date Placeholder 3">
            <a:extLst>
              <a:ext uri="{FF2B5EF4-FFF2-40B4-BE49-F238E27FC236}">
                <a16:creationId xmlns:a16="http://schemas.microsoft.com/office/drawing/2014/main" id="{D4B61961-B757-4AA5-A626-B5152331069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5E02CA6F-3723-4A08-BB50-8FB5126161C2}"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sp>
        <p:nvSpPr>
          <p:cNvPr id="2" name="Rectangle 1"/>
          <p:cNvSpPr/>
          <p:nvPr/>
        </p:nvSpPr>
        <p:spPr>
          <a:xfrm>
            <a:off x="457200" y="1916832"/>
            <a:ext cx="3222104" cy="2862322"/>
          </a:xfrm>
          <a:prstGeom prst="rect">
            <a:avLst/>
          </a:prstGeom>
        </p:spPr>
        <p:txBody>
          <a:bodyPr wrap="square">
            <a:spAutoFit/>
          </a:bodyPr>
          <a:lstStyle/>
          <a:p>
            <a:pPr marL="0" marR="0" algn="just">
              <a:spcBef>
                <a:spcPts val="0"/>
              </a:spcBef>
              <a:spcAft>
                <a:spcPts val="0"/>
              </a:spcAft>
            </a:pPr>
            <a:r>
              <a:rPr lang="en-SG" b="1" dirty="0">
                <a:ea typeface="Times New Roman" panose="02020603050405020304" pitchFamily="18" charset="0"/>
                <a:cs typeface="Vrinda"/>
              </a:rPr>
              <a:t>Strengths</a:t>
            </a:r>
            <a:endParaRPr lang="en-SG" dirty="0">
              <a:latin typeface="Calibri" panose="020F0502020204030204" pitchFamily="34" charset="0"/>
              <a:ea typeface="Times New Roman" panose="02020603050405020304" pitchFamily="18" charset="0"/>
              <a:cs typeface="Vrinda"/>
            </a:endParaRPr>
          </a:p>
          <a:p>
            <a:pPr marL="342900" marR="0" lvl="0" indent="-342900" algn="just">
              <a:spcBef>
                <a:spcPts val="0"/>
              </a:spcBef>
              <a:spcAft>
                <a:spcPts val="0"/>
              </a:spcAft>
              <a:buFont typeface="Wingdings" panose="05000000000000000000" pitchFamily="2" charset="2"/>
              <a:buChar char=""/>
            </a:pPr>
            <a:r>
              <a:rPr lang="en-SG" dirty="0">
                <a:ea typeface="Times New Roman" panose="02020603050405020304" pitchFamily="18" charset="0"/>
                <a:cs typeface="Vrinda"/>
              </a:rPr>
              <a:t>Solely focused on the academic stream of books covering a wide range</a:t>
            </a:r>
            <a:endParaRPr lang="en-SG" dirty="0">
              <a:latin typeface="Calibri" panose="020F0502020204030204" pitchFamily="34" charset="0"/>
              <a:ea typeface="Calibri" panose="020F0502020204030204" pitchFamily="34" charset="0"/>
              <a:cs typeface="Vrinda"/>
            </a:endParaRPr>
          </a:p>
          <a:p>
            <a:pPr marL="342900" marR="0" lvl="0" indent="-342900" algn="just">
              <a:spcBef>
                <a:spcPts val="0"/>
              </a:spcBef>
              <a:spcAft>
                <a:spcPts val="0"/>
              </a:spcAft>
              <a:buFont typeface="Wingdings" panose="05000000000000000000" pitchFamily="2" charset="2"/>
              <a:buChar char=""/>
            </a:pPr>
            <a:r>
              <a:rPr lang="en-SG" dirty="0">
                <a:ea typeface="Times New Roman" panose="02020603050405020304" pitchFamily="18" charset="0"/>
                <a:cs typeface="Vrinda"/>
              </a:rPr>
              <a:t>The team has proper skills and experience</a:t>
            </a:r>
            <a:endParaRPr lang="en-SG" dirty="0">
              <a:latin typeface="Calibri" panose="020F0502020204030204" pitchFamily="34" charset="0"/>
              <a:ea typeface="Calibri" panose="020F0502020204030204" pitchFamily="34" charset="0"/>
              <a:cs typeface="Vrinda"/>
            </a:endParaRPr>
          </a:p>
          <a:p>
            <a:pPr marL="342900" marR="0" lvl="0" indent="-342900" algn="just">
              <a:spcBef>
                <a:spcPts val="0"/>
              </a:spcBef>
              <a:spcAft>
                <a:spcPts val="0"/>
              </a:spcAft>
              <a:buFont typeface="Wingdings" panose="05000000000000000000" pitchFamily="2" charset="2"/>
              <a:buChar char=""/>
            </a:pPr>
            <a:r>
              <a:rPr lang="en-SG" dirty="0">
                <a:ea typeface="Times New Roman" panose="02020603050405020304" pitchFamily="18" charset="0"/>
                <a:cs typeface="Vrinda"/>
              </a:rPr>
              <a:t>Sole competitive advantage in comparison to physical books</a:t>
            </a:r>
            <a:endParaRPr lang="en-SG" dirty="0">
              <a:latin typeface="Calibri" panose="020F0502020204030204" pitchFamily="34" charset="0"/>
              <a:ea typeface="Calibri" panose="020F0502020204030204" pitchFamily="34" charset="0"/>
              <a:cs typeface="Vrinda"/>
            </a:endParaRPr>
          </a:p>
          <a:p>
            <a:pPr marL="285750" indent="-285750">
              <a:buFont typeface="Wingdings" panose="05000000000000000000" pitchFamily="2" charset="2"/>
              <a:buChar char="Ø"/>
            </a:pPr>
            <a:r>
              <a:rPr lang="en-US" dirty="0">
                <a:ea typeface="Times New Roman" panose="02020603050405020304" pitchFamily="18" charset="0"/>
              </a:rPr>
              <a:t>A youthful target audience</a:t>
            </a:r>
            <a:endParaRPr lang="en-SG" dirty="0"/>
          </a:p>
        </p:txBody>
      </p:sp>
      <p:sp>
        <p:nvSpPr>
          <p:cNvPr id="3" name="Rectangle 2"/>
          <p:cNvSpPr/>
          <p:nvPr/>
        </p:nvSpPr>
        <p:spPr>
          <a:xfrm>
            <a:off x="5364088" y="1947044"/>
            <a:ext cx="2718668" cy="2031325"/>
          </a:xfrm>
          <a:prstGeom prst="rect">
            <a:avLst/>
          </a:prstGeom>
        </p:spPr>
        <p:txBody>
          <a:bodyPr wrap="square">
            <a:spAutoFit/>
          </a:bodyPr>
          <a:lstStyle/>
          <a:p>
            <a:pPr marL="0" marR="0" algn="just">
              <a:spcBef>
                <a:spcPts val="0"/>
              </a:spcBef>
              <a:spcAft>
                <a:spcPts val="0"/>
              </a:spcAft>
            </a:pPr>
            <a:r>
              <a:rPr lang="en-SG" b="1" dirty="0">
                <a:ea typeface="Times New Roman" panose="02020603050405020304" pitchFamily="18" charset="0"/>
                <a:cs typeface="Vrinda"/>
              </a:rPr>
              <a:t>Weakness</a:t>
            </a:r>
            <a:endParaRPr lang="en-SG" dirty="0">
              <a:latin typeface="Calibri" panose="020F0502020204030204" pitchFamily="34" charset="0"/>
              <a:ea typeface="Times New Roman" panose="02020603050405020304" pitchFamily="18" charset="0"/>
              <a:cs typeface="Vrinda"/>
            </a:endParaRPr>
          </a:p>
          <a:p>
            <a:pPr marL="342900" marR="0" lvl="0" indent="-342900" algn="just">
              <a:spcBef>
                <a:spcPts val="0"/>
              </a:spcBef>
              <a:spcAft>
                <a:spcPts val="0"/>
              </a:spcAft>
              <a:buFont typeface="Wingdings" panose="05000000000000000000" pitchFamily="2" charset="2"/>
              <a:buChar char=""/>
            </a:pPr>
            <a:r>
              <a:rPr lang="en-SG" dirty="0">
                <a:ea typeface="Times New Roman" panose="02020603050405020304" pitchFamily="18" charset="0"/>
                <a:cs typeface="Vrinda"/>
              </a:rPr>
              <a:t>Operational difficulties in digital technologies</a:t>
            </a:r>
            <a:endParaRPr lang="en-SG" dirty="0">
              <a:latin typeface="Calibri" panose="020F0502020204030204" pitchFamily="34" charset="0"/>
              <a:ea typeface="Calibri" panose="020F0502020204030204" pitchFamily="34" charset="0"/>
              <a:cs typeface="Vrinda"/>
            </a:endParaRPr>
          </a:p>
          <a:p>
            <a:pPr marL="342900" marR="0" lvl="0" indent="-342900" algn="just">
              <a:spcBef>
                <a:spcPts val="0"/>
              </a:spcBef>
              <a:spcAft>
                <a:spcPts val="0"/>
              </a:spcAft>
              <a:buFont typeface="Wingdings" panose="05000000000000000000" pitchFamily="2" charset="2"/>
              <a:buChar char=""/>
            </a:pPr>
            <a:r>
              <a:rPr lang="en-SG" dirty="0">
                <a:ea typeface="Times New Roman" panose="02020603050405020304" pitchFamily="18" charset="0"/>
                <a:cs typeface="Vrinda"/>
              </a:rPr>
              <a:t>Lack of proper brand awareness</a:t>
            </a:r>
            <a:endParaRPr lang="en-SG" dirty="0">
              <a:latin typeface="Calibri" panose="020F0502020204030204" pitchFamily="34" charset="0"/>
              <a:ea typeface="Calibri" panose="020F0502020204030204" pitchFamily="34" charset="0"/>
              <a:cs typeface="Vrinda"/>
            </a:endParaRPr>
          </a:p>
          <a:p>
            <a:pPr marL="342900" marR="0" lvl="0" indent="-342900" algn="just">
              <a:spcBef>
                <a:spcPts val="0"/>
              </a:spcBef>
              <a:spcAft>
                <a:spcPts val="0"/>
              </a:spcAft>
              <a:buFont typeface="Wingdings" panose="05000000000000000000" pitchFamily="2" charset="2"/>
              <a:buChar char=""/>
            </a:pPr>
            <a:r>
              <a:rPr lang="en-SG" dirty="0">
                <a:ea typeface="Times New Roman" panose="02020603050405020304" pitchFamily="18" charset="0"/>
                <a:cs typeface="Vrinda"/>
              </a:rPr>
              <a:t>Insufficient budget</a:t>
            </a:r>
            <a:endParaRPr lang="en-SG" sz="1800" dirty="0">
              <a:effectLst/>
              <a:latin typeface="Calibri" panose="020F0502020204030204" pitchFamily="34" charset="0"/>
              <a:ea typeface="Calibri" panose="020F0502020204030204" pitchFamily="34" charset="0"/>
              <a:cs typeface="Vrinda"/>
            </a:endParaRPr>
          </a:p>
        </p:txBody>
      </p:sp>
      <p:sp>
        <p:nvSpPr>
          <p:cNvPr id="4" name="TextBox 3">
            <a:extLst>
              <a:ext uri="{FF2B5EF4-FFF2-40B4-BE49-F238E27FC236}">
                <a16:creationId xmlns:a16="http://schemas.microsoft.com/office/drawing/2014/main" id="{FCA8643C-7B24-F3C4-6BD4-483369F250ED}"/>
              </a:ext>
            </a:extLst>
          </p:cNvPr>
          <p:cNvSpPr txBox="1"/>
          <p:nvPr/>
        </p:nvSpPr>
        <p:spPr>
          <a:xfrm>
            <a:off x="539552" y="5238710"/>
            <a:ext cx="7128792" cy="369332"/>
          </a:xfrm>
          <a:prstGeom prst="rect">
            <a:avLst/>
          </a:prstGeom>
          <a:noFill/>
        </p:spPr>
        <p:txBody>
          <a:bodyPr wrap="square" rtlCol="0">
            <a:spAutoFit/>
          </a:bodyPr>
          <a:lstStyle/>
          <a:p>
            <a:r>
              <a:rPr lang="en-GB" dirty="0"/>
              <a:t>Valentin </a:t>
            </a:r>
            <a:r>
              <a:rPr lang="en-GB" dirty="0" err="1"/>
              <a:t>Boronica</a:t>
            </a:r>
            <a:r>
              <a:rPr lang="en-GB" dirty="0"/>
              <a:t> 2016509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a:extLst>
              <a:ext uri="{FF2B5EF4-FFF2-40B4-BE49-F238E27FC236}">
                <a16:creationId xmlns:a16="http://schemas.microsoft.com/office/drawing/2014/main" id="{21DC9942-7E36-4358-ABA6-F908E292817B}"/>
              </a:ext>
            </a:extLst>
          </p:cNvPr>
          <p:cNvSpPr>
            <a:spLocks noGrp="1"/>
          </p:cNvSpPr>
          <p:nvPr>
            <p:ph type="title"/>
          </p:nvPr>
        </p:nvSpPr>
        <p:spPr>
          <a:xfrm>
            <a:off x="457200" y="406400"/>
            <a:ext cx="8229600" cy="1081088"/>
          </a:xfrm>
        </p:spPr>
        <p:txBody>
          <a:bodyPr/>
          <a:lstStyle/>
          <a:p>
            <a:pPr eaLnBrk="1" hangingPunct="1"/>
            <a:r>
              <a:rPr lang="en-GB" altLang="en-US">
                <a:ea typeface="ＭＳ Ｐゴシック" panose="020B0600070205080204" pitchFamily="34" charset="-128"/>
              </a:rPr>
              <a:t>SWOT Analysis</a:t>
            </a:r>
          </a:p>
        </p:txBody>
      </p:sp>
      <p:sp>
        <p:nvSpPr>
          <p:cNvPr id="31746" name="Date Placeholder 3">
            <a:extLst>
              <a:ext uri="{FF2B5EF4-FFF2-40B4-BE49-F238E27FC236}">
                <a16:creationId xmlns:a16="http://schemas.microsoft.com/office/drawing/2014/main" id="{D4B61961-B757-4AA5-A626-B5152331069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5E02CA6F-3723-4A08-BB50-8FB5126161C2}"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sp>
        <p:nvSpPr>
          <p:cNvPr id="2" name="Rectangle 1"/>
          <p:cNvSpPr/>
          <p:nvPr/>
        </p:nvSpPr>
        <p:spPr>
          <a:xfrm>
            <a:off x="611560" y="2241927"/>
            <a:ext cx="3222104" cy="1703030"/>
          </a:xfrm>
          <a:prstGeom prst="rect">
            <a:avLst/>
          </a:prstGeom>
        </p:spPr>
        <p:txBody>
          <a:bodyPr wrap="square">
            <a:spAutoFit/>
          </a:bodyPr>
          <a:lstStyle/>
          <a:p>
            <a:pPr>
              <a:lnSpc>
                <a:spcPct val="150000"/>
              </a:lnSpc>
            </a:pPr>
            <a:r>
              <a:rPr lang="en-SG" b="1" dirty="0"/>
              <a:t>Opportunities</a:t>
            </a:r>
            <a:endParaRPr lang="en-SG" dirty="0"/>
          </a:p>
          <a:p>
            <a:pPr marL="285750" lvl="0" indent="-285750">
              <a:lnSpc>
                <a:spcPct val="150000"/>
              </a:lnSpc>
              <a:buFont typeface="Wingdings" panose="05000000000000000000" pitchFamily="2" charset="2"/>
              <a:buChar char="Ø"/>
            </a:pPr>
            <a:r>
              <a:rPr lang="en-SG" dirty="0"/>
              <a:t>Increased demand in the market</a:t>
            </a:r>
          </a:p>
          <a:p>
            <a:pPr marL="285750" lvl="0" indent="-285750">
              <a:lnSpc>
                <a:spcPct val="150000"/>
              </a:lnSpc>
              <a:buFont typeface="Wingdings" panose="05000000000000000000" pitchFamily="2" charset="2"/>
              <a:buChar char="Ø"/>
            </a:pPr>
            <a:r>
              <a:rPr lang="en-SG" dirty="0"/>
              <a:t>Low competition shortly</a:t>
            </a:r>
          </a:p>
        </p:txBody>
      </p:sp>
      <p:sp>
        <p:nvSpPr>
          <p:cNvPr id="3" name="Rectangle 2"/>
          <p:cNvSpPr/>
          <p:nvPr/>
        </p:nvSpPr>
        <p:spPr>
          <a:xfrm>
            <a:off x="5508104" y="2390229"/>
            <a:ext cx="3456384" cy="1615827"/>
          </a:xfrm>
          <a:prstGeom prst="rect">
            <a:avLst/>
          </a:prstGeom>
        </p:spPr>
        <p:txBody>
          <a:bodyPr wrap="square">
            <a:spAutoFit/>
          </a:bodyPr>
          <a:lstStyle/>
          <a:p>
            <a:r>
              <a:rPr lang="en-SG" b="1" dirty="0"/>
              <a:t>Threats</a:t>
            </a:r>
          </a:p>
          <a:p>
            <a:pPr marL="285750" lvl="0" indent="-285750">
              <a:lnSpc>
                <a:spcPct val="150000"/>
              </a:lnSpc>
              <a:buFont typeface="Wingdings" panose="05000000000000000000" pitchFamily="2" charset="2"/>
              <a:buChar char="Ø"/>
            </a:pPr>
            <a:r>
              <a:rPr lang="en-SG" dirty="0"/>
              <a:t>Low barriers to entry</a:t>
            </a:r>
          </a:p>
          <a:p>
            <a:pPr marL="285750" indent="-285750">
              <a:lnSpc>
                <a:spcPct val="150000"/>
              </a:lnSpc>
              <a:buFont typeface="Wingdings" panose="05000000000000000000" pitchFamily="2" charset="2"/>
              <a:buChar char="Ø"/>
            </a:pPr>
            <a:r>
              <a:rPr lang="en-US" dirty="0"/>
              <a:t>Certain changes in the trading regulations</a:t>
            </a:r>
            <a:endParaRPr lang="en-SG" sz="1800" dirty="0">
              <a:effectLst/>
              <a:latin typeface="Calibri" panose="020F0502020204030204" pitchFamily="34" charset="0"/>
              <a:ea typeface="Calibri" panose="020F0502020204030204" pitchFamily="34" charset="0"/>
              <a:cs typeface="Vrinda"/>
            </a:endParaRPr>
          </a:p>
        </p:txBody>
      </p:sp>
      <p:sp>
        <p:nvSpPr>
          <p:cNvPr id="4" name="Rectangle 3"/>
          <p:cNvSpPr/>
          <p:nvPr/>
        </p:nvSpPr>
        <p:spPr>
          <a:xfrm>
            <a:off x="323528" y="5229200"/>
            <a:ext cx="7776864" cy="400110"/>
          </a:xfrm>
          <a:prstGeom prst="rect">
            <a:avLst/>
          </a:prstGeom>
        </p:spPr>
        <p:txBody>
          <a:bodyPr wrap="square">
            <a:spAutoFit/>
          </a:bodyPr>
          <a:lstStyle/>
          <a:p>
            <a:r>
              <a:rPr lang="en-SG" sz="2000" dirty="0">
                <a:solidFill>
                  <a:schemeClr val="bg1">
                    <a:lumMod val="65000"/>
                  </a:schemeClr>
                </a:solidFill>
                <a:ea typeface="Times New Roman" panose="02020603050405020304" pitchFamily="18" charset="0"/>
                <a:cs typeface="Arial" panose="020B0604020202020204" pitchFamily="34" charset="0"/>
              </a:rPr>
              <a:t>Source: (</a:t>
            </a:r>
            <a:r>
              <a:rPr lang="en-US" sz="2000" dirty="0" err="1">
                <a:solidFill>
                  <a:schemeClr val="bg1">
                    <a:lumMod val="65000"/>
                  </a:schemeClr>
                </a:solidFill>
                <a:ea typeface="Times New Roman" panose="02020603050405020304" pitchFamily="18" charset="0"/>
                <a:cs typeface="Arial" panose="020B0604020202020204" pitchFamily="34" charset="0"/>
              </a:rPr>
              <a:t>Zwar</a:t>
            </a:r>
            <a:r>
              <a:rPr lang="en-US" sz="2000" dirty="0">
                <a:solidFill>
                  <a:schemeClr val="bg1">
                    <a:lumMod val="65000"/>
                  </a:schemeClr>
                </a:solidFill>
                <a:ea typeface="Times New Roman" panose="02020603050405020304" pitchFamily="18" charset="0"/>
                <a:cs typeface="Arial" panose="020B0604020202020204" pitchFamily="34" charset="0"/>
              </a:rPr>
              <a:t>, 2016)</a:t>
            </a:r>
            <a:endParaRPr lang="en-SG" sz="2000" dirty="0">
              <a:solidFill>
                <a:schemeClr val="bg1">
                  <a:lumMod val="65000"/>
                </a:schemeClr>
              </a:solidFill>
              <a:cs typeface="Arial" panose="020B0604020202020204" pitchFamily="34" charset="0"/>
            </a:endParaRPr>
          </a:p>
        </p:txBody>
      </p:sp>
      <p:sp>
        <p:nvSpPr>
          <p:cNvPr id="5" name="TextBox 4">
            <a:extLst>
              <a:ext uri="{FF2B5EF4-FFF2-40B4-BE49-F238E27FC236}">
                <a16:creationId xmlns:a16="http://schemas.microsoft.com/office/drawing/2014/main" id="{70C40348-9A96-C1DB-E690-906FAF9AECB2}"/>
              </a:ext>
            </a:extLst>
          </p:cNvPr>
          <p:cNvSpPr txBox="1"/>
          <p:nvPr/>
        </p:nvSpPr>
        <p:spPr>
          <a:xfrm>
            <a:off x="5004048" y="5290299"/>
            <a:ext cx="3600400" cy="369332"/>
          </a:xfrm>
          <a:prstGeom prst="rect">
            <a:avLst/>
          </a:prstGeom>
          <a:noFill/>
        </p:spPr>
        <p:txBody>
          <a:bodyPr wrap="square" rtlCol="0">
            <a:spAutoFit/>
          </a:bodyPr>
          <a:lstStyle/>
          <a:p>
            <a:r>
              <a:rPr lang="en-GB" dirty="0" err="1"/>
              <a:t>Anghelus</a:t>
            </a:r>
            <a:r>
              <a:rPr lang="en-GB" dirty="0"/>
              <a:t> </a:t>
            </a:r>
            <a:r>
              <a:rPr lang="en-GB" dirty="0" err="1"/>
              <a:t>Boronica</a:t>
            </a:r>
            <a:r>
              <a:rPr lang="en-GB" dirty="0"/>
              <a:t> 2120839</a:t>
            </a:r>
          </a:p>
        </p:txBody>
      </p:sp>
    </p:spTree>
    <p:extLst>
      <p:ext uri="{BB962C8B-B14F-4D97-AF65-F5344CB8AC3E}">
        <p14:creationId xmlns:p14="http://schemas.microsoft.com/office/powerpoint/2010/main" val="2841133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6AC352EB-8129-4B7B-A5FC-E10ACD7633DA}"/>
              </a:ext>
            </a:extLst>
          </p:cNvPr>
          <p:cNvSpPr>
            <a:spLocks noGrp="1"/>
          </p:cNvSpPr>
          <p:nvPr>
            <p:ph type="title"/>
          </p:nvPr>
        </p:nvSpPr>
        <p:spPr>
          <a:xfrm>
            <a:off x="246063" y="333375"/>
            <a:ext cx="8435975" cy="1044575"/>
          </a:xfrm>
        </p:spPr>
        <p:txBody>
          <a:bodyPr/>
          <a:lstStyle/>
          <a:p>
            <a:pPr eaLnBrk="1" hangingPunct="1"/>
            <a:r>
              <a:rPr lang="en-GB" altLang="en-US" dirty="0">
                <a:ea typeface="ＭＳ Ｐゴシック" panose="020B0600070205080204" pitchFamily="34" charset="-128"/>
              </a:rPr>
              <a:t>PESTLE Analysis</a:t>
            </a:r>
          </a:p>
        </p:txBody>
      </p:sp>
      <p:sp>
        <p:nvSpPr>
          <p:cNvPr id="33794" name="Date Placeholder 3">
            <a:extLst>
              <a:ext uri="{FF2B5EF4-FFF2-40B4-BE49-F238E27FC236}">
                <a16:creationId xmlns:a16="http://schemas.microsoft.com/office/drawing/2014/main" id="{ECF9CE0E-8DC6-45DB-80B2-9F760C786D8C}"/>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6BF12679-116D-41E4-A62B-F8B2D431015D}"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sp>
        <p:nvSpPr>
          <p:cNvPr id="4" name="Rectangle 3"/>
          <p:cNvSpPr/>
          <p:nvPr/>
        </p:nvSpPr>
        <p:spPr>
          <a:xfrm>
            <a:off x="250825" y="2204864"/>
            <a:ext cx="8091263" cy="3000821"/>
          </a:xfrm>
          <a:prstGeom prst="rect">
            <a:avLst/>
          </a:prstGeom>
        </p:spPr>
        <p:txBody>
          <a:bodyPr wrap="square">
            <a:spAutoFit/>
          </a:bodyPr>
          <a:lstStyle/>
          <a:p>
            <a:pPr marL="285750" marR="0" lvl="0" indent="-285750" algn="just">
              <a:lnSpc>
                <a:spcPct val="150000"/>
              </a:lnSpc>
              <a:spcBef>
                <a:spcPts val="0"/>
              </a:spcBef>
              <a:spcAft>
                <a:spcPts val="0"/>
              </a:spcAft>
              <a:buFont typeface="Arial" panose="020B0604020202020204" pitchFamily="34" charset="0"/>
              <a:buChar char="•"/>
            </a:pPr>
            <a:r>
              <a:rPr lang="en-SG" dirty="0">
                <a:ea typeface="Times New Roman" panose="02020603050405020304" pitchFamily="18" charset="0"/>
                <a:cs typeface="Vrinda"/>
              </a:rPr>
              <a:t>The political factors are in favour (the fair trade law) </a:t>
            </a:r>
            <a:r>
              <a:rPr lang="en-SG" dirty="0"/>
              <a:t>(</a:t>
            </a:r>
            <a:r>
              <a:rPr lang="en-US" dirty="0"/>
              <a:t>Tan, Y. and Carrillo, 2017)</a:t>
            </a:r>
            <a:endParaRPr lang="en-SG" dirty="0"/>
          </a:p>
          <a:p>
            <a:pPr marL="285750" marR="0" lvl="0" indent="-285750" algn="just">
              <a:lnSpc>
                <a:spcPct val="150000"/>
              </a:lnSpc>
              <a:spcBef>
                <a:spcPts val="0"/>
              </a:spcBef>
              <a:spcAft>
                <a:spcPts val="0"/>
              </a:spcAft>
              <a:buFont typeface="Arial" panose="020B0604020202020204" pitchFamily="34" charset="0"/>
              <a:buChar char="•"/>
            </a:pPr>
            <a:r>
              <a:rPr lang="en-SG" dirty="0">
                <a:ea typeface="Times New Roman" panose="02020603050405020304" pitchFamily="18" charset="0"/>
                <a:cs typeface="Vrinda"/>
              </a:rPr>
              <a:t>The economic environment is good, excepting for sudden inflation </a:t>
            </a:r>
            <a:r>
              <a:rPr lang="en-SG" dirty="0"/>
              <a:t>(</a:t>
            </a:r>
            <a:r>
              <a:rPr lang="en-US" dirty="0"/>
              <a:t>Birkin, M., Clarke, G. and Clarke, 2017)</a:t>
            </a:r>
            <a:endParaRPr lang="en-SG" dirty="0">
              <a:ea typeface="Times New Roman" panose="02020603050405020304" pitchFamily="18" charset="0"/>
              <a:cs typeface="Vrinda"/>
            </a:endParaRPr>
          </a:p>
          <a:p>
            <a:pPr marL="285750" marR="0" lvl="0" indent="-285750" algn="just">
              <a:lnSpc>
                <a:spcPct val="150000"/>
              </a:lnSpc>
              <a:spcBef>
                <a:spcPts val="0"/>
              </a:spcBef>
              <a:spcAft>
                <a:spcPts val="0"/>
              </a:spcAft>
              <a:buFont typeface="Arial" panose="020B0604020202020204" pitchFamily="34" charset="0"/>
              <a:buChar char="•"/>
            </a:pPr>
            <a:r>
              <a:rPr lang="en-SG" dirty="0">
                <a:ea typeface="Times New Roman" panose="02020603050405020304" pitchFamily="18" charset="0"/>
                <a:cs typeface="Vrinda"/>
              </a:rPr>
              <a:t>The social factors may cause problems </a:t>
            </a:r>
            <a:r>
              <a:rPr lang="en-SG" dirty="0"/>
              <a:t>(</a:t>
            </a:r>
            <a:r>
              <a:rPr lang="en-US" dirty="0"/>
              <a:t>Tan, Y. and Carrillo, 2017)</a:t>
            </a:r>
            <a:endParaRPr lang="en-SG" dirty="0">
              <a:ea typeface="Times New Roman" panose="02020603050405020304" pitchFamily="18" charset="0"/>
              <a:cs typeface="Vrinda"/>
            </a:endParaRPr>
          </a:p>
          <a:p>
            <a:pPr marL="285750" marR="0" lvl="0" indent="-285750" algn="just">
              <a:lnSpc>
                <a:spcPct val="150000"/>
              </a:lnSpc>
              <a:spcBef>
                <a:spcPts val="0"/>
              </a:spcBef>
              <a:spcAft>
                <a:spcPts val="0"/>
              </a:spcAft>
              <a:buFont typeface="Arial" panose="020B0604020202020204" pitchFamily="34" charset="0"/>
              <a:buChar char="•"/>
            </a:pPr>
            <a:r>
              <a:rPr lang="en-SG" dirty="0">
                <a:ea typeface="Times New Roman" panose="02020603050405020304" pitchFamily="18" charset="0"/>
                <a:cs typeface="Vrinda"/>
              </a:rPr>
              <a:t>Legal and environmental factors are also in favour (copyright act) </a:t>
            </a:r>
            <a:r>
              <a:rPr lang="en-SG" dirty="0"/>
              <a:t>(</a:t>
            </a:r>
            <a:r>
              <a:rPr lang="en-US" dirty="0"/>
              <a:t>Khan et al, 2019)</a:t>
            </a:r>
            <a:endParaRPr lang="en-SG" dirty="0">
              <a:ea typeface="Times New Roman" panose="02020603050405020304" pitchFamily="18" charset="0"/>
              <a:cs typeface="Vrinda"/>
            </a:endParaRPr>
          </a:p>
        </p:txBody>
      </p:sp>
      <p:sp>
        <p:nvSpPr>
          <p:cNvPr id="2" name="TextBox 1">
            <a:extLst>
              <a:ext uri="{FF2B5EF4-FFF2-40B4-BE49-F238E27FC236}">
                <a16:creationId xmlns:a16="http://schemas.microsoft.com/office/drawing/2014/main" id="{EB99F5E4-E8CA-0812-2C8A-0B62F0ED06AC}"/>
              </a:ext>
            </a:extLst>
          </p:cNvPr>
          <p:cNvSpPr txBox="1"/>
          <p:nvPr/>
        </p:nvSpPr>
        <p:spPr>
          <a:xfrm>
            <a:off x="3707904" y="5373216"/>
            <a:ext cx="5328592" cy="369332"/>
          </a:xfrm>
          <a:prstGeom prst="rect">
            <a:avLst/>
          </a:prstGeom>
          <a:noFill/>
        </p:spPr>
        <p:txBody>
          <a:bodyPr wrap="square" rtlCol="0">
            <a:spAutoFit/>
          </a:bodyPr>
          <a:lstStyle/>
          <a:p>
            <a:r>
              <a:rPr lang="en-GB" dirty="0" err="1"/>
              <a:t>Anghelus</a:t>
            </a:r>
            <a:r>
              <a:rPr lang="en-GB" dirty="0"/>
              <a:t> </a:t>
            </a:r>
            <a:r>
              <a:rPr lang="en-GB" dirty="0" err="1"/>
              <a:t>Boronica</a:t>
            </a:r>
            <a:r>
              <a:rPr lang="en-GB" dirty="0"/>
              <a:t> 2120839</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a:extLst>
              <a:ext uri="{FF2B5EF4-FFF2-40B4-BE49-F238E27FC236}">
                <a16:creationId xmlns:a16="http://schemas.microsoft.com/office/drawing/2014/main" id="{BF412644-4250-4DC1-9CB6-4A38FBD48A70}"/>
              </a:ext>
            </a:extLst>
          </p:cNvPr>
          <p:cNvSpPr>
            <a:spLocks noGrp="1"/>
          </p:cNvSpPr>
          <p:nvPr>
            <p:ph type="title"/>
          </p:nvPr>
        </p:nvSpPr>
        <p:spPr>
          <a:xfrm>
            <a:off x="457200" y="109538"/>
            <a:ext cx="8229600" cy="987425"/>
          </a:xfrm>
        </p:spPr>
        <p:txBody>
          <a:bodyPr/>
          <a:lstStyle/>
          <a:p>
            <a:pPr eaLnBrk="1" hangingPunct="1"/>
            <a:r>
              <a:rPr lang="en-GB" altLang="en-US" sz="4000">
                <a:ea typeface="ＭＳ Ｐゴシック" panose="020B0600070205080204" pitchFamily="34" charset="-128"/>
              </a:rPr>
              <a:t>Operations</a:t>
            </a:r>
          </a:p>
        </p:txBody>
      </p:sp>
      <p:sp>
        <p:nvSpPr>
          <p:cNvPr id="35842" name="Date Placeholder 3">
            <a:extLst>
              <a:ext uri="{FF2B5EF4-FFF2-40B4-BE49-F238E27FC236}">
                <a16:creationId xmlns:a16="http://schemas.microsoft.com/office/drawing/2014/main" id="{6ECCC78F-74C3-4827-B680-600973C06017}"/>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7D3915D7-4C26-4113-A7BC-17C54D935EAE}"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sp>
        <p:nvSpPr>
          <p:cNvPr id="2" name="Rectangle 1"/>
          <p:cNvSpPr/>
          <p:nvPr/>
        </p:nvSpPr>
        <p:spPr>
          <a:xfrm>
            <a:off x="270278" y="1330990"/>
            <a:ext cx="8686800" cy="4196020"/>
          </a:xfrm>
          <a:prstGeom prst="rect">
            <a:avLst/>
          </a:prstGeom>
        </p:spPr>
        <p:txBody>
          <a:bodyPr wrap="square">
            <a:spAutoFit/>
          </a:bodyPr>
          <a:lstStyle/>
          <a:p>
            <a:pPr marL="285750" indent="-285750">
              <a:lnSpc>
                <a:spcPct val="150000"/>
              </a:lnSpc>
              <a:buFont typeface="Arial" panose="020B0604020202020204" pitchFamily="34" charset="0"/>
              <a:buChar char="•"/>
            </a:pPr>
            <a:r>
              <a:rPr lang="en-SG" dirty="0" err="1">
                <a:ea typeface="Times New Roman" panose="02020603050405020304" pitchFamily="18" charset="0"/>
              </a:rPr>
              <a:t>BookHub</a:t>
            </a:r>
            <a:r>
              <a:rPr lang="en-SG" dirty="0">
                <a:ea typeface="Times New Roman" panose="02020603050405020304" pitchFamily="18" charset="0"/>
              </a:rPr>
              <a:t> will launch a particular website for the business. All types of products and services would be available on that site, along with any new updates</a:t>
            </a:r>
          </a:p>
          <a:p>
            <a:pPr marL="285750" indent="-285750">
              <a:lnSpc>
                <a:spcPct val="150000"/>
              </a:lnSpc>
              <a:buFont typeface="Arial" panose="020B0604020202020204" pitchFamily="34" charset="0"/>
              <a:buChar char="•"/>
            </a:pPr>
            <a:r>
              <a:rPr lang="en-SG" dirty="0"/>
              <a:t>The customers will get to do the payment electronically on that site by using digital cards like credit or debit cards. </a:t>
            </a:r>
          </a:p>
          <a:p>
            <a:pPr marL="285750" indent="-285750">
              <a:lnSpc>
                <a:spcPct val="150000"/>
              </a:lnSpc>
              <a:buFont typeface="Arial" panose="020B0604020202020204" pitchFamily="34" charset="0"/>
              <a:buChar char="•"/>
            </a:pPr>
            <a:r>
              <a:rPr lang="en-SG" dirty="0"/>
              <a:t>No middleman would be used to reach out to the customers with products. The customers can directly communicate with the website for transaction purposes.</a:t>
            </a:r>
          </a:p>
          <a:p>
            <a:pPr marL="285750" indent="-285750">
              <a:lnSpc>
                <a:spcPct val="150000"/>
              </a:lnSpc>
              <a:buFont typeface="Arial" panose="020B0604020202020204" pitchFamily="34" charset="0"/>
              <a:buChar char="•"/>
            </a:pPr>
            <a:r>
              <a:rPr lang="en-SG" dirty="0"/>
              <a:t>Some online promotions will be conducted, and along with this, </a:t>
            </a:r>
            <a:r>
              <a:rPr lang="en-SG" dirty="0" err="1"/>
              <a:t>BookHub</a:t>
            </a:r>
            <a:r>
              <a:rPr lang="en-SG" dirty="0"/>
              <a:t> will establish a strong presence on various social media platforms to engage customers.</a:t>
            </a:r>
          </a:p>
          <a:p>
            <a:pPr marL="285750" indent="-285750">
              <a:lnSpc>
                <a:spcPct val="150000"/>
              </a:lnSpc>
              <a:buFont typeface="Arial" panose="020B0604020202020204" pitchFamily="34" charset="0"/>
              <a:buChar char="•"/>
            </a:pPr>
            <a:r>
              <a:rPr lang="en-SG" dirty="0" err="1"/>
              <a:t>Anghelus</a:t>
            </a:r>
            <a:r>
              <a:rPr lang="en-SG" dirty="0"/>
              <a:t> </a:t>
            </a:r>
            <a:r>
              <a:rPr lang="en-SG" dirty="0" err="1"/>
              <a:t>Boronica</a:t>
            </a:r>
            <a:r>
              <a:rPr lang="en-SG" dirty="0"/>
              <a:t> 2120839</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a:extLst>
              <a:ext uri="{FF2B5EF4-FFF2-40B4-BE49-F238E27FC236}">
                <a16:creationId xmlns:a16="http://schemas.microsoft.com/office/drawing/2014/main" id="{4A2C2B00-BFA7-416D-8E32-9B46BDE089E0}"/>
              </a:ext>
            </a:extLst>
          </p:cNvPr>
          <p:cNvSpPr>
            <a:spLocks noGrp="1"/>
          </p:cNvSpPr>
          <p:nvPr>
            <p:ph type="title"/>
          </p:nvPr>
        </p:nvSpPr>
        <p:spPr>
          <a:xfrm>
            <a:off x="457200" y="188913"/>
            <a:ext cx="8229600" cy="936625"/>
          </a:xfrm>
        </p:spPr>
        <p:txBody>
          <a:bodyPr/>
          <a:lstStyle/>
          <a:p>
            <a:r>
              <a:rPr lang="en-GB" altLang="en-US">
                <a:ea typeface="ＭＳ Ｐゴシック" panose="020B0600070205080204" pitchFamily="34" charset="-128"/>
              </a:rPr>
              <a:t>Technology Plan</a:t>
            </a:r>
          </a:p>
        </p:txBody>
      </p:sp>
      <p:sp>
        <p:nvSpPr>
          <p:cNvPr id="37890" name="Date Placeholder 3">
            <a:extLst>
              <a:ext uri="{FF2B5EF4-FFF2-40B4-BE49-F238E27FC236}">
                <a16:creationId xmlns:a16="http://schemas.microsoft.com/office/drawing/2014/main" id="{CA555C3F-0A94-4B99-ABF2-776FFD3F9794}"/>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4BDFCF88-6D4F-4E42-918C-D9B14167F2C0}"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pic>
        <p:nvPicPr>
          <p:cNvPr id="5" name="Picture 4"/>
          <p:cNvPicPr/>
          <p:nvPr/>
        </p:nvPicPr>
        <p:blipFill>
          <a:blip r:embed="rId2"/>
          <a:stretch>
            <a:fillRect/>
          </a:stretch>
        </p:blipFill>
        <p:spPr>
          <a:xfrm>
            <a:off x="827584" y="1412776"/>
            <a:ext cx="7704856" cy="3096344"/>
          </a:xfrm>
          <a:prstGeom prst="rect">
            <a:avLst/>
          </a:prstGeom>
        </p:spPr>
      </p:pic>
      <p:sp>
        <p:nvSpPr>
          <p:cNvPr id="2" name="TextBox 1">
            <a:extLst>
              <a:ext uri="{FF2B5EF4-FFF2-40B4-BE49-F238E27FC236}">
                <a16:creationId xmlns:a16="http://schemas.microsoft.com/office/drawing/2014/main" id="{B487009D-E6C1-4F42-C457-C7EC5645345E}"/>
              </a:ext>
            </a:extLst>
          </p:cNvPr>
          <p:cNvSpPr txBox="1"/>
          <p:nvPr/>
        </p:nvSpPr>
        <p:spPr>
          <a:xfrm>
            <a:off x="4572000" y="4877931"/>
            <a:ext cx="4114800" cy="369332"/>
          </a:xfrm>
          <a:prstGeom prst="rect">
            <a:avLst/>
          </a:prstGeom>
          <a:noFill/>
        </p:spPr>
        <p:txBody>
          <a:bodyPr wrap="square" rtlCol="0">
            <a:spAutoFit/>
          </a:bodyPr>
          <a:lstStyle/>
          <a:p>
            <a:r>
              <a:rPr lang="en-GB" dirty="0" err="1"/>
              <a:t>Anghelus</a:t>
            </a:r>
            <a:r>
              <a:rPr lang="en-GB" dirty="0"/>
              <a:t> </a:t>
            </a:r>
            <a:r>
              <a:rPr lang="en-GB" dirty="0" err="1"/>
              <a:t>Boronica</a:t>
            </a:r>
            <a:r>
              <a:rPr lang="en-GB" dirty="0"/>
              <a:t> 2120839</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C264B3BB-54E6-442D-9967-E5483C2D864E}"/>
              </a:ext>
            </a:extLst>
          </p:cNvPr>
          <p:cNvSpPr>
            <a:spLocks noGrp="1"/>
          </p:cNvSpPr>
          <p:nvPr>
            <p:ph type="title"/>
          </p:nvPr>
        </p:nvSpPr>
        <p:spPr/>
        <p:txBody>
          <a:bodyPr/>
          <a:lstStyle/>
          <a:p>
            <a:r>
              <a:rPr lang="en-US" altLang="en-US">
                <a:ea typeface="ＭＳ Ｐゴシック" panose="020B0600070205080204" pitchFamily="34" charset="-128"/>
              </a:rPr>
              <a:t>Management and Organization</a:t>
            </a:r>
          </a:p>
        </p:txBody>
      </p:sp>
      <p:sp>
        <p:nvSpPr>
          <p:cNvPr id="38914" name="Date Placeholder 3">
            <a:extLst>
              <a:ext uri="{FF2B5EF4-FFF2-40B4-BE49-F238E27FC236}">
                <a16:creationId xmlns:a16="http://schemas.microsoft.com/office/drawing/2014/main" id="{51E91643-978D-43DF-9CB7-EB4154A01DC1}"/>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534CF0A0-30B7-47E2-8979-36E204CB4C85}"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pic>
        <p:nvPicPr>
          <p:cNvPr id="4" name="Picture 3" descr="C:\Users\User\AppData\Local\Packages\5319275A.WhatsAppDesktop_cv1g1gvanyjgm\TempState\C4CA4238A0B923820DCC509A6F75849B\WhatsApp Image 2022-10-26 at 12.27.08.jpg"/>
          <p:cNvPicPr/>
          <p:nvPr/>
        </p:nvPicPr>
        <p:blipFill>
          <a:blip r:embed="rId3">
            <a:extLst>
              <a:ext uri="{28A0092B-C50C-407E-A947-70E740481C1C}">
                <a14:useLocalDpi xmlns:a14="http://schemas.microsoft.com/office/drawing/2010/main" val="0"/>
              </a:ext>
            </a:extLst>
          </a:blip>
          <a:srcRect/>
          <a:stretch>
            <a:fillRect/>
          </a:stretch>
        </p:blipFill>
        <p:spPr bwMode="auto">
          <a:xfrm>
            <a:off x="1209416" y="1628800"/>
            <a:ext cx="6789316" cy="3384376"/>
          </a:xfrm>
          <a:prstGeom prst="rect">
            <a:avLst/>
          </a:prstGeom>
          <a:noFill/>
          <a:ln>
            <a:noFill/>
          </a:ln>
        </p:spPr>
      </p:pic>
      <p:sp>
        <p:nvSpPr>
          <p:cNvPr id="2" name="TextBox 1">
            <a:extLst>
              <a:ext uri="{FF2B5EF4-FFF2-40B4-BE49-F238E27FC236}">
                <a16:creationId xmlns:a16="http://schemas.microsoft.com/office/drawing/2014/main" id="{83C0E9D4-6E8A-DAA3-A2B1-FC89C9CF1F4A}"/>
              </a:ext>
            </a:extLst>
          </p:cNvPr>
          <p:cNvSpPr txBox="1"/>
          <p:nvPr/>
        </p:nvSpPr>
        <p:spPr>
          <a:xfrm>
            <a:off x="539552" y="5013176"/>
            <a:ext cx="5904656" cy="369332"/>
          </a:xfrm>
          <a:prstGeom prst="rect">
            <a:avLst/>
          </a:prstGeom>
          <a:noFill/>
        </p:spPr>
        <p:txBody>
          <a:bodyPr wrap="square" rtlCol="0">
            <a:spAutoFit/>
          </a:bodyPr>
          <a:lstStyle/>
          <a:p>
            <a:r>
              <a:rPr lang="en-GB" dirty="0"/>
              <a:t>Bianca Georgiana </a:t>
            </a:r>
            <a:r>
              <a:rPr lang="en-GB" dirty="0" err="1"/>
              <a:t>Boronica</a:t>
            </a:r>
            <a:r>
              <a:rPr lang="en-GB" dirty="0"/>
              <a:t> 2118897</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1B79D515-5C18-4D6A-A046-14B518F7EF39}"/>
              </a:ext>
            </a:extLst>
          </p:cNvPr>
          <p:cNvSpPr>
            <a:spLocks noGrp="1"/>
          </p:cNvSpPr>
          <p:nvPr>
            <p:ph type="title"/>
          </p:nvPr>
        </p:nvSpPr>
        <p:spPr/>
        <p:txBody>
          <a:bodyPr/>
          <a:lstStyle/>
          <a:p>
            <a:r>
              <a:rPr lang="en-US" altLang="en-US">
                <a:ea typeface="ＭＳ Ｐゴシック" panose="020B0600070205080204" pitchFamily="34" charset="-128"/>
              </a:rPr>
              <a:t>Social Responsibility and Sustainability </a:t>
            </a:r>
          </a:p>
        </p:txBody>
      </p:sp>
      <p:sp>
        <p:nvSpPr>
          <p:cNvPr id="39938" name="Date Placeholder 3">
            <a:extLst>
              <a:ext uri="{FF2B5EF4-FFF2-40B4-BE49-F238E27FC236}">
                <a16:creationId xmlns:a16="http://schemas.microsoft.com/office/drawing/2014/main" id="{8BC29681-3B18-4D42-B4DF-69AC6DA7D9FC}"/>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78430B83-A564-4841-A3CE-38E819A020B8}"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sp>
        <p:nvSpPr>
          <p:cNvPr id="5" name="Rectangle 4"/>
          <p:cNvSpPr/>
          <p:nvPr/>
        </p:nvSpPr>
        <p:spPr>
          <a:xfrm>
            <a:off x="457200" y="1700808"/>
            <a:ext cx="8686800" cy="2169825"/>
          </a:xfrm>
          <a:prstGeom prst="rect">
            <a:avLst/>
          </a:prstGeom>
        </p:spPr>
        <p:txBody>
          <a:bodyPr wrap="square">
            <a:spAutoFit/>
          </a:bodyPr>
          <a:lstStyle/>
          <a:p>
            <a:pPr marL="285750" indent="-285750">
              <a:lnSpc>
                <a:spcPct val="150000"/>
              </a:lnSpc>
              <a:buFont typeface="Arial" panose="020B0604020202020204" pitchFamily="34" charset="0"/>
              <a:buChar char="•"/>
            </a:pPr>
            <a:r>
              <a:rPr lang="en-SG" dirty="0">
                <a:ea typeface="Times New Roman" panose="02020603050405020304" pitchFamily="18" charset="0"/>
              </a:rPr>
              <a:t>This book will increase the incentive for students to read</a:t>
            </a:r>
          </a:p>
          <a:p>
            <a:pPr marL="285750" indent="-285750">
              <a:lnSpc>
                <a:spcPct val="150000"/>
              </a:lnSpc>
              <a:buFont typeface="Arial" panose="020B0604020202020204" pitchFamily="34" charset="0"/>
              <a:buChar char="•"/>
            </a:pPr>
            <a:r>
              <a:rPr lang="en-SG" dirty="0"/>
              <a:t>This will contribute to the enhancement of the knowledge based economy of the UK</a:t>
            </a:r>
          </a:p>
          <a:p>
            <a:pPr marL="285750" indent="-285750">
              <a:lnSpc>
                <a:spcPct val="150000"/>
              </a:lnSpc>
              <a:buFont typeface="Arial" panose="020B0604020202020204" pitchFamily="34" charset="0"/>
              <a:buChar char="•"/>
            </a:pPr>
            <a:r>
              <a:rPr lang="en-SG" dirty="0"/>
              <a:t>This will lead the physical library industry all along. </a:t>
            </a:r>
          </a:p>
          <a:p>
            <a:pPr marL="285750" indent="-285750">
              <a:lnSpc>
                <a:spcPct val="150000"/>
              </a:lnSpc>
              <a:buFont typeface="Arial" panose="020B0604020202020204" pitchFamily="34" charset="0"/>
              <a:buChar char="•"/>
            </a:pPr>
            <a:r>
              <a:rPr lang="en-SG" dirty="0"/>
              <a:t>Students can get to read a wider range of topics on a single device. </a:t>
            </a:r>
          </a:p>
        </p:txBody>
      </p:sp>
      <p:sp>
        <p:nvSpPr>
          <p:cNvPr id="2" name="TextBox 1">
            <a:extLst>
              <a:ext uri="{FF2B5EF4-FFF2-40B4-BE49-F238E27FC236}">
                <a16:creationId xmlns:a16="http://schemas.microsoft.com/office/drawing/2014/main" id="{35BB01BC-DD88-3DF3-D4E6-F290852B53DD}"/>
              </a:ext>
            </a:extLst>
          </p:cNvPr>
          <p:cNvSpPr txBox="1"/>
          <p:nvPr/>
        </p:nvSpPr>
        <p:spPr>
          <a:xfrm>
            <a:off x="899592" y="5157192"/>
            <a:ext cx="5040560" cy="369332"/>
          </a:xfrm>
          <a:prstGeom prst="rect">
            <a:avLst/>
          </a:prstGeom>
          <a:noFill/>
        </p:spPr>
        <p:txBody>
          <a:bodyPr wrap="square" rtlCol="0">
            <a:spAutoFit/>
          </a:bodyPr>
          <a:lstStyle/>
          <a:p>
            <a:r>
              <a:rPr lang="en-GB"/>
              <a:t>Bianca Georgiana Boronica 2118897</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5EEB8FF6-C967-4816-B01A-F4FEF49133FD}"/>
              </a:ext>
            </a:extLst>
          </p:cNvPr>
          <p:cNvSpPr>
            <a:spLocks noGrp="1"/>
          </p:cNvSpPr>
          <p:nvPr>
            <p:ph type="title"/>
          </p:nvPr>
        </p:nvSpPr>
        <p:spPr/>
        <p:txBody>
          <a:bodyPr/>
          <a:lstStyle/>
          <a:p>
            <a:r>
              <a:rPr lang="en-US" altLang="en-US">
                <a:ea typeface="ＭＳ Ｐゴシック" panose="020B0600070205080204" pitchFamily="34" charset="-128"/>
              </a:rPr>
              <a:t>Development, Milestone, and Exit plan</a:t>
            </a:r>
          </a:p>
        </p:txBody>
      </p:sp>
      <p:sp>
        <p:nvSpPr>
          <p:cNvPr id="40962" name="Date Placeholder 3">
            <a:extLst>
              <a:ext uri="{FF2B5EF4-FFF2-40B4-BE49-F238E27FC236}">
                <a16:creationId xmlns:a16="http://schemas.microsoft.com/office/drawing/2014/main" id="{E153B676-D0C7-48F0-B06E-C9BFB19E4ABB}"/>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ACB1B73D-3309-4056-B6CD-01D5AE5E0192}"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sp>
        <p:nvSpPr>
          <p:cNvPr id="4" name="Rectangle 3"/>
          <p:cNvSpPr/>
          <p:nvPr/>
        </p:nvSpPr>
        <p:spPr>
          <a:xfrm>
            <a:off x="457200" y="1700808"/>
            <a:ext cx="8686800" cy="1754326"/>
          </a:xfrm>
          <a:prstGeom prst="rect">
            <a:avLst/>
          </a:prstGeom>
        </p:spPr>
        <p:txBody>
          <a:bodyPr wrap="square">
            <a:spAutoFit/>
          </a:bodyPr>
          <a:lstStyle/>
          <a:p>
            <a:pPr marL="285750" indent="-285750">
              <a:lnSpc>
                <a:spcPct val="150000"/>
              </a:lnSpc>
              <a:buFont typeface="Arial" panose="020B0604020202020204" pitchFamily="34" charset="0"/>
              <a:buChar char="•"/>
            </a:pPr>
            <a:r>
              <a:rPr lang="en-SG" dirty="0">
                <a:ea typeface="Times New Roman" panose="02020603050405020304" pitchFamily="18" charset="0"/>
              </a:rPr>
              <a:t>Customer retention will be measured yearly to evaluate business success. </a:t>
            </a:r>
          </a:p>
          <a:p>
            <a:pPr marL="285750" indent="-285750">
              <a:lnSpc>
                <a:spcPct val="150000"/>
              </a:lnSpc>
              <a:buFont typeface="Arial" panose="020B0604020202020204" pitchFamily="34" charset="0"/>
              <a:buChar char="•"/>
            </a:pPr>
            <a:r>
              <a:rPr lang="en-SG" dirty="0"/>
              <a:t>Website traffic will also be measured monthly to update the promotion programs</a:t>
            </a:r>
          </a:p>
          <a:p>
            <a:pPr marL="285750" indent="-285750">
              <a:lnSpc>
                <a:spcPct val="150000"/>
              </a:lnSpc>
              <a:buFont typeface="Arial" panose="020B0604020202020204" pitchFamily="34" charset="0"/>
              <a:buChar char="•"/>
            </a:pPr>
            <a:r>
              <a:rPr lang="en-SG" dirty="0"/>
              <a:t>If expected return on investment is not received within 2 years of operation, it will be closed down. </a:t>
            </a:r>
          </a:p>
        </p:txBody>
      </p:sp>
      <p:sp>
        <p:nvSpPr>
          <p:cNvPr id="2" name="TextBox 1">
            <a:extLst>
              <a:ext uri="{FF2B5EF4-FFF2-40B4-BE49-F238E27FC236}">
                <a16:creationId xmlns:a16="http://schemas.microsoft.com/office/drawing/2014/main" id="{E058BDD3-EB19-9586-ED65-6E3511B99B96}"/>
              </a:ext>
            </a:extLst>
          </p:cNvPr>
          <p:cNvSpPr txBox="1"/>
          <p:nvPr/>
        </p:nvSpPr>
        <p:spPr>
          <a:xfrm>
            <a:off x="755576" y="5085184"/>
            <a:ext cx="6408712" cy="369332"/>
          </a:xfrm>
          <a:prstGeom prst="rect">
            <a:avLst/>
          </a:prstGeom>
          <a:noFill/>
        </p:spPr>
        <p:txBody>
          <a:bodyPr wrap="square" rtlCol="0">
            <a:spAutoFit/>
          </a:bodyPr>
          <a:lstStyle/>
          <a:p>
            <a:r>
              <a:rPr lang="en-GB"/>
              <a:t>Bianca Georgiana Boronica 2118897</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9B4BD64A-2F31-41F8-AAA8-0154101372AD}"/>
              </a:ext>
            </a:extLst>
          </p:cNvPr>
          <p:cNvSpPr>
            <a:spLocks noGrp="1"/>
          </p:cNvSpPr>
          <p:nvPr>
            <p:ph type="title"/>
          </p:nvPr>
        </p:nvSpPr>
        <p:spPr>
          <a:xfrm>
            <a:off x="395536" y="1700808"/>
            <a:ext cx="8229600" cy="1143000"/>
          </a:xfrm>
        </p:spPr>
        <p:txBody>
          <a:bodyPr/>
          <a:lstStyle/>
          <a:p>
            <a:r>
              <a:rPr lang="en-US" altLang="en-US" dirty="0">
                <a:ea typeface="ＭＳ Ｐゴシック" panose="020B0600070205080204" pitchFamily="34" charset="-128"/>
              </a:rPr>
              <a:t>Financial Data</a:t>
            </a:r>
          </a:p>
        </p:txBody>
      </p:sp>
      <p:sp>
        <p:nvSpPr>
          <p:cNvPr id="41986" name="Date Placeholder 3">
            <a:extLst>
              <a:ext uri="{FF2B5EF4-FFF2-40B4-BE49-F238E27FC236}">
                <a16:creationId xmlns:a16="http://schemas.microsoft.com/office/drawing/2014/main" id="{B743A7B1-446A-466E-953B-78575C98EFE0}"/>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DD8FE100-7CF1-47F3-8BF0-FEA291B72566}"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sp>
        <p:nvSpPr>
          <p:cNvPr id="2" name="TextBox 1">
            <a:extLst>
              <a:ext uri="{FF2B5EF4-FFF2-40B4-BE49-F238E27FC236}">
                <a16:creationId xmlns:a16="http://schemas.microsoft.com/office/drawing/2014/main" id="{06FADC0C-3D0A-2D20-0FCF-BC96A3074AEC}"/>
              </a:ext>
            </a:extLst>
          </p:cNvPr>
          <p:cNvSpPr txBox="1"/>
          <p:nvPr/>
        </p:nvSpPr>
        <p:spPr>
          <a:xfrm>
            <a:off x="899592" y="4797152"/>
            <a:ext cx="7416824" cy="646331"/>
          </a:xfrm>
          <a:prstGeom prst="rect">
            <a:avLst/>
          </a:prstGeom>
          <a:noFill/>
        </p:spPr>
        <p:txBody>
          <a:bodyPr wrap="square" rtlCol="0">
            <a:spAutoFit/>
          </a:bodyPr>
          <a:lstStyle/>
          <a:p>
            <a:r>
              <a:rPr lang="en-GB" dirty="0"/>
              <a:t>Bianca Georgiana </a:t>
            </a:r>
            <a:r>
              <a:rPr lang="en-GB" dirty="0" err="1"/>
              <a:t>Boronica</a:t>
            </a:r>
            <a:r>
              <a:rPr lang="en-GB" dirty="0"/>
              <a:t> 2118897</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1F632C67-2CB8-429F-A83F-5DD71603DDD7}"/>
              </a:ext>
            </a:extLst>
          </p:cNvPr>
          <p:cNvSpPr>
            <a:spLocks noGrp="1"/>
          </p:cNvSpPr>
          <p:nvPr>
            <p:ph type="title"/>
          </p:nvPr>
        </p:nvSpPr>
        <p:spPr/>
        <p:txBody>
          <a:bodyPr/>
          <a:lstStyle/>
          <a:p>
            <a:r>
              <a:rPr lang="en-US" altLang="en-US">
                <a:ea typeface="ＭＳ Ｐゴシック" panose="020B0600070205080204" pitchFamily="34" charset="-128"/>
              </a:rPr>
              <a:t>Profit and Loss Account </a:t>
            </a:r>
          </a:p>
        </p:txBody>
      </p:sp>
      <p:sp>
        <p:nvSpPr>
          <p:cNvPr id="43010" name="Date Placeholder 3">
            <a:extLst>
              <a:ext uri="{FF2B5EF4-FFF2-40B4-BE49-F238E27FC236}">
                <a16:creationId xmlns:a16="http://schemas.microsoft.com/office/drawing/2014/main" id="{B4956A9E-678A-41E9-B6A2-95890C4499E5}"/>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938367B7-B4CD-4EFC-9BD3-E68A3BDA1514}"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graphicFrame>
        <p:nvGraphicFramePr>
          <p:cNvPr id="2" name="Table 1"/>
          <p:cNvGraphicFramePr>
            <a:graphicFrameLocks noGrp="1"/>
          </p:cNvGraphicFramePr>
          <p:nvPr>
            <p:extLst>
              <p:ext uri="{D42A27DB-BD31-4B8C-83A1-F6EECF244321}">
                <p14:modId xmlns:p14="http://schemas.microsoft.com/office/powerpoint/2010/main" val="4182675021"/>
              </p:ext>
            </p:extLst>
          </p:nvPr>
        </p:nvGraphicFramePr>
        <p:xfrm>
          <a:off x="971599" y="1628800"/>
          <a:ext cx="7200801" cy="3168354"/>
        </p:xfrm>
        <a:graphic>
          <a:graphicData uri="http://schemas.openxmlformats.org/drawingml/2006/table">
            <a:tbl>
              <a:tblPr firstRow="1" firstCol="1" bandRow="1">
                <a:tableStyleId>{5C22544A-7EE6-4342-B048-85BDC9FD1C3A}</a:tableStyleId>
              </a:tblPr>
              <a:tblGrid>
                <a:gridCol w="1834038">
                  <a:extLst>
                    <a:ext uri="{9D8B030D-6E8A-4147-A177-3AD203B41FA5}">
                      <a16:colId xmlns:a16="http://schemas.microsoft.com/office/drawing/2014/main" val="3506259451"/>
                    </a:ext>
                  </a:extLst>
                </a:gridCol>
                <a:gridCol w="1912243">
                  <a:extLst>
                    <a:ext uri="{9D8B030D-6E8A-4147-A177-3AD203B41FA5}">
                      <a16:colId xmlns:a16="http://schemas.microsoft.com/office/drawing/2014/main" val="2121427998"/>
                    </a:ext>
                  </a:extLst>
                </a:gridCol>
                <a:gridCol w="1727260">
                  <a:extLst>
                    <a:ext uri="{9D8B030D-6E8A-4147-A177-3AD203B41FA5}">
                      <a16:colId xmlns:a16="http://schemas.microsoft.com/office/drawing/2014/main" val="1375861147"/>
                    </a:ext>
                  </a:extLst>
                </a:gridCol>
                <a:gridCol w="1727260">
                  <a:extLst>
                    <a:ext uri="{9D8B030D-6E8A-4147-A177-3AD203B41FA5}">
                      <a16:colId xmlns:a16="http://schemas.microsoft.com/office/drawing/2014/main" val="1530252137"/>
                    </a:ext>
                  </a:extLst>
                </a:gridCol>
              </a:tblGrid>
              <a:tr h="604164">
                <a:tc>
                  <a:txBody>
                    <a:bodyPr/>
                    <a:lstStyle/>
                    <a:p>
                      <a:pPr marL="0" marR="0" algn="ctr">
                        <a:lnSpc>
                          <a:spcPct val="150000"/>
                        </a:lnSpc>
                        <a:spcBef>
                          <a:spcPts val="0"/>
                        </a:spcBef>
                        <a:spcAft>
                          <a:spcPts val="0"/>
                        </a:spcAft>
                      </a:pPr>
                      <a:r>
                        <a:rPr lang="en-US" sz="1100">
                          <a:effectLst/>
                        </a:rPr>
                        <a:t> </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2020 Projected (BDT)</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2021 Projected (BDT)</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2022 Projected (BDT)</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637467992"/>
                  </a:ext>
                </a:extLst>
              </a:tr>
              <a:tr h="284910">
                <a:tc>
                  <a:txBody>
                    <a:bodyPr/>
                    <a:lstStyle/>
                    <a:p>
                      <a:pPr marL="0" marR="0" algn="ctr">
                        <a:lnSpc>
                          <a:spcPct val="150000"/>
                        </a:lnSpc>
                        <a:spcBef>
                          <a:spcPts val="0"/>
                        </a:spcBef>
                        <a:spcAft>
                          <a:spcPts val="0"/>
                        </a:spcAft>
                      </a:pPr>
                      <a:r>
                        <a:rPr lang="en-US" sz="1100">
                          <a:effectLst/>
                        </a:rPr>
                        <a:t>Service Delivered</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2700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4200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8500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3230467904"/>
                  </a:ext>
                </a:extLst>
              </a:tr>
              <a:tr h="284910">
                <a:tc>
                  <a:txBody>
                    <a:bodyPr/>
                    <a:lstStyle/>
                    <a:p>
                      <a:pPr marL="0" marR="0" algn="ctr">
                        <a:lnSpc>
                          <a:spcPct val="150000"/>
                        </a:lnSpc>
                        <a:spcBef>
                          <a:spcPts val="0"/>
                        </a:spcBef>
                        <a:spcAft>
                          <a:spcPts val="0"/>
                        </a:spcAft>
                      </a:pPr>
                      <a:r>
                        <a:rPr lang="en-US" sz="1100">
                          <a:effectLst/>
                        </a:rPr>
                        <a:t>Sales</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540,000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840,000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1,700,000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947345618"/>
                  </a:ext>
                </a:extLst>
              </a:tr>
              <a:tr h="284910">
                <a:tc>
                  <a:txBody>
                    <a:bodyPr/>
                    <a:lstStyle/>
                    <a:p>
                      <a:pPr marL="0" marR="0" algn="ctr">
                        <a:lnSpc>
                          <a:spcPct val="150000"/>
                        </a:lnSpc>
                        <a:spcBef>
                          <a:spcPts val="0"/>
                        </a:spcBef>
                        <a:spcAft>
                          <a:spcPts val="0"/>
                        </a:spcAft>
                      </a:pPr>
                      <a:r>
                        <a:rPr lang="en-US" sz="1100">
                          <a:effectLst/>
                        </a:rPr>
                        <a:t>Cost of Sales</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(234,075)</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(523,560)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(780,000)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1796527281"/>
                  </a:ext>
                </a:extLst>
              </a:tr>
              <a:tr h="284910">
                <a:tc>
                  <a:txBody>
                    <a:bodyPr/>
                    <a:lstStyle/>
                    <a:p>
                      <a:pPr marL="0" marR="0" algn="ctr">
                        <a:lnSpc>
                          <a:spcPct val="150000"/>
                        </a:lnSpc>
                        <a:spcBef>
                          <a:spcPts val="0"/>
                        </a:spcBef>
                        <a:spcAft>
                          <a:spcPts val="0"/>
                        </a:spcAft>
                      </a:pPr>
                      <a:r>
                        <a:rPr lang="en-US" sz="1100">
                          <a:effectLst/>
                        </a:rPr>
                        <a:t>Gross Profit</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305,925</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316,440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920,000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3185634771"/>
                  </a:ext>
                </a:extLst>
              </a:tr>
              <a:tr h="284910">
                <a:tc>
                  <a:txBody>
                    <a:bodyPr/>
                    <a:lstStyle/>
                    <a:p>
                      <a:pPr marL="0" marR="0" algn="ctr">
                        <a:lnSpc>
                          <a:spcPct val="150000"/>
                        </a:lnSpc>
                        <a:spcBef>
                          <a:spcPts val="0"/>
                        </a:spcBef>
                        <a:spcAft>
                          <a:spcPts val="0"/>
                        </a:spcAft>
                      </a:pPr>
                      <a:r>
                        <a:rPr lang="en-US" sz="1100">
                          <a:effectLst/>
                        </a:rPr>
                        <a:t> </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 </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 </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 </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3126829335"/>
                  </a:ext>
                </a:extLst>
              </a:tr>
              <a:tr h="284910">
                <a:tc>
                  <a:txBody>
                    <a:bodyPr/>
                    <a:lstStyle/>
                    <a:p>
                      <a:pPr marL="0" marR="0" algn="ctr">
                        <a:lnSpc>
                          <a:spcPct val="150000"/>
                        </a:lnSpc>
                        <a:spcBef>
                          <a:spcPts val="0"/>
                        </a:spcBef>
                        <a:spcAft>
                          <a:spcPts val="0"/>
                        </a:spcAft>
                      </a:pPr>
                      <a:r>
                        <a:rPr lang="en-US" sz="1100">
                          <a:effectLst/>
                        </a:rPr>
                        <a:t>Operational Cost</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(190,000)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(193,657)</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(204,000)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2573507617"/>
                  </a:ext>
                </a:extLst>
              </a:tr>
              <a:tr h="284910">
                <a:tc>
                  <a:txBody>
                    <a:bodyPr/>
                    <a:lstStyle/>
                    <a:p>
                      <a:pPr marL="0" marR="0" algn="ctr">
                        <a:lnSpc>
                          <a:spcPct val="150000"/>
                        </a:lnSpc>
                        <a:spcBef>
                          <a:spcPts val="0"/>
                        </a:spcBef>
                        <a:spcAft>
                          <a:spcPts val="0"/>
                        </a:spcAft>
                      </a:pPr>
                      <a:r>
                        <a:rPr lang="en-US" sz="1100">
                          <a:effectLst/>
                        </a:rPr>
                        <a:t>EBIT</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115,925</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122,783</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716,000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943448757"/>
                  </a:ext>
                </a:extLst>
              </a:tr>
              <a:tr h="284910">
                <a:tc>
                  <a:txBody>
                    <a:bodyPr/>
                    <a:lstStyle/>
                    <a:p>
                      <a:pPr marL="0" marR="0" algn="ctr">
                        <a:lnSpc>
                          <a:spcPct val="150000"/>
                        </a:lnSpc>
                        <a:spcBef>
                          <a:spcPts val="0"/>
                        </a:spcBef>
                        <a:spcAft>
                          <a:spcPts val="0"/>
                        </a:spcAft>
                      </a:pPr>
                      <a:r>
                        <a:rPr lang="en-US" sz="1100">
                          <a:effectLst/>
                        </a:rPr>
                        <a:t>Tax</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(71,600)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2716415093"/>
                  </a:ext>
                </a:extLst>
              </a:tr>
              <a:tr h="284910">
                <a:tc>
                  <a:txBody>
                    <a:bodyPr/>
                    <a:lstStyle/>
                    <a:p>
                      <a:pPr marL="0" marR="0" algn="ctr">
                        <a:lnSpc>
                          <a:spcPct val="150000"/>
                        </a:lnSpc>
                        <a:spcBef>
                          <a:spcPts val="0"/>
                        </a:spcBef>
                        <a:spcAft>
                          <a:spcPts val="0"/>
                        </a:spcAft>
                      </a:pPr>
                      <a:r>
                        <a:rPr lang="en-US" sz="1100">
                          <a:effectLst/>
                        </a:rPr>
                        <a:t>Net Income</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115,925</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122,783</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dirty="0">
                          <a:effectLst/>
                        </a:rPr>
                        <a:t>644,400</a:t>
                      </a:r>
                      <a:endParaRPr lang="en-SG" sz="1100" dirty="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3318208085"/>
                  </a:ext>
                </a:extLst>
              </a:tr>
            </a:tbl>
          </a:graphicData>
        </a:graphic>
      </p:graphicFrame>
      <p:sp>
        <p:nvSpPr>
          <p:cNvPr id="3" name="TextBox 2">
            <a:extLst>
              <a:ext uri="{FF2B5EF4-FFF2-40B4-BE49-F238E27FC236}">
                <a16:creationId xmlns:a16="http://schemas.microsoft.com/office/drawing/2014/main" id="{60EE5444-15A6-A1BA-B629-D89445DBDD03}"/>
              </a:ext>
            </a:extLst>
          </p:cNvPr>
          <p:cNvSpPr txBox="1"/>
          <p:nvPr/>
        </p:nvSpPr>
        <p:spPr>
          <a:xfrm>
            <a:off x="971599" y="5229200"/>
            <a:ext cx="6120681" cy="369332"/>
          </a:xfrm>
          <a:prstGeom prst="rect">
            <a:avLst/>
          </a:prstGeom>
          <a:noFill/>
        </p:spPr>
        <p:txBody>
          <a:bodyPr wrap="square" rtlCol="0">
            <a:spAutoFit/>
          </a:bodyPr>
          <a:lstStyle/>
          <a:p>
            <a:r>
              <a:rPr lang="en-GB"/>
              <a:t>Bianca Georgiana Boronica 2118897</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a:extLst>
              <a:ext uri="{FF2B5EF4-FFF2-40B4-BE49-F238E27FC236}">
                <a16:creationId xmlns:a16="http://schemas.microsoft.com/office/drawing/2014/main" id="{EF847F92-DB81-428C-AC94-289CF69D6554}"/>
              </a:ext>
            </a:extLst>
          </p:cNvPr>
          <p:cNvSpPr>
            <a:spLocks noGrp="1"/>
          </p:cNvSpPr>
          <p:nvPr>
            <p:ph type="title"/>
          </p:nvPr>
        </p:nvSpPr>
        <p:spPr/>
        <p:txBody>
          <a:bodyPr/>
          <a:lstStyle/>
          <a:p>
            <a:r>
              <a:rPr lang="en-US" altLang="en-US">
                <a:ea typeface="ＭＳ Ｐゴシック" panose="020B0600070205080204" pitchFamily="34" charset="-128"/>
              </a:rPr>
              <a:t>Balance Sheet </a:t>
            </a:r>
          </a:p>
        </p:txBody>
      </p:sp>
      <p:sp>
        <p:nvSpPr>
          <p:cNvPr id="45058" name="Date Placeholder 3">
            <a:extLst>
              <a:ext uri="{FF2B5EF4-FFF2-40B4-BE49-F238E27FC236}">
                <a16:creationId xmlns:a16="http://schemas.microsoft.com/office/drawing/2014/main" id="{75E89D73-62F4-4D22-ACF6-2E0130053309}"/>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15E44531-7DD8-4D96-849D-FD06359C0814}"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graphicFrame>
        <p:nvGraphicFramePr>
          <p:cNvPr id="2" name="Table 1"/>
          <p:cNvGraphicFramePr>
            <a:graphicFrameLocks noGrp="1"/>
          </p:cNvGraphicFramePr>
          <p:nvPr>
            <p:extLst>
              <p:ext uri="{D42A27DB-BD31-4B8C-83A1-F6EECF244321}">
                <p14:modId xmlns:p14="http://schemas.microsoft.com/office/powerpoint/2010/main" val="2594577524"/>
              </p:ext>
            </p:extLst>
          </p:nvPr>
        </p:nvGraphicFramePr>
        <p:xfrm>
          <a:off x="971600" y="1556793"/>
          <a:ext cx="7488832" cy="3168352"/>
        </p:xfrm>
        <a:graphic>
          <a:graphicData uri="http://schemas.openxmlformats.org/drawingml/2006/table">
            <a:tbl>
              <a:tblPr firstRow="1" firstCol="1" bandRow="1">
                <a:tableStyleId>{5C22544A-7EE6-4342-B048-85BDC9FD1C3A}</a:tableStyleId>
              </a:tblPr>
              <a:tblGrid>
                <a:gridCol w="1872208">
                  <a:extLst>
                    <a:ext uri="{9D8B030D-6E8A-4147-A177-3AD203B41FA5}">
                      <a16:colId xmlns:a16="http://schemas.microsoft.com/office/drawing/2014/main" val="221295269"/>
                    </a:ext>
                  </a:extLst>
                </a:gridCol>
                <a:gridCol w="1872208">
                  <a:extLst>
                    <a:ext uri="{9D8B030D-6E8A-4147-A177-3AD203B41FA5}">
                      <a16:colId xmlns:a16="http://schemas.microsoft.com/office/drawing/2014/main" val="3670440952"/>
                    </a:ext>
                  </a:extLst>
                </a:gridCol>
                <a:gridCol w="1872208">
                  <a:extLst>
                    <a:ext uri="{9D8B030D-6E8A-4147-A177-3AD203B41FA5}">
                      <a16:colId xmlns:a16="http://schemas.microsoft.com/office/drawing/2014/main" val="3170566267"/>
                    </a:ext>
                  </a:extLst>
                </a:gridCol>
                <a:gridCol w="1872208">
                  <a:extLst>
                    <a:ext uri="{9D8B030D-6E8A-4147-A177-3AD203B41FA5}">
                      <a16:colId xmlns:a16="http://schemas.microsoft.com/office/drawing/2014/main" val="946187264"/>
                    </a:ext>
                  </a:extLst>
                </a:gridCol>
              </a:tblGrid>
              <a:tr h="536216">
                <a:tc>
                  <a:txBody>
                    <a:bodyPr/>
                    <a:lstStyle/>
                    <a:p>
                      <a:pPr marL="0" marR="0" algn="ctr">
                        <a:lnSpc>
                          <a:spcPct val="150000"/>
                        </a:lnSpc>
                        <a:spcBef>
                          <a:spcPts val="0"/>
                        </a:spcBef>
                        <a:spcAft>
                          <a:spcPts val="0"/>
                        </a:spcAft>
                      </a:pPr>
                      <a:r>
                        <a:rPr lang="en-US" sz="1100">
                          <a:effectLst/>
                        </a:rPr>
                        <a:t> </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2020 Projected (BDT)</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2021 Projected (BDT)</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2022 Projected (BDT)</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3692589179"/>
                  </a:ext>
                </a:extLst>
              </a:tr>
              <a:tr h="258939">
                <a:tc>
                  <a:txBody>
                    <a:bodyPr/>
                    <a:lstStyle/>
                    <a:p>
                      <a:pPr marL="0" marR="0">
                        <a:lnSpc>
                          <a:spcPct val="150000"/>
                        </a:lnSpc>
                        <a:spcBef>
                          <a:spcPts val="0"/>
                        </a:spcBef>
                        <a:spcAft>
                          <a:spcPts val="0"/>
                        </a:spcAft>
                      </a:pPr>
                      <a:r>
                        <a:rPr lang="en-US" sz="1100">
                          <a:effectLst/>
                        </a:rPr>
                        <a:t>Assets</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 </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 </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 </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4225398015"/>
                  </a:ext>
                </a:extLst>
              </a:tr>
              <a:tr h="258939">
                <a:tc>
                  <a:txBody>
                    <a:bodyPr/>
                    <a:lstStyle/>
                    <a:p>
                      <a:pPr marL="0" marR="0" algn="ctr">
                        <a:lnSpc>
                          <a:spcPct val="150000"/>
                        </a:lnSpc>
                        <a:spcBef>
                          <a:spcPts val="0"/>
                        </a:spcBef>
                        <a:spcAft>
                          <a:spcPts val="0"/>
                        </a:spcAft>
                      </a:pPr>
                      <a:r>
                        <a:rPr lang="en-US" sz="1100">
                          <a:effectLst/>
                        </a:rPr>
                        <a:t>Current Assets</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425,000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567,000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619,000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3960395959"/>
                  </a:ext>
                </a:extLst>
              </a:tr>
              <a:tr h="258939">
                <a:tc>
                  <a:txBody>
                    <a:bodyPr/>
                    <a:lstStyle/>
                    <a:p>
                      <a:pPr marL="0" marR="0" algn="ctr">
                        <a:lnSpc>
                          <a:spcPct val="150000"/>
                        </a:lnSpc>
                        <a:spcBef>
                          <a:spcPts val="0"/>
                        </a:spcBef>
                        <a:spcAft>
                          <a:spcPts val="0"/>
                        </a:spcAft>
                      </a:pPr>
                      <a:r>
                        <a:rPr lang="en-US" sz="1100">
                          <a:effectLst/>
                        </a:rPr>
                        <a:t>Fixed Assets</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1000,000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1315,000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1421,000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200835659"/>
                  </a:ext>
                </a:extLst>
              </a:tr>
              <a:tr h="258939">
                <a:tc>
                  <a:txBody>
                    <a:bodyPr/>
                    <a:lstStyle/>
                    <a:p>
                      <a:pPr marL="0" marR="0" algn="ctr">
                        <a:lnSpc>
                          <a:spcPct val="150000"/>
                        </a:lnSpc>
                        <a:spcBef>
                          <a:spcPts val="0"/>
                        </a:spcBef>
                        <a:spcAft>
                          <a:spcPts val="0"/>
                        </a:spcAft>
                      </a:pPr>
                      <a:r>
                        <a:rPr lang="en-US" sz="1100">
                          <a:effectLst/>
                        </a:rPr>
                        <a:t>Total Assets</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1425,000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1882,000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2040,000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416569305"/>
                  </a:ext>
                </a:extLst>
              </a:tr>
              <a:tr h="819563">
                <a:tc>
                  <a:txBody>
                    <a:bodyPr/>
                    <a:lstStyle/>
                    <a:p>
                      <a:pPr marL="0" marR="0">
                        <a:lnSpc>
                          <a:spcPct val="150000"/>
                        </a:lnSpc>
                        <a:spcBef>
                          <a:spcPts val="0"/>
                        </a:spcBef>
                        <a:spcAft>
                          <a:spcPts val="0"/>
                        </a:spcAft>
                      </a:pPr>
                      <a:r>
                        <a:rPr lang="en-US" sz="1100">
                          <a:effectLst/>
                        </a:rPr>
                        <a:t>Liabilities and Shareholders’ Equity</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 </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 </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 </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948047807"/>
                  </a:ext>
                </a:extLst>
              </a:tr>
              <a:tr h="258939">
                <a:tc>
                  <a:txBody>
                    <a:bodyPr/>
                    <a:lstStyle/>
                    <a:p>
                      <a:pPr marL="0" marR="0" algn="ctr">
                        <a:lnSpc>
                          <a:spcPct val="150000"/>
                        </a:lnSpc>
                        <a:spcBef>
                          <a:spcPts val="0"/>
                        </a:spcBef>
                        <a:spcAft>
                          <a:spcPts val="0"/>
                        </a:spcAft>
                      </a:pPr>
                      <a:r>
                        <a:rPr lang="en-US" sz="1100">
                          <a:effectLst/>
                        </a:rPr>
                        <a:t>Total Liability</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375,000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692,000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700,000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2721124581"/>
                  </a:ext>
                </a:extLst>
              </a:tr>
              <a:tr h="258939">
                <a:tc>
                  <a:txBody>
                    <a:bodyPr/>
                    <a:lstStyle/>
                    <a:p>
                      <a:pPr marL="0" marR="0" algn="ctr">
                        <a:lnSpc>
                          <a:spcPct val="150000"/>
                        </a:lnSpc>
                        <a:spcBef>
                          <a:spcPts val="0"/>
                        </a:spcBef>
                        <a:spcAft>
                          <a:spcPts val="0"/>
                        </a:spcAft>
                      </a:pPr>
                      <a:r>
                        <a:rPr lang="en-US" sz="1100">
                          <a:effectLst/>
                        </a:rPr>
                        <a:t>Total Equity</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1050,000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1190,000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1340,000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1183125788"/>
                  </a:ext>
                </a:extLst>
              </a:tr>
              <a:tr h="258939">
                <a:tc>
                  <a:txBody>
                    <a:bodyPr/>
                    <a:lstStyle/>
                    <a:p>
                      <a:pPr marL="0" marR="0" algn="ctr">
                        <a:lnSpc>
                          <a:spcPct val="150000"/>
                        </a:lnSpc>
                        <a:spcBef>
                          <a:spcPts val="0"/>
                        </a:spcBef>
                        <a:spcAft>
                          <a:spcPts val="0"/>
                        </a:spcAft>
                      </a:pPr>
                      <a:r>
                        <a:rPr lang="en-US" sz="1100">
                          <a:effectLst/>
                        </a:rPr>
                        <a:t>Total</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1425,000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a:effectLst/>
                        </a:rPr>
                        <a:t>1882,000</a:t>
                      </a:r>
                      <a:endParaRPr lang="en-SG" sz="110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tc>
                  <a:txBody>
                    <a:bodyPr/>
                    <a:lstStyle/>
                    <a:p>
                      <a:pPr marL="0" marR="0" algn="ctr">
                        <a:lnSpc>
                          <a:spcPct val="150000"/>
                        </a:lnSpc>
                        <a:spcBef>
                          <a:spcPts val="0"/>
                        </a:spcBef>
                        <a:spcAft>
                          <a:spcPts val="0"/>
                        </a:spcAft>
                      </a:pPr>
                      <a:r>
                        <a:rPr lang="en-US" sz="1100" dirty="0">
                          <a:effectLst/>
                        </a:rPr>
                        <a:t>2040,000</a:t>
                      </a:r>
                      <a:endParaRPr lang="en-SG" sz="1100" dirty="0">
                        <a:solidFill>
                          <a:srgbClr val="7B7B7B"/>
                        </a:solidFill>
                        <a:effectLst/>
                        <a:latin typeface="Calibri" panose="020F0502020204030204" pitchFamily="34" charset="0"/>
                        <a:ea typeface="Times New Roman" panose="02020603050405020304" pitchFamily="18" charset="0"/>
                        <a:cs typeface="Vrinda"/>
                      </a:endParaRPr>
                    </a:p>
                  </a:txBody>
                  <a:tcPr marL="68580" marR="68580" marT="0" marB="0"/>
                </a:tc>
                <a:extLst>
                  <a:ext uri="{0D108BD9-81ED-4DB2-BD59-A6C34878D82A}">
                    <a16:rowId xmlns:a16="http://schemas.microsoft.com/office/drawing/2014/main" val="2972504376"/>
                  </a:ext>
                </a:extLst>
              </a:tr>
            </a:tbl>
          </a:graphicData>
        </a:graphic>
      </p:graphicFrame>
      <p:sp>
        <p:nvSpPr>
          <p:cNvPr id="3" name="TextBox 2">
            <a:extLst>
              <a:ext uri="{FF2B5EF4-FFF2-40B4-BE49-F238E27FC236}">
                <a16:creationId xmlns:a16="http://schemas.microsoft.com/office/drawing/2014/main" id="{3393D32E-3C5F-855E-6E90-E578BB486D33}"/>
              </a:ext>
            </a:extLst>
          </p:cNvPr>
          <p:cNvSpPr txBox="1"/>
          <p:nvPr/>
        </p:nvSpPr>
        <p:spPr>
          <a:xfrm>
            <a:off x="611560" y="5229200"/>
            <a:ext cx="6048672" cy="369332"/>
          </a:xfrm>
          <a:prstGeom prst="rect">
            <a:avLst/>
          </a:prstGeom>
          <a:noFill/>
        </p:spPr>
        <p:txBody>
          <a:bodyPr wrap="square" rtlCol="0">
            <a:spAutoFit/>
          </a:bodyPr>
          <a:lstStyle/>
          <a:p>
            <a:r>
              <a:rPr lang="en-GB"/>
              <a:t>Bianca Georgiana Boronica 2118897</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B8B8A450-0AE8-47F5-A994-FB98DA47D448}"/>
              </a:ext>
            </a:extLst>
          </p:cNvPr>
          <p:cNvSpPr>
            <a:spLocks noGrp="1"/>
          </p:cNvSpPr>
          <p:nvPr>
            <p:ph type="title"/>
          </p:nvPr>
        </p:nvSpPr>
        <p:spPr/>
        <p:txBody>
          <a:bodyPr/>
          <a:lstStyle/>
          <a:p>
            <a:r>
              <a:rPr lang="en-US" altLang="en-US">
                <a:ea typeface="ＭＳ Ｐゴシック" panose="020B0600070205080204" pitchFamily="34" charset="-128"/>
              </a:rPr>
              <a:t>Conclusion </a:t>
            </a:r>
          </a:p>
        </p:txBody>
      </p:sp>
      <p:sp>
        <p:nvSpPr>
          <p:cNvPr id="46082" name="Date Placeholder 3">
            <a:extLst>
              <a:ext uri="{FF2B5EF4-FFF2-40B4-BE49-F238E27FC236}">
                <a16:creationId xmlns:a16="http://schemas.microsoft.com/office/drawing/2014/main" id="{8CC4443A-E6ED-432C-A858-DEF30F922C98}"/>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C35BC56D-D315-45F7-9BD3-18A97200B82E}"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sp>
        <p:nvSpPr>
          <p:cNvPr id="2" name="Rectangle 1"/>
          <p:cNvSpPr/>
          <p:nvPr/>
        </p:nvSpPr>
        <p:spPr>
          <a:xfrm>
            <a:off x="457200" y="1844824"/>
            <a:ext cx="7992888" cy="3365024"/>
          </a:xfrm>
          <a:prstGeom prst="rect">
            <a:avLst/>
          </a:prstGeom>
        </p:spPr>
        <p:txBody>
          <a:bodyPr wrap="square">
            <a:spAutoFit/>
          </a:bodyPr>
          <a:lstStyle/>
          <a:p>
            <a:pPr marL="285750" indent="-285750">
              <a:lnSpc>
                <a:spcPct val="150000"/>
              </a:lnSpc>
              <a:buFont typeface="Arial" panose="020B0604020202020204" pitchFamily="34" charset="0"/>
              <a:buChar char="•"/>
            </a:pPr>
            <a:r>
              <a:rPr lang="en-SG" dirty="0">
                <a:ea typeface="Times New Roman" panose="02020603050405020304" pitchFamily="18" charset="0"/>
              </a:rPr>
              <a:t>This report also entails information regarding the target audience and the marketing plan</a:t>
            </a:r>
          </a:p>
          <a:p>
            <a:pPr marL="285750" indent="-285750">
              <a:lnSpc>
                <a:spcPct val="150000"/>
              </a:lnSpc>
              <a:buFont typeface="Arial" panose="020B0604020202020204" pitchFamily="34" charset="0"/>
              <a:buChar char="•"/>
            </a:pPr>
            <a:r>
              <a:rPr lang="en-SG" dirty="0"/>
              <a:t>The management plan and the technology plan of this business organization have also been illustrated</a:t>
            </a:r>
          </a:p>
          <a:p>
            <a:pPr marL="285750" indent="-285750">
              <a:lnSpc>
                <a:spcPct val="150000"/>
              </a:lnSpc>
              <a:buFont typeface="Arial" panose="020B0604020202020204" pitchFamily="34" charset="0"/>
              <a:buChar char="•"/>
            </a:pPr>
            <a:r>
              <a:rPr lang="en-SG" dirty="0"/>
              <a:t>The projected financial statements and the balance sheet also show that the implementation plan of this business organization is a feasible practicality</a:t>
            </a:r>
            <a:endParaRPr lang="en-SG" dirty="0">
              <a:ea typeface="Times New Roman" panose="02020603050405020304" pitchFamily="18" charset="0"/>
            </a:endParaRPr>
          </a:p>
          <a:p>
            <a:pPr marL="285750" indent="-285750">
              <a:lnSpc>
                <a:spcPct val="150000"/>
              </a:lnSpc>
              <a:buFont typeface="Arial" panose="020B0604020202020204" pitchFamily="34" charset="0"/>
              <a:buChar char="•"/>
            </a:pPr>
            <a:endParaRPr lang="en-SG" dirty="0"/>
          </a:p>
        </p:txBody>
      </p:sp>
      <p:sp>
        <p:nvSpPr>
          <p:cNvPr id="3" name="TextBox 2">
            <a:extLst>
              <a:ext uri="{FF2B5EF4-FFF2-40B4-BE49-F238E27FC236}">
                <a16:creationId xmlns:a16="http://schemas.microsoft.com/office/drawing/2014/main" id="{B76290DC-8CFC-7970-3E67-EF99E258904A}"/>
              </a:ext>
            </a:extLst>
          </p:cNvPr>
          <p:cNvSpPr txBox="1"/>
          <p:nvPr/>
        </p:nvSpPr>
        <p:spPr>
          <a:xfrm>
            <a:off x="683568" y="5085184"/>
            <a:ext cx="5688632" cy="369332"/>
          </a:xfrm>
          <a:prstGeom prst="rect">
            <a:avLst/>
          </a:prstGeom>
          <a:noFill/>
        </p:spPr>
        <p:txBody>
          <a:bodyPr wrap="square" rtlCol="0">
            <a:spAutoFit/>
          </a:bodyPr>
          <a:lstStyle/>
          <a:p>
            <a:r>
              <a:rPr lang="en-GB"/>
              <a:t>Bianca Georgiana Boronica 2118897</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ED6A3DCA-4189-4C1A-90FF-9381CA744E44}"/>
              </a:ext>
            </a:extLst>
          </p:cNvPr>
          <p:cNvSpPr>
            <a:spLocks noGrp="1"/>
          </p:cNvSpPr>
          <p:nvPr>
            <p:ph type="title"/>
          </p:nvPr>
        </p:nvSpPr>
        <p:spPr/>
        <p:txBody>
          <a:bodyPr/>
          <a:lstStyle/>
          <a:p>
            <a:r>
              <a:rPr lang="en-US" altLang="en-US" dirty="0">
                <a:ea typeface="ＭＳ Ｐゴシック" panose="020B0600070205080204" pitchFamily="34" charset="-128"/>
              </a:rPr>
              <a:t>References </a:t>
            </a:r>
          </a:p>
        </p:txBody>
      </p:sp>
      <p:sp>
        <p:nvSpPr>
          <p:cNvPr id="47106" name="Date Placeholder 3">
            <a:extLst>
              <a:ext uri="{FF2B5EF4-FFF2-40B4-BE49-F238E27FC236}">
                <a16:creationId xmlns:a16="http://schemas.microsoft.com/office/drawing/2014/main" id="{A7BE3B0C-A870-4081-9A46-4715612709D1}"/>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A7284860-2A61-49CB-8BCC-F2219AB19F35}"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sp>
        <p:nvSpPr>
          <p:cNvPr id="2" name="Rectangle 1"/>
          <p:cNvSpPr/>
          <p:nvPr/>
        </p:nvSpPr>
        <p:spPr>
          <a:xfrm>
            <a:off x="107504" y="1196752"/>
            <a:ext cx="8712968" cy="3765133"/>
          </a:xfrm>
          <a:prstGeom prst="rect">
            <a:avLst/>
          </a:prstGeom>
        </p:spPr>
        <p:txBody>
          <a:bodyPr wrap="square">
            <a:spAutoFit/>
          </a:bodyPr>
          <a:lstStyle/>
          <a:p>
            <a:pPr marL="171450" marR="0" indent="-171450" algn="just">
              <a:spcBef>
                <a:spcPts val="0"/>
              </a:spcBef>
              <a:spcAft>
                <a:spcPts val="800"/>
              </a:spcAft>
              <a:buFont typeface="Arial" panose="020B0604020202020204" pitchFamily="34" charset="0"/>
              <a:buChar char="•"/>
            </a:pPr>
            <a:r>
              <a:rPr lang="en-SG" sz="1200" dirty="0" err="1">
                <a:solidFill>
                  <a:srgbClr val="222222"/>
                </a:solidFill>
                <a:ea typeface="Calibri" panose="020F0502020204030204" pitchFamily="34" charset="0"/>
                <a:cs typeface="Arial" panose="020B0604020202020204" pitchFamily="34" charset="0"/>
              </a:rPr>
              <a:t>Biggam</a:t>
            </a:r>
            <a:r>
              <a:rPr lang="en-SG" sz="1200" dirty="0">
                <a:solidFill>
                  <a:srgbClr val="222222"/>
                </a:solidFill>
                <a:ea typeface="Calibri" panose="020F0502020204030204" pitchFamily="34" charset="0"/>
                <a:cs typeface="Arial" panose="020B0604020202020204" pitchFamily="34" charset="0"/>
              </a:rPr>
              <a:t>, J., 2018. </a:t>
            </a:r>
            <a:r>
              <a:rPr lang="en-SG" sz="1200" i="1" dirty="0">
                <a:ea typeface="Calibri" panose="020F0502020204030204" pitchFamily="34" charset="0"/>
                <a:cs typeface="Arial" panose="020B0604020202020204" pitchFamily="34" charset="0"/>
              </a:rPr>
              <a:t>EBOOK: Succeeding with your Master's Dissertation: A Step-by-Step Handbook: Step-by-step Handbook</a:t>
            </a:r>
            <a:r>
              <a:rPr lang="en-SG" sz="1200" dirty="0">
                <a:ea typeface="Calibri" panose="020F0502020204030204" pitchFamily="34" charset="0"/>
                <a:cs typeface="Arial" panose="020B0604020202020204" pitchFamily="34" charset="0"/>
              </a:rPr>
              <a:t>. McGraw-Hill Education (UK).</a:t>
            </a:r>
          </a:p>
          <a:p>
            <a:pPr marL="171450" marR="0" indent="-171450" algn="just">
              <a:spcBef>
                <a:spcPts val="0"/>
              </a:spcBef>
              <a:spcAft>
                <a:spcPts val="800"/>
              </a:spcAft>
              <a:buFont typeface="Arial" panose="020B0604020202020204" pitchFamily="34" charset="0"/>
              <a:buChar char="•"/>
            </a:pPr>
            <a:r>
              <a:rPr lang="en-SG" sz="1200" dirty="0">
                <a:solidFill>
                  <a:srgbClr val="222222"/>
                </a:solidFill>
                <a:ea typeface="Calibri" panose="020F0502020204030204" pitchFamily="34" charset="0"/>
                <a:cs typeface="Arial" panose="020B0604020202020204" pitchFamily="34" charset="0"/>
              </a:rPr>
              <a:t>Birkin, M., Clarke, G. and Clarke, M., 2017. </a:t>
            </a:r>
            <a:r>
              <a:rPr lang="en-SG" sz="1200" i="1" dirty="0">
                <a:ea typeface="Calibri" panose="020F0502020204030204" pitchFamily="34" charset="0"/>
                <a:cs typeface="Arial" panose="020B0604020202020204" pitchFamily="34" charset="0"/>
              </a:rPr>
              <a:t>Retail location planning in an era of multi-channel growth</a:t>
            </a:r>
            <a:r>
              <a:rPr lang="en-SG" sz="1200" dirty="0">
                <a:ea typeface="Calibri" panose="020F0502020204030204" pitchFamily="34" charset="0"/>
                <a:cs typeface="Arial" panose="020B0604020202020204" pitchFamily="34" charset="0"/>
              </a:rPr>
              <a:t>. Routledge.</a:t>
            </a:r>
          </a:p>
          <a:p>
            <a:pPr marL="171450" marR="0" indent="-171450" algn="just">
              <a:spcBef>
                <a:spcPts val="0"/>
              </a:spcBef>
              <a:spcAft>
                <a:spcPts val="800"/>
              </a:spcAft>
              <a:buFont typeface="Arial" panose="020B0604020202020204" pitchFamily="34" charset="0"/>
              <a:buChar char="•"/>
            </a:pPr>
            <a:r>
              <a:rPr lang="en-SG" sz="1200" dirty="0" err="1">
                <a:solidFill>
                  <a:srgbClr val="222222"/>
                </a:solidFill>
                <a:ea typeface="Calibri" panose="020F0502020204030204" pitchFamily="34" charset="0"/>
                <a:cs typeface="Arial" panose="020B0604020202020204" pitchFamily="34" charset="0"/>
              </a:rPr>
              <a:t>Denscombe</a:t>
            </a:r>
            <a:r>
              <a:rPr lang="en-SG" sz="1200" dirty="0">
                <a:solidFill>
                  <a:srgbClr val="222222"/>
                </a:solidFill>
                <a:ea typeface="Calibri" panose="020F0502020204030204" pitchFamily="34" charset="0"/>
                <a:cs typeface="Arial" panose="020B0604020202020204" pitchFamily="34" charset="0"/>
              </a:rPr>
              <a:t>, M., 2017. </a:t>
            </a:r>
            <a:r>
              <a:rPr lang="en-SG" sz="1200" i="1" dirty="0">
                <a:ea typeface="Calibri" panose="020F0502020204030204" pitchFamily="34" charset="0"/>
                <a:cs typeface="Arial" panose="020B0604020202020204" pitchFamily="34" charset="0"/>
              </a:rPr>
              <a:t>EBOOK: The good research guide: For small-scale social research projects</a:t>
            </a:r>
            <a:r>
              <a:rPr lang="en-SG" sz="1200" dirty="0">
                <a:ea typeface="Calibri" panose="020F0502020204030204" pitchFamily="34" charset="0"/>
                <a:cs typeface="Arial" panose="020B0604020202020204" pitchFamily="34" charset="0"/>
              </a:rPr>
              <a:t>. McGraw-Hill Education (UK).</a:t>
            </a:r>
          </a:p>
          <a:p>
            <a:pPr marL="171450" marR="0" indent="-171450" algn="just">
              <a:spcBef>
                <a:spcPts val="0"/>
              </a:spcBef>
              <a:spcAft>
                <a:spcPts val="800"/>
              </a:spcAft>
              <a:buFont typeface="Arial" panose="020B0604020202020204" pitchFamily="34" charset="0"/>
              <a:buChar char="•"/>
            </a:pPr>
            <a:r>
              <a:rPr lang="en-SG" sz="1200" dirty="0" err="1">
                <a:solidFill>
                  <a:srgbClr val="222222"/>
                </a:solidFill>
                <a:ea typeface="Calibri" panose="020F0502020204030204" pitchFamily="34" charset="0"/>
                <a:cs typeface="Arial" panose="020B0604020202020204" pitchFamily="34" charset="0"/>
              </a:rPr>
              <a:t>Fahy</a:t>
            </a:r>
            <a:r>
              <a:rPr lang="en-SG" sz="1200" dirty="0">
                <a:solidFill>
                  <a:srgbClr val="222222"/>
                </a:solidFill>
                <a:ea typeface="Calibri" panose="020F0502020204030204" pitchFamily="34" charset="0"/>
                <a:cs typeface="Arial" panose="020B0604020202020204" pitchFamily="34" charset="0"/>
              </a:rPr>
              <a:t>, J. and Jobber, D., 2019. </a:t>
            </a:r>
            <a:r>
              <a:rPr lang="en-SG" sz="1200" i="1" dirty="0">
                <a:ea typeface="Calibri" panose="020F0502020204030204" pitchFamily="34" charset="0"/>
                <a:cs typeface="Arial" panose="020B0604020202020204" pitchFamily="34" charset="0"/>
              </a:rPr>
              <a:t>EBOOK: Foundations of Marketing, 6e</a:t>
            </a:r>
            <a:r>
              <a:rPr lang="en-SG" sz="1200" dirty="0">
                <a:ea typeface="Calibri" panose="020F0502020204030204" pitchFamily="34" charset="0"/>
                <a:cs typeface="Arial" panose="020B0604020202020204" pitchFamily="34" charset="0"/>
              </a:rPr>
              <a:t>. McGraw Hill.</a:t>
            </a:r>
          </a:p>
          <a:p>
            <a:pPr marL="171450" marR="0" indent="-171450" algn="just">
              <a:spcBef>
                <a:spcPts val="0"/>
              </a:spcBef>
              <a:spcAft>
                <a:spcPts val="800"/>
              </a:spcAft>
              <a:buFont typeface="Arial" panose="020B0604020202020204" pitchFamily="34" charset="0"/>
              <a:buChar char="•"/>
            </a:pPr>
            <a:r>
              <a:rPr lang="en-SG" sz="1200" dirty="0">
                <a:solidFill>
                  <a:srgbClr val="222222"/>
                </a:solidFill>
                <a:ea typeface="Calibri" panose="020F0502020204030204" pitchFamily="34" charset="0"/>
                <a:cs typeface="Arial" panose="020B0604020202020204" pitchFamily="34" charset="0"/>
              </a:rPr>
              <a:t>Khan, Z., </a:t>
            </a:r>
            <a:r>
              <a:rPr lang="en-SG" sz="1200" dirty="0" err="1">
                <a:solidFill>
                  <a:srgbClr val="222222"/>
                </a:solidFill>
                <a:ea typeface="Calibri" panose="020F0502020204030204" pitchFamily="34" charset="0"/>
                <a:cs typeface="Arial" panose="020B0604020202020204" pitchFamily="34" charset="0"/>
              </a:rPr>
              <a:t>Shahbaz</a:t>
            </a:r>
            <a:r>
              <a:rPr lang="en-SG" sz="1200" dirty="0">
                <a:solidFill>
                  <a:srgbClr val="222222"/>
                </a:solidFill>
                <a:ea typeface="Calibri" panose="020F0502020204030204" pitchFamily="34" charset="0"/>
                <a:cs typeface="Arial" panose="020B0604020202020204" pitchFamily="34" charset="0"/>
              </a:rPr>
              <a:t>, M., Ahmad, M., Rabbi, F. and </a:t>
            </a:r>
            <a:r>
              <a:rPr lang="en-SG" sz="1200" dirty="0" err="1">
                <a:solidFill>
                  <a:srgbClr val="222222"/>
                </a:solidFill>
                <a:ea typeface="Calibri" panose="020F0502020204030204" pitchFamily="34" charset="0"/>
                <a:cs typeface="Arial" panose="020B0604020202020204" pitchFamily="34" charset="0"/>
              </a:rPr>
              <a:t>Siqun</a:t>
            </a:r>
            <a:r>
              <a:rPr lang="en-SG" sz="1200" dirty="0">
                <a:solidFill>
                  <a:srgbClr val="222222"/>
                </a:solidFill>
                <a:ea typeface="Calibri" panose="020F0502020204030204" pitchFamily="34" charset="0"/>
                <a:cs typeface="Arial" panose="020B0604020202020204" pitchFamily="34" charset="0"/>
              </a:rPr>
              <a:t>, Y., 2019. Total retail goods consumption, industry structure, urban population growth and pollution intensity: an application of panel data analysis for China. </a:t>
            </a:r>
            <a:r>
              <a:rPr lang="en-SG" sz="1200" i="1" dirty="0">
                <a:ea typeface="Calibri" panose="020F0502020204030204" pitchFamily="34" charset="0"/>
                <a:cs typeface="Arial" panose="020B0604020202020204" pitchFamily="34" charset="0"/>
              </a:rPr>
              <a:t>Environmental Science and Pollution Research</a:t>
            </a:r>
            <a:r>
              <a:rPr lang="en-SG" sz="1200" dirty="0">
                <a:ea typeface="Calibri" panose="020F0502020204030204" pitchFamily="34" charset="0"/>
                <a:cs typeface="Arial" panose="020B0604020202020204" pitchFamily="34" charset="0"/>
              </a:rPr>
              <a:t>, </a:t>
            </a:r>
            <a:r>
              <a:rPr lang="en-SG" sz="1200" i="1" dirty="0">
                <a:ea typeface="Calibri" panose="020F0502020204030204" pitchFamily="34" charset="0"/>
                <a:cs typeface="Arial" panose="020B0604020202020204" pitchFamily="34" charset="0"/>
              </a:rPr>
              <a:t>26</a:t>
            </a:r>
            <a:r>
              <a:rPr lang="en-SG" sz="1200" dirty="0">
                <a:ea typeface="Calibri" panose="020F0502020204030204" pitchFamily="34" charset="0"/>
                <a:cs typeface="Arial" panose="020B0604020202020204" pitchFamily="34" charset="0"/>
              </a:rPr>
              <a:t>(31), pp.32224-32242.</a:t>
            </a:r>
          </a:p>
          <a:p>
            <a:pPr marL="171450" marR="0" indent="-171450" algn="just">
              <a:spcBef>
                <a:spcPts val="0"/>
              </a:spcBef>
              <a:spcAft>
                <a:spcPts val="800"/>
              </a:spcAft>
              <a:buFont typeface="Arial" panose="020B0604020202020204" pitchFamily="34" charset="0"/>
              <a:buChar char="•"/>
            </a:pPr>
            <a:r>
              <a:rPr lang="en-SG" sz="1200" dirty="0">
                <a:solidFill>
                  <a:srgbClr val="222222"/>
                </a:solidFill>
                <a:ea typeface="Calibri" panose="020F0502020204030204" pitchFamily="34" charset="0"/>
                <a:cs typeface="Arial" panose="020B0604020202020204" pitchFamily="34" charset="0"/>
              </a:rPr>
              <a:t>Phillips, E. and Johnson, C., 2022. </a:t>
            </a:r>
            <a:r>
              <a:rPr lang="en-SG" sz="1200" i="1" dirty="0" err="1">
                <a:ea typeface="Calibri" panose="020F0502020204030204" pitchFamily="34" charset="0"/>
                <a:cs typeface="Arial" panose="020B0604020202020204" pitchFamily="34" charset="0"/>
              </a:rPr>
              <a:t>Ebook</a:t>
            </a:r>
            <a:r>
              <a:rPr lang="en-SG" sz="1200" i="1" dirty="0">
                <a:ea typeface="Calibri" panose="020F0502020204030204" pitchFamily="34" charset="0"/>
                <a:cs typeface="Arial" panose="020B0604020202020204" pitchFamily="34" charset="0"/>
              </a:rPr>
              <a:t>: How to Get a PhD: A Handbook for Students and Their Supervisors 7e</a:t>
            </a:r>
            <a:r>
              <a:rPr lang="en-SG" sz="1200" dirty="0">
                <a:ea typeface="Calibri" panose="020F0502020204030204" pitchFamily="34" charset="0"/>
                <a:cs typeface="Arial" panose="020B0604020202020204" pitchFamily="34" charset="0"/>
              </a:rPr>
              <a:t>. McGraw-Hill Education (UK).</a:t>
            </a:r>
          </a:p>
          <a:p>
            <a:pPr marL="171450" marR="0" indent="-171450" algn="just">
              <a:spcBef>
                <a:spcPts val="0"/>
              </a:spcBef>
              <a:spcAft>
                <a:spcPts val="800"/>
              </a:spcAft>
              <a:buFont typeface="Arial" panose="020B0604020202020204" pitchFamily="34" charset="0"/>
              <a:buChar char="•"/>
            </a:pPr>
            <a:r>
              <a:rPr lang="en-SG" sz="1200" dirty="0">
                <a:solidFill>
                  <a:srgbClr val="222222"/>
                </a:solidFill>
                <a:ea typeface="Calibri" panose="020F0502020204030204" pitchFamily="34" charset="0"/>
                <a:cs typeface="Arial" panose="020B0604020202020204" pitchFamily="34" charset="0"/>
              </a:rPr>
              <a:t>Tan, Y. and Carrillo, J.E., 2017. Strategic analysis of the agency model for digital goods. </a:t>
            </a:r>
            <a:r>
              <a:rPr lang="en-SG" sz="1200" i="1" dirty="0">
                <a:ea typeface="Calibri" panose="020F0502020204030204" pitchFamily="34" charset="0"/>
                <a:cs typeface="Arial" panose="020B0604020202020204" pitchFamily="34" charset="0"/>
              </a:rPr>
              <a:t>Production and Operations Management</a:t>
            </a:r>
            <a:r>
              <a:rPr lang="en-SG" sz="1200" dirty="0">
                <a:ea typeface="Calibri" panose="020F0502020204030204" pitchFamily="34" charset="0"/>
                <a:cs typeface="Arial" panose="020B0604020202020204" pitchFamily="34" charset="0"/>
              </a:rPr>
              <a:t>, </a:t>
            </a:r>
            <a:r>
              <a:rPr lang="en-SG" sz="1200" i="1" dirty="0">
                <a:ea typeface="Calibri" panose="020F0502020204030204" pitchFamily="34" charset="0"/>
                <a:cs typeface="Arial" panose="020B0604020202020204" pitchFamily="34" charset="0"/>
              </a:rPr>
              <a:t>26</a:t>
            </a:r>
            <a:r>
              <a:rPr lang="en-SG" sz="1200" dirty="0">
                <a:ea typeface="Calibri" panose="020F0502020204030204" pitchFamily="34" charset="0"/>
                <a:cs typeface="Arial" panose="020B0604020202020204" pitchFamily="34" charset="0"/>
              </a:rPr>
              <a:t>(4), pp.724-741.</a:t>
            </a:r>
          </a:p>
          <a:p>
            <a:pPr marL="171450" marR="0" indent="-171450" algn="just">
              <a:spcBef>
                <a:spcPts val="0"/>
              </a:spcBef>
              <a:spcAft>
                <a:spcPts val="800"/>
              </a:spcAft>
              <a:buFont typeface="Arial" panose="020B0604020202020204" pitchFamily="34" charset="0"/>
              <a:buChar char="•"/>
            </a:pPr>
            <a:r>
              <a:rPr lang="en-SG" sz="1200" dirty="0" err="1">
                <a:solidFill>
                  <a:srgbClr val="222222"/>
                </a:solidFill>
                <a:ea typeface="Calibri" panose="020F0502020204030204" pitchFamily="34" charset="0"/>
                <a:cs typeface="Arial" panose="020B0604020202020204" pitchFamily="34" charset="0"/>
              </a:rPr>
              <a:t>Zwar</a:t>
            </a:r>
            <a:r>
              <a:rPr lang="en-SG" sz="1200" dirty="0">
                <a:solidFill>
                  <a:srgbClr val="222222"/>
                </a:solidFill>
                <a:ea typeface="Calibri" panose="020F0502020204030204" pitchFamily="34" charset="0"/>
                <a:cs typeface="Arial" panose="020B0604020202020204" pitchFamily="34" charset="0"/>
              </a:rPr>
              <a:t>, J., 2016. Disruption and innovation in the Australian book industry: Case studies of trade and education publishers. </a:t>
            </a:r>
            <a:r>
              <a:rPr lang="en-SG" sz="1200" i="1" dirty="0">
                <a:ea typeface="Calibri" panose="020F0502020204030204" pitchFamily="34" charset="0"/>
                <a:cs typeface="Arial" panose="020B0604020202020204" pitchFamily="34" charset="0"/>
              </a:rPr>
              <a:t>The Australian Book Industry: Authors, Publishers and Readers in a Time of Change. Macquarie Economics Research Paper</a:t>
            </a:r>
            <a:r>
              <a:rPr lang="en-SG" sz="1200" dirty="0">
                <a:ea typeface="Calibri" panose="020F0502020204030204" pitchFamily="34" charset="0"/>
                <a:cs typeface="Arial" panose="020B0604020202020204" pitchFamily="34" charset="0"/>
              </a:rPr>
              <a:t>, </a:t>
            </a:r>
            <a:r>
              <a:rPr lang="en-SG" sz="1200" i="1" dirty="0">
                <a:ea typeface="Calibri" panose="020F0502020204030204" pitchFamily="34" charset="0"/>
                <a:cs typeface="Arial" panose="020B0604020202020204" pitchFamily="34" charset="0"/>
              </a:rPr>
              <a:t>1</a:t>
            </a:r>
            <a:r>
              <a:rPr lang="en-SG" sz="1200" dirty="0">
                <a:ea typeface="Calibri" panose="020F0502020204030204" pitchFamily="34" charset="0"/>
                <a:cs typeface="Arial" panose="020B0604020202020204" pitchFamily="34" charset="0"/>
              </a:rPr>
              <a:t>, p.2016.</a:t>
            </a:r>
            <a:endParaRPr lang="en-SG" sz="1200" dirty="0">
              <a:effectLst/>
              <a:ea typeface="Calibri" panose="020F0502020204030204" pitchFamily="34" charset="0"/>
              <a:cs typeface="Arial" panose="020B0604020202020204" pitchFamily="34" charset="0"/>
            </a:endParaRPr>
          </a:p>
        </p:txBody>
      </p:sp>
      <p:sp>
        <p:nvSpPr>
          <p:cNvPr id="3" name="TextBox 2">
            <a:extLst>
              <a:ext uri="{FF2B5EF4-FFF2-40B4-BE49-F238E27FC236}">
                <a16:creationId xmlns:a16="http://schemas.microsoft.com/office/drawing/2014/main" id="{EDEBFD53-823C-6650-8C2A-28AA0E72842B}"/>
              </a:ext>
            </a:extLst>
          </p:cNvPr>
          <p:cNvSpPr txBox="1"/>
          <p:nvPr/>
        </p:nvSpPr>
        <p:spPr>
          <a:xfrm>
            <a:off x="539552" y="5301208"/>
            <a:ext cx="4536504" cy="369332"/>
          </a:xfrm>
          <a:prstGeom prst="rect">
            <a:avLst/>
          </a:prstGeom>
          <a:noFill/>
        </p:spPr>
        <p:txBody>
          <a:bodyPr wrap="square" rtlCol="0">
            <a:spAutoFit/>
          </a:bodyPr>
          <a:lstStyle/>
          <a:p>
            <a:r>
              <a:rPr lang="en-GB"/>
              <a:t>Bianca Georgiana Boronica 2118897</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a:extLst>
              <a:ext uri="{FF2B5EF4-FFF2-40B4-BE49-F238E27FC236}">
                <a16:creationId xmlns:a16="http://schemas.microsoft.com/office/drawing/2014/main" id="{5CBB58F4-7751-4961-907E-9A48AE9480F3}"/>
              </a:ext>
            </a:extLst>
          </p:cNvPr>
          <p:cNvSpPr>
            <a:spLocks noGrp="1"/>
          </p:cNvSpPr>
          <p:nvPr>
            <p:ph type="title"/>
          </p:nvPr>
        </p:nvSpPr>
        <p:spPr>
          <a:xfrm>
            <a:off x="468313" y="188913"/>
            <a:ext cx="8229600" cy="1944687"/>
          </a:xfrm>
        </p:spPr>
        <p:txBody>
          <a:bodyPr/>
          <a:lstStyle/>
          <a:p>
            <a:r>
              <a:rPr lang="en-GB" altLang="en-US">
                <a:solidFill>
                  <a:srgbClr val="92D050"/>
                </a:solidFill>
                <a:ea typeface="ＭＳ Ｐゴシック" panose="020B0600070205080204" pitchFamily="34" charset="-128"/>
              </a:rPr>
              <a:t>Thank you! </a:t>
            </a:r>
          </a:p>
        </p:txBody>
      </p:sp>
      <p:sp>
        <p:nvSpPr>
          <p:cNvPr id="48130" name="Content Placeholder 2">
            <a:extLst>
              <a:ext uri="{FF2B5EF4-FFF2-40B4-BE49-F238E27FC236}">
                <a16:creationId xmlns:a16="http://schemas.microsoft.com/office/drawing/2014/main" id="{DFD21F2F-979D-42C0-8344-093A59E7E0A6}"/>
              </a:ext>
            </a:extLst>
          </p:cNvPr>
          <p:cNvSpPr>
            <a:spLocks noGrp="1"/>
          </p:cNvSpPr>
          <p:nvPr>
            <p:ph idx="1"/>
          </p:nvPr>
        </p:nvSpPr>
        <p:spPr>
          <a:xfrm>
            <a:off x="323850" y="1484313"/>
            <a:ext cx="8229600" cy="4032250"/>
          </a:xfrm>
        </p:spPr>
        <p:txBody>
          <a:bodyPr/>
          <a:lstStyle/>
          <a:p>
            <a:pPr marL="0" indent="0" algn="ctr">
              <a:buFont typeface="Arial" panose="020B0604020202020204" pitchFamily="34" charset="0"/>
              <a:buNone/>
            </a:pPr>
            <a:endParaRPr lang="en-US" altLang="en-US">
              <a:ea typeface="ＭＳ Ｐゴシック" panose="020B0600070205080204" pitchFamily="34" charset="-128"/>
            </a:endParaRPr>
          </a:p>
          <a:p>
            <a:pPr marL="0" indent="0" algn="ctr">
              <a:buFont typeface="Arial" panose="020B0604020202020204" pitchFamily="34" charset="0"/>
              <a:buNone/>
            </a:pPr>
            <a:endParaRPr lang="en-US" altLang="en-US">
              <a:ea typeface="ＭＳ Ｐゴシック" panose="020B0600070205080204" pitchFamily="34" charset="-128"/>
            </a:endParaRPr>
          </a:p>
          <a:p>
            <a:pPr marL="0" indent="0" algn="ctr">
              <a:buFont typeface="Arial" panose="020B0604020202020204" pitchFamily="34" charset="0"/>
              <a:buNone/>
            </a:pPr>
            <a:endParaRPr lang="en-US" altLang="en-US">
              <a:ea typeface="ＭＳ Ｐゴシック" panose="020B0600070205080204" pitchFamily="34" charset="-128"/>
            </a:endParaRPr>
          </a:p>
          <a:p>
            <a:pPr marL="0" indent="0" algn="ctr">
              <a:buFont typeface="Arial" panose="020B0604020202020204" pitchFamily="34" charset="0"/>
              <a:buNone/>
            </a:pPr>
            <a:r>
              <a:rPr lang="en-US" altLang="en-US" sz="4000">
                <a:solidFill>
                  <a:srgbClr val="FF0000"/>
                </a:solidFill>
                <a:ea typeface="ＭＳ Ｐゴシック" panose="020B0600070205080204" pitchFamily="34" charset="-128"/>
              </a:rPr>
              <a:t>Any Question? </a:t>
            </a:r>
          </a:p>
        </p:txBody>
      </p:sp>
      <p:sp>
        <p:nvSpPr>
          <p:cNvPr id="48131" name="Date Placeholder 3">
            <a:extLst>
              <a:ext uri="{FF2B5EF4-FFF2-40B4-BE49-F238E27FC236}">
                <a16:creationId xmlns:a16="http://schemas.microsoft.com/office/drawing/2014/main" id="{1B67FA1C-8C19-4F3A-A517-68E564796401}"/>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FFE4B3F3-1E76-4682-997C-1294DA0285E6}" type="datetime1">
              <a:rPr lang="en-GB" altLang="en-US" sz="1000" smtClean="0">
                <a:solidFill>
                  <a:srgbClr val="898989"/>
                </a:solidFill>
              </a:rPr>
              <a:pPr>
                <a:spcBef>
                  <a:spcPct val="0"/>
                </a:spcBef>
                <a:buFontTx/>
                <a:buNone/>
              </a:pPr>
              <a:t>05/11/2022</a:t>
            </a:fld>
            <a:endParaRPr lang="en-GB" altLang="en-US" sz="1000">
              <a:solidFill>
                <a:srgbClr val="898989"/>
              </a:solidFill>
            </a:endParaRPr>
          </a:p>
        </p:txBody>
      </p:sp>
      <p:sp>
        <p:nvSpPr>
          <p:cNvPr id="2" name="TextBox 1">
            <a:extLst>
              <a:ext uri="{FF2B5EF4-FFF2-40B4-BE49-F238E27FC236}">
                <a16:creationId xmlns:a16="http://schemas.microsoft.com/office/drawing/2014/main" id="{13DC25BC-2724-AC1D-3615-7E95E39A7B98}"/>
              </a:ext>
            </a:extLst>
          </p:cNvPr>
          <p:cNvSpPr txBox="1"/>
          <p:nvPr/>
        </p:nvSpPr>
        <p:spPr>
          <a:xfrm>
            <a:off x="683568" y="5229200"/>
            <a:ext cx="4680520" cy="369332"/>
          </a:xfrm>
          <a:prstGeom prst="rect">
            <a:avLst/>
          </a:prstGeom>
          <a:noFill/>
        </p:spPr>
        <p:txBody>
          <a:bodyPr wrap="square" rtlCol="0">
            <a:spAutoFit/>
          </a:bodyPr>
          <a:lstStyle/>
          <a:p>
            <a:r>
              <a:rPr lang="en-GB"/>
              <a:t>Bianca Georgiana Boronica 2118897</a:t>
            </a:r>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1101</TotalTime>
  <Words>2553</Words>
  <Application>Microsoft Office PowerPoint</Application>
  <PresentationFormat>On-screen Show (4:3)</PresentationFormat>
  <Paragraphs>301</Paragraphs>
  <Slides>22</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Myriad Pro</vt:lpstr>
      <vt:lpstr>Wingdings</vt:lpstr>
      <vt:lpstr>20140311PresentationUWTSDTemplate</vt:lpstr>
      <vt:lpstr>PowerPoint Presentation</vt:lpstr>
      <vt:lpstr>Table of Contents </vt:lpstr>
      <vt:lpstr>Introduction</vt:lpstr>
      <vt:lpstr>Business Description and History</vt:lpstr>
      <vt:lpstr>Mission and Vision</vt:lpstr>
      <vt:lpstr>Business structure</vt:lpstr>
      <vt:lpstr>Product or Service Description</vt:lpstr>
      <vt:lpstr>Marketing Analysis and Trends </vt:lpstr>
      <vt:lpstr>SWOT Analysis</vt:lpstr>
      <vt:lpstr>SWOT Analysis</vt:lpstr>
      <vt:lpstr>PESTLE Analysis</vt:lpstr>
      <vt:lpstr>Operations</vt:lpstr>
      <vt:lpstr>Technology Plan</vt:lpstr>
      <vt:lpstr>Management and Organization</vt:lpstr>
      <vt:lpstr>Social Responsibility and Sustainability </vt:lpstr>
      <vt:lpstr>Development, Milestone, and Exit plan</vt:lpstr>
      <vt:lpstr>Financial Data</vt:lpstr>
      <vt:lpstr>Profit and Loss Account </vt:lpstr>
      <vt:lpstr>Balance Sheet </vt:lpstr>
      <vt:lpstr>Conclusion </vt:lpstr>
      <vt:lpstr>References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MARIUS TASCU</cp:lastModifiedBy>
  <cp:revision>133</cp:revision>
  <cp:lastPrinted>2018-10-22T14:21:17Z</cp:lastPrinted>
  <dcterms:created xsi:type="dcterms:W3CDTF">2004-11-12T17:24:38Z</dcterms:created>
  <dcterms:modified xsi:type="dcterms:W3CDTF">2022-11-05T14:25:28Z</dcterms:modified>
</cp:coreProperties>
</file>