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57" r:id="rId3"/>
    <p:sldId id="259" r:id="rId4"/>
    <p:sldId id="261" r:id="rId5"/>
    <p:sldId id="263" r:id="rId6"/>
    <p:sldId id="265" r:id="rId7"/>
    <p:sldId id="26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BF8334-0102-4FA5-8662-75DDA9094804}" v="14" dt="2023-10-01T15:13:19.5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5812" autoAdjust="0"/>
  </p:normalViewPr>
  <p:slideViewPr>
    <p:cSldViewPr snapToGrid="0">
      <p:cViewPr varScale="1">
        <p:scale>
          <a:sx n="41" d="100"/>
          <a:sy n="41" d="100"/>
        </p:scale>
        <p:origin x="162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otte Morgan" userId="fe294defc3bd7c36" providerId="LiveId" clId="{C1BF8334-0102-4FA5-8662-75DDA9094804}"/>
    <pc:docChg chg="undo custSel addSld delSld modSld addSection delSection">
      <pc:chgData name="Charlotte Morgan" userId="fe294defc3bd7c36" providerId="LiveId" clId="{C1BF8334-0102-4FA5-8662-75DDA9094804}" dt="2023-10-01T14:37:41.279" v="1033"/>
      <pc:docMkLst>
        <pc:docMk/>
      </pc:docMkLst>
      <pc:sldChg chg="modSp mod modNotesTx">
        <pc:chgData name="Charlotte Morgan" userId="fe294defc3bd7c36" providerId="LiveId" clId="{C1BF8334-0102-4FA5-8662-75DDA9094804}" dt="2023-10-01T14:36:07.788" v="1028"/>
        <pc:sldMkLst>
          <pc:docMk/>
          <pc:sldMk cId="2762688308" sldId="256"/>
        </pc:sldMkLst>
        <pc:spChg chg="mod">
          <ac:chgData name="Charlotte Morgan" userId="fe294defc3bd7c36" providerId="LiveId" clId="{C1BF8334-0102-4FA5-8662-75DDA9094804}" dt="2023-09-30T09:57:58.448" v="936" actId="14100"/>
          <ac:spMkLst>
            <pc:docMk/>
            <pc:sldMk cId="2762688308" sldId="256"/>
            <ac:spMk id="2" creationId="{8C8A62A4-7014-4571-15BA-11714A16DF18}"/>
          </ac:spMkLst>
        </pc:spChg>
      </pc:sldChg>
      <pc:sldChg chg="delSp modSp new mod modNotesTx">
        <pc:chgData name="Charlotte Morgan" userId="fe294defc3bd7c36" providerId="LiveId" clId="{C1BF8334-0102-4FA5-8662-75DDA9094804}" dt="2023-10-01T14:36:23.549" v="1029"/>
        <pc:sldMkLst>
          <pc:docMk/>
          <pc:sldMk cId="474082022" sldId="257"/>
        </pc:sldMkLst>
        <pc:spChg chg="del">
          <ac:chgData name="Charlotte Morgan" userId="fe294defc3bd7c36" providerId="LiveId" clId="{C1BF8334-0102-4FA5-8662-75DDA9094804}" dt="2023-09-30T09:38:12.051" v="9" actId="478"/>
          <ac:spMkLst>
            <pc:docMk/>
            <pc:sldMk cId="474082022" sldId="257"/>
            <ac:spMk id="2" creationId="{36C295DB-271A-F36B-CA3A-756B3D8AEEB6}"/>
          </ac:spMkLst>
        </pc:spChg>
        <pc:spChg chg="mod">
          <ac:chgData name="Charlotte Morgan" userId="fe294defc3bd7c36" providerId="LiveId" clId="{C1BF8334-0102-4FA5-8662-75DDA9094804}" dt="2023-09-30T09:59:00.822" v="961" actId="20577"/>
          <ac:spMkLst>
            <pc:docMk/>
            <pc:sldMk cId="474082022" sldId="257"/>
            <ac:spMk id="3" creationId="{82D8D0D6-35D2-A19C-25B3-F98D129F7F8A}"/>
          </ac:spMkLst>
        </pc:spChg>
      </pc:sldChg>
      <pc:sldChg chg="new del">
        <pc:chgData name="Charlotte Morgan" userId="fe294defc3bd7c36" providerId="LiveId" clId="{C1BF8334-0102-4FA5-8662-75DDA9094804}" dt="2023-09-30T09:43:01.942" v="354" actId="2696"/>
        <pc:sldMkLst>
          <pc:docMk/>
          <pc:sldMk cId="3701150740" sldId="258"/>
        </pc:sldMkLst>
      </pc:sldChg>
      <pc:sldChg chg="delSp modSp new del mod">
        <pc:chgData name="Charlotte Morgan" userId="fe294defc3bd7c36" providerId="LiveId" clId="{C1BF8334-0102-4FA5-8662-75DDA9094804}" dt="2023-09-30T09:42:46.047" v="351" actId="2696"/>
        <pc:sldMkLst>
          <pc:docMk/>
          <pc:sldMk cId="3834466114" sldId="258"/>
        </pc:sldMkLst>
        <pc:spChg chg="del">
          <ac:chgData name="Charlotte Morgan" userId="fe294defc3bd7c36" providerId="LiveId" clId="{C1BF8334-0102-4FA5-8662-75DDA9094804}" dt="2023-09-30T09:40:53.051" v="197" actId="478"/>
          <ac:spMkLst>
            <pc:docMk/>
            <pc:sldMk cId="3834466114" sldId="258"/>
            <ac:spMk id="2" creationId="{0BEF56D0-C300-1D75-8156-41F4B9021425}"/>
          </ac:spMkLst>
        </pc:spChg>
        <pc:spChg chg="mod">
          <ac:chgData name="Charlotte Morgan" userId="fe294defc3bd7c36" providerId="LiveId" clId="{C1BF8334-0102-4FA5-8662-75DDA9094804}" dt="2023-09-30T09:42:42.275" v="350" actId="20577"/>
          <ac:spMkLst>
            <pc:docMk/>
            <pc:sldMk cId="3834466114" sldId="258"/>
            <ac:spMk id="3" creationId="{28CCA1FF-4C8E-4DD9-8ECC-6A8F8FB5BBEF}"/>
          </ac:spMkLst>
        </pc:spChg>
      </pc:sldChg>
      <pc:sldChg chg="modSp add mod modNotesTx">
        <pc:chgData name="Charlotte Morgan" userId="fe294defc3bd7c36" providerId="LiveId" clId="{C1BF8334-0102-4FA5-8662-75DDA9094804}" dt="2023-10-01T14:36:52.150" v="1030"/>
        <pc:sldMkLst>
          <pc:docMk/>
          <pc:sldMk cId="3334299024" sldId="259"/>
        </pc:sldMkLst>
        <pc:spChg chg="mod">
          <ac:chgData name="Charlotte Morgan" userId="fe294defc3bd7c36" providerId="LiveId" clId="{C1BF8334-0102-4FA5-8662-75DDA9094804}" dt="2023-09-30T10:16:52.134" v="1027" actId="20577"/>
          <ac:spMkLst>
            <pc:docMk/>
            <pc:sldMk cId="3334299024" sldId="259"/>
            <ac:spMk id="3" creationId="{82D8D0D6-35D2-A19C-25B3-F98D129F7F8A}"/>
          </ac:spMkLst>
        </pc:spChg>
      </pc:sldChg>
      <pc:sldChg chg="new del">
        <pc:chgData name="Charlotte Morgan" userId="fe294defc3bd7c36" providerId="LiveId" clId="{C1BF8334-0102-4FA5-8662-75DDA9094804}" dt="2023-09-30T09:44:17.126" v="460" actId="2696"/>
        <pc:sldMkLst>
          <pc:docMk/>
          <pc:sldMk cId="3313088476" sldId="260"/>
        </pc:sldMkLst>
      </pc:sldChg>
      <pc:sldChg chg="modSp add mod modNotesTx">
        <pc:chgData name="Charlotte Morgan" userId="fe294defc3bd7c36" providerId="LiveId" clId="{C1BF8334-0102-4FA5-8662-75DDA9094804}" dt="2023-10-01T14:37:06.993" v="1031"/>
        <pc:sldMkLst>
          <pc:docMk/>
          <pc:sldMk cId="3380174973" sldId="261"/>
        </pc:sldMkLst>
        <pc:spChg chg="mod">
          <ac:chgData name="Charlotte Morgan" userId="fe294defc3bd7c36" providerId="LiveId" clId="{C1BF8334-0102-4FA5-8662-75DDA9094804}" dt="2023-09-30T09:45:11.372" v="562" actId="113"/>
          <ac:spMkLst>
            <pc:docMk/>
            <pc:sldMk cId="3380174973" sldId="261"/>
            <ac:spMk id="3" creationId="{82D8D0D6-35D2-A19C-25B3-F98D129F7F8A}"/>
          </ac:spMkLst>
        </pc:spChg>
      </pc:sldChg>
      <pc:sldChg chg="new del">
        <pc:chgData name="Charlotte Morgan" userId="fe294defc3bd7c36" providerId="LiveId" clId="{C1BF8334-0102-4FA5-8662-75DDA9094804}" dt="2023-09-30T09:45:26.792" v="565" actId="2696"/>
        <pc:sldMkLst>
          <pc:docMk/>
          <pc:sldMk cId="4277418534" sldId="262"/>
        </pc:sldMkLst>
      </pc:sldChg>
      <pc:sldChg chg="modSp add mod modNotesTx">
        <pc:chgData name="Charlotte Morgan" userId="fe294defc3bd7c36" providerId="LiveId" clId="{C1BF8334-0102-4FA5-8662-75DDA9094804}" dt="2023-10-01T14:37:28.974" v="1032"/>
        <pc:sldMkLst>
          <pc:docMk/>
          <pc:sldMk cId="616631678" sldId="263"/>
        </pc:sldMkLst>
        <pc:spChg chg="mod">
          <ac:chgData name="Charlotte Morgan" userId="fe294defc3bd7c36" providerId="LiveId" clId="{C1BF8334-0102-4FA5-8662-75DDA9094804}" dt="2023-09-30T09:59:38.228" v="999" actId="20577"/>
          <ac:spMkLst>
            <pc:docMk/>
            <pc:sldMk cId="616631678" sldId="263"/>
            <ac:spMk id="3" creationId="{82D8D0D6-35D2-A19C-25B3-F98D129F7F8A}"/>
          </ac:spMkLst>
        </pc:spChg>
      </pc:sldChg>
      <pc:sldChg chg="new del">
        <pc:chgData name="Charlotte Morgan" userId="fe294defc3bd7c36" providerId="LiveId" clId="{C1BF8334-0102-4FA5-8662-75DDA9094804}" dt="2023-09-30T09:47:02.389" v="704" actId="2696"/>
        <pc:sldMkLst>
          <pc:docMk/>
          <pc:sldMk cId="1352553627" sldId="264"/>
        </pc:sldMkLst>
      </pc:sldChg>
      <pc:sldChg chg="modSp add mod modNotesTx">
        <pc:chgData name="Charlotte Morgan" userId="fe294defc3bd7c36" providerId="LiveId" clId="{C1BF8334-0102-4FA5-8662-75DDA9094804}" dt="2023-10-01T14:37:41.279" v="1033"/>
        <pc:sldMkLst>
          <pc:docMk/>
          <pc:sldMk cId="3418780022" sldId="265"/>
        </pc:sldMkLst>
        <pc:spChg chg="mod">
          <ac:chgData name="Charlotte Morgan" userId="fe294defc3bd7c36" providerId="LiveId" clId="{C1BF8334-0102-4FA5-8662-75DDA9094804}" dt="2023-09-30T09:54:31.487" v="867" actId="14100"/>
          <ac:spMkLst>
            <pc:docMk/>
            <pc:sldMk cId="3418780022" sldId="265"/>
            <ac:spMk id="3" creationId="{82D8D0D6-35D2-A19C-25B3-F98D129F7F8A}"/>
          </ac:spMkLst>
        </pc:spChg>
      </pc:sldChg>
      <pc:sldChg chg="delSp modSp new mod">
        <pc:chgData name="Charlotte Morgan" userId="fe294defc3bd7c36" providerId="LiveId" clId="{C1BF8334-0102-4FA5-8662-75DDA9094804}" dt="2023-09-30T09:57:35.169" v="933" actId="20577"/>
        <pc:sldMkLst>
          <pc:docMk/>
          <pc:sldMk cId="1049956883" sldId="266"/>
        </pc:sldMkLst>
        <pc:spChg chg="mod">
          <ac:chgData name="Charlotte Morgan" userId="fe294defc3bd7c36" providerId="LiveId" clId="{C1BF8334-0102-4FA5-8662-75DDA9094804}" dt="2023-09-30T09:57:35.169" v="933" actId="20577"/>
          <ac:spMkLst>
            <pc:docMk/>
            <pc:sldMk cId="1049956883" sldId="266"/>
            <ac:spMk id="2" creationId="{EFFEACF6-FDC7-CF3C-04F7-15DAE3DF9F72}"/>
          </ac:spMkLst>
        </pc:spChg>
        <pc:spChg chg="del mod">
          <ac:chgData name="Charlotte Morgan" userId="fe294defc3bd7c36" providerId="LiveId" clId="{C1BF8334-0102-4FA5-8662-75DDA9094804}" dt="2023-09-30T09:55:11.289" v="880" actId="478"/>
          <ac:spMkLst>
            <pc:docMk/>
            <pc:sldMk cId="1049956883" sldId="266"/>
            <ac:spMk id="3" creationId="{E190E866-0D3C-C569-85C7-5F6E213DF8D5}"/>
          </ac:spMkLst>
        </pc:spChg>
      </pc:sldChg>
      <pc:sldChg chg="modSp new del mod">
        <pc:chgData name="Charlotte Morgan" userId="fe294defc3bd7c36" providerId="LiveId" clId="{C1BF8334-0102-4FA5-8662-75DDA9094804}" dt="2023-09-30T09:54:55.906" v="877" actId="2696"/>
        <pc:sldMkLst>
          <pc:docMk/>
          <pc:sldMk cId="3177021651" sldId="266"/>
        </pc:sldMkLst>
        <pc:spChg chg="mod">
          <ac:chgData name="Charlotte Morgan" userId="fe294defc3bd7c36" providerId="LiveId" clId="{C1BF8334-0102-4FA5-8662-75DDA9094804}" dt="2023-09-30T09:54:46.308" v="876" actId="14100"/>
          <ac:spMkLst>
            <pc:docMk/>
            <pc:sldMk cId="3177021651" sldId="266"/>
            <ac:spMk id="3" creationId="{0928826A-970D-5525-EE07-7975657C41A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95FE92-75E1-42D3-ACBB-8115828E3B1B}" type="datetimeFigureOut">
              <a:rPr lang="en-GB" smtClean="0"/>
              <a:t>01/10/2023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2154B5-EEB9-493C-8AC5-E07E0E6AE6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089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1 Title slide.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2154B5-EEB9-493C-8AC5-E07E0E6AE60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2967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2.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Why should any company monitor and assess the sickness absence? Several benefits.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Moral and legal reasons – HSE -  to ensure staff are protected.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establish trends – implement measure and make improvements.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Can benchmark against others to assess the effectiveness of measures.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2154B5-EEB9-493C-8AC5-E07E0E6AE60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4421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3.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Former first lady Michelle Obama was a support of mental health and removing the stigma.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NRW’s sickness absence in mental health is increasing – year on year.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Highest reason for sickness which is a concern for the organisations.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Cannot ensure the wellbeing of staff and need to mitigate legal claims – civil and HSE.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Ensure systems are place to monitor the mental health sickness absence and improve the assistance and management to all.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2154B5-EEB9-493C-8AC5-E07E0E6AE60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9175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4 - Recommendation 1.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in-house HR system has the capability to be amended to gather mental health work related data.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is a quick and easy fix which will benefit the business as well as team leaders/line mangers and staff.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resources available to do as has been done before and will not impact budgets.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2154B5-EEB9-493C-8AC5-E07E0E6AE60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43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5 - Recommendation 2.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Enable the experts in their field to work together – Human Resources and Health &amp; Safety to build sessions to the business to support team leaders and line mangers. 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sessions will show a consistent approach between 2 departments and will be delivering the same message.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These sessions will support and assist all – team leaders and line managers as well as staff as they will have the benefit of gaining further information on the in-house tools available.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will build more confidence in the management of mental health sickness absence.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2154B5-EEB9-493C-8AC5-E07E0E6AE60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5525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Slide 6 - Recommendation 3.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use of external sources to deliver bespoke mantal health training for managers will be available, but there are budget implications on an already restricted and tight budget. 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still many managers to receive the training – are they able to attend.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Will take longer to achieve – not a quick fix.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2154B5-EEB9-493C-8AC5-E07E0E6AE60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034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34683-C205-E0FE-3E72-B386B2C650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15DF92-867B-3EEA-A78E-F16527E8EF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407993-9268-8169-F595-EC432397C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10/1/2023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18CC07-E237-9629-4852-C979BF943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9EDEB-E0F1-6602-7CA8-8AD049591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472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EAD38-E4AE-69A4-DB42-0F5E2BA7F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0F2EE-CC1F-943F-19BF-B27A9F146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F33F64-C22D-DF07-B415-F2E44FD8A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10/1/2023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A5DC6-D90F-A9FD-F05A-3DC0EB8B4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A60BF2-2B11-9959-BEFC-8BBCAD04E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43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CD4C2-3D42-3560-8D56-1F5F51515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39670F-D17F-E788-4301-943100A82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7DA33F-FEFB-D001-7BEC-738B4C5D2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10/1/2023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CD371C-067D-4565-79DE-B2F75F17C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BEE4CC-0CCE-4A64-BEFD-A0794A9FF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127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5B27-6DA0-81F4-8749-919431399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F3529-8356-713E-3722-E2C8DDBF8E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9D0FA5-BA3C-849C-2C25-96DA39D2D0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4ABE1-AFB5-C283-D86C-EBBB9ADE7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10/1/2023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04E9E8-F3BC-50EA-C2A2-54B0F1309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713C0B-8EEF-7827-E469-0ED31645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34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D3E80-19A9-7068-E2ED-7E2E3DE1D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E16655-8FCF-FFA9-2C35-E35F7ABD4E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03AAEC-5E23-1797-A62C-18EF1BC4F4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359A90-A235-2B8C-31F4-C9082BAC10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34B302-F4A8-2513-E2B3-F6A715D1E9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7C1258-938B-BA71-2882-027195FF1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10/1/2023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86E586-8245-EDBE-8C65-A4B48CCC7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BC1E12-C652-D1E3-61FE-6C1AF6AA2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738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5A24E-F28E-C540-EC46-5311A9E99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C25A44-7418-4193-534E-0E6204F12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10/1/2023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ADA03C-4C7C-BE59-C40D-EB93969E9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CD0EE2-EE6B-3F76-BDB7-E144D42B1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277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854A65-76F6-E94A-05E5-5469979E4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10/1/2023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8284ED-93AC-7D68-36EA-E51299681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4D3303-A253-7511-3EA8-9AA7325C4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463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0982-3ED7-DEDA-B11F-4AFDD0911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063D2-5B9D-C78E-02D5-4CE84A1D8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CF5C7B-D4AB-A428-8A77-18B30370E0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5270B1-CD62-6D95-A65C-0D9C7989E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10/1/2023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CC2B59-ED4B-227C-467F-4035E9CC6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9AF43E-B5DB-4563-4FF3-D32DDFECC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18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8869A-3C7F-E873-3F10-A35EEDD31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5BEDB3-C8B6-DAB9-4BCE-EAE90D3B5C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4E0F8A-6FD0-7193-A71A-456FB8FBF4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C9D901-005D-EFE2-7BF2-BCA30B7FD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10/1/2023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EE2801-F466-CFE9-0EF2-10B361E7B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31414F-2B36-65E9-5FE9-E5B7D872E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059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A857D-E28F-F9D0-55E3-D45F63019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245BDF-29D7-46C1-9841-64C512A6AF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8D951-D320-7916-CAC8-D13EE98BA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10/1/2023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CCB3D6-3B78-BA7C-D3AC-6A22BD6A4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5F042-5D41-3AE0-CE14-45F23212B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397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C1C98F-E50D-C5EE-D8B3-16EB48384A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98C480-7A43-3A7F-290C-6AF21FB2C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A9228C-C2B5-6681-EEC4-657E8953E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096C-64ED-4153-A483-5C02E44AD5C3}" type="datetime1">
              <a:rPr lang="en-US" smtClean="0"/>
              <a:t>10/1/2023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3D7BB9-CA63-0A5B-8872-70130BF9A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A26A42-5B0F-2AF7-E4C1-13F5A474F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427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F63FFD-9390-8127-5B03-16838D223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590706-8E61-725C-3F94-FE36C59F25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5C9E2-367E-5E3A-797F-318EB69214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10/1/2023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299AB-27DC-5EA4-FDB5-D1B42BDBC2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185039-FB90-F106-B2E3-B2624FAB5B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9788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A62A4-7014-4571-15BA-11714A16DF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68400"/>
            <a:ext cx="9144000" cy="4602480"/>
          </a:xfrm>
        </p:spPr>
        <p:txBody>
          <a:bodyPr>
            <a:normAutofit fontScale="90000"/>
          </a:bodyPr>
          <a:lstStyle/>
          <a:p>
            <a:r>
              <a:rPr lang="en-GB" sz="6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analyse the relationship between sickness absence and mental health related sickness in NRW.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26883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8D0D6-35D2-A19C-25B3-F98D129F7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480" y="1808480"/>
            <a:ext cx="11623040" cy="277368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                </a:t>
            </a:r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 </a:t>
            </a:r>
            <a: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benchmarking </a:t>
            </a:r>
          </a:p>
        </p:txBody>
      </p:sp>
    </p:spTree>
    <p:extLst>
      <p:ext uri="{BB962C8B-B14F-4D97-AF65-F5344CB8AC3E}">
        <p14:creationId xmlns:p14="http://schemas.microsoft.com/office/powerpoint/2010/main" val="474082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8D0D6-35D2-A19C-25B3-F98D129F7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480" y="1808480"/>
            <a:ext cx="11623040" cy="277368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Obama               </a:t>
            </a:r>
            <a:r>
              <a:rPr lang="en-GB" sz="32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systems</a:t>
            </a:r>
            <a:r>
              <a:rPr lang="en-GB"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concerns               wellbeing            </a:t>
            </a: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4299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8D0D6-35D2-A19C-25B3-F98D129F7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480" y="1808480"/>
            <a:ext cx="11623040" cy="277368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Capability             resources               </a:t>
            </a: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quick 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positive          </a:t>
            </a:r>
          </a:p>
        </p:txBody>
      </p:sp>
    </p:spTree>
    <p:extLst>
      <p:ext uri="{BB962C8B-B14F-4D97-AF65-F5344CB8AC3E}">
        <p14:creationId xmlns:p14="http://schemas.microsoft.com/office/powerpoint/2010/main" val="3380174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8D0D6-35D2-A19C-25B3-F98D129F7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480" y="1849120"/>
            <a:ext cx="11623040" cy="308864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Teamworking 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sessions             support              benefits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616631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8D0D6-35D2-A19C-25B3-F98D129F7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480" y="1971040"/>
            <a:ext cx="11623040" cy="2763520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</a:t>
            </a: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budget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timescales                availability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418780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EACF6-FDC7-CF3C-04F7-15DAE3DF9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480" y="2001520"/>
            <a:ext cx="9763760" cy="23876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GB" sz="8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0499568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</TotalTime>
  <Words>409</Words>
  <Application>Microsoft Office PowerPoint</Application>
  <PresentationFormat>Widescreen</PresentationFormat>
  <Paragraphs>48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Symbol</vt:lpstr>
      <vt:lpstr>Times New Roman</vt:lpstr>
      <vt:lpstr>Office Theme</vt:lpstr>
      <vt:lpstr>To analyse the relationship between sickness absence and mental health related sickness in NRW.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    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analyse the relationship between sickness absence and mental health related sickness in NRW. </dc:title>
  <dc:creator>Charlotte Morgan</dc:creator>
  <cp:lastModifiedBy>Charlotte Morgan</cp:lastModifiedBy>
  <cp:revision>1</cp:revision>
  <dcterms:created xsi:type="dcterms:W3CDTF">2023-09-30T09:34:17Z</dcterms:created>
  <dcterms:modified xsi:type="dcterms:W3CDTF">2023-10-01T15:13:28Z</dcterms:modified>
</cp:coreProperties>
</file>