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notesMasterIdLst>
    <p:notesMasterId r:id="rId19"/>
  </p:notesMasterIdLst>
  <p:sldIdLst>
    <p:sldId id="281" r:id="rId2"/>
    <p:sldId id="307" r:id="rId3"/>
    <p:sldId id="286" r:id="rId4"/>
    <p:sldId id="287" r:id="rId5"/>
    <p:sldId id="289" r:id="rId6"/>
    <p:sldId id="290" r:id="rId7"/>
    <p:sldId id="303" r:id="rId8"/>
    <p:sldId id="304" r:id="rId9"/>
    <p:sldId id="305" r:id="rId10"/>
    <p:sldId id="306" r:id="rId11"/>
    <p:sldId id="295" r:id="rId12"/>
    <p:sldId id="297" r:id="rId13"/>
    <p:sldId id="298" r:id="rId14"/>
    <p:sldId id="299" r:id="rId15"/>
    <p:sldId id="300" r:id="rId16"/>
    <p:sldId id="301" r:id="rId17"/>
    <p:sldId id="302" r:id="rId1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82BF5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14B288-CB4F-47B5-918E-0527F92F5E2D}" v="2" dt="2021-05-13T10:20:53.819"/>
    <p1510:client id="{DB7CB139-B381-CA0A-D59B-E1F78CAD11FE}" v="62" dt="2022-06-07T11:17:41.561"/>
    <p1510:client id="{FC4FED87-92DC-8D7B-AB6E-0DCBE6267641}" v="41" dt="2022-06-01T21:32:24.7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59" autoAdjust="0"/>
    <p:restoredTop sz="65315" autoAdjust="0"/>
  </p:normalViewPr>
  <p:slideViewPr>
    <p:cSldViewPr snapToGrid="0">
      <p:cViewPr>
        <p:scale>
          <a:sx n="61" d="100"/>
          <a:sy n="61" d="100"/>
        </p:scale>
        <p:origin x="927" y="3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9D267-CF89-46CD-92A3-9D45F1E58C41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084FE0-78DB-4804-A96B-AC45080AD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048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8481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0186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8CF2F01-A734-4FFF-8371-151D24FE81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13486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9383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6266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4735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7578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1884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157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DD90A1A-4CC4-4FF6-97CF-D95C5640CBE0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7B4A36C-A7AC-49FF-B3CF-315D44E988E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1365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E9C3403-B4C4-4FA5-9BEC-A4661B07DE28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5834A9-B3EE-4991-80BF-19A816547566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5874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5F4669-B95B-4775-9E2B-32675DB033C5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8035BC0-C93D-4F7B-9ABE-71DC4E3337F5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740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F79D1F4-B159-4E75-A2FB-794A362795E9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E31916-C52B-4D3D-B9E4-3B9522F85985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6649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2A137CE-EC32-4C82-B84F-3C4BA8C22634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9001E46-35D9-4929-8848-54B8AF64753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83173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0798694-5E11-4C22-AF23-49EB4CF56AE7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4C24F21-ABB8-4609-92CE-5E6E9298936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9525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72B4A33-2B9D-4AEF-BF17-55286B379ACF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798B74F-A685-40DD-8924-39E279FCED3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0531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ED0687A-AEDE-40E5-80CA-216BD12C4EA3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193D2E-FCCE-417D-AB19-8B5966EDD48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252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07FD6B4-1799-4024-B807-8B94078E0024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FC6FD6C-EE77-4364-AF1D-B0342A6C371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2146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75B5C87-DEC0-4FD5-8A87-E6086476E3B8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CC6E72-7B9E-4A70-A87A-55AB15D402AF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4866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EB97BAF-2236-4728-A82D-B9BEA3817781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18/10/2022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DAC2DB-9D75-4926-B1D0-28DCE41D729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47579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6181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2369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7279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10/18/2022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275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4D41467-BE4C-4FF1-A557-5934B781755D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ＭＳ Ｐゴシック" charset="-128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18/10/2022</a:t>
            </a:fld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ＭＳ Ｐゴシック" charset="-128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C2765C5-AA1C-4921-9785-6FB2111C567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ＭＳ Ｐゴシック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ＭＳ Ｐゴシック" pitchFamily="34" charset="-128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336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674" r:id="rId13"/>
    <p:sldLayoutId id="2147483675" r:id="rId14"/>
    <p:sldLayoutId id="2147483676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466426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6896E78-29D6-94AF-9C8D-E49DDE13ED2D}"/>
              </a:ext>
            </a:extLst>
          </p:cNvPr>
          <p:cNvSpPr txBox="1"/>
          <p:nvPr/>
        </p:nvSpPr>
        <p:spPr>
          <a:xfrm>
            <a:off x="93785" y="211015"/>
            <a:ext cx="12160738" cy="6801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altLang="en-US" sz="4000" b="1" dirty="0">
                <a:cs typeface="Arial" panose="020B0604020202020204" pitchFamily="34" charset="0"/>
              </a:rPr>
              <a:t>ECEY5008C</a:t>
            </a:r>
            <a:br>
              <a:rPr lang="cy-GB" altLang="en-US" sz="4000" b="1" dirty="0">
                <a:cs typeface="Arial" panose="020B0604020202020204" pitchFamily="34" charset="0"/>
              </a:rPr>
            </a:br>
            <a:r>
              <a:rPr lang="cy-GB" altLang="en-US" sz="4000" b="1" dirty="0">
                <a:cs typeface="Arial" panose="020B0604020202020204" pitchFamily="34" charset="0"/>
              </a:rPr>
              <a:t>Diogelu: arfer, deddfwriaeth a’r tîm aml-ddisgyblaethol </a:t>
            </a:r>
            <a:br>
              <a:rPr lang="cy-GB" altLang="en-US" sz="4000" b="1" dirty="0">
                <a:cs typeface="Arial" panose="020B0604020202020204" pitchFamily="34" charset="0"/>
              </a:rPr>
            </a:br>
            <a:r>
              <a:rPr lang="cy-GB" altLang="en-US" sz="4000" b="1" i="1" dirty="0" err="1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Safeguarding</a:t>
            </a:r>
            <a:r>
              <a:rPr lang="cy-GB" altLang="en-US" sz="4000" b="1" i="1" dirty="0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: </a:t>
            </a:r>
            <a:r>
              <a:rPr lang="cy-GB" altLang="en-US" sz="4000" b="1" i="1" dirty="0" err="1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practice</a:t>
            </a:r>
            <a:r>
              <a:rPr lang="cy-GB" altLang="en-US" sz="4000" b="1" i="1" dirty="0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, </a:t>
            </a:r>
            <a:r>
              <a:rPr lang="cy-GB" altLang="en-US" sz="4000" b="1" i="1" dirty="0" err="1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legislation</a:t>
            </a:r>
            <a:r>
              <a:rPr lang="cy-GB" altLang="en-US" sz="4000" b="1" i="1" dirty="0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cy-GB" altLang="en-US" sz="4000" b="1" i="1" dirty="0" err="1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and</a:t>
            </a:r>
            <a:r>
              <a:rPr lang="cy-GB" altLang="en-US" sz="4000" b="1" i="1" dirty="0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 the </a:t>
            </a:r>
            <a:r>
              <a:rPr lang="cy-GB" altLang="en-US" sz="4000" b="1" i="1" dirty="0" err="1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multi-disciplinary</a:t>
            </a:r>
            <a:r>
              <a:rPr lang="cy-GB" altLang="en-US" sz="4000" b="1" i="1" dirty="0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cy-GB" altLang="en-US" sz="4000" b="1" i="1" dirty="0" err="1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team</a:t>
            </a:r>
            <a:endParaRPr lang="cy-GB" altLang="en-US" sz="4000" b="1" i="1" dirty="0">
              <a:solidFill>
                <a:schemeClr val="accent6">
                  <a:lumMod val="75000"/>
                </a:schemeClr>
              </a:solidFill>
              <a:cs typeface="Arial" panose="020B0604020202020204" pitchFamily="34" charset="0"/>
            </a:endParaRPr>
          </a:p>
          <a:p>
            <a:pPr algn="ctr"/>
            <a:r>
              <a:rPr lang="en-GB" sz="3200" b="1" dirty="0">
                <a:latin typeface="Arial"/>
                <a:cs typeface="Arial"/>
              </a:rPr>
              <a:t>Cyflwyniad Panopto </a:t>
            </a:r>
            <a:r>
              <a:rPr lang="en-GB" sz="3200" b="1" dirty="0" err="1">
                <a:latin typeface="Arial"/>
                <a:cs typeface="Arial"/>
              </a:rPr>
              <a:t>ar</a:t>
            </a:r>
            <a:r>
              <a:rPr lang="en-GB" sz="3200" b="1" dirty="0">
                <a:latin typeface="Arial"/>
                <a:cs typeface="Arial"/>
              </a:rPr>
              <a:t> </a:t>
            </a:r>
            <a:r>
              <a:rPr lang="en-GB" sz="3200" b="1" dirty="0" err="1">
                <a:latin typeface="Arial"/>
                <a:cs typeface="Arial"/>
              </a:rPr>
              <a:t>gyfer</a:t>
            </a:r>
            <a:r>
              <a:rPr lang="en-GB" sz="3200" b="1" dirty="0">
                <a:latin typeface="Arial"/>
                <a:cs typeface="Arial"/>
              </a:rPr>
              <a:t> </a:t>
            </a:r>
            <a:r>
              <a:rPr lang="en-GB" sz="3200" b="1" dirty="0" err="1">
                <a:latin typeface="Arial"/>
                <a:cs typeface="Arial"/>
              </a:rPr>
              <a:t>Asesiad</a:t>
            </a:r>
            <a:r>
              <a:rPr lang="en-GB" sz="3200" b="1" dirty="0">
                <a:latin typeface="Arial"/>
                <a:cs typeface="Arial"/>
              </a:rPr>
              <a:t> y </a:t>
            </a:r>
            <a:r>
              <a:rPr lang="en-GB" sz="3200" b="1" dirty="0" err="1">
                <a:latin typeface="Arial"/>
                <a:cs typeface="Arial"/>
              </a:rPr>
              <a:t>modiwl</a:t>
            </a:r>
            <a:r>
              <a:rPr lang="en-GB" sz="3200" b="1" dirty="0">
                <a:latin typeface="Arial"/>
                <a:cs typeface="Arial"/>
              </a:rPr>
              <a:t>: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/>
                <a:cs typeface="Arial"/>
              </a:rPr>
              <a:t>PROSIECT PERFFORMIAD YMARFEROL: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/>
                <a:cs typeface="Arial"/>
              </a:rPr>
              <a:t>CYFLWYNIAD GRŴP o 30 MUNUD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Panopto Presentation for the Assessment of this module: PRACTICAL PERFORMANCE PROJECT: </a:t>
            </a:r>
            <a:br>
              <a:rPr lang="en-GB" sz="32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GROUP DISCUSSION of 30 MINUTES</a:t>
            </a:r>
            <a:br>
              <a:rPr lang="cy-GB" altLang="en-US" sz="4400" b="1" dirty="0">
                <a:cs typeface="Arial" panose="020B0604020202020204" pitchFamily="34" charset="0"/>
              </a:rPr>
            </a:b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834317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944128"/>
          </a:xfrm>
        </p:spPr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9600" y="1309256"/>
            <a:ext cx="10972800" cy="4371107"/>
          </a:xfrm>
        </p:spPr>
        <p:txBody>
          <a:bodyPr>
            <a:normAutofit fontScale="92500"/>
          </a:bodyPr>
          <a:lstStyle/>
          <a:p>
            <a:pPr marL="342900" lvl="0" indent="-342900" algn="just" rtl="0" hangingPunct="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sz="2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dadansoddi’n fanwl </a:t>
            </a:r>
            <a:r>
              <a:rPr lang="cy-GB" sz="2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fframweithiau moesegol </a:t>
            </a:r>
            <a:r>
              <a:rPr lang="cy-GB" sz="2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a’r modd y mae’r rhain yn perthnasu â </a:t>
            </a:r>
            <a:r>
              <a:rPr lang="cy-GB" sz="2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fframweithiau deddfwriaethol</a:t>
            </a:r>
            <a:r>
              <a:rPr lang="cy-GB" sz="2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pholisïau cyhoeddus, a gwerthuso’n feirniadol y cysylltiadau rhwng </a:t>
            </a:r>
            <a:r>
              <a:rPr lang="cy-GB" sz="2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llesiant a diogelu</a:t>
            </a:r>
            <a:r>
              <a:rPr lang="cy-GB" sz="2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ynghyd â dadansoddiad o oblygiadau </a:t>
            </a:r>
            <a:r>
              <a:rPr lang="cy-GB" sz="2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Confensiwn y Cenhedloedd Unedig ar Hawliau’r Plentyn</a:t>
            </a:r>
            <a:r>
              <a:rPr lang="cy-GB" sz="2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deddfwriaeth ddiweddar; </a:t>
            </a:r>
            <a:endParaRPr lang="en-GB" sz="25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hangingPunct="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sz="2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dangos dealltwriaeth fanwl o waith </a:t>
            </a:r>
            <a:r>
              <a:rPr lang="cy-GB" sz="2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Byrddau Lleol Diogelu Plant, arfer aml-</a:t>
            </a:r>
            <a:r>
              <a:rPr lang="cy-GB" sz="25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asiantaethol</a:t>
            </a:r>
            <a:r>
              <a:rPr lang="cy-GB" sz="2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ac aml-ddisgyblaethol</a:t>
            </a:r>
            <a:r>
              <a:rPr lang="cy-GB" sz="2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gweithdrefnau sy’n gysylltiedig â </a:t>
            </a:r>
            <a:r>
              <a:rPr lang="cy-GB" sz="2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gweithdrefnau Diogelu </a:t>
            </a:r>
            <a:r>
              <a:rPr lang="cy-GB" sz="2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cyfredol ar draws y Deyrnas Unedig; </a:t>
            </a:r>
            <a:endParaRPr lang="en-GB" sz="25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hangingPunct="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sz="2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adnabod gweithdrefnau ac elfennau arfer da, </a:t>
            </a:r>
            <a:r>
              <a:rPr lang="cy-GB" sz="25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trwy hunan-adfyfyrio beirniadol, mewn perthynas ag arfer personol; </a:t>
            </a:r>
            <a:endParaRPr lang="en-GB" sz="25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hangingPunct="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cy-GB" sz="25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trefnu eu gwybodaeth a’r hyn y maent wedi’i ddysgu drwy ddefnyddio amrywiaeth o adnoddau gwybodaeth, a chyflwyno’u gwaith ar y lefel briodol. </a:t>
            </a:r>
            <a:endParaRPr lang="en-GB" sz="25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019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861000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26128"/>
            <a:ext cx="10972800" cy="429110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just" hangingPunct="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analyse in depth,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ethical frameworks 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and how these relate to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legislative frameworks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 and public policies and critically evaluate the links between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well-being and safeguarding 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together with an analysis of the implications of the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UN Convention on the Rights of the Child 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and recent legislation;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endParaRPr lang="en-GB" sz="2400" dirty="0">
              <a:solidFill>
                <a:schemeClr val="accent6">
                  <a:lumMod val="7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hangingPunct="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demonstrate a deep understanding of the work of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Regional Safeguarding Boards, multi-agency and multi-disciplinary practice 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and procedures in relation to current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Safeguarding procedures 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across the United Kingdom;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endParaRPr lang="en-GB" sz="2400" dirty="0">
              <a:solidFill>
                <a:schemeClr val="accent6">
                  <a:lumMod val="7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hangingPunct="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identify procedures and elements of good practice, through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critical self-reflection, in relation to personal practice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;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endParaRPr lang="en-GB" sz="2400" dirty="0">
              <a:solidFill>
                <a:schemeClr val="accent6">
                  <a:lumMod val="7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hangingPunct="0"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ea typeface="Times New Roman" panose="02020603050405020304" pitchFamily="18" charset="0"/>
                <a:cs typeface="Arial"/>
              </a:rPr>
              <a:t>organise their knowledge and learning through use of a range of information resources, and present their work at the appropriate level.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Times New Roman" panose="02020603050405020304" pitchFamily="18" charset="0"/>
                <a:cs typeface="Arial"/>
              </a:rPr>
              <a:t> </a:t>
            </a:r>
            <a:endParaRPr lang="en-GB" sz="2400" dirty="0">
              <a:solidFill>
                <a:schemeClr val="accent6">
                  <a:lumMod val="7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809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b="1" dirty="0" err="1">
                <a:latin typeface="Arial"/>
                <a:cs typeface="Arial"/>
              </a:rPr>
              <a:t>Yr</a:t>
            </a:r>
            <a:r>
              <a:rPr lang="en-GB" sz="4800" b="1" dirty="0">
                <a:latin typeface="Arial"/>
                <a:cs typeface="Arial"/>
              </a:rPr>
              <a:t> </a:t>
            </a:r>
            <a:r>
              <a:rPr lang="en-GB" sz="4800" b="1" dirty="0" err="1">
                <a:latin typeface="Arial"/>
                <a:cs typeface="Arial"/>
              </a:rPr>
              <a:t>Asesiad</a:t>
            </a:r>
            <a:r>
              <a:rPr lang="en-GB" sz="4800" b="1" dirty="0">
                <a:latin typeface="Arial"/>
                <a:cs typeface="Arial"/>
              </a:rPr>
              <a:t>            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The Assessment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06754" y="1630240"/>
            <a:ext cx="5181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PROSIECT PERFFORMIAD YMARFEROL: CYFLWYNIAD GRŴP o 30 MUNUD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Cyflwyniad 20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Adfyfyrio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10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scenario a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ddarparwyd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630240"/>
            <a:ext cx="59182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PRACTICAL PERFORMANCE PROJECT:                                 GROUP DISCUSSION of 30 MINUTES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20 minute presentation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10 minutes of reflection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Based on the scenario provided</a:t>
            </a:r>
          </a:p>
        </p:txBody>
      </p:sp>
    </p:spTree>
    <p:extLst>
      <p:ext uri="{BB962C8B-B14F-4D97-AF65-F5344CB8AC3E}">
        <p14:creationId xmlns:p14="http://schemas.microsoft.com/office/powerpoint/2010/main" val="1225119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62357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/>
                <a:cs typeface="Arial"/>
              </a:rPr>
              <a:t>Y </a:t>
            </a:r>
            <a:r>
              <a:rPr lang="en-GB" b="1" dirty="0" err="1">
                <a:latin typeface="Arial"/>
                <a:cs typeface="Arial"/>
              </a:rPr>
              <a:t>dasg</a:t>
            </a:r>
            <a:r>
              <a:rPr lang="en-GB" b="1" dirty="0">
                <a:latin typeface="Arial"/>
                <a:cs typeface="Arial"/>
              </a:rPr>
              <a:t>                           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The task </a:t>
            </a:r>
            <a:endParaRPr lang="en-GB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3785" y="1019332"/>
            <a:ext cx="5900615" cy="456991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sz="3400" b="1" dirty="0">
                <a:latin typeface="Arial" panose="020B0604020202020204" pitchFamily="34" charset="0"/>
                <a:cs typeface="Arial" panose="020B0604020202020204" pitchFamily="34" charset="0"/>
              </a:rPr>
              <a:t>Prosiect Perfformiad Ymarferol – 30 munud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3400" b="1" dirty="0">
                <a:latin typeface="Arial" panose="020B0604020202020204" pitchFamily="34" charset="0"/>
                <a:cs typeface="Arial" panose="020B0604020202020204" pitchFamily="34" charset="0"/>
              </a:rPr>
              <a:t>Cyflwyniad 20 munud a 10 munud i rhannu hunan </a:t>
            </a:r>
            <a:r>
              <a:rPr lang="cy-GB" sz="3400" b="1" dirty="0" err="1">
                <a:latin typeface="Arial" panose="020B0604020202020204" pitchFamily="34" charset="0"/>
                <a:cs typeface="Arial" panose="020B0604020202020204" pitchFamily="34" charset="0"/>
              </a:rPr>
              <a:t>adfyfyriadau</a:t>
            </a:r>
            <a:r>
              <a:rPr lang="cy-GB" sz="3400" b="1" dirty="0">
                <a:latin typeface="Arial" panose="020B0604020202020204" pitchFamily="34" charset="0"/>
                <a:cs typeface="Arial" panose="020B0604020202020204" pitchFamily="34" charset="0"/>
              </a:rPr>
              <a:t> beirniadol aelodau’r grŵp (*Bydd amseroedd yn amrywio yn ôl maint y grŵp)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3400" b="1" dirty="0">
                <a:latin typeface="Arial" panose="020B0604020202020204" pitchFamily="34" charset="0"/>
                <a:cs typeface="Arial" panose="020B0604020202020204" pitchFamily="34" charset="0"/>
              </a:rPr>
              <a:t>Teitl y Drafodaeth: </a:t>
            </a:r>
            <a:r>
              <a:rPr lang="cy-GB" sz="3400" dirty="0">
                <a:latin typeface="Arial" panose="020B0604020202020204" pitchFamily="34" charset="0"/>
                <a:cs typeface="Arial" panose="020B0604020202020204" pitchFamily="34" charset="0"/>
              </a:rPr>
              <a:t>Trafodwch y senario isod.  Ystyriwch rolau unigol swyddogion proffesiynol wrth iddynt ddelio a sefyllfa mewn </a:t>
            </a:r>
            <a:r>
              <a:rPr lang="cy-GB" sz="3400" u="sng" dirty="0">
                <a:latin typeface="Arial" panose="020B0604020202020204" pitchFamily="34" charset="0"/>
                <a:cs typeface="Arial" panose="020B0604020202020204" pitchFamily="34" charset="0"/>
              </a:rPr>
              <a:t>Asesiad Cychwynnol Diogelu Plentyn</a:t>
            </a:r>
            <a:r>
              <a:rPr lang="cy-GB" sz="3400" dirty="0">
                <a:latin typeface="Arial" panose="020B0604020202020204" pitchFamily="34" charset="0"/>
                <a:cs typeface="Arial" panose="020B0604020202020204" pitchFamily="34" charset="0"/>
              </a:rPr>
              <a:t> gan gyfeirio at </a:t>
            </a:r>
            <a:r>
              <a:rPr lang="cy-GB" sz="3400" u="sng" dirty="0">
                <a:latin typeface="Arial" panose="020B0604020202020204" pitchFamily="34" charset="0"/>
                <a:cs typeface="Arial" panose="020B0604020202020204" pitchFamily="34" charset="0"/>
              </a:rPr>
              <a:t>hawliau a lles y plant yn yr achos</a:t>
            </a:r>
            <a:r>
              <a:rPr lang="cy-GB" sz="3400" dirty="0">
                <a:latin typeface="Arial" panose="020B0604020202020204" pitchFamily="34" charset="0"/>
                <a:cs typeface="Arial" panose="020B0604020202020204" pitchFamily="34" charset="0"/>
              </a:rPr>
              <a:t>. Mae angen dangos dealltwriaeth o oblygiadau posibl y sefyllfa, gan gyfeirio at arfer dda ac at gweithdrefnau perthnasol.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599" y="898218"/>
            <a:ext cx="5900615" cy="469102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Practical Performance Project - 30 minutes </a:t>
            </a:r>
            <a:endParaRPr lang="en-GB" sz="24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20 minute presentation and a 10 minute reflection where you will share the group’s critical reflections </a:t>
            </a:r>
            <a:r>
              <a:rPr lang="en-GB" sz="16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(*Times will vary according to group size)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Discussion title:  </a:t>
            </a:r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Discuss the scenario below.  Consider the roles of professional individuals in an </a:t>
            </a:r>
            <a:r>
              <a:rPr lang="en-GB" sz="2000" u="sng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Initial Child Protection Conference</a:t>
            </a:r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through referring to the </a:t>
            </a:r>
            <a:r>
              <a:rPr lang="en-GB" sz="2000" u="sng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well-being and rights of the child</a:t>
            </a:r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 You are required to show an understanding of the possible obligations and outcomes to this situation by considering good practice and appropriate procedures.</a:t>
            </a:r>
          </a:p>
          <a:p>
            <a:endParaRPr lang="en-GB" sz="17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5392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3585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/>
                <a:cs typeface="Arial"/>
              </a:rPr>
              <a:t>Y </a:t>
            </a:r>
            <a:r>
              <a:rPr lang="en-GB" b="1" dirty="0" err="1">
                <a:latin typeface="Arial"/>
                <a:cs typeface="Arial"/>
              </a:rPr>
              <a:t>senario</a:t>
            </a:r>
            <a:r>
              <a:rPr lang="en-GB" b="1" dirty="0">
                <a:latin typeface="Arial"/>
                <a:cs typeface="Arial"/>
              </a:rPr>
              <a:t>                     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The scenario </a:t>
            </a:r>
            <a:endParaRPr lang="en-GB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4855" y="955965"/>
            <a:ext cx="5599545" cy="4633277"/>
          </a:xfrm>
        </p:spPr>
        <p:txBody>
          <a:bodyPr>
            <a:normAutofit fontScale="62500" lnSpcReduction="20000"/>
          </a:bodyPr>
          <a:lstStyle/>
          <a:p>
            <a:pPr marL="0" indent="0" fontAlgn="base" hangingPunct="0">
              <a:buNone/>
            </a:pPr>
            <a:r>
              <a:rPr lang="cy-GB" sz="2900" dirty="0">
                <a:latin typeface="Arial" panose="020B0604020202020204" pitchFamily="34" charset="0"/>
                <a:cs typeface="Arial" panose="020B0604020202020204" pitchFamily="34" charset="0"/>
              </a:rPr>
              <a:t>Rydych yn weithiwr allweddol mewn lleoliad blynyddoedd cynnar. Mae ymddygiad plentyn, sydd yn 3 oed yn eich grŵp wedi newid yn sylweddol dros y mis diwethaf. </a:t>
            </a:r>
          </a:p>
          <a:p>
            <a:pPr marL="0" indent="0" fontAlgn="base" hangingPunct="0">
              <a:buNone/>
            </a:pPr>
            <a:r>
              <a:rPr lang="cy-GB" sz="2900" dirty="0">
                <a:latin typeface="Arial" panose="020B0604020202020204" pitchFamily="34" charset="0"/>
                <a:cs typeface="Arial" panose="020B0604020202020204" pitchFamily="34" charset="0"/>
              </a:rPr>
              <a:t>Rydych yn pryderu am lles y plentyn a wedi trafod y mater gyda’ch arweinydd. Rydych hefyd, gyda chefnogaeth eich arweinydd, wedi trafod eich pryderon gyda mam y plentyn ond nid yw hi yn cynnig rhesymau neu yn datgelu os oes newidiadau o fewn y teulu. </a:t>
            </a:r>
          </a:p>
          <a:p>
            <a:pPr marL="0" indent="0" fontAlgn="base" hangingPunct="0">
              <a:buNone/>
            </a:pPr>
            <a:r>
              <a:rPr lang="cy-GB" sz="2900" dirty="0">
                <a:latin typeface="Arial" panose="020B0604020202020204" pitchFamily="34" charset="0"/>
                <a:cs typeface="Arial" panose="020B0604020202020204" pitchFamily="34" charset="0"/>
              </a:rPr>
              <a:t>Mae’r plentyn hefyd yn gwisgo dillad brwnt yn ddyddiol erbyn hyn ac mae safon glendid y plentyn wedi gwaethygu ers amser. Bore yma, mae dyn, nad yw staff yn adnabod, wedi cyrraedd yn y lleoliad gyda’r plentyn. Mae yna tystiolaeth bod arogl </a:t>
            </a:r>
            <a:r>
              <a:rPr lang="cy-GB" sz="2900" dirty="0" err="1">
                <a:latin typeface="Arial" panose="020B0604020202020204" pitchFamily="34" charset="0"/>
                <a:cs typeface="Arial" panose="020B0604020202020204" pitchFamily="34" charset="0"/>
              </a:rPr>
              <a:t>cryf</a:t>
            </a:r>
            <a:r>
              <a:rPr lang="cy-GB" sz="2900" dirty="0">
                <a:latin typeface="Arial" panose="020B0604020202020204" pitchFamily="34" charset="0"/>
                <a:cs typeface="Arial" panose="020B0604020202020204" pitchFamily="34" charset="0"/>
              </a:rPr>
              <a:t> o alcohol ar y dyn. Mae’r plentyn bach yn encilgar. </a:t>
            </a:r>
          </a:p>
          <a:p>
            <a:pPr marL="0" indent="0" fontAlgn="base" hangingPunct="0">
              <a:buNone/>
            </a:pPr>
            <a:r>
              <a:rPr lang="cy-GB" sz="2900" dirty="0">
                <a:latin typeface="Arial" panose="020B0604020202020204" pitchFamily="34" charset="0"/>
                <a:cs typeface="Arial" panose="020B0604020202020204" pitchFamily="34" charset="0"/>
              </a:rPr>
              <a:t>Fel tîm o staff rydych hefyd yn ymwybodol bod gan y plentyn bach, chwaer o dan 1 blwydd oed. Mae eich arweinydd yn gofyn i chi gofnodi popeth ac yn penderfynu gwneud atgyfeiriad.      </a:t>
            </a: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94401" y="810491"/>
            <a:ext cx="5955144" cy="477875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are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key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worker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 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in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an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early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years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setting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 The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behaviour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of a 3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year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old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in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group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has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altered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significantly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over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the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last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month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 </a:t>
            </a:r>
            <a:endParaRPr lang="cy-GB" sz="18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are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concerned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regarding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child’s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well-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being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and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have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raised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this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matter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with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leader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With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the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support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of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leader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/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manager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,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have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also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discussed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concerns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with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the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child’s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mother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but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she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has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not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offered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any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explanation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or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disclosed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whether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there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are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any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changes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to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family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circumstances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 </a:t>
            </a:r>
            <a:endParaRPr lang="cy-GB" sz="18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By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now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, the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is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wearing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dirty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clothes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on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daily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basis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and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the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child’s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level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of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hygiene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has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deteriorated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for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some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time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This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morning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, the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arrived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at the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setting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with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 male,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who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was not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known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to the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setting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There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was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clear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evidence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of a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strong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smell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of alcohol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on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the male. The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was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withdrawn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 As a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team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of staff,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are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also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aware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that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the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has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younger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sister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under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year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old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leader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/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manager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asks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to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document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everything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and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decides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to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make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 </a:t>
            </a:r>
            <a:r>
              <a:rPr lang="cy-GB" sz="1800" dirty="0" err="1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referral</a:t>
            </a:r>
            <a:r>
              <a:rPr lang="cy-GB" sz="18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    </a:t>
            </a:r>
            <a:r>
              <a:rPr lang="cy-GB" sz="1800" dirty="0">
                <a:latin typeface="Arial"/>
                <a:cs typeface="Arial"/>
              </a:rPr>
              <a:t>  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915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54417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/>
                <a:cs typeface="Arial"/>
              </a:rPr>
              <a:t>Gofynion</a:t>
            </a:r>
            <a:r>
              <a:rPr lang="en-GB" b="1" dirty="0">
                <a:latin typeface="Arial"/>
                <a:cs typeface="Arial"/>
              </a:rPr>
              <a:t>                      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7818" y="728285"/>
            <a:ext cx="5811982" cy="4965934"/>
          </a:xfrm>
        </p:spPr>
        <p:txBody>
          <a:bodyPr>
            <a:noAutofit/>
          </a:bodyPr>
          <a:lstStyle/>
          <a:p>
            <a:pPr marL="0" indent="0" fontAlgn="base" hangingPunct="0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Dadansoddwch y senario a chynlluniwch prosiect perfformiad ymarferol ar </a:t>
            </a:r>
            <a:r>
              <a:rPr lang="cy-GB" sz="1800" i="1" dirty="0">
                <a:latin typeface="Arial" panose="020B0604020202020204" pitchFamily="34" charset="0"/>
                <a:cs typeface="Arial" panose="020B0604020202020204" pitchFamily="34" charset="0"/>
              </a:rPr>
              <a:t>Asesiad Cychwynnol Diogelu Plant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gan greu ystod o rolau proffesiynol addas. </a:t>
            </a:r>
          </a:p>
          <a:p>
            <a:pPr marL="0" indent="0" fontAlgn="base" hangingPunct="0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Mae angen i chi drefnu cyflwyniad o 20 munud ble bydd </a:t>
            </a:r>
            <a:r>
              <a:rPr lang="cy-GB" sz="1800" b="1" dirty="0">
                <a:latin typeface="Arial" panose="020B0604020202020204" pitchFamily="34" charset="0"/>
                <a:cs typeface="Arial" panose="020B0604020202020204" pitchFamily="34" charset="0"/>
              </a:rPr>
              <a:t>bob aelod o’r grŵp yn chwarae rôl un aelod proffesiynol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fontAlgn="base" hangingPunct="0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Mae gofyn i chi ddangos tystiolaeth o sut y byddech yn mynd ati i ddelio gyda’r achos yma gan gyfeirio at lles a hawliau’r plentyn. </a:t>
            </a:r>
          </a:p>
          <a:p>
            <a:pPr marL="0" indent="0" fontAlgn="base" hangingPunct="0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Rhaid hefyd sicrhau eich bod yn dangos tystiolaeth o’ch gwybodaeth a’ch dealltwriaeth sydd yn ymwneud â </a:t>
            </a:r>
            <a:r>
              <a:rPr lang="cy-GB" sz="1800" b="1" dirty="0">
                <a:latin typeface="Arial" panose="020B0604020202020204" pitchFamily="34" charset="0"/>
                <a:cs typeface="Arial" panose="020B0604020202020204" pitchFamily="34" charset="0"/>
              </a:rPr>
              <a:t>gofynion cyfreithlon a statudol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sydd yn gysylltiedig a’r senario yma. </a:t>
            </a:r>
          </a:p>
          <a:p>
            <a:pPr marL="0" indent="0" fontAlgn="base" hangingPunct="0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Ar ddiwedd y gyflwyniad bydd gofyn i bob aelod o’r grŵp i gyflwyno tua 2 funud yr un o hunan-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adfyfyriad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beirniadol (cyfanswm 10 munud am y grŵp).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728284"/>
            <a:ext cx="5839691" cy="544868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Analyse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the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case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study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plan a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practical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performance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project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based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on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an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Initial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Child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Protection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Conference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creating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range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of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suitable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professional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roles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. </a:t>
            </a:r>
            <a:endParaRPr lang="cy-GB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 marL="0" indent="0">
              <a:buNone/>
            </a:pP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You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are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required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to plan a 20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minute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presentation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where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b="1" dirty="0" err="1">
                <a:solidFill>
                  <a:schemeClr val="accent6">
                    <a:lumMod val="75000"/>
                  </a:schemeClr>
                </a:solidFill>
              </a:rPr>
              <a:t>each</a:t>
            </a:r>
            <a:r>
              <a:rPr lang="cy-GB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b="1" dirty="0" err="1">
                <a:solidFill>
                  <a:schemeClr val="accent6">
                    <a:lumMod val="75000"/>
                  </a:schemeClr>
                </a:solidFill>
              </a:rPr>
              <a:t>member</a:t>
            </a:r>
            <a:r>
              <a:rPr lang="cy-GB" b="1" dirty="0">
                <a:solidFill>
                  <a:schemeClr val="accent6">
                    <a:lumMod val="75000"/>
                  </a:schemeClr>
                </a:solidFill>
              </a:rPr>
              <a:t> of the </a:t>
            </a:r>
            <a:r>
              <a:rPr lang="cy-GB" b="1" dirty="0" err="1">
                <a:solidFill>
                  <a:schemeClr val="accent6">
                    <a:lumMod val="75000"/>
                  </a:schemeClr>
                </a:solidFill>
              </a:rPr>
              <a:t>group</a:t>
            </a:r>
            <a:r>
              <a:rPr lang="cy-GB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b="1" dirty="0" err="1">
                <a:solidFill>
                  <a:schemeClr val="accent6">
                    <a:lumMod val="75000"/>
                  </a:schemeClr>
                </a:solidFill>
              </a:rPr>
              <a:t>will</a:t>
            </a:r>
            <a:r>
              <a:rPr lang="cy-GB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b="1" dirty="0" err="1">
                <a:solidFill>
                  <a:schemeClr val="accent6">
                    <a:lumMod val="75000"/>
                  </a:schemeClr>
                </a:solidFill>
              </a:rPr>
              <a:t>play</a:t>
            </a:r>
            <a:r>
              <a:rPr lang="cy-GB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b="1" dirty="0" err="1">
                <a:solidFill>
                  <a:schemeClr val="accent6">
                    <a:lumMod val="75000"/>
                  </a:schemeClr>
                </a:solidFill>
              </a:rPr>
              <a:t>one</a:t>
            </a:r>
            <a:r>
              <a:rPr lang="cy-GB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b="1" dirty="0" err="1">
                <a:solidFill>
                  <a:schemeClr val="accent6">
                    <a:lumMod val="75000"/>
                  </a:schemeClr>
                </a:solidFill>
              </a:rPr>
              <a:t>specific</a:t>
            </a:r>
            <a:r>
              <a:rPr lang="cy-GB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b="1" dirty="0" err="1">
                <a:solidFill>
                  <a:schemeClr val="accent6">
                    <a:lumMod val="75000"/>
                  </a:schemeClr>
                </a:solidFill>
              </a:rPr>
              <a:t>professional</a:t>
            </a:r>
            <a:r>
              <a:rPr lang="cy-GB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b="1" dirty="0" err="1">
                <a:solidFill>
                  <a:schemeClr val="accent6">
                    <a:lumMod val="75000"/>
                  </a:schemeClr>
                </a:solidFill>
              </a:rPr>
              <a:t>role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. </a:t>
            </a:r>
            <a:endParaRPr lang="cy-GB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 marL="0" indent="0">
              <a:buNone/>
            </a:pP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You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are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required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to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demonstrate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evidence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of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how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you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would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go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about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dealing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with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this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scenario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by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referring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to the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child’s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rights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well-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being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. </a:t>
            </a:r>
            <a:endParaRPr lang="cy-GB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 marL="0" indent="0">
              <a:buNone/>
            </a:pP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You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must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also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ensure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that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you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provide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evidence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of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your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knowledge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understanding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in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relation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to the </a:t>
            </a:r>
            <a:r>
              <a:rPr lang="cy-GB" b="1" dirty="0" err="1">
                <a:solidFill>
                  <a:schemeClr val="accent6">
                    <a:lumMod val="75000"/>
                  </a:schemeClr>
                </a:solidFill>
              </a:rPr>
              <a:t>legal</a:t>
            </a:r>
            <a:r>
              <a:rPr lang="cy-GB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b="1" dirty="0" err="1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y-GB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b="1" dirty="0" err="1">
                <a:solidFill>
                  <a:schemeClr val="accent6">
                    <a:lumMod val="75000"/>
                  </a:schemeClr>
                </a:solidFill>
              </a:rPr>
              <a:t>statutory</a:t>
            </a:r>
            <a:r>
              <a:rPr lang="cy-GB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b="1" dirty="0" err="1">
                <a:solidFill>
                  <a:schemeClr val="accent6">
                    <a:lumMod val="75000"/>
                  </a:schemeClr>
                </a:solidFill>
              </a:rPr>
              <a:t>requirements</a:t>
            </a:r>
            <a:r>
              <a:rPr lang="cy-GB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which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could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be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linked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to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this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scenario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. </a:t>
            </a:r>
            <a:endParaRPr lang="cy-GB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 marL="0" indent="0">
              <a:buNone/>
            </a:pP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At the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end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of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your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presentation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each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member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of the Group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will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be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expected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to 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provide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an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individual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critical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self-refective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account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of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approximatly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2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minutes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each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(10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minutes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total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dirty="0" err="1">
                <a:solidFill>
                  <a:schemeClr val="accent6">
                    <a:lumMod val="75000"/>
                  </a:schemeClr>
                </a:solidFill>
              </a:rPr>
              <a:t>for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 Group).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528851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0635" y="163373"/>
            <a:ext cx="10515600" cy="840040"/>
          </a:xfrm>
        </p:spPr>
        <p:txBody>
          <a:bodyPr>
            <a:normAutofit/>
          </a:bodyPr>
          <a:lstStyle/>
          <a:p>
            <a:r>
              <a:rPr lang="en-GB" sz="4000" b="1" dirty="0" err="1">
                <a:latin typeface="Arial"/>
                <a:cs typeface="Arial"/>
              </a:rPr>
              <a:t>Bydd</a:t>
            </a:r>
            <a:r>
              <a:rPr lang="en-GB" sz="4000" b="1" dirty="0">
                <a:latin typeface="Arial"/>
                <a:cs typeface="Arial"/>
              </a:rPr>
              <a:t> </a:t>
            </a:r>
            <a:r>
              <a:rPr lang="en-GB" sz="4000" b="1" dirty="0" err="1">
                <a:latin typeface="Arial"/>
                <a:cs typeface="Arial"/>
              </a:rPr>
              <a:t>angen</a:t>
            </a:r>
            <a:r>
              <a:rPr lang="en-GB" sz="4000" b="1" dirty="0">
                <a:latin typeface="Arial"/>
                <a:cs typeface="Arial"/>
              </a:rPr>
              <a:t> </a:t>
            </a:r>
            <a:r>
              <a:rPr lang="en-GB" sz="4000" b="1" dirty="0" err="1">
                <a:latin typeface="Arial"/>
                <a:cs typeface="Arial"/>
              </a:rPr>
              <a:t>i</a:t>
            </a:r>
            <a:r>
              <a:rPr lang="en-GB" sz="4000" b="1" dirty="0">
                <a:latin typeface="Arial"/>
                <a:cs typeface="Arial"/>
              </a:rPr>
              <a:t> chi…      </a:t>
            </a:r>
            <a:r>
              <a:rPr lang="en-GB" sz="40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 will need to…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9865" y="1003413"/>
            <a:ext cx="5679935" cy="51735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Cynllunio  Asesiad Cychwynnol Diogelu Plant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Dewis rolau addas a phroffesiynol sydd yn debygol o fynychu’r asesiad </a:t>
            </a:r>
          </a:p>
          <a:p>
            <a:pPr marL="0" lvl="0" indent="0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Penodi Cadeirydd er mwyn rheoli effeithiolrwydd y Gynhadledd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Sicrhau bod bob unigolyn yn y grŵp yn cynnig mewnbwn unigol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Dangos tystiolaeth o wybodaeth a dealltwriaeth unigol yn ogystal a’r grŵp ynglŷn a gofynion statudol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Dangos tystiolaeth o wybodaeth a dealltwriaeth unigol yn ogystal a’r grŵp ynglŷn a hawliau a lles plant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Paratoi </a:t>
            </a:r>
            <a:r>
              <a:rPr lang="cy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prosiect perfformiad ymarferol o 20 munud a 10 munud o Hunan-</a:t>
            </a:r>
            <a:r>
              <a:rPr lang="cy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adfyfyriad</a:t>
            </a:r>
            <a:r>
              <a:rPr lang="cy-GB" sz="1800" b="1" dirty="0">
                <a:latin typeface="Arial" panose="020B0604020202020204" pitchFamily="34" charset="0"/>
                <a:cs typeface="Arial" panose="020B0604020202020204" pitchFamily="34" charset="0"/>
              </a:rPr>
              <a:t> beirniadol 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unigol gan bob 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aleod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o’r grŵp (tua 2 funud i bob aelod ar ddiwedd y gyflwyniad).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149069"/>
            <a:ext cx="5181600" cy="4466804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Plan an Initial Child Protection Conference 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Create/choose suitable professional roles of individuals likely to attend 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Appoint a Chairperson to manage effectiveness of the Conference 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Ensure all members of the group have an individual input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Demonstrate evidence of individual and group’s knowledge in relation to statutory requirements 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Demonstrate evidence of individual and group’s knowledge in relation to children’s rights and well-being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Plan a practical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performance presentation of 20 minutes, followed by 10 minutes of critical self-reflection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from each group member (approximately 2 minutes for each member).  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101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832494"/>
          </a:xfrm>
        </p:spPr>
        <p:txBody>
          <a:bodyPr>
            <a:normAutofit/>
          </a:bodyPr>
          <a:lstStyle/>
          <a:p>
            <a:r>
              <a:rPr lang="en-GB" sz="3600" b="1" dirty="0" err="1">
                <a:latin typeface="Arial"/>
                <a:cs typeface="Arial"/>
              </a:rPr>
              <a:t>Rhaid</a:t>
            </a:r>
            <a:r>
              <a:rPr lang="en-GB" sz="3600" b="1" dirty="0">
                <a:latin typeface="Arial"/>
                <a:cs typeface="Arial"/>
              </a:rPr>
              <a:t> </a:t>
            </a:r>
            <a:r>
              <a:rPr lang="en-GB" sz="3600" b="1" dirty="0" err="1">
                <a:latin typeface="Arial"/>
                <a:cs typeface="Arial"/>
              </a:rPr>
              <a:t>cofio</a:t>
            </a:r>
            <a:r>
              <a:rPr lang="en-GB" sz="3600" b="1" dirty="0">
                <a:latin typeface="Arial"/>
                <a:cs typeface="Arial"/>
              </a:rPr>
              <a:t>…                    </a:t>
            </a:r>
            <a:r>
              <a:rPr lang="en-GB" sz="36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You must remember…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140979"/>
            <a:ext cx="5181600" cy="4361606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y-GB" sz="3000" dirty="0">
                <a:latin typeface="Arial" panose="020B0604020202020204" pitchFamily="34" charset="0"/>
                <a:cs typeface="Arial" panose="020B0604020202020204" pitchFamily="34" charset="0"/>
              </a:rPr>
              <a:t>Yn ôl faint bydd yn ffurfio grŵp, cynlluniwch yn ofalus gan ystyried munudau penodol unigol er mwyn sicrhau tegwch gyda’r amseru.</a:t>
            </a:r>
          </a:p>
          <a:p>
            <a:pPr lvl="0"/>
            <a:r>
              <a:rPr lang="cy-GB" sz="3000" dirty="0">
                <a:latin typeface="Arial" panose="020B0604020202020204" pitchFamily="34" charset="0"/>
                <a:cs typeface="Arial" panose="020B0604020202020204" pitchFamily="34" charset="0"/>
              </a:rPr>
              <a:t>Sicrhewch bod eich </a:t>
            </a:r>
            <a:r>
              <a:rPr lang="cy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adfyfyriad</a:t>
            </a:r>
            <a:r>
              <a:rPr lang="cy-GB" sz="3000" b="1" dirty="0">
                <a:latin typeface="Arial" panose="020B0604020202020204" pitchFamily="34" charset="0"/>
                <a:cs typeface="Arial" panose="020B0604020202020204" pitchFamily="34" charset="0"/>
              </a:rPr>
              <a:t> beirniadol unigol o 2 funud </a:t>
            </a:r>
            <a:r>
              <a:rPr lang="cy-GB" sz="3000" dirty="0">
                <a:latin typeface="Arial" panose="020B0604020202020204" pitchFamily="34" charset="0"/>
                <a:cs typeface="Arial" panose="020B0604020202020204" pitchFamily="34" charset="0"/>
              </a:rPr>
              <a:t>yn cael eu hystyried yn ofalus i ffurfio’r adran terfynol (10 munud) o’r brosiect yma. </a:t>
            </a:r>
          </a:p>
          <a:p>
            <a:pPr lvl="0"/>
            <a:r>
              <a:rPr lang="cy-GB" sz="3000" dirty="0">
                <a:latin typeface="Arial" panose="020B0604020202020204" pitchFamily="34" charset="0"/>
                <a:cs typeface="Arial" panose="020B0604020202020204" pitchFamily="34" charset="0"/>
              </a:rPr>
              <a:t>Paratoi </a:t>
            </a:r>
            <a:r>
              <a:rPr lang="cy-GB" sz="3000" b="1" dirty="0">
                <a:latin typeface="Arial" panose="020B0604020202020204" pitchFamily="34" charset="0"/>
                <a:cs typeface="Arial" panose="020B0604020202020204" pitchFamily="34" charset="0"/>
              </a:rPr>
              <a:t>Un</a:t>
            </a:r>
            <a:r>
              <a:rPr lang="cy-GB" sz="3000" dirty="0">
                <a:latin typeface="Arial" panose="020B0604020202020204" pitchFamily="34" charset="0"/>
                <a:cs typeface="Arial" panose="020B0604020202020204" pitchFamily="34" charset="0"/>
              </a:rPr>
              <a:t> rhestr cyfeirnodi grŵp ond bod bob aelod o’r grŵp yn cyflwyno/</a:t>
            </a:r>
            <a:r>
              <a:rPr lang="cy-GB" sz="3000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cy-GB" sz="3000" dirty="0">
                <a:latin typeface="Arial" panose="020B0604020202020204" pitchFamily="34" charset="0"/>
                <a:cs typeface="Arial" panose="020B0604020202020204" pitchFamily="34" charset="0"/>
              </a:rPr>
              <a:t> hwn yn unigol i </a:t>
            </a:r>
            <a:r>
              <a:rPr lang="cy-GB" sz="3000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140978"/>
            <a:ext cx="5181600" cy="436160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Depending on how many form the group, plan carefully with individual allocated minutes to ensure fairness of timing.</a:t>
            </a:r>
          </a:p>
          <a:p>
            <a:pPr lvl="0"/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Ensure that your individual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2 minute critical reflections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are considered carefully to form the final section (10 minutes) of this project.</a:t>
            </a:r>
          </a:p>
          <a:p>
            <a:pPr lvl="0"/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Prepare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One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group reference list but each group member must present/upload this individually to Turnitin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5724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014" y="365127"/>
            <a:ext cx="11085786" cy="1325563"/>
          </a:xfrm>
        </p:spPr>
        <p:txBody>
          <a:bodyPr/>
          <a:lstStyle/>
          <a:p>
            <a:pPr algn="ctr"/>
            <a:r>
              <a:rPr lang="en-GB" b="1" dirty="0">
                <a:latin typeface="Arial"/>
                <a:cs typeface="Arial"/>
              </a:rPr>
              <a:t>Gwybodaeth </a:t>
            </a:r>
            <a:r>
              <a:rPr lang="en-GB" b="1" dirty="0" err="1">
                <a:latin typeface="Arial"/>
                <a:cs typeface="Arial"/>
              </a:rPr>
              <a:t>i’w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dirty="0" err="1">
                <a:latin typeface="Arial"/>
                <a:cs typeface="Arial"/>
              </a:rPr>
              <a:t>ystyried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Information to consider</a:t>
            </a:r>
            <a:endParaRPr lang="en-US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8014" y="1439056"/>
            <a:ext cx="5726386" cy="4150186"/>
          </a:xfrm>
        </p:spPr>
        <p:txBody>
          <a:bodyPr>
            <a:normAutofit fontScale="85000" lnSpcReduction="20000"/>
          </a:bodyPr>
          <a:lstStyle/>
          <a:p>
            <a:endParaRPr lang="en-GB" sz="2000" dirty="0"/>
          </a:p>
          <a:p>
            <a:pPr marL="0" indent="0">
              <a:buNone/>
            </a:pP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Rolau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debygol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gynhadledd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cychwynnol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plant: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Gweithiwr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Rheolwraig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Arweinydd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Pennaeth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Athrawes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Gweithiwr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Bydwraig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Ymwelydd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Meddyg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Teulu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Heddlu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Swyddog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Plant/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Heddwas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clip Ann a Terry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ddarlith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90690"/>
            <a:ext cx="5384800" cy="399058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Individual roles/professionals who are likely to form part of an initial child protection conference:</a:t>
            </a: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Social Worker </a:t>
            </a:r>
            <a:endParaRPr lang="en-GB" sz="20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Manager/Leader/Headteacher                                  of an early years setting or a school </a:t>
            </a:r>
            <a:endParaRPr lang="en-GB" sz="20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Teacher/Practitioner</a:t>
            </a: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Child’s Key worker</a:t>
            </a: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Midwife</a:t>
            </a: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Health Visitor</a:t>
            </a: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Family GP</a:t>
            </a: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Police: Child Protection Officer/Police Officer</a:t>
            </a: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Others (remember to consider the Ann and Terry clip during lecture)</a:t>
            </a:r>
          </a:p>
        </p:txBody>
      </p:sp>
    </p:spTree>
    <p:extLst>
      <p:ext uri="{BB962C8B-B14F-4D97-AF65-F5344CB8AC3E}">
        <p14:creationId xmlns:p14="http://schemas.microsoft.com/office/powerpoint/2010/main" val="37138598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42270"/>
            <a:ext cx="10972800" cy="93956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latin typeface="Arial"/>
                <a:cs typeface="Arial"/>
              </a:rPr>
              <a:t>Meini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dirty="0" err="1">
                <a:latin typeface="Arial"/>
                <a:cs typeface="Arial"/>
              </a:rPr>
              <a:t>Prawf</a:t>
            </a:r>
            <a:r>
              <a:rPr lang="en-GB" b="1" dirty="0">
                <a:latin typeface="Arial"/>
                <a:cs typeface="Arial"/>
              </a:rPr>
              <a:t> 1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Marking Criteria 1 </a:t>
            </a:r>
            <a:endParaRPr lang="en-GB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9864" y="1439055"/>
            <a:ext cx="5654535" cy="41501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Cyfeirnodi 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 marc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5 marc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10 marc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214204"/>
            <a:ext cx="5384800" cy="43750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Referencing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 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Correct and appropriate referencing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Oral referencing during group discussion 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 5 marks (Individual)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Reference list - correct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 5 marks (Group)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10 marks</a:t>
            </a:r>
          </a:p>
        </p:txBody>
      </p:sp>
    </p:spTree>
    <p:extLst>
      <p:ext uri="{BB962C8B-B14F-4D97-AF65-F5344CB8AC3E}">
        <p14:creationId xmlns:p14="http://schemas.microsoft.com/office/powerpoint/2010/main" val="25371324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latin typeface="Arial"/>
                <a:cs typeface="Arial"/>
              </a:rPr>
              <a:t>Meini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dirty="0" err="1">
                <a:latin typeface="Arial"/>
                <a:cs typeface="Arial"/>
              </a:rPr>
              <a:t>Prawf</a:t>
            </a:r>
            <a:r>
              <a:rPr lang="en-GB" b="1" dirty="0">
                <a:latin typeface="Arial"/>
                <a:cs typeface="Arial"/>
              </a:rPr>
              <a:t> 2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Marking Criteria 2 </a:t>
            </a:r>
            <a:endParaRPr lang="en-US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9343" y="1835833"/>
            <a:ext cx="5181600" cy="44862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Gwybodaeth a dealltwriaeth</a:t>
            </a:r>
          </a:p>
          <a:p>
            <a:pPr marL="0" indent="0">
              <a:buNone/>
            </a:pPr>
            <a:r>
              <a:rPr lang="cy-GB" sz="3200" dirty="0"/>
              <a:t>Tystiolaeth o ymchwil addas, cysylltiadau clir rhwng </a:t>
            </a:r>
            <a:r>
              <a:rPr lang="cy-GB" sz="3200" b="1" dirty="0"/>
              <a:t>cynnwys y drafodaeth a’r achos</a:t>
            </a:r>
            <a:r>
              <a:rPr lang="cy-GB" sz="3200" dirty="0"/>
              <a:t> </a:t>
            </a:r>
            <a:endParaRPr lang="en-GB" sz="3200" dirty="0"/>
          </a:p>
          <a:p>
            <a:pPr marL="0" indent="0">
              <a:buNone/>
            </a:pPr>
            <a:r>
              <a:rPr lang="cy-GB" sz="3200" dirty="0"/>
              <a:t>(Marc grŵp)</a:t>
            </a:r>
            <a:endParaRPr lang="en-GB" sz="3200" dirty="0"/>
          </a:p>
          <a:p>
            <a:pPr marL="0" indent="0">
              <a:buNone/>
            </a:pPr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40 marc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9724" y="1791401"/>
            <a:ext cx="5181600" cy="46637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Knowledge and understanding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Evidence of appropriate research, clear links between </a:t>
            </a:r>
            <a:r>
              <a:rPr lang="en-GB" sz="32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content of the discussion and the case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(Group mark)</a:t>
            </a:r>
            <a:endParaRPr lang="en-US" sz="3200" b="1" dirty="0">
              <a:solidFill>
                <a:schemeClr val="accent6">
                  <a:lumMod val="75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32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40 marks</a:t>
            </a:r>
            <a:endParaRPr lang="en-GB" sz="3200" b="1" dirty="0">
              <a:solidFill>
                <a:schemeClr val="accent6">
                  <a:lumMod val="75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603801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latin typeface="Arial"/>
                <a:cs typeface="Arial"/>
              </a:rPr>
              <a:t>Meini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dirty="0" err="1">
                <a:latin typeface="Arial"/>
                <a:cs typeface="Arial"/>
              </a:rPr>
              <a:t>Prawf</a:t>
            </a:r>
            <a:r>
              <a:rPr lang="en-GB" b="1" dirty="0">
                <a:latin typeface="Arial"/>
                <a:cs typeface="Arial"/>
              </a:rPr>
              <a:t> 3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Marking Criteria 3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8385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Adfyfyriad</a:t>
            </a:r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 unigol</a:t>
            </a:r>
          </a:p>
          <a:p>
            <a:pPr marL="0" indent="0">
              <a:buNone/>
            </a:pPr>
            <a:r>
              <a:rPr lang="cy-GB" dirty="0"/>
              <a:t>Gwerthusiad beirniadol a dadansoddiad o’r pynciau trafodwyd </a:t>
            </a:r>
            <a:r>
              <a:rPr lang="en-GB" b="1" dirty="0"/>
              <a:t>(Marc </a:t>
            </a:r>
            <a:r>
              <a:rPr lang="en-GB" b="1" dirty="0" err="1"/>
              <a:t>unigol</a:t>
            </a:r>
            <a:r>
              <a:rPr lang="en-GB" b="1" dirty="0"/>
              <a:t>) </a:t>
            </a:r>
          </a:p>
          <a:p>
            <a:pPr marL="0" indent="0">
              <a:buNone/>
            </a:pPr>
            <a:r>
              <a:rPr lang="en-GB" dirty="0" err="1"/>
              <a:t>Adfyfyriad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y </a:t>
            </a:r>
            <a:r>
              <a:rPr lang="en-GB" dirty="0" err="1"/>
              <a:t>drafodaeth</a:t>
            </a:r>
            <a:r>
              <a:rPr lang="en-GB" dirty="0"/>
              <a:t>/</a:t>
            </a:r>
            <a:r>
              <a:rPr lang="en-GB" dirty="0" err="1"/>
              <a:t>cyflwyniad</a:t>
            </a:r>
            <a:r>
              <a:rPr lang="en-GB" dirty="0"/>
              <a:t> (2 </a:t>
            </a:r>
            <a:r>
              <a:rPr lang="en-GB" dirty="0" err="1"/>
              <a:t>funud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un).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10 marc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Reflection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critical evaluation and analysis of the topics discussed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(Individual mark)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reflection will follow the group discussion/presentation (2 minutes each)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marks</a:t>
            </a:r>
            <a:endParaRPr lang="en-GB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381393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latin typeface="Arial"/>
                <a:cs typeface="Arial"/>
              </a:rPr>
              <a:t>Meini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dirty="0" err="1">
                <a:latin typeface="Arial"/>
                <a:cs typeface="Arial"/>
              </a:rPr>
              <a:t>Prawf</a:t>
            </a:r>
            <a:r>
              <a:rPr lang="en-GB" b="1" dirty="0">
                <a:latin typeface="Arial"/>
                <a:cs typeface="Arial"/>
              </a:rPr>
              <a:t> 4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Marking Criteria 4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 </a:t>
            </a:r>
            <a:endParaRPr lang="en-US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174500"/>
            <a:ext cx="5181600" cy="44862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3200" b="1" dirty="0"/>
              <a:t>Cyfraniad unigol i’r drafodaeth</a:t>
            </a:r>
            <a:r>
              <a:rPr lang="cy-GB" sz="3200" dirty="0"/>
              <a:t>, tystiolaeth o meddwl yn feirniadol a thystiolaeth o gyd-weithio a gwaith tîm</a:t>
            </a:r>
            <a:endParaRPr lang="en-GB" sz="3200" dirty="0"/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30 marc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(Marc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3581" y="2215848"/>
            <a:ext cx="5181600" cy="46021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Individual contribution</a:t>
            </a:r>
            <a:r>
              <a:rPr lang="en-GB" sz="32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 to the discussion, evidence of critical thinking, evidence of collaboration and team working</a:t>
            </a:r>
            <a:endParaRPr lang="en-GB" sz="3200" b="1" dirty="0">
              <a:solidFill>
                <a:schemeClr val="accent6">
                  <a:lumMod val="75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32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30 marks (Individual mark)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94074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latin typeface="Arial"/>
                <a:cs typeface="Arial"/>
              </a:rPr>
              <a:t>Meini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dirty="0" err="1">
                <a:latin typeface="Arial"/>
                <a:cs typeface="Arial"/>
              </a:rPr>
              <a:t>Prawf</a:t>
            </a:r>
            <a:r>
              <a:rPr lang="en-GB" b="1" dirty="0">
                <a:latin typeface="Arial"/>
                <a:cs typeface="Arial"/>
              </a:rPr>
              <a:t> 5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Marking Criteria 5 </a:t>
            </a:r>
            <a:endParaRPr lang="en-US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64065"/>
            <a:ext cx="5384800" cy="3825176"/>
          </a:xfrm>
        </p:spPr>
        <p:txBody>
          <a:bodyPr/>
          <a:lstStyle/>
          <a:p>
            <a:pPr marL="0" indent="0">
              <a:buNone/>
            </a:pPr>
            <a:r>
              <a:rPr lang="cy-GB" b="1" dirty="0"/>
              <a:t>Sgiliau Cyflwyno – marc unigol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Goslef, cyflymdra, uchder llais, ymrwymiad ag aelodau’r grŵp, iaith y corff, lleoliad cadarnhaol, cyflwyniad proffesiynol, cywirdeb iaith ar lafar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10 marc </a:t>
            </a: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(Marc Unigol)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90691"/>
            <a:ext cx="5384800" cy="38985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Presentational skills – Individual mark</a:t>
            </a:r>
            <a:endParaRPr lang="en-GB" b="1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Intonation, volume, engagement with group members, body language, positive positioning, professional presentation, accuracy of spoken language</a:t>
            </a:r>
            <a:endParaRPr lang="en-GB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10 marks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(Individual Mark)</a:t>
            </a:r>
            <a:endParaRPr lang="en-GB" sz="2400" b="1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6378248"/>
              </p:ext>
            </p:extLst>
          </p:nvPr>
        </p:nvGraphicFramePr>
        <p:xfrm>
          <a:off x="11118456" y="28653896"/>
          <a:ext cx="235344" cy="27066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53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9882132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dirty="0">
                          <a:effectLst/>
                        </a:rPr>
                        <a:t>Presentational skills – individual mark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dirty="0">
                          <a:effectLst/>
                        </a:rPr>
                        <a:t>Intonation, pace, volume, engagement with group members, body language, positive positioning, professional presentation, accuracy of spoken language.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34881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579416"/>
          </a:xfrm>
        </p:spPr>
        <p:txBody>
          <a:bodyPr>
            <a:noAutofit/>
          </a:bodyPr>
          <a:lstStyle/>
          <a:p>
            <a:pPr algn="ctr"/>
            <a:r>
              <a:rPr lang="cy-GB" b="1" dirty="0">
                <a:latin typeface="Arial"/>
                <a:cs typeface="Arial"/>
              </a:rPr>
              <a:t>      Pwyntiau i'w gofio...</a:t>
            </a:r>
            <a:br>
              <a:rPr lang="cy-GB" b="1" dirty="0">
                <a:latin typeface="Arial"/>
                <a:cs typeface="Arial"/>
              </a:rPr>
            </a:b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Points to remember…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579417"/>
            <a:ext cx="5384800" cy="400982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Cyflwyniad 30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adfyfriad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tua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funud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un)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Lanlwythwch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Cyfernodi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POB LWC!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4362" y="1075707"/>
            <a:ext cx="5384800" cy="440467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30 minute presentation to include: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20 minutes of presentation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10 minutes of reflection (approx. 2 minutes each)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Upload your Group Reference List individually to Turnitin </a:t>
            </a:r>
          </a:p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GOOD LUCK!  </a:t>
            </a:r>
            <a:r>
              <a:rPr lang="en-GB" b="1" dirty="0">
                <a:latin typeface="Arial"/>
                <a:cs typeface="Arial"/>
              </a:rPr>
              <a:t> 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572660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2040</Words>
  <Application>Microsoft Office PowerPoint</Application>
  <PresentationFormat>Widescreen</PresentationFormat>
  <Paragraphs>162</Paragraphs>
  <Slides>17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Myriad Pro</vt:lpstr>
      <vt:lpstr>Arial</vt:lpstr>
      <vt:lpstr>Calibri</vt:lpstr>
      <vt:lpstr>Symbol</vt:lpstr>
      <vt:lpstr>Times</vt:lpstr>
      <vt:lpstr>Times New Roman</vt:lpstr>
      <vt:lpstr>UWTSD PP Template (Cream background)</vt:lpstr>
      <vt:lpstr>PowerPoint Presentation</vt:lpstr>
      <vt:lpstr>PowerPoint Presentation</vt:lpstr>
      <vt:lpstr>Deilliannau Dysgu</vt:lpstr>
      <vt:lpstr>Learning Outcomes</vt:lpstr>
      <vt:lpstr>Yr Asesiad            The Assessment</vt:lpstr>
      <vt:lpstr>Y dasg                            The task </vt:lpstr>
      <vt:lpstr>Y senario                      The scenario </vt:lpstr>
      <vt:lpstr>Gofynion                       Requirements</vt:lpstr>
      <vt:lpstr>Bydd angen i chi…      You will need to…</vt:lpstr>
      <vt:lpstr>Rhaid cofio…                    You must remember…</vt:lpstr>
      <vt:lpstr>Gwybodaeth i’w ystyried Information to consider</vt:lpstr>
      <vt:lpstr>Meini Prawf 1  Marking Criteria 1 </vt:lpstr>
      <vt:lpstr>Meini Prawf 2  Marking Criteria 2 </vt:lpstr>
      <vt:lpstr>Meini Prawf 3  Marking Criteria 3</vt:lpstr>
      <vt:lpstr>Meini Prawf 4  Marking Criteria 4 </vt:lpstr>
      <vt:lpstr>Meini Prawf 5  Marking Criteria 5 </vt:lpstr>
      <vt:lpstr>      Pwyntiau i'w gofio... Points to remember…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EAEE6003/C Arweinyddiaeth ar gyfer systemau o ansawdd Leadership for systems of quality</dc:title>
  <dc:creator>Natalie MacDonald</dc:creator>
  <cp:lastModifiedBy>Natasha Young</cp:lastModifiedBy>
  <cp:revision>69</cp:revision>
  <cp:lastPrinted>2018-05-09T13:29:31Z</cp:lastPrinted>
  <dcterms:created xsi:type="dcterms:W3CDTF">2018-05-09T13:29:04Z</dcterms:created>
  <dcterms:modified xsi:type="dcterms:W3CDTF">2022-10-18T14:06:14Z</dcterms:modified>
</cp:coreProperties>
</file>