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311" r:id="rId3"/>
    <p:sldId id="259" r:id="rId4"/>
    <p:sldId id="261" r:id="rId5"/>
    <p:sldId id="309" r:id="rId6"/>
    <p:sldId id="310" r:id="rId7"/>
    <p:sldId id="257" r:id="rId8"/>
    <p:sldId id="312" r:id="rId9"/>
    <p:sldId id="258" r:id="rId10"/>
    <p:sldId id="269" r:id="rId11"/>
    <p:sldId id="268" r:id="rId12"/>
    <p:sldId id="264" r:id="rId13"/>
    <p:sldId id="306" r:id="rId14"/>
    <p:sldId id="307" r:id="rId15"/>
    <p:sldId id="308" r:id="rId16"/>
    <p:sldId id="271"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 Griffiths" initials="HAG" lastIdx="1" clrIdx="0">
    <p:extLst>
      <p:ext uri="{19B8F6BF-5375-455C-9EA6-DF929625EA0E}">
        <p15:presenceInfo xmlns:p15="http://schemas.microsoft.com/office/powerpoint/2012/main" userId="S-1-5-21-809251214-2178901256-4152538893-29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019" autoAdjust="0"/>
    <p:restoredTop sz="94660"/>
  </p:normalViewPr>
  <p:slideViewPr>
    <p:cSldViewPr snapToGrid="0">
      <p:cViewPr varScale="1">
        <p:scale>
          <a:sx n="85" d="100"/>
          <a:sy n="85" d="100"/>
        </p:scale>
        <p:origin x="8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BDA804-F47C-404A-A96D-4785E85C5EEE}" type="datetimeFigureOut">
              <a:rPr lang="cy-GB" smtClean="0"/>
              <a:t>20/09/2021</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A6A662-2AC0-4D52-9FBC-25024103680F}" type="slidenum">
              <a:rPr lang="cy-GB" smtClean="0"/>
              <a:t>‹#›</a:t>
            </a:fld>
            <a:endParaRPr lang="cy-GB"/>
          </a:p>
        </p:txBody>
      </p:sp>
    </p:spTree>
    <p:extLst>
      <p:ext uri="{BB962C8B-B14F-4D97-AF65-F5344CB8AC3E}">
        <p14:creationId xmlns:p14="http://schemas.microsoft.com/office/powerpoint/2010/main" val="646247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feedback is from a </a:t>
            </a:r>
            <a:r>
              <a:rPr lang="en-GB" dirty="0" err="1"/>
              <a:t>Rhagoriaith</a:t>
            </a:r>
            <a:r>
              <a:rPr lang="en-GB" dirty="0"/>
              <a:t> 5 week sabbatical. The programme being offered to students this year through TEAMS will be the same level/ same tutors but will be structured differently.</a:t>
            </a:r>
            <a:endParaRPr lang="cy-GB" dirty="0"/>
          </a:p>
        </p:txBody>
      </p:sp>
      <p:sp>
        <p:nvSpPr>
          <p:cNvPr id="4" name="Slide Number Placeholder 3"/>
          <p:cNvSpPr>
            <a:spLocks noGrp="1"/>
          </p:cNvSpPr>
          <p:nvPr>
            <p:ph type="sldNum" sz="quarter" idx="5"/>
          </p:nvPr>
        </p:nvSpPr>
        <p:spPr/>
        <p:txBody>
          <a:bodyPr/>
          <a:lstStyle/>
          <a:p>
            <a:fld id="{C4A5493C-EB1C-4C34-AFCE-1861061CA097}" type="slidenum">
              <a:rPr lang="cy-GB" smtClean="0"/>
              <a:t>15</a:t>
            </a:fld>
            <a:endParaRPr lang="cy-GB"/>
          </a:p>
        </p:txBody>
      </p:sp>
    </p:spTree>
    <p:extLst>
      <p:ext uri="{BB962C8B-B14F-4D97-AF65-F5344CB8AC3E}">
        <p14:creationId xmlns:p14="http://schemas.microsoft.com/office/powerpoint/2010/main" val="23359989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9/20/2021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9/20/2021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9/20/2021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9/20/2021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9/20/2021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9/20/2021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9/20/2021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wtsd.ac.uk/campuses/virtual-tours/"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hyperlink" Target="https://clipground.com/treasure-hunt-clipart.html" TargetMode="Externa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cy/swyddfaacademaidd/llawlyfr-ansawdd-academaidd/"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mailto:dysgusirgar@carmarthenshire.gov.uk"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colegcymraeg.ac.uk/en/study/languageskills/languageskillscertificate/" TargetMode="External"/><Relationship Id="rId2" Type="http://schemas.openxmlformats.org/officeDocument/2006/relationships/hyperlink" Target="http://www.colegcymraeg.ac.uk/cy/astudio/sgiliauiaith/tystysgrifsgiliau/"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colegcymraeg.ac.uk/en/media/Ysgoloriaethau-2021_Saesneg.pdf" TargetMode="External"/><Relationship Id="rId2" Type="http://schemas.openxmlformats.org/officeDocument/2006/relationships/hyperlink" Target="http://www.colegcymraeg.ac.uk/cy/astudio/cymorthariannol/ysgoloriaethcymhelliant/ysgoloriaeth2021/" TargetMode="External"/><Relationship Id="rId1" Type="http://schemas.openxmlformats.org/officeDocument/2006/relationships/slideLayout" Target="../slideLayouts/slideLayout4.xml"/><Relationship Id="rId4" Type="http://schemas.openxmlformats.org/officeDocument/2006/relationships/hyperlink" Target="mailto:b.davies@pcydds.ac.uk"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hyperlink" Target="https://pngimg.com/download/67694"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s://fb.watch/7CgDzhVWAO/" TargetMode="External"/><Relationship Id="rId4" Type="http://schemas.openxmlformats.org/officeDocument/2006/relationships/hyperlink" Target="https://www.bbc.co.uk/programmes/b097yr1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freepngimg.com/png/88553-emoticon-area-text-smiley-question-mar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9943" y="3405453"/>
            <a:ext cx="9448800" cy="1825096"/>
          </a:xfrm>
        </p:spPr>
        <p:txBody>
          <a:bodyPr>
            <a:normAutofit fontScale="90000"/>
          </a:bodyPr>
          <a:lstStyle/>
          <a:p>
            <a:r>
              <a:rPr lang="en-GB" sz="4900" b="1" dirty="0">
                <a:solidFill>
                  <a:schemeClr val="accent6">
                    <a:lumMod val="60000"/>
                    <a:lumOff val="40000"/>
                  </a:schemeClr>
                </a:solidFill>
              </a:rPr>
              <a:t>CYFLWYNIAD I ASTUDIAETHAU ADDYSG: </a:t>
            </a:r>
            <a:r>
              <a:rPr lang="en-GB" sz="4900" b="1" dirty="0" err="1">
                <a:solidFill>
                  <a:schemeClr val="accent6">
                    <a:lumMod val="60000"/>
                    <a:lumOff val="40000"/>
                  </a:schemeClr>
                </a:solidFill>
              </a:rPr>
              <a:t>Cynradd</a:t>
            </a:r>
            <a:r>
              <a:rPr lang="en-GB" sz="4900" b="1" dirty="0">
                <a:solidFill>
                  <a:schemeClr val="accent6">
                    <a:lumMod val="60000"/>
                    <a:lumOff val="40000"/>
                  </a:schemeClr>
                </a:solidFill>
              </a:rPr>
              <a:t> </a:t>
            </a:r>
            <a:r>
              <a:rPr lang="en-GB" sz="4900" b="1" dirty="0" err="1">
                <a:solidFill>
                  <a:schemeClr val="accent6">
                    <a:lumMod val="60000"/>
                    <a:lumOff val="40000"/>
                  </a:schemeClr>
                </a:solidFill>
              </a:rPr>
              <a:t>rhan</a:t>
            </a:r>
            <a:r>
              <a:rPr lang="en-GB" sz="4900" b="1" dirty="0">
                <a:solidFill>
                  <a:schemeClr val="accent6">
                    <a:lumMod val="60000"/>
                    <a:lumOff val="40000"/>
                  </a:schemeClr>
                </a:solidFill>
              </a:rPr>
              <a:t> 2</a:t>
            </a:r>
            <a:br>
              <a:rPr lang="en-GB" sz="4900" b="1" dirty="0"/>
            </a:br>
            <a:br>
              <a:rPr lang="en-GB" sz="4900" b="1" dirty="0"/>
            </a:br>
            <a:r>
              <a:rPr lang="en-GB" sz="4900" b="1" dirty="0"/>
              <a:t>introduction to education studies: primary part 2</a:t>
            </a:r>
            <a:endParaRPr lang="en-GB" dirty="0"/>
          </a:p>
        </p:txBody>
      </p:sp>
      <p:sp>
        <p:nvSpPr>
          <p:cNvPr id="3" name="Subtitle 2"/>
          <p:cNvSpPr>
            <a:spLocks noGrp="1"/>
          </p:cNvSpPr>
          <p:nvPr>
            <p:ph type="subTitle" idx="1"/>
          </p:nvPr>
        </p:nvSpPr>
        <p:spPr/>
        <p:txBody>
          <a:bodyPr/>
          <a:lstStyle/>
          <a:p>
            <a:endParaRPr lang="en-GB" dirty="0"/>
          </a:p>
          <a:p>
            <a:endParaRPr lang="en-GB"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0014" y="673403"/>
            <a:ext cx="2774681" cy="1106536"/>
          </a:xfrm>
          <a:prstGeom prst="rect">
            <a:avLst/>
          </a:prstGeom>
        </p:spPr>
      </p:pic>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BBB21-0B69-4B2B-A78A-921873B9A2C6}"/>
              </a:ext>
            </a:extLst>
          </p:cNvPr>
          <p:cNvSpPr>
            <a:spLocks noGrp="1"/>
          </p:cNvSpPr>
          <p:nvPr>
            <p:ph type="title"/>
          </p:nvPr>
        </p:nvSpPr>
        <p:spPr>
          <a:xfrm>
            <a:off x="896112" y="764372"/>
            <a:ext cx="10610088" cy="2527467"/>
          </a:xfrm>
        </p:spPr>
        <p:txBody>
          <a:bodyPr>
            <a:normAutofit/>
          </a:bodyPr>
          <a:lstStyle/>
          <a:p>
            <a:r>
              <a:rPr lang="en-GB" b="1" dirty="0" err="1">
                <a:solidFill>
                  <a:schemeClr val="accent5"/>
                </a:solidFill>
              </a:rPr>
              <a:t>Croeso</a:t>
            </a:r>
            <a:r>
              <a:rPr lang="en-GB" b="1" dirty="0">
                <a:solidFill>
                  <a:schemeClr val="accent5"/>
                </a:solidFill>
              </a:rPr>
              <a:t> I </a:t>
            </a:r>
            <a:r>
              <a:rPr lang="en-GB" b="1" dirty="0" err="1">
                <a:solidFill>
                  <a:schemeClr val="accent5"/>
                </a:solidFill>
              </a:rPr>
              <a:t>gampws</a:t>
            </a:r>
            <a:r>
              <a:rPr lang="en-GB" b="1" dirty="0">
                <a:solidFill>
                  <a:schemeClr val="accent5"/>
                </a:solidFill>
              </a:rPr>
              <a:t> </a:t>
            </a:r>
            <a:r>
              <a:rPr lang="en-GB" b="1" dirty="0" err="1">
                <a:solidFill>
                  <a:schemeClr val="accent5"/>
                </a:solidFill>
              </a:rPr>
              <a:t>caerfyrddin</a:t>
            </a:r>
            <a:br>
              <a:rPr lang="en-GB" b="1" dirty="0"/>
            </a:br>
            <a:r>
              <a:rPr lang="en-GB" b="1" dirty="0"/>
              <a:t>welcome to Carmarthen campus</a:t>
            </a:r>
            <a:endParaRPr lang="cy-GB" b="1" dirty="0"/>
          </a:p>
        </p:txBody>
      </p:sp>
      <p:pic>
        <p:nvPicPr>
          <p:cNvPr id="7" name="Picture 6">
            <a:extLst>
              <a:ext uri="{FF2B5EF4-FFF2-40B4-BE49-F238E27FC236}">
                <a16:creationId xmlns:a16="http://schemas.microsoft.com/office/drawing/2014/main" id="{A7F4D2CA-2DC0-4D1D-A776-7FDE2618C52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123948" y="3008414"/>
            <a:ext cx="3728211" cy="3238373"/>
          </a:xfrm>
          <a:prstGeom prst="rect">
            <a:avLst/>
          </a:prstGeom>
        </p:spPr>
      </p:pic>
      <p:pic>
        <p:nvPicPr>
          <p:cNvPr id="13" name="Picture 12">
            <a:extLst>
              <a:ext uri="{FF2B5EF4-FFF2-40B4-BE49-F238E27FC236}">
                <a16:creationId xmlns:a16="http://schemas.microsoft.com/office/drawing/2014/main" id="{299F5DBD-88A4-4128-BEF9-54F2053AB3C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906004" y="3288827"/>
            <a:ext cx="2627376" cy="2242028"/>
          </a:xfrm>
          <a:prstGeom prst="rect">
            <a:avLst/>
          </a:prstGeom>
        </p:spPr>
      </p:pic>
    </p:spTree>
    <p:extLst>
      <p:ext uri="{BB962C8B-B14F-4D97-AF65-F5344CB8AC3E}">
        <p14:creationId xmlns:p14="http://schemas.microsoft.com/office/powerpoint/2010/main" val="89686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539" y="1355242"/>
            <a:ext cx="10591800" cy="1293028"/>
          </a:xfrm>
        </p:spPr>
        <p:txBody>
          <a:bodyPr/>
          <a:lstStyle/>
          <a:p>
            <a:r>
              <a:rPr lang="en-GB" b="1" dirty="0">
                <a:solidFill>
                  <a:schemeClr val="accent6">
                    <a:lumMod val="60000"/>
                    <a:lumOff val="40000"/>
                  </a:schemeClr>
                </a:solidFill>
              </a:rPr>
              <a:t>AMLINELLIAD O’R CWRS/COURSE </a:t>
            </a:r>
            <a:r>
              <a:rPr lang="en-GB" b="1" dirty="0"/>
              <a:t>OUTLINE</a:t>
            </a:r>
          </a:p>
        </p:txBody>
      </p:sp>
      <p:sp>
        <p:nvSpPr>
          <p:cNvPr id="3" name="Content Placeholder 2"/>
          <p:cNvSpPr>
            <a:spLocks noGrp="1"/>
          </p:cNvSpPr>
          <p:nvPr>
            <p:ph idx="1"/>
          </p:nvPr>
        </p:nvSpPr>
        <p:spPr>
          <a:xfrm>
            <a:off x="685800" y="2648270"/>
            <a:ext cx="10820400" cy="4024125"/>
          </a:xfrm>
        </p:spPr>
        <p:txBody>
          <a:bodyPr>
            <a:normAutofit/>
          </a:bodyPr>
          <a:lstStyle/>
          <a:p>
            <a:r>
              <a:rPr lang="en-GB" sz="3200" dirty="0"/>
              <a:t>The degree focuses on education in a wide context, including the importance of inclusion issues, how children learn and the professional values and practice involved in primary education both within the classroom and other learning environments. BA Education Studies: Primary is one of the very few degree programmes in the UK which focus on studying education in the primary sector.</a:t>
            </a:r>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spTree>
    <p:extLst>
      <p:ext uri="{BB962C8B-B14F-4D97-AF65-F5344CB8AC3E}">
        <p14:creationId xmlns:p14="http://schemas.microsoft.com/office/powerpoint/2010/main" val="421009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07454" y="1859839"/>
            <a:ext cx="6689833" cy="4120337"/>
          </a:xfrm>
        </p:spPr>
      </p:pic>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7287" y="270938"/>
            <a:ext cx="2287489" cy="912245"/>
          </a:xfrm>
          <a:prstGeom prst="rect">
            <a:avLst/>
          </a:prstGeom>
        </p:spPr>
      </p:pic>
    </p:spTree>
    <p:extLst>
      <p:ext uri="{BB962C8B-B14F-4D97-AF65-F5344CB8AC3E}">
        <p14:creationId xmlns:p14="http://schemas.microsoft.com/office/powerpoint/2010/main" val="332070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59" y="1006281"/>
            <a:ext cx="8610600" cy="1293028"/>
          </a:xfrm>
        </p:spPr>
        <p:txBody>
          <a:bodyPr/>
          <a:lstStyle/>
          <a:p>
            <a:r>
              <a:rPr lang="en-GB" b="1" dirty="0" err="1">
                <a:solidFill>
                  <a:srgbClr val="00B0F0"/>
                </a:solidFill>
              </a:rPr>
              <a:t>addysgu</a:t>
            </a:r>
            <a:r>
              <a:rPr lang="en-GB" b="1" dirty="0"/>
              <a:t>/teaching</a:t>
            </a:r>
          </a:p>
        </p:txBody>
      </p:sp>
      <p:sp>
        <p:nvSpPr>
          <p:cNvPr id="3" name="Content Placeholder 2"/>
          <p:cNvSpPr>
            <a:spLocks noGrp="1"/>
          </p:cNvSpPr>
          <p:nvPr>
            <p:ph idx="1"/>
          </p:nvPr>
        </p:nvSpPr>
        <p:spPr>
          <a:xfrm>
            <a:off x="709344" y="2101718"/>
            <a:ext cx="4795329" cy="3279752"/>
          </a:xfrm>
        </p:spPr>
        <p:txBody>
          <a:bodyPr>
            <a:normAutofit/>
          </a:bodyPr>
          <a:lstStyle/>
          <a:p>
            <a:r>
              <a:rPr lang="en-GB" sz="2400" b="1" dirty="0">
                <a:solidFill>
                  <a:schemeClr val="accent5">
                    <a:lumMod val="75000"/>
                  </a:schemeClr>
                </a:solidFill>
              </a:rPr>
              <a:t>4 sesiwn </a:t>
            </a:r>
            <a:r>
              <a:rPr lang="en-GB" sz="2400" b="1" dirty="0" err="1">
                <a:solidFill>
                  <a:schemeClr val="accent5">
                    <a:lumMod val="75000"/>
                  </a:schemeClr>
                </a:solidFill>
              </a:rPr>
              <a:t>yr</a:t>
            </a:r>
            <a:r>
              <a:rPr lang="en-GB" sz="2400" b="1" dirty="0">
                <a:solidFill>
                  <a:schemeClr val="accent5">
                    <a:lumMod val="75000"/>
                  </a:schemeClr>
                </a:solidFill>
              </a:rPr>
              <a:t> wythnos </a:t>
            </a:r>
            <a:r>
              <a:rPr lang="en-GB" sz="2400" b="1" dirty="0" err="1">
                <a:solidFill>
                  <a:schemeClr val="accent5">
                    <a:lumMod val="75000"/>
                  </a:schemeClr>
                </a:solidFill>
              </a:rPr>
              <a:t>cyfystyr</a:t>
            </a:r>
            <a:r>
              <a:rPr lang="en-GB" sz="2400" b="1" dirty="0">
                <a:solidFill>
                  <a:schemeClr val="accent5">
                    <a:lumMod val="75000"/>
                  </a:schemeClr>
                </a:solidFill>
              </a:rPr>
              <a:t> â 10 </a:t>
            </a:r>
            <a:r>
              <a:rPr lang="en-GB" sz="2400" b="1" dirty="0" err="1">
                <a:solidFill>
                  <a:schemeClr val="accent5">
                    <a:lumMod val="75000"/>
                  </a:schemeClr>
                </a:solidFill>
              </a:rPr>
              <a:t>awr</a:t>
            </a:r>
            <a:r>
              <a:rPr lang="en-GB" sz="2400" b="1" dirty="0">
                <a:solidFill>
                  <a:schemeClr val="accent5">
                    <a:lumMod val="75000"/>
                  </a:schemeClr>
                </a:solidFill>
              </a:rPr>
              <a:t> – </a:t>
            </a:r>
          </a:p>
          <a:p>
            <a:r>
              <a:rPr lang="en-GB" sz="2400" b="1" dirty="0">
                <a:solidFill>
                  <a:schemeClr val="accent5">
                    <a:lumMod val="75000"/>
                  </a:schemeClr>
                </a:solidFill>
              </a:rPr>
              <a:t>DYDD MAWRTH 9-12 ac 1-3 (AR Y CAMPWS)</a:t>
            </a:r>
          </a:p>
          <a:p>
            <a:r>
              <a:rPr lang="en-GB" sz="2400" b="1" dirty="0">
                <a:solidFill>
                  <a:schemeClr val="accent5">
                    <a:lumMod val="75000"/>
                  </a:schemeClr>
                </a:solidFill>
              </a:rPr>
              <a:t>DYDD MERCHER  9-12 </a:t>
            </a:r>
            <a:r>
              <a:rPr lang="en-GB" sz="2400" b="1" dirty="0" err="1">
                <a:solidFill>
                  <a:schemeClr val="accent5">
                    <a:lumMod val="75000"/>
                  </a:schemeClr>
                </a:solidFill>
              </a:rPr>
              <a:t>ar</a:t>
            </a:r>
            <a:r>
              <a:rPr lang="en-GB" sz="2400" b="1" dirty="0">
                <a:solidFill>
                  <a:schemeClr val="accent5">
                    <a:lumMod val="75000"/>
                  </a:schemeClr>
                </a:solidFill>
              </a:rPr>
              <a:t> TEAMS</a:t>
            </a:r>
          </a:p>
          <a:p>
            <a:r>
              <a:rPr lang="en-GB" sz="2400" b="1" dirty="0">
                <a:solidFill>
                  <a:schemeClr val="accent5">
                    <a:lumMod val="75000"/>
                  </a:schemeClr>
                </a:solidFill>
              </a:rPr>
              <a:t>1 </a:t>
            </a:r>
            <a:r>
              <a:rPr lang="en-GB" sz="2400" b="1" dirty="0" err="1">
                <a:solidFill>
                  <a:schemeClr val="accent5">
                    <a:lumMod val="75000"/>
                  </a:schemeClr>
                </a:solidFill>
              </a:rPr>
              <a:t>sesiwn</a:t>
            </a:r>
            <a:r>
              <a:rPr lang="en-GB" sz="2400" b="1" dirty="0">
                <a:solidFill>
                  <a:schemeClr val="accent5">
                    <a:lumMod val="75000"/>
                  </a:schemeClr>
                </a:solidFill>
              </a:rPr>
              <a:t> ANNIBYNNOL o </a:t>
            </a:r>
            <a:r>
              <a:rPr lang="en-GB" sz="2400" b="1" dirty="0" err="1">
                <a:solidFill>
                  <a:schemeClr val="accent5">
                    <a:lumMod val="75000"/>
                  </a:schemeClr>
                </a:solidFill>
              </a:rPr>
              <a:t>ddwy</a:t>
            </a:r>
            <a:r>
              <a:rPr lang="en-GB" sz="2400" b="1" dirty="0">
                <a:solidFill>
                  <a:schemeClr val="accent5">
                    <a:lumMod val="75000"/>
                  </a:schemeClr>
                </a:solidFill>
              </a:rPr>
              <a:t> </a:t>
            </a:r>
            <a:r>
              <a:rPr lang="en-GB" sz="2400" b="1" dirty="0" err="1">
                <a:solidFill>
                  <a:schemeClr val="accent5">
                    <a:lumMod val="75000"/>
                  </a:schemeClr>
                </a:solidFill>
              </a:rPr>
              <a:t>awr</a:t>
            </a:r>
            <a:endParaRPr lang="en-GB" sz="2400" b="1" dirty="0">
              <a:solidFill>
                <a:schemeClr val="accent5">
                  <a:lumMod val="75000"/>
                </a:schemeClr>
              </a:solidFill>
            </a:endParaRPr>
          </a:p>
          <a:p>
            <a:endParaRPr lang="en-GB" sz="2400" dirty="0"/>
          </a:p>
        </p:txBody>
      </p:sp>
      <p:sp>
        <p:nvSpPr>
          <p:cNvPr id="5" name="Content Placeholder 2"/>
          <p:cNvSpPr txBox="1">
            <a:spLocks/>
          </p:cNvSpPr>
          <p:nvPr/>
        </p:nvSpPr>
        <p:spPr>
          <a:xfrm>
            <a:off x="6512482" y="2101718"/>
            <a:ext cx="4993717"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b="1" dirty="0">
                <a:solidFill>
                  <a:schemeClr val="accent5">
                    <a:lumMod val="75000"/>
                  </a:schemeClr>
                </a:solidFill>
              </a:rPr>
              <a:t>4 sessions per week totalling 10 hrs  – </a:t>
            </a:r>
          </a:p>
          <a:p>
            <a:r>
              <a:rPr lang="en-GB" sz="2400" b="1" dirty="0">
                <a:solidFill>
                  <a:schemeClr val="accent5">
                    <a:lumMod val="75000"/>
                  </a:schemeClr>
                </a:solidFill>
              </a:rPr>
              <a:t>TUESDAY 9-12 and 1-3 (ON CAMPUS)</a:t>
            </a:r>
          </a:p>
          <a:p>
            <a:r>
              <a:rPr lang="en-GB" sz="2400" b="1" dirty="0">
                <a:solidFill>
                  <a:schemeClr val="accent5">
                    <a:lumMod val="75000"/>
                  </a:schemeClr>
                </a:solidFill>
              </a:rPr>
              <a:t>WEDNESDAY 9-12 on TEAMS</a:t>
            </a:r>
          </a:p>
          <a:p>
            <a:r>
              <a:rPr lang="en-GB" sz="2400" b="1" dirty="0">
                <a:solidFill>
                  <a:schemeClr val="accent5">
                    <a:lumMod val="75000"/>
                  </a:schemeClr>
                </a:solidFill>
              </a:rPr>
              <a:t>1 two hour ASYNCHRONOUS session</a:t>
            </a:r>
          </a:p>
          <a:p>
            <a:endParaRPr lang="en-GB" sz="2400" dirty="0"/>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sp>
        <p:nvSpPr>
          <p:cNvPr id="7" name="TextBox 6"/>
          <p:cNvSpPr txBox="1"/>
          <p:nvPr/>
        </p:nvSpPr>
        <p:spPr>
          <a:xfrm>
            <a:off x="1670547" y="5196646"/>
            <a:ext cx="7338793" cy="1323439"/>
          </a:xfrm>
          <a:prstGeom prst="rect">
            <a:avLst/>
          </a:prstGeom>
          <a:noFill/>
        </p:spPr>
        <p:txBody>
          <a:bodyPr wrap="square" rtlCol="0">
            <a:spAutoFit/>
          </a:bodyPr>
          <a:lstStyle/>
          <a:p>
            <a:r>
              <a:rPr lang="en-GB" sz="2000" b="1" dirty="0">
                <a:solidFill>
                  <a:srgbClr val="C00000"/>
                </a:solidFill>
              </a:rPr>
              <a:t>W1		2 campus/ 1 synchronous/ 1 asynchronous</a:t>
            </a:r>
          </a:p>
          <a:p>
            <a:r>
              <a:rPr lang="en-GB" sz="2000" b="1" dirty="0">
                <a:solidFill>
                  <a:srgbClr val="C00000"/>
                </a:solidFill>
              </a:rPr>
              <a:t>W2		2 campus/ 1 synchronous/ 1 asynchronous</a:t>
            </a:r>
          </a:p>
          <a:p>
            <a:r>
              <a:rPr lang="en-GB" sz="2000" b="1" dirty="0">
                <a:solidFill>
                  <a:srgbClr val="C00000"/>
                </a:solidFill>
              </a:rPr>
              <a:t>W3		2 campus/ 1 synchronous/ 1 asynchronous</a:t>
            </a:r>
          </a:p>
          <a:p>
            <a:r>
              <a:rPr lang="en-GB" sz="2000" b="1" dirty="0">
                <a:solidFill>
                  <a:srgbClr val="C00000"/>
                </a:solidFill>
              </a:rPr>
              <a:t>W4		wythnos </a:t>
            </a:r>
            <a:r>
              <a:rPr lang="en-GB" sz="2000" b="1" dirty="0" err="1">
                <a:solidFill>
                  <a:srgbClr val="C00000"/>
                </a:solidFill>
              </a:rPr>
              <a:t>asesiad</a:t>
            </a:r>
            <a:r>
              <a:rPr lang="en-GB" sz="2000" b="1" dirty="0">
                <a:solidFill>
                  <a:srgbClr val="C00000"/>
                </a:solidFill>
              </a:rPr>
              <a:t> / assessment week</a:t>
            </a:r>
          </a:p>
        </p:txBody>
      </p:sp>
      <p:pic>
        <p:nvPicPr>
          <p:cNvPr id="8" name="Picture 7" descr="Arrows Cycle Red · Free vector graphic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5383" y="4857319"/>
            <a:ext cx="1215008" cy="1268524"/>
          </a:xfrm>
          <a:prstGeom prst="rect">
            <a:avLst/>
          </a:prstGeom>
        </p:spPr>
      </p:pic>
    </p:spTree>
    <p:extLst>
      <p:ext uri="{BB962C8B-B14F-4D97-AF65-F5344CB8AC3E}">
        <p14:creationId xmlns:p14="http://schemas.microsoft.com/office/powerpoint/2010/main" val="100199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9382" y="1439776"/>
            <a:ext cx="5593007" cy="5227031"/>
          </a:xfrm>
        </p:spPr>
        <p:txBody>
          <a:bodyPr>
            <a:normAutofit fontScale="92500" lnSpcReduction="20000"/>
          </a:bodyPr>
          <a:lstStyle/>
          <a:p>
            <a:r>
              <a:rPr lang="en-GB" b="1" i="1" dirty="0">
                <a:solidFill>
                  <a:schemeClr val="accent6">
                    <a:lumMod val="60000"/>
                    <a:lumOff val="40000"/>
                  </a:schemeClr>
                </a:solidFill>
              </a:rPr>
              <a:t>BLOC 1 - </a:t>
            </a:r>
            <a:r>
              <a:rPr lang="en-GB" b="1" dirty="0">
                <a:solidFill>
                  <a:schemeClr val="accent6">
                    <a:lumMod val="60000"/>
                    <a:lumOff val="40000"/>
                  </a:schemeClr>
                </a:solidFill>
              </a:rPr>
              <a:t>ADDYSG: DDOE, HEDDIW AC YFORY (RP)</a:t>
            </a:r>
            <a:endParaRPr lang="en-GB" b="1" i="1" dirty="0">
              <a:solidFill>
                <a:schemeClr val="accent6">
                  <a:lumMod val="60000"/>
                  <a:lumOff val="40000"/>
                </a:schemeClr>
              </a:solidFill>
            </a:endParaRPr>
          </a:p>
          <a:p>
            <a:endParaRPr lang="en-GB" b="1" dirty="0">
              <a:solidFill>
                <a:schemeClr val="accent6">
                  <a:lumMod val="60000"/>
                  <a:lumOff val="40000"/>
                </a:schemeClr>
              </a:solidFill>
            </a:endParaRPr>
          </a:p>
          <a:p>
            <a:r>
              <a:rPr lang="en-GB" b="1" dirty="0">
                <a:solidFill>
                  <a:schemeClr val="accent6">
                    <a:lumMod val="60000"/>
                    <a:lumOff val="40000"/>
                  </a:schemeClr>
                </a:solidFill>
              </a:rPr>
              <a:t>BLOC 2 – </a:t>
            </a:r>
            <a:r>
              <a:rPr lang="en-GB" b="1" i="1" dirty="0">
                <a:solidFill>
                  <a:schemeClr val="accent6">
                    <a:lumMod val="60000"/>
                    <a:lumOff val="40000"/>
                  </a:schemeClr>
                </a:solidFill>
              </a:rPr>
              <a:t>DYSGU YN Y CYFNOD DIGIDOL (RP)</a:t>
            </a:r>
            <a:endParaRPr lang="en-GB" b="1" dirty="0">
              <a:solidFill>
                <a:schemeClr val="accent6">
                  <a:lumMod val="60000"/>
                  <a:lumOff val="40000"/>
                </a:schemeClr>
              </a:solidFill>
            </a:endParaRPr>
          </a:p>
          <a:p>
            <a:pPr marL="0" indent="0">
              <a:buNone/>
            </a:pPr>
            <a:endParaRPr lang="en-GB" b="1" dirty="0">
              <a:solidFill>
                <a:schemeClr val="accent6">
                  <a:lumMod val="60000"/>
                  <a:lumOff val="40000"/>
                </a:schemeClr>
              </a:solidFill>
            </a:endParaRPr>
          </a:p>
          <a:p>
            <a:r>
              <a:rPr lang="en-GB" b="1" dirty="0">
                <a:solidFill>
                  <a:schemeClr val="accent6">
                    <a:lumMod val="60000"/>
                    <a:lumOff val="40000"/>
                  </a:schemeClr>
                </a:solidFill>
              </a:rPr>
              <a:t>BLOC 3 – DAMCANIAETHAU DYSGU AC YMARFER (HG)</a:t>
            </a:r>
          </a:p>
          <a:p>
            <a:pPr marL="0" indent="0">
              <a:buNone/>
            </a:pPr>
            <a:endParaRPr lang="en-GB" b="1" dirty="0">
              <a:solidFill>
                <a:schemeClr val="accent6">
                  <a:lumMod val="60000"/>
                  <a:lumOff val="40000"/>
                </a:schemeClr>
              </a:solidFill>
            </a:endParaRPr>
          </a:p>
          <a:p>
            <a:r>
              <a:rPr lang="en-GB" b="1" i="1" dirty="0">
                <a:solidFill>
                  <a:schemeClr val="accent6">
                    <a:lumMod val="60000"/>
                    <a:lumOff val="40000"/>
                  </a:schemeClr>
                </a:solidFill>
              </a:rPr>
              <a:t>BLOC 4 – DATBLYGIAD AR DRAWS YR YSTOD OEDRAN (AM)</a:t>
            </a:r>
          </a:p>
          <a:p>
            <a:pPr marL="0" indent="0">
              <a:buNone/>
            </a:pPr>
            <a:endParaRPr lang="en-GB" b="1" dirty="0">
              <a:solidFill>
                <a:schemeClr val="accent6">
                  <a:lumMod val="60000"/>
                  <a:lumOff val="40000"/>
                </a:schemeClr>
              </a:solidFill>
            </a:endParaRPr>
          </a:p>
          <a:p>
            <a:r>
              <a:rPr lang="en-GB" b="1" dirty="0">
                <a:solidFill>
                  <a:schemeClr val="accent6">
                    <a:lumMod val="60000"/>
                    <a:lumOff val="40000"/>
                  </a:schemeClr>
                </a:solidFill>
              </a:rPr>
              <a:t>BLOC 5 – HERIAU CYFOES: GWNEUD GWAHANIAETH (HG)</a:t>
            </a:r>
          </a:p>
          <a:p>
            <a:pPr marL="0" indent="0">
              <a:buNone/>
            </a:pPr>
            <a:endParaRPr lang="en-GB" b="1" dirty="0">
              <a:solidFill>
                <a:schemeClr val="accent6">
                  <a:lumMod val="60000"/>
                  <a:lumOff val="40000"/>
                </a:schemeClr>
              </a:solidFill>
            </a:endParaRPr>
          </a:p>
          <a:p>
            <a:r>
              <a:rPr lang="en-GB" b="1" dirty="0">
                <a:solidFill>
                  <a:schemeClr val="accent6">
                    <a:lumMod val="60000"/>
                    <a:lumOff val="40000"/>
                  </a:schemeClr>
                </a:solidFill>
              </a:rPr>
              <a:t>BLOC 6 – PARCHU HAWLIAU A CHYNHWYSIANT CYMDEITHASOL (AM)</a:t>
            </a:r>
          </a:p>
          <a:p>
            <a:endParaRPr lang="en-GB" dirty="0"/>
          </a:p>
        </p:txBody>
      </p:sp>
      <p:sp>
        <p:nvSpPr>
          <p:cNvPr id="5" name="Rectangle 4"/>
          <p:cNvSpPr/>
          <p:nvPr/>
        </p:nvSpPr>
        <p:spPr>
          <a:xfrm>
            <a:off x="6248742" y="1439776"/>
            <a:ext cx="5693875" cy="5016758"/>
          </a:xfrm>
          <a:prstGeom prst="rect">
            <a:avLst/>
          </a:prstGeom>
        </p:spPr>
        <p:txBody>
          <a:bodyPr wrap="square">
            <a:spAutoFit/>
          </a:bodyPr>
          <a:lstStyle/>
          <a:p>
            <a:r>
              <a:rPr lang="en-GB" sz="2000" b="1" i="1" dirty="0">
                <a:solidFill>
                  <a:prstClr val="black"/>
                </a:solidFill>
              </a:rPr>
              <a:t>BLOCK 1 </a:t>
            </a:r>
            <a:r>
              <a:rPr lang="en-GB" sz="2000" i="1" dirty="0">
                <a:solidFill>
                  <a:prstClr val="black"/>
                </a:solidFill>
              </a:rPr>
              <a:t>– </a:t>
            </a:r>
            <a:r>
              <a:rPr lang="en-GB" sz="2000" dirty="0">
                <a:solidFill>
                  <a:prstClr val="black"/>
                </a:solidFill>
              </a:rPr>
              <a:t>EDUCATION: PAST PRESENT AND FUTURE (RP)</a:t>
            </a:r>
          </a:p>
          <a:p>
            <a:pPr lvl="0"/>
            <a:r>
              <a:rPr lang="en-GB" sz="2000" dirty="0">
                <a:solidFill>
                  <a:prstClr val="black"/>
                </a:solidFill>
              </a:rPr>
              <a:t> </a:t>
            </a:r>
          </a:p>
          <a:p>
            <a:r>
              <a:rPr lang="en-GB" sz="2000" b="1" dirty="0">
                <a:solidFill>
                  <a:prstClr val="black"/>
                </a:solidFill>
              </a:rPr>
              <a:t>BLOCK 2 </a:t>
            </a:r>
            <a:r>
              <a:rPr lang="en-GB" sz="2000" dirty="0">
                <a:solidFill>
                  <a:prstClr val="black"/>
                </a:solidFill>
              </a:rPr>
              <a:t>– </a:t>
            </a:r>
            <a:r>
              <a:rPr lang="en-GB" sz="2000" i="1" dirty="0">
                <a:solidFill>
                  <a:prstClr val="black"/>
                </a:solidFill>
              </a:rPr>
              <a:t>LEARNING IN THE DIGITAL ERA (RP)</a:t>
            </a:r>
          </a:p>
          <a:p>
            <a:pPr lvl="0"/>
            <a:endParaRPr lang="en-GB" sz="2000" dirty="0">
              <a:solidFill>
                <a:prstClr val="black"/>
              </a:solidFill>
            </a:endParaRPr>
          </a:p>
          <a:p>
            <a:pPr lvl="0"/>
            <a:r>
              <a:rPr lang="en-GB" sz="2000" b="1" dirty="0">
                <a:solidFill>
                  <a:prstClr val="black"/>
                </a:solidFill>
              </a:rPr>
              <a:t>BLOCK 3 </a:t>
            </a:r>
            <a:r>
              <a:rPr lang="en-GB" sz="2000" dirty="0">
                <a:solidFill>
                  <a:prstClr val="black"/>
                </a:solidFill>
              </a:rPr>
              <a:t>– LEARNING THEORY AND PRACTICE (HG)</a:t>
            </a:r>
          </a:p>
          <a:p>
            <a:pPr lvl="0"/>
            <a:endParaRPr lang="en-GB" sz="2000" dirty="0">
              <a:solidFill>
                <a:prstClr val="black"/>
              </a:solidFill>
            </a:endParaRPr>
          </a:p>
          <a:p>
            <a:pPr lvl="0"/>
            <a:r>
              <a:rPr lang="en-GB" sz="2000" b="1" i="1" dirty="0">
                <a:solidFill>
                  <a:prstClr val="black"/>
                </a:solidFill>
              </a:rPr>
              <a:t>BLOCK 4 </a:t>
            </a:r>
            <a:r>
              <a:rPr lang="en-GB" sz="2000" i="1" dirty="0">
                <a:solidFill>
                  <a:prstClr val="black"/>
                </a:solidFill>
              </a:rPr>
              <a:t>– DEVELOPMENT ACROSS THE LIFESPAN (AM)</a:t>
            </a:r>
          </a:p>
          <a:p>
            <a:pPr lvl="0"/>
            <a:r>
              <a:rPr lang="en-GB" sz="2000" b="1" dirty="0">
                <a:solidFill>
                  <a:prstClr val="black"/>
                </a:solidFill>
              </a:rPr>
              <a:t> </a:t>
            </a:r>
          </a:p>
          <a:p>
            <a:pPr lvl="0"/>
            <a:r>
              <a:rPr lang="en-GB" sz="2000" b="1" dirty="0">
                <a:solidFill>
                  <a:prstClr val="black"/>
                </a:solidFill>
              </a:rPr>
              <a:t>BLOCK 5 </a:t>
            </a:r>
            <a:r>
              <a:rPr lang="en-GB" sz="2000" dirty="0">
                <a:solidFill>
                  <a:prstClr val="black"/>
                </a:solidFill>
              </a:rPr>
              <a:t>– </a:t>
            </a:r>
            <a:r>
              <a:rPr lang="en-GB" sz="2000" i="1" dirty="0">
                <a:solidFill>
                  <a:prstClr val="black"/>
                </a:solidFill>
              </a:rPr>
              <a:t>CONTEMPORARY CHALLENGES: MAKING A DIFFERENCE (HG) </a:t>
            </a:r>
            <a:endParaRPr lang="en-GB" sz="2000" dirty="0">
              <a:solidFill>
                <a:prstClr val="black"/>
              </a:solidFill>
            </a:endParaRPr>
          </a:p>
          <a:p>
            <a:pPr lvl="0"/>
            <a:endParaRPr lang="en-GB" sz="2000" dirty="0">
              <a:solidFill>
                <a:prstClr val="black"/>
              </a:solidFill>
            </a:endParaRPr>
          </a:p>
          <a:p>
            <a:pPr lvl="0"/>
            <a:r>
              <a:rPr lang="en-GB" sz="2000" b="1" dirty="0">
                <a:solidFill>
                  <a:prstClr val="black"/>
                </a:solidFill>
              </a:rPr>
              <a:t>BLOCK 6 </a:t>
            </a:r>
            <a:r>
              <a:rPr lang="en-GB" sz="2000" dirty="0">
                <a:solidFill>
                  <a:prstClr val="black"/>
                </a:solidFill>
              </a:rPr>
              <a:t>– RESPECTING RIGHTS AND SOCIAL INCLUSION  (AM)</a:t>
            </a:r>
          </a:p>
        </p:txBody>
      </p:sp>
      <p:sp>
        <p:nvSpPr>
          <p:cNvPr id="6" name="TextBox 5"/>
          <p:cNvSpPr txBox="1"/>
          <p:nvPr/>
        </p:nvSpPr>
        <p:spPr>
          <a:xfrm>
            <a:off x="3050328" y="907421"/>
            <a:ext cx="6693966" cy="461665"/>
          </a:xfrm>
          <a:prstGeom prst="rect">
            <a:avLst/>
          </a:prstGeom>
          <a:noFill/>
        </p:spPr>
        <p:txBody>
          <a:bodyPr wrap="square" rtlCol="0">
            <a:spAutoFit/>
          </a:bodyPr>
          <a:lstStyle/>
          <a:p>
            <a:r>
              <a:rPr lang="en-GB" sz="2400" b="1" u="sng" dirty="0">
                <a:solidFill>
                  <a:schemeClr val="accent6">
                    <a:lumMod val="60000"/>
                    <a:lumOff val="40000"/>
                  </a:schemeClr>
                </a:solidFill>
              </a:rPr>
              <a:t>AMSERLEN BLWYDDYN 1</a:t>
            </a:r>
            <a:r>
              <a:rPr lang="en-GB" sz="2400" b="1" u="sng" dirty="0"/>
              <a:t>/YEAR 1 TIMETABLE</a:t>
            </a:r>
          </a:p>
        </p:txBody>
      </p:sp>
      <p:pic>
        <p:nvPicPr>
          <p:cNvPr id="7" name="Picture 6"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51127" y="459533"/>
            <a:ext cx="2246190" cy="895775"/>
          </a:xfrm>
          <a:prstGeom prst="rect">
            <a:avLst/>
          </a:prstGeom>
        </p:spPr>
      </p:pic>
    </p:spTree>
    <p:extLst>
      <p:ext uri="{BB962C8B-B14F-4D97-AF65-F5344CB8AC3E}">
        <p14:creationId xmlns:p14="http://schemas.microsoft.com/office/powerpoint/2010/main" val="1498486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6">
                    <a:lumMod val="60000"/>
                    <a:lumOff val="40000"/>
                  </a:schemeClr>
                </a:solidFill>
              </a:rPr>
              <a:t>LLAWLYFR sicrhau </a:t>
            </a:r>
            <a:r>
              <a:rPr lang="en-GB" b="1" dirty="0" err="1">
                <a:solidFill>
                  <a:schemeClr val="accent6">
                    <a:lumMod val="60000"/>
                    <a:lumOff val="40000"/>
                  </a:schemeClr>
                </a:solidFill>
              </a:rPr>
              <a:t>ansawdd</a:t>
            </a:r>
            <a:br>
              <a:rPr lang="en-GB" b="1" dirty="0"/>
            </a:br>
            <a:r>
              <a:rPr lang="en-GB" b="1" dirty="0"/>
              <a:t>academic quality HANDBOOK</a:t>
            </a:r>
          </a:p>
        </p:txBody>
      </p:sp>
      <p:sp>
        <p:nvSpPr>
          <p:cNvPr id="3" name="Content Placeholder 2"/>
          <p:cNvSpPr>
            <a:spLocks noGrp="1"/>
          </p:cNvSpPr>
          <p:nvPr>
            <p:ph idx="1"/>
          </p:nvPr>
        </p:nvSpPr>
        <p:spPr>
          <a:xfrm>
            <a:off x="685800" y="3981026"/>
            <a:ext cx="10820400" cy="4024125"/>
          </a:xfrm>
        </p:spPr>
        <p:txBody>
          <a:bodyPr/>
          <a:lstStyle/>
          <a:p>
            <a:r>
              <a:rPr lang="en-GB" b="1" dirty="0">
                <a:hlinkClick r:id="rId2"/>
              </a:rPr>
              <a:t>UWTSD ACADEMIC QUALITY HANDBOOK</a:t>
            </a:r>
            <a:endParaRPr lang="en-GB" b="1" dirty="0"/>
          </a:p>
          <a:p>
            <a:endParaRPr lang="en-GB" dirty="0"/>
          </a:p>
          <a:p>
            <a:r>
              <a:rPr lang="en-GB" b="1" dirty="0">
                <a:hlinkClick r:id="rId3"/>
              </a:rPr>
              <a:t>LLAWLYFR ANSAWDD ACADEMAIDD PCYDDS </a:t>
            </a:r>
            <a:endParaRPr lang="en-GB" b="1" dirty="0"/>
          </a:p>
        </p:txBody>
      </p:sp>
      <p:sp>
        <p:nvSpPr>
          <p:cNvPr id="4" name="TextBox 3"/>
          <p:cNvSpPr txBox="1"/>
          <p:nvPr/>
        </p:nvSpPr>
        <p:spPr>
          <a:xfrm>
            <a:off x="1244601" y="2365831"/>
            <a:ext cx="3141134" cy="1200329"/>
          </a:xfrm>
          <a:prstGeom prst="rect">
            <a:avLst/>
          </a:prstGeom>
          <a:noFill/>
        </p:spPr>
        <p:txBody>
          <a:bodyPr wrap="square" rtlCol="0">
            <a:spAutoFit/>
          </a:bodyPr>
          <a:lstStyle/>
          <a:p>
            <a:r>
              <a:rPr lang="en-GB" b="1" dirty="0"/>
              <a:t>Yma gwelwch </a:t>
            </a:r>
            <a:r>
              <a:rPr lang="en-GB" b="1" dirty="0" err="1"/>
              <a:t>ganllawiau</a:t>
            </a:r>
            <a:r>
              <a:rPr lang="en-GB" b="1" dirty="0"/>
              <a:t> a </a:t>
            </a:r>
            <a:r>
              <a:rPr lang="en-GB" b="1" dirty="0" err="1"/>
              <a:t>pholis</a:t>
            </a:r>
            <a:r>
              <a:rPr lang="en-GB" b="1" dirty="0" err="1">
                <a:latin typeface="Arial" panose="020B0604020202020204" pitchFamily="34" charset="0"/>
                <a:cs typeface="Arial" panose="020B0604020202020204" pitchFamily="34" charset="0"/>
              </a:rPr>
              <a:t>ï</a:t>
            </a:r>
            <a:r>
              <a:rPr lang="en-GB" b="1" dirty="0" err="1"/>
              <a:t>au</a:t>
            </a:r>
            <a:r>
              <a:rPr lang="en-GB" b="1" dirty="0"/>
              <a:t> perthnasol </a:t>
            </a:r>
            <a:r>
              <a:rPr lang="en-GB" b="1" dirty="0" err="1"/>
              <a:t>i’ch</a:t>
            </a:r>
            <a:r>
              <a:rPr lang="en-GB" b="1" dirty="0"/>
              <a:t> </a:t>
            </a:r>
            <a:r>
              <a:rPr lang="en-GB" b="1" dirty="0" err="1"/>
              <a:t>astudiaethau</a:t>
            </a:r>
            <a:r>
              <a:rPr lang="en-GB" b="1" dirty="0"/>
              <a:t>. </a:t>
            </a:r>
            <a:r>
              <a:rPr lang="en-GB" b="1" dirty="0" err="1"/>
              <a:t>Dolenni</a:t>
            </a:r>
            <a:r>
              <a:rPr lang="en-GB" b="1" dirty="0"/>
              <a:t> isod.</a:t>
            </a:r>
          </a:p>
        </p:txBody>
      </p:sp>
      <p:sp>
        <p:nvSpPr>
          <p:cNvPr id="5" name="TextBox 4"/>
          <p:cNvSpPr txBox="1"/>
          <p:nvPr/>
        </p:nvSpPr>
        <p:spPr>
          <a:xfrm>
            <a:off x="7018867" y="2472267"/>
            <a:ext cx="3141134" cy="1200329"/>
          </a:xfrm>
          <a:prstGeom prst="rect">
            <a:avLst/>
          </a:prstGeom>
          <a:noFill/>
        </p:spPr>
        <p:txBody>
          <a:bodyPr wrap="square" rtlCol="0">
            <a:spAutoFit/>
          </a:bodyPr>
          <a:lstStyle/>
          <a:p>
            <a:r>
              <a:rPr lang="en-GB" b="1" dirty="0"/>
              <a:t>Here you will find relevant guidance and policy documents for your studies. Links below.</a:t>
            </a:r>
          </a:p>
        </p:txBody>
      </p:sp>
      <p:pic>
        <p:nvPicPr>
          <p:cNvPr id="6" name="Picture 5" descr="University of Wales Trinity Saint David - Wikipedia"/>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7390" y="5341577"/>
            <a:ext cx="2774681" cy="1106536"/>
          </a:xfrm>
          <a:prstGeom prst="rect">
            <a:avLst/>
          </a:prstGeom>
        </p:spPr>
      </p:pic>
    </p:spTree>
    <p:extLst>
      <p:ext uri="{BB962C8B-B14F-4D97-AF65-F5344CB8AC3E}">
        <p14:creationId xmlns:p14="http://schemas.microsoft.com/office/powerpoint/2010/main" val="4196047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58369F-95BA-445C-8E17-FACEEE2B0CBE}"/>
              </a:ext>
            </a:extLst>
          </p:cNvPr>
          <p:cNvSpPr>
            <a:spLocks noGrp="1"/>
          </p:cNvSpPr>
          <p:nvPr>
            <p:ph idx="1"/>
          </p:nvPr>
        </p:nvSpPr>
        <p:spPr/>
        <p:txBody>
          <a:bodyPr/>
          <a:lstStyle/>
          <a:p>
            <a:endParaRPr lang="cy-GB"/>
          </a:p>
        </p:txBody>
      </p:sp>
      <p:sp>
        <p:nvSpPr>
          <p:cNvPr id="4" name="Title 1">
            <a:extLst>
              <a:ext uri="{FF2B5EF4-FFF2-40B4-BE49-F238E27FC236}">
                <a16:creationId xmlns:a16="http://schemas.microsoft.com/office/drawing/2014/main" id="{183E2909-6C43-4277-AE5C-9443F581047A}"/>
              </a:ext>
            </a:extLst>
          </p:cNvPr>
          <p:cNvSpPr>
            <a:spLocks noGrp="1"/>
          </p:cNvSpPr>
          <p:nvPr>
            <p:ph type="title"/>
          </p:nvPr>
        </p:nvSpPr>
        <p:spPr>
          <a:xfrm>
            <a:off x="2895600" y="763588"/>
            <a:ext cx="8610600" cy="1293812"/>
          </a:xfrm>
        </p:spPr>
        <p:txBody>
          <a:bodyPr>
            <a:normAutofit/>
          </a:bodyPr>
          <a:lstStyle/>
          <a:p>
            <a:r>
              <a:rPr lang="en-GB" b="1" dirty="0">
                <a:solidFill>
                  <a:schemeClr val="accent6">
                    <a:lumMod val="60000"/>
                    <a:lumOff val="40000"/>
                  </a:schemeClr>
                </a:solidFill>
              </a:rPr>
              <a:t>LLAWLYFR rhaglen</a:t>
            </a:r>
            <a:br>
              <a:rPr lang="en-GB" b="1" dirty="0"/>
            </a:br>
            <a:r>
              <a:rPr lang="en-GB" b="1" dirty="0"/>
              <a:t>Programme HANDBOOK</a:t>
            </a:r>
          </a:p>
        </p:txBody>
      </p:sp>
    </p:spTree>
    <p:extLst>
      <p:ext uri="{BB962C8B-B14F-4D97-AF65-F5344CB8AC3E}">
        <p14:creationId xmlns:p14="http://schemas.microsoft.com/office/powerpoint/2010/main" val="2812765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65" y="1113198"/>
            <a:ext cx="12164291" cy="1293028"/>
          </a:xfrm>
        </p:spPr>
        <p:txBody>
          <a:bodyPr>
            <a:normAutofit/>
          </a:bodyPr>
          <a:lstStyle/>
          <a:p>
            <a:r>
              <a:rPr lang="en-GB" b="1" dirty="0" err="1">
                <a:solidFill>
                  <a:schemeClr val="accent6">
                    <a:lumMod val="60000"/>
                    <a:lumOff val="40000"/>
                  </a:schemeClr>
                </a:solidFill>
              </a:rPr>
              <a:t>R</a:t>
            </a:r>
            <a:r>
              <a:rPr lang="en-GB" b="1" dirty="0" err="1">
                <a:solidFill>
                  <a:schemeClr val="accent6">
                    <a:lumMod val="60000"/>
                    <a:lumOff val="40000"/>
                  </a:schemeClr>
                </a:solidFill>
                <a:latin typeface="Arial" panose="020B0604020202020204" pitchFamily="34" charset="0"/>
                <a:cs typeface="Arial" panose="020B0604020202020204" pitchFamily="34" charset="0"/>
              </a:rPr>
              <a:t>ô</a:t>
            </a:r>
            <a:r>
              <a:rPr lang="en-GB" b="1" dirty="0" err="1">
                <a:solidFill>
                  <a:schemeClr val="accent6">
                    <a:lumMod val="60000"/>
                    <a:lumOff val="40000"/>
                  </a:schemeClr>
                </a:solidFill>
              </a:rPr>
              <a:t>L</a:t>
            </a:r>
            <a:r>
              <a:rPr lang="en-GB" b="1" dirty="0">
                <a:solidFill>
                  <a:schemeClr val="accent6">
                    <a:lumMod val="60000"/>
                    <a:lumOff val="40000"/>
                  </a:schemeClr>
                </a:solidFill>
              </a:rPr>
              <a:t> TIWTORIAID CEFNOGAETH ACADEMAIDD</a:t>
            </a:r>
          </a:p>
        </p:txBody>
      </p:sp>
      <p:sp>
        <p:nvSpPr>
          <p:cNvPr id="3" name="Content Placeholder 2"/>
          <p:cNvSpPr>
            <a:spLocks noGrp="1"/>
          </p:cNvSpPr>
          <p:nvPr>
            <p:ph idx="1"/>
          </p:nvPr>
        </p:nvSpPr>
        <p:spPr>
          <a:xfrm>
            <a:off x="954424" y="2871215"/>
            <a:ext cx="4634346" cy="3134791"/>
          </a:xfrm>
        </p:spPr>
        <p:txBody>
          <a:bodyPr>
            <a:normAutofit lnSpcReduction="10000"/>
          </a:bodyPr>
          <a:lstStyle/>
          <a:p>
            <a:r>
              <a:rPr lang="en-GB" dirty="0"/>
              <a:t>You will be assigned a named tutor for each year of your studies who will be your contact for academic and pastoral support. Normally you will meet your Academic Support Tutor either in small groups of individually and all tutors will be contacting their students this week if they have not already done so.</a:t>
            </a:r>
          </a:p>
        </p:txBody>
      </p:sp>
      <p:sp>
        <p:nvSpPr>
          <p:cNvPr id="4" name="Title 1"/>
          <p:cNvSpPr txBox="1">
            <a:spLocks/>
          </p:cNvSpPr>
          <p:nvPr/>
        </p:nvSpPr>
        <p:spPr>
          <a:xfrm>
            <a:off x="1787236" y="1578187"/>
            <a:ext cx="1018309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b="1" dirty="0"/>
              <a:t>ROLE OF ACADEMIC SUPPORT TUTORS</a:t>
            </a:r>
          </a:p>
        </p:txBody>
      </p:sp>
      <p:sp>
        <p:nvSpPr>
          <p:cNvPr id="11" name="Content Placeholder 2"/>
          <p:cNvSpPr txBox="1">
            <a:spLocks/>
          </p:cNvSpPr>
          <p:nvPr/>
        </p:nvSpPr>
        <p:spPr>
          <a:xfrm>
            <a:off x="6184515" y="2871214"/>
            <a:ext cx="4779818" cy="313479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err="1"/>
              <a:t>Byddwch</a:t>
            </a:r>
            <a:r>
              <a:rPr lang="en-GB" dirty="0"/>
              <a:t> yn </a:t>
            </a:r>
            <a:r>
              <a:rPr lang="en-GB" dirty="0" err="1"/>
              <a:t>derbyn</a:t>
            </a:r>
            <a:r>
              <a:rPr lang="en-GB" dirty="0"/>
              <a:t> </a:t>
            </a:r>
            <a:r>
              <a:rPr lang="en-GB" dirty="0" err="1"/>
              <a:t>tiwtor</a:t>
            </a:r>
            <a:r>
              <a:rPr lang="en-GB" dirty="0"/>
              <a:t> </a:t>
            </a:r>
            <a:r>
              <a:rPr lang="en-GB" dirty="0" err="1"/>
              <a:t>ar</a:t>
            </a:r>
            <a:r>
              <a:rPr lang="en-GB" dirty="0"/>
              <a:t> gyfer </a:t>
            </a:r>
            <a:r>
              <a:rPr lang="en-GB" dirty="0" err="1"/>
              <a:t>pob</a:t>
            </a:r>
            <a:r>
              <a:rPr lang="en-GB" dirty="0"/>
              <a:t> </a:t>
            </a:r>
            <a:r>
              <a:rPr lang="en-GB" dirty="0" err="1"/>
              <a:t>blwyddyn</a:t>
            </a:r>
            <a:r>
              <a:rPr lang="en-GB" dirty="0"/>
              <a:t> </a:t>
            </a:r>
            <a:r>
              <a:rPr lang="en-GB" dirty="0" err="1"/>
              <a:t>o’ch</a:t>
            </a:r>
            <a:r>
              <a:rPr lang="en-GB" dirty="0"/>
              <a:t> </a:t>
            </a:r>
            <a:r>
              <a:rPr lang="en-GB" dirty="0" err="1"/>
              <a:t>astudiaethau</a:t>
            </a:r>
            <a:r>
              <a:rPr lang="en-GB" dirty="0"/>
              <a:t> a nhw fydd eich cyswllt </a:t>
            </a:r>
            <a:r>
              <a:rPr lang="en-GB" dirty="0" err="1"/>
              <a:t>ar</a:t>
            </a:r>
            <a:r>
              <a:rPr lang="en-GB" dirty="0"/>
              <a:t> gyfer cefnogaeth academaidd a </a:t>
            </a:r>
            <a:r>
              <a:rPr lang="en-GB" dirty="0" err="1"/>
              <a:t>bugeiliol</a:t>
            </a:r>
            <a:r>
              <a:rPr lang="en-GB" dirty="0"/>
              <a:t>.  Fel arfer </a:t>
            </a:r>
            <a:r>
              <a:rPr lang="en-GB" dirty="0" err="1"/>
              <a:t>byddwch</a:t>
            </a:r>
            <a:r>
              <a:rPr lang="en-GB" dirty="0"/>
              <a:t> yn cwrdd </a:t>
            </a:r>
            <a:r>
              <a:rPr lang="en-GB" dirty="0" err="1"/>
              <a:t>gyda’ch</a:t>
            </a:r>
            <a:r>
              <a:rPr lang="en-GB" dirty="0"/>
              <a:t> </a:t>
            </a:r>
            <a:r>
              <a:rPr lang="en-GB" dirty="0" err="1"/>
              <a:t>Tiwtor</a:t>
            </a:r>
            <a:r>
              <a:rPr lang="en-GB" dirty="0"/>
              <a:t> Cefnogaeth Academaidd  mewn </a:t>
            </a:r>
            <a:r>
              <a:rPr lang="en-GB" dirty="0" err="1"/>
              <a:t>grwpiau</a:t>
            </a:r>
            <a:r>
              <a:rPr lang="en-GB" dirty="0"/>
              <a:t> </a:t>
            </a:r>
            <a:r>
              <a:rPr lang="en-GB" dirty="0" err="1"/>
              <a:t>bach</a:t>
            </a:r>
            <a:r>
              <a:rPr lang="en-GB" dirty="0"/>
              <a:t> neu yn </a:t>
            </a:r>
            <a:r>
              <a:rPr lang="en-GB" dirty="0" err="1"/>
              <a:t>unigol</a:t>
            </a:r>
            <a:r>
              <a:rPr lang="en-GB" dirty="0"/>
              <a:t> a bydd </a:t>
            </a:r>
            <a:r>
              <a:rPr lang="en-GB" dirty="0" err="1"/>
              <a:t>pob</a:t>
            </a:r>
            <a:r>
              <a:rPr lang="en-GB" dirty="0"/>
              <a:t> </a:t>
            </a:r>
            <a:r>
              <a:rPr lang="en-GB" dirty="0" err="1"/>
              <a:t>tiwtor</a:t>
            </a:r>
            <a:r>
              <a:rPr lang="en-GB" dirty="0"/>
              <a:t> yn </a:t>
            </a:r>
            <a:r>
              <a:rPr lang="en-GB" dirty="0" err="1"/>
              <a:t>cysylltu</a:t>
            </a:r>
            <a:r>
              <a:rPr lang="en-GB" dirty="0"/>
              <a:t> gyda chi </a:t>
            </a:r>
            <a:r>
              <a:rPr lang="en-GB" dirty="0" err="1"/>
              <a:t>yr</a:t>
            </a:r>
            <a:r>
              <a:rPr lang="en-GB" dirty="0"/>
              <a:t> wythnos hon </a:t>
            </a:r>
            <a:r>
              <a:rPr lang="en-GB" dirty="0" err="1"/>
              <a:t>os</a:t>
            </a:r>
            <a:r>
              <a:rPr lang="en-GB" dirty="0"/>
              <a:t> </a:t>
            </a:r>
            <a:r>
              <a:rPr lang="en-GB" dirty="0" err="1"/>
              <a:t>nad</a:t>
            </a:r>
            <a:r>
              <a:rPr lang="en-GB" dirty="0"/>
              <a:t> </a:t>
            </a:r>
            <a:r>
              <a:rPr lang="en-GB" dirty="0" err="1"/>
              <a:t>ydynt</a:t>
            </a:r>
            <a:r>
              <a:rPr lang="en-GB" dirty="0"/>
              <a:t> wedi gwneud yn </a:t>
            </a:r>
            <a:r>
              <a:rPr lang="en-GB" dirty="0" err="1"/>
              <a:t>barod</a:t>
            </a:r>
            <a:r>
              <a:rPr lang="en-GB" dirty="0"/>
              <a:t>. </a:t>
            </a: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2318" y="441510"/>
            <a:ext cx="2302031" cy="918044"/>
          </a:xfrm>
          <a:prstGeom prst="rect">
            <a:avLst/>
          </a:prstGeom>
        </p:spPr>
      </p:pic>
    </p:spTree>
    <p:extLst>
      <p:ext uri="{BB962C8B-B14F-4D97-AF65-F5344CB8AC3E}">
        <p14:creationId xmlns:p14="http://schemas.microsoft.com/office/powerpoint/2010/main" val="748140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0231" y="1363134"/>
            <a:ext cx="4945302" cy="5312752"/>
          </a:xfrm>
        </p:spPr>
        <p:txBody>
          <a:bodyPr>
            <a:normAutofit/>
          </a:bodyPr>
          <a:lstStyle/>
          <a:p>
            <a:r>
              <a:rPr lang="en-GB" b="1" i="1" u="sng" dirty="0" err="1">
                <a:solidFill>
                  <a:schemeClr val="accent6">
                    <a:lumMod val="60000"/>
                    <a:lumOff val="40000"/>
                  </a:schemeClr>
                </a:solidFill>
              </a:rPr>
              <a:t>R</a:t>
            </a:r>
            <a:r>
              <a:rPr lang="en-GB" b="1" i="1" u="sng" dirty="0" err="1">
                <a:solidFill>
                  <a:schemeClr val="accent6">
                    <a:lumMod val="60000"/>
                    <a:lumOff val="40000"/>
                  </a:schemeClr>
                </a:solidFill>
                <a:latin typeface="Arial" panose="020B0604020202020204" pitchFamily="34" charset="0"/>
                <a:cs typeface="Arial" panose="020B0604020202020204" pitchFamily="34" charset="0"/>
              </a:rPr>
              <a:t>ô</a:t>
            </a:r>
            <a:r>
              <a:rPr lang="en-GB" b="1" i="1" u="sng" dirty="0" err="1">
                <a:solidFill>
                  <a:schemeClr val="accent6">
                    <a:lumMod val="60000"/>
                    <a:lumOff val="40000"/>
                  </a:schemeClr>
                </a:solidFill>
              </a:rPr>
              <a:t>l</a:t>
            </a:r>
            <a:r>
              <a:rPr lang="en-GB" b="1" i="1" u="sng" dirty="0">
                <a:solidFill>
                  <a:schemeClr val="accent6">
                    <a:lumMod val="60000"/>
                    <a:lumOff val="40000"/>
                  </a:schemeClr>
                </a:solidFill>
              </a:rPr>
              <a:t> y </a:t>
            </a:r>
            <a:r>
              <a:rPr lang="en-GB" b="1" i="1" u="sng" dirty="0" err="1">
                <a:solidFill>
                  <a:schemeClr val="accent6">
                    <a:lumMod val="60000"/>
                    <a:lumOff val="40000"/>
                  </a:schemeClr>
                </a:solidFill>
              </a:rPr>
              <a:t>Tiwtor</a:t>
            </a:r>
            <a:r>
              <a:rPr lang="en-GB" b="1" i="1" u="sng" dirty="0">
                <a:solidFill>
                  <a:schemeClr val="accent6">
                    <a:lumMod val="60000"/>
                    <a:lumOff val="40000"/>
                  </a:schemeClr>
                </a:solidFill>
              </a:rPr>
              <a:t> Cefnogaeth Academaidd</a:t>
            </a:r>
          </a:p>
          <a:p>
            <a:r>
              <a:rPr lang="en-GB" b="1" dirty="0"/>
              <a:t>Cefnogi eich </a:t>
            </a:r>
            <a:r>
              <a:rPr lang="en-GB" b="1" dirty="0" err="1"/>
              <a:t>datblygiad</a:t>
            </a:r>
            <a:r>
              <a:rPr lang="en-GB" b="1" dirty="0"/>
              <a:t> proffesiynol ac academaidd </a:t>
            </a:r>
            <a:r>
              <a:rPr lang="en-GB" b="1" dirty="0" err="1"/>
              <a:t>cyfannol</a:t>
            </a:r>
            <a:endParaRPr lang="en-GB" b="1" dirty="0"/>
          </a:p>
          <a:p>
            <a:r>
              <a:rPr lang="en-GB" b="1" dirty="0"/>
              <a:t>Gweithio mewn </a:t>
            </a:r>
            <a:r>
              <a:rPr lang="en-GB" b="1" dirty="0" err="1"/>
              <a:t>partneriaeth</a:t>
            </a:r>
            <a:r>
              <a:rPr lang="en-GB" b="1" dirty="0"/>
              <a:t> gyda chi</a:t>
            </a:r>
          </a:p>
          <a:p>
            <a:r>
              <a:rPr lang="en-GB" b="1" dirty="0" err="1"/>
              <a:t>Gweithredu</a:t>
            </a:r>
            <a:r>
              <a:rPr lang="en-GB" b="1" dirty="0"/>
              <a:t> fel dull </a:t>
            </a:r>
            <a:r>
              <a:rPr lang="en-GB" b="1" dirty="0" err="1"/>
              <a:t>ychwanegol</a:t>
            </a:r>
            <a:r>
              <a:rPr lang="en-GB" b="1" dirty="0"/>
              <a:t> o </a:t>
            </a:r>
            <a:r>
              <a:rPr lang="en-GB" b="1" dirty="0" err="1"/>
              <a:t>gyfathrebu</a:t>
            </a:r>
            <a:r>
              <a:rPr lang="en-GB" b="1" dirty="0"/>
              <a:t> </a:t>
            </a:r>
            <a:r>
              <a:rPr lang="en-GB" b="1" dirty="0" err="1"/>
              <a:t>mewnol</a:t>
            </a:r>
            <a:endParaRPr lang="en-GB" b="1" dirty="0"/>
          </a:p>
          <a:p>
            <a:r>
              <a:rPr lang="en-GB" b="1" dirty="0" err="1"/>
              <a:t>Cysylltu</a:t>
            </a:r>
            <a:r>
              <a:rPr lang="en-GB" b="1" dirty="0"/>
              <a:t>, fel sy’n briodol, gyda staff eraill </a:t>
            </a:r>
            <a:r>
              <a:rPr lang="en-GB" b="1" dirty="0" err="1"/>
              <a:t>ar</a:t>
            </a:r>
            <a:r>
              <a:rPr lang="en-GB" b="1" dirty="0"/>
              <a:t> eich rhan</a:t>
            </a:r>
          </a:p>
          <a:p>
            <a:r>
              <a:rPr lang="en-GB" b="1" dirty="0" err="1"/>
              <a:t>Darparu</a:t>
            </a:r>
            <a:r>
              <a:rPr lang="en-GB" b="1" dirty="0"/>
              <a:t> </a:t>
            </a:r>
            <a:r>
              <a:rPr lang="en-GB" b="1" dirty="0" err="1"/>
              <a:t>sianel</a:t>
            </a:r>
            <a:r>
              <a:rPr lang="en-GB" b="1" dirty="0"/>
              <a:t> </a:t>
            </a:r>
            <a:r>
              <a:rPr lang="en-GB" b="1" dirty="0" err="1"/>
              <a:t>ychwanegol</a:t>
            </a:r>
            <a:r>
              <a:rPr lang="en-GB" b="1" dirty="0"/>
              <a:t> </a:t>
            </a:r>
            <a:r>
              <a:rPr lang="en-GB" b="1" dirty="0" err="1"/>
              <a:t>i</a:t>
            </a:r>
            <a:r>
              <a:rPr lang="en-GB" b="1" dirty="0"/>
              <a:t> chi </a:t>
            </a:r>
            <a:r>
              <a:rPr lang="en-GB" b="1" dirty="0" err="1"/>
              <a:t>i</a:t>
            </a:r>
            <a:r>
              <a:rPr lang="en-GB" b="1" dirty="0"/>
              <a:t> </a:t>
            </a:r>
            <a:r>
              <a:rPr lang="en-GB" b="1" dirty="0" err="1"/>
              <a:t>ddarparu</a:t>
            </a:r>
            <a:r>
              <a:rPr lang="en-GB" b="1" dirty="0"/>
              <a:t> adborth a gwneud </a:t>
            </a:r>
            <a:r>
              <a:rPr lang="en-GB" b="1" dirty="0" err="1"/>
              <a:t>ymholiadau</a:t>
            </a:r>
            <a:endParaRPr lang="en-GB" b="1" dirty="0"/>
          </a:p>
        </p:txBody>
      </p:sp>
      <p:sp>
        <p:nvSpPr>
          <p:cNvPr id="5" name="Content Placeholder 2"/>
          <p:cNvSpPr txBox="1">
            <a:spLocks/>
          </p:cNvSpPr>
          <p:nvPr/>
        </p:nvSpPr>
        <p:spPr>
          <a:xfrm>
            <a:off x="6400030" y="1481667"/>
            <a:ext cx="4759036" cy="571915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i="1" u="sng" dirty="0"/>
              <a:t>Role of the Academic Support Tutor</a:t>
            </a:r>
          </a:p>
          <a:p>
            <a:r>
              <a:rPr lang="en-GB" b="1" dirty="0"/>
              <a:t>Supporting your professional and overall academic development</a:t>
            </a:r>
          </a:p>
          <a:p>
            <a:r>
              <a:rPr lang="en-GB" b="1" dirty="0"/>
              <a:t>Working with you in partnership</a:t>
            </a:r>
          </a:p>
          <a:p>
            <a:r>
              <a:rPr lang="en-GB" b="1" dirty="0"/>
              <a:t>Serving as an additional means of internal communication</a:t>
            </a:r>
          </a:p>
          <a:p>
            <a:r>
              <a:rPr lang="en-GB" b="1" dirty="0"/>
              <a:t>Liaising, as appropriate, with other staff that support you</a:t>
            </a:r>
          </a:p>
          <a:p>
            <a:r>
              <a:rPr lang="en-GB" b="1" dirty="0"/>
              <a:t>Providing an additional channel for you to provide feedback and raise queries</a:t>
            </a:r>
          </a:p>
          <a:p>
            <a:endParaRPr lang="en-GB" b="1"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3853" y="441510"/>
            <a:ext cx="2490496" cy="993204"/>
          </a:xfrm>
          <a:prstGeom prst="rect">
            <a:avLst/>
          </a:prstGeom>
        </p:spPr>
      </p:pic>
    </p:spTree>
    <p:extLst>
      <p:ext uri="{BB962C8B-B14F-4D97-AF65-F5344CB8AC3E}">
        <p14:creationId xmlns:p14="http://schemas.microsoft.com/office/powerpoint/2010/main" val="206074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267" y="1113199"/>
            <a:ext cx="11802533" cy="1293028"/>
          </a:xfrm>
        </p:spPr>
        <p:txBody>
          <a:bodyPr/>
          <a:lstStyle/>
          <a:p>
            <a:r>
              <a:rPr lang="en-GB" b="1" dirty="0">
                <a:solidFill>
                  <a:schemeClr val="accent6">
                    <a:lumMod val="60000"/>
                    <a:lumOff val="40000"/>
                  </a:schemeClr>
                </a:solidFill>
              </a:rPr>
              <a:t>Pwy </a:t>
            </a:r>
            <a:r>
              <a:rPr lang="en-GB" b="1" dirty="0" err="1">
                <a:solidFill>
                  <a:schemeClr val="accent6">
                    <a:lumMod val="60000"/>
                    <a:lumOff val="40000"/>
                  </a:schemeClr>
                </a:solidFill>
              </a:rPr>
              <a:t>yw</a:t>
            </a:r>
            <a:r>
              <a:rPr lang="en-GB" b="1" dirty="0">
                <a:solidFill>
                  <a:schemeClr val="accent6">
                    <a:lumMod val="60000"/>
                    <a:lumOff val="40000"/>
                  </a:schemeClr>
                </a:solidFill>
              </a:rPr>
              <a:t> </a:t>
            </a:r>
            <a:r>
              <a:rPr lang="en-GB" b="1" dirty="0" err="1">
                <a:solidFill>
                  <a:schemeClr val="accent6">
                    <a:lumMod val="60000"/>
                    <a:lumOff val="40000"/>
                  </a:schemeClr>
                </a:solidFill>
              </a:rPr>
              <a:t>fy</a:t>
            </a:r>
            <a:r>
              <a:rPr lang="en-GB" b="1" dirty="0">
                <a:solidFill>
                  <a:schemeClr val="accent6">
                    <a:lumMod val="60000"/>
                    <a:lumOff val="40000"/>
                  </a:schemeClr>
                </a:solidFill>
              </a:rPr>
              <a:t> </a:t>
            </a:r>
            <a:r>
              <a:rPr lang="en-GB" b="1" dirty="0" err="1">
                <a:solidFill>
                  <a:schemeClr val="accent6">
                    <a:lumMod val="60000"/>
                    <a:lumOff val="40000"/>
                  </a:schemeClr>
                </a:solidFill>
              </a:rPr>
              <a:t>nhiwtor</a:t>
            </a:r>
            <a:r>
              <a:rPr lang="en-GB" b="1" dirty="0">
                <a:solidFill>
                  <a:schemeClr val="accent6">
                    <a:lumMod val="60000"/>
                    <a:lumOff val="40000"/>
                  </a:schemeClr>
                </a:solidFill>
              </a:rPr>
              <a:t> L4?</a:t>
            </a:r>
            <a:r>
              <a:rPr lang="en-GB" b="1" dirty="0"/>
              <a:t>/Who is my L4 tutor?</a:t>
            </a:r>
          </a:p>
        </p:txBody>
      </p:sp>
      <p:sp>
        <p:nvSpPr>
          <p:cNvPr id="3" name="Content Placeholder 2"/>
          <p:cNvSpPr>
            <a:spLocks noGrp="1"/>
          </p:cNvSpPr>
          <p:nvPr>
            <p:ph idx="1"/>
          </p:nvPr>
        </p:nvSpPr>
        <p:spPr>
          <a:xfrm>
            <a:off x="851069" y="2326979"/>
            <a:ext cx="4326467" cy="4249590"/>
          </a:xfrm>
          <a:solidFill>
            <a:srgbClr val="FFFF00"/>
          </a:solidFill>
        </p:spPr>
        <p:txBody>
          <a:bodyPr>
            <a:normAutofit lnSpcReduction="10000"/>
          </a:bodyPr>
          <a:lstStyle/>
          <a:p>
            <a:r>
              <a:rPr lang="en-GB" sz="2800" b="1" u="sng" dirty="0"/>
              <a:t>Helen Griffiths</a:t>
            </a:r>
          </a:p>
          <a:p>
            <a:r>
              <a:rPr lang="en-GB" sz="2800" dirty="0"/>
              <a:t>Abigail Phillips</a:t>
            </a:r>
          </a:p>
          <a:p>
            <a:r>
              <a:rPr lang="en-GB" sz="2800" dirty="0"/>
              <a:t>Natasha Schoeman</a:t>
            </a:r>
          </a:p>
          <a:p>
            <a:r>
              <a:rPr lang="en-GB" sz="2800" dirty="0"/>
              <a:t>Skye Stevens</a:t>
            </a:r>
          </a:p>
          <a:p>
            <a:r>
              <a:rPr lang="en-GB" sz="2800" dirty="0"/>
              <a:t>Steven Taylor</a:t>
            </a:r>
          </a:p>
          <a:p>
            <a:r>
              <a:rPr lang="en-GB" sz="2800" dirty="0"/>
              <a:t>Kodi </a:t>
            </a:r>
            <a:r>
              <a:rPr lang="en-GB" sz="2800" dirty="0" err="1"/>
              <a:t>Duxberry</a:t>
            </a:r>
            <a:endParaRPr lang="en-GB" sz="2800" dirty="0"/>
          </a:p>
          <a:p>
            <a:r>
              <a:rPr lang="en-GB" sz="2800" dirty="0" err="1"/>
              <a:t>Tomos</a:t>
            </a:r>
            <a:r>
              <a:rPr lang="en-GB" sz="2800" dirty="0"/>
              <a:t> Lewis</a:t>
            </a:r>
          </a:p>
          <a:p>
            <a:r>
              <a:rPr lang="en-GB" sz="2800" dirty="0"/>
              <a:t>Amelia </a:t>
            </a:r>
            <a:r>
              <a:rPr lang="en-GB" sz="2800" dirty="0" err="1"/>
              <a:t>Brogden</a:t>
            </a:r>
            <a:r>
              <a:rPr lang="en-GB" sz="2800" dirty="0"/>
              <a:t>-Giles</a:t>
            </a:r>
          </a:p>
          <a:p>
            <a:r>
              <a:rPr lang="en-GB" sz="2800" dirty="0"/>
              <a:t>Niamh O’Meara</a:t>
            </a:r>
          </a:p>
          <a:p>
            <a:pPr marL="0" indent="0">
              <a:buNone/>
            </a:pPr>
            <a:endParaRPr lang="en-GB" sz="2800" dirty="0"/>
          </a:p>
          <a:p>
            <a:endParaRPr lang="en-GB" dirty="0"/>
          </a:p>
          <a:p>
            <a:endParaRPr lang="en-GB" dirty="0"/>
          </a:p>
        </p:txBody>
      </p:sp>
      <p:sp>
        <p:nvSpPr>
          <p:cNvPr id="4" name="Content Placeholder 2"/>
          <p:cNvSpPr txBox="1">
            <a:spLocks/>
          </p:cNvSpPr>
          <p:nvPr/>
        </p:nvSpPr>
        <p:spPr>
          <a:xfrm>
            <a:off x="6274953" y="2406227"/>
            <a:ext cx="5197380" cy="3592237"/>
          </a:xfrm>
          <a:prstGeom prst="rect">
            <a:avLst/>
          </a:prstGeom>
          <a:solidFill>
            <a:srgbClr val="FFFF0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800" b="1" u="sng" dirty="0"/>
              <a:t>Alison Murphy</a:t>
            </a:r>
          </a:p>
          <a:p>
            <a:r>
              <a:rPr lang="en-GB" sz="2800" dirty="0"/>
              <a:t>Daniel Ashby</a:t>
            </a:r>
          </a:p>
          <a:p>
            <a:r>
              <a:rPr lang="en-GB" sz="2800" dirty="0"/>
              <a:t>Shannon Gravelle</a:t>
            </a:r>
          </a:p>
          <a:p>
            <a:r>
              <a:rPr lang="en-GB" sz="2800" dirty="0"/>
              <a:t>Sophie Jones</a:t>
            </a:r>
          </a:p>
          <a:p>
            <a:r>
              <a:rPr lang="en-GB" sz="2800" dirty="0"/>
              <a:t>Bethany Birdsall</a:t>
            </a:r>
          </a:p>
          <a:p>
            <a:r>
              <a:rPr lang="en-GB" sz="2800" dirty="0"/>
              <a:t>Amy Charles</a:t>
            </a:r>
          </a:p>
          <a:p>
            <a:pPr marL="0" indent="0">
              <a:buNone/>
            </a:pPr>
            <a:endParaRPr lang="en-GB" sz="2800" dirty="0"/>
          </a:p>
          <a:p>
            <a:pPr marL="0" indent="0">
              <a:buNone/>
            </a:pPr>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endParaRPr lang="en-GB" dirty="0"/>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5536" y="441510"/>
            <a:ext cx="2378813" cy="948665"/>
          </a:xfrm>
          <a:prstGeom prst="rect">
            <a:avLst/>
          </a:prstGeom>
        </p:spPr>
      </p:pic>
    </p:spTree>
    <p:extLst>
      <p:ext uri="{BB962C8B-B14F-4D97-AF65-F5344CB8AC3E}">
        <p14:creationId xmlns:p14="http://schemas.microsoft.com/office/powerpoint/2010/main" val="2020066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110" y="1447738"/>
            <a:ext cx="12455106" cy="1293028"/>
          </a:xfrm>
        </p:spPr>
        <p:txBody>
          <a:bodyPr>
            <a:normAutofit/>
          </a:bodyPr>
          <a:lstStyle/>
          <a:p>
            <a:r>
              <a:rPr lang="en-GB" sz="3600" b="1" dirty="0">
                <a:solidFill>
                  <a:srgbClr val="00B0F0"/>
                </a:solidFill>
              </a:rPr>
              <a:t>TGAU </a:t>
            </a:r>
            <a:r>
              <a:rPr lang="en-GB" sz="3600" b="1" dirty="0" err="1">
                <a:solidFill>
                  <a:srgbClr val="00B0F0"/>
                </a:solidFill>
              </a:rPr>
              <a:t>Saesneg</a:t>
            </a:r>
            <a:r>
              <a:rPr lang="en-GB" sz="3600" b="1" dirty="0">
                <a:solidFill>
                  <a:srgbClr val="00B0F0"/>
                </a:solidFill>
              </a:rPr>
              <a:t> &amp; Maths</a:t>
            </a:r>
            <a:r>
              <a:rPr lang="en-GB" sz="3600" b="1" dirty="0"/>
              <a:t>/GCSE English &amp; Maths</a:t>
            </a:r>
            <a:br>
              <a:rPr lang="en-GB" sz="3600" b="1" dirty="0"/>
            </a:br>
            <a:endParaRPr lang="en-US" sz="3600" b="1" dirty="0"/>
          </a:p>
        </p:txBody>
      </p:sp>
      <p:sp>
        <p:nvSpPr>
          <p:cNvPr id="3" name="Content Placeholder 2"/>
          <p:cNvSpPr>
            <a:spLocks noGrp="1"/>
          </p:cNvSpPr>
          <p:nvPr>
            <p:ph sz="half" idx="1"/>
          </p:nvPr>
        </p:nvSpPr>
        <p:spPr>
          <a:xfrm>
            <a:off x="662796" y="2491306"/>
            <a:ext cx="5334000" cy="2808762"/>
          </a:xfrm>
        </p:spPr>
        <p:txBody>
          <a:bodyPr>
            <a:normAutofit/>
          </a:bodyPr>
          <a:lstStyle/>
          <a:p>
            <a:r>
              <a:rPr lang="en-GB" b="1" dirty="0" err="1"/>
              <a:t>Diddordeb</a:t>
            </a:r>
            <a:r>
              <a:rPr lang="en-GB" b="1" dirty="0"/>
              <a:t>? </a:t>
            </a:r>
          </a:p>
          <a:p>
            <a:r>
              <a:rPr lang="en-GB" b="1" u="sng" dirty="0" err="1"/>
              <a:t>Caerfyrddin</a:t>
            </a:r>
            <a:endParaRPr lang="en-GB" b="1" u="sng" dirty="0"/>
          </a:p>
          <a:p>
            <a:r>
              <a:rPr lang="en-GB" b="1" u="sng" dirty="0" err="1"/>
              <a:t>Rhydaman</a:t>
            </a:r>
            <a:endParaRPr lang="en-GB" b="1" u="sng" dirty="0"/>
          </a:p>
          <a:p>
            <a:r>
              <a:rPr lang="en-GB" b="1" u="sng" dirty="0"/>
              <a:t>Llanelli</a:t>
            </a:r>
          </a:p>
          <a:p>
            <a:r>
              <a:rPr lang="en-GB" b="1" dirty="0"/>
              <a:t>£60 y pwnc</a:t>
            </a:r>
          </a:p>
        </p:txBody>
      </p:sp>
      <p:sp>
        <p:nvSpPr>
          <p:cNvPr id="4" name="Content Placeholder 3"/>
          <p:cNvSpPr>
            <a:spLocks noGrp="1"/>
          </p:cNvSpPr>
          <p:nvPr>
            <p:ph sz="half" idx="2"/>
          </p:nvPr>
        </p:nvSpPr>
        <p:spPr>
          <a:xfrm>
            <a:off x="6189453" y="2491306"/>
            <a:ext cx="5334000" cy="4024125"/>
          </a:xfrm>
        </p:spPr>
        <p:txBody>
          <a:bodyPr>
            <a:normAutofit/>
          </a:bodyPr>
          <a:lstStyle/>
          <a:p>
            <a:r>
              <a:rPr lang="en-GB" b="1" i="1" dirty="0"/>
              <a:t>Interested?</a:t>
            </a:r>
            <a:endParaRPr lang="en-GB" b="1" i="1" u="sng" dirty="0"/>
          </a:p>
          <a:p>
            <a:r>
              <a:rPr lang="en-GB" b="1" i="1" u="sng" dirty="0"/>
              <a:t>Carmarthen</a:t>
            </a:r>
          </a:p>
          <a:p>
            <a:r>
              <a:rPr lang="en-GB" b="1" i="1" u="sng" dirty="0" err="1"/>
              <a:t>Ammanford</a:t>
            </a:r>
            <a:endParaRPr lang="en-GB" b="1" i="1" u="sng" dirty="0"/>
          </a:p>
          <a:p>
            <a:r>
              <a:rPr lang="en-GB" b="1" i="1" u="sng" dirty="0"/>
              <a:t>Llanelli</a:t>
            </a:r>
          </a:p>
          <a:p>
            <a:r>
              <a:rPr lang="en-GB" b="1" i="1" dirty="0"/>
              <a:t>£60 per subject</a:t>
            </a:r>
            <a:endParaRPr lang="en-US" b="1" i="1" dirty="0"/>
          </a:p>
        </p:txBody>
      </p:sp>
      <p:sp>
        <p:nvSpPr>
          <p:cNvPr id="5" name="TextBox 4"/>
          <p:cNvSpPr txBox="1"/>
          <p:nvPr/>
        </p:nvSpPr>
        <p:spPr>
          <a:xfrm>
            <a:off x="2167387" y="5234324"/>
            <a:ext cx="6642340" cy="1384995"/>
          </a:xfrm>
          <a:prstGeom prst="rect">
            <a:avLst/>
          </a:prstGeom>
          <a:noFill/>
        </p:spPr>
        <p:txBody>
          <a:bodyPr wrap="square" rtlCol="0">
            <a:spAutoFit/>
          </a:bodyPr>
          <a:lstStyle/>
          <a:p>
            <a:r>
              <a:rPr lang="en-GB" sz="2800" b="1" dirty="0">
                <a:hlinkClick r:id="rId2"/>
              </a:rPr>
              <a:t>dysgusirgar@carmarthenshire.gov.uk</a:t>
            </a:r>
            <a:endParaRPr lang="en-GB" sz="2800" b="1" dirty="0"/>
          </a:p>
          <a:p>
            <a:pPr algn="ctr"/>
            <a:r>
              <a:rPr lang="en-GB" sz="2800" b="1" dirty="0">
                <a:solidFill>
                  <a:srgbClr val="00B0F0"/>
                </a:solidFill>
              </a:rPr>
              <a:t>01267 235413</a:t>
            </a:r>
          </a:p>
          <a:p>
            <a:endParaRPr lang="en-GB" sz="2800" b="1" dirty="0"/>
          </a:p>
        </p:txBody>
      </p:sp>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3456" y="441510"/>
            <a:ext cx="2350893" cy="937530"/>
          </a:xfrm>
          <a:prstGeom prst="rect">
            <a:avLst/>
          </a:prstGeom>
        </p:spPr>
      </p:pic>
    </p:spTree>
    <p:extLst>
      <p:ext uri="{BB962C8B-B14F-4D97-AF65-F5344CB8AC3E}">
        <p14:creationId xmlns:p14="http://schemas.microsoft.com/office/powerpoint/2010/main" val="2250214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92EC4-C6A3-49AF-9E31-7E39A5418CC7}"/>
              </a:ext>
            </a:extLst>
          </p:cNvPr>
          <p:cNvSpPr>
            <a:spLocks noGrp="1"/>
          </p:cNvSpPr>
          <p:nvPr>
            <p:ph type="title"/>
          </p:nvPr>
        </p:nvSpPr>
        <p:spPr>
          <a:xfrm>
            <a:off x="3041904" y="563205"/>
            <a:ext cx="8610600" cy="1293028"/>
          </a:xfrm>
        </p:spPr>
        <p:txBody>
          <a:bodyPr>
            <a:normAutofit/>
          </a:bodyPr>
          <a:lstStyle/>
          <a:p>
            <a:r>
              <a:rPr lang="en-GB" b="1" dirty="0" err="1">
                <a:solidFill>
                  <a:schemeClr val="accent5"/>
                </a:solidFill>
              </a:rPr>
              <a:t>Tystysgrif</a:t>
            </a:r>
            <a:r>
              <a:rPr lang="en-GB" b="1" dirty="0">
                <a:solidFill>
                  <a:schemeClr val="accent5"/>
                </a:solidFill>
              </a:rPr>
              <a:t> </a:t>
            </a:r>
            <a:r>
              <a:rPr lang="en-GB" b="1" dirty="0" err="1">
                <a:solidFill>
                  <a:schemeClr val="accent5"/>
                </a:solidFill>
              </a:rPr>
              <a:t>sgiliau</a:t>
            </a:r>
            <a:r>
              <a:rPr lang="en-GB" b="1" dirty="0">
                <a:solidFill>
                  <a:schemeClr val="accent5"/>
                </a:solidFill>
              </a:rPr>
              <a:t> </a:t>
            </a:r>
            <a:r>
              <a:rPr lang="en-GB" b="1" dirty="0" err="1">
                <a:solidFill>
                  <a:schemeClr val="accent5"/>
                </a:solidFill>
              </a:rPr>
              <a:t>iaith</a:t>
            </a:r>
            <a:br>
              <a:rPr lang="en-GB" dirty="0"/>
            </a:br>
            <a:r>
              <a:rPr lang="en-GB" dirty="0"/>
              <a:t> language  SKILLS certificate</a:t>
            </a:r>
            <a:endParaRPr lang="cy-GB" dirty="0"/>
          </a:p>
        </p:txBody>
      </p:sp>
      <p:sp>
        <p:nvSpPr>
          <p:cNvPr id="3" name="Content Placeholder 2">
            <a:extLst>
              <a:ext uri="{FF2B5EF4-FFF2-40B4-BE49-F238E27FC236}">
                <a16:creationId xmlns:a16="http://schemas.microsoft.com/office/drawing/2014/main" id="{5E8CACAC-6C5E-436A-A6D1-38AE8EBE5289}"/>
              </a:ext>
            </a:extLst>
          </p:cNvPr>
          <p:cNvSpPr>
            <a:spLocks noGrp="1"/>
          </p:cNvSpPr>
          <p:nvPr>
            <p:ph sz="half" idx="1"/>
          </p:nvPr>
        </p:nvSpPr>
        <p:spPr>
          <a:xfrm>
            <a:off x="685800" y="1856233"/>
            <a:ext cx="5334000" cy="4837175"/>
          </a:xfrm>
        </p:spPr>
        <p:txBody>
          <a:bodyPr>
            <a:normAutofit fontScale="85000" lnSpcReduction="20000"/>
          </a:bodyPr>
          <a:lstStyle/>
          <a:p>
            <a:r>
              <a:rPr lang="cy-GB" sz="2400" b="1" dirty="0">
                <a:latin typeface="Montserrat"/>
              </a:rPr>
              <a:t>Tystysgrif Sgiliau Iaith</a:t>
            </a:r>
          </a:p>
          <a:p>
            <a:r>
              <a:rPr lang="cy-GB" sz="2400" dirty="0">
                <a:latin typeface="Montserrat"/>
              </a:rPr>
              <a:t>Datblygodd y Coleg Cymraeg Cenedlaethol y Dystysgrif Sgiliau Iaith i roi tystiolaeth i fyfyrwyr yng Nghymru o'u sgiliau iaith i'w cyflwyno i gyflogwyr yn y dyfodol. Mae'r dystysgrif yn cael ei chydnabod gan gyflogwyr mor amlwg â Llywodraeth Cymru ac ITV Cymru fel tystiolaeth amlwg o'ch gallu i weithio drwy gyfrwng y Gymraeg. Bydd yn ychwanegiad gwych i'ch CV.</a:t>
            </a:r>
          </a:p>
          <a:p>
            <a:r>
              <a:rPr lang="cy-GB" sz="2400" dirty="0">
                <a:latin typeface="Montserrat"/>
              </a:rPr>
              <a:t>Dysgwch sut i ennill y dystysgrif drwy fynd i wefan y Coleg Cymraeg Cenedlaethol</a:t>
            </a:r>
          </a:p>
          <a:p>
            <a:r>
              <a:rPr lang="cy-GB" sz="2400" dirty="0">
                <a:latin typeface="Montserrat"/>
              </a:rPr>
              <a:t>Cynhelir cyfarfod ym mis Hydref i drafod ymhellach gyda’r rhai sydd â diddordeb i ddarganfod mwy</a:t>
            </a:r>
          </a:p>
          <a:p>
            <a:r>
              <a:rPr lang="cy-GB" sz="2400" dirty="0">
                <a:latin typeface="Montserrat"/>
                <a:hlinkClick r:id="rId2"/>
              </a:rPr>
              <a:t>MWY O WYBODAETH YMA</a:t>
            </a:r>
            <a:endParaRPr lang="cy-GB" sz="2400" dirty="0">
              <a:latin typeface="Montserrat"/>
            </a:endParaRPr>
          </a:p>
          <a:p>
            <a:endParaRPr lang="cy-GB" dirty="0"/>
          </a:p>
        </p:txBody>
      </p:sp>
      <p:sp>
        <p:nvSpPr>
          <p:cNvPr id="4" name="Content Placeholder 3">
            <a:extLst>
              <a:ext uri="{FF2B5EF4-FFF2-40B4-BE49-F238E27FC236}">
                <a16:creationId xmlns:a16="http://schemas.microsoft.com/office/drawing/2014/main" id="{E74A274F-18F4-423A-A928-4EC31ADA0775}"/>
              </a:ext>
            </a:extLst>
          </p:cNvPr>
          <p:cNvSpPr>
            <a:spLocks noGrp="1"/>
          </p:cNvSpPr>
          <p:nvPr>
            <p:ph sz="half" idx="2"/>
          </p:nvPr>
        </p:nvSpPr>
        <p:spPr>
          <a:xfrm>
            <a:off x="6172200" y="2057401"/>
            <a:ext cx="5715000" cy="4636007"/>
          </a:xfrm>
        </p:spPr>
        <p:txBody>
          <a:bodyPr>
            <a:normAutofit fontScale="85000" lnSpcReduction="20000"/>
          </a:bodyPr>
          <a:lstStyle/>
          <a:p>
            <a:pPr algn="l"/>
            <a:r>
              <a:rPr lang="en-GB" sz="2300" b="1" i="0" dirty="0">
                <a:solidFill>
                  <a:srgbClr val="666666"/>
                </a:solidFill>
                <a:effectLst/>
                <a:latin typeface="Montserrat"/>
              </a:rPr>
              <a:t>Language Skills Certificate</a:t>
            </a:r>
            <a:endParaRPr lang="en-GB" sz="2300" b="0" i="0" dirty="0">
              <a:solidFill>
                <a:srgbClr val="666666"/>
              </a:solidFill>
              <a:effectLst/>
              <a:latin typeface="Montserrat"/>
            </a:endParaRPr>
          </a:p>
          <a:p>
            <a:pPr algn="l"/>
            <a:r>
              <a:rPr lang="en-GB" sz="2300" b="0" i="0" dirty="0">
                <a:solidFill>
                  <a:srgbClr val="666666"/>
                </a:solidFill>
                <a:effectLst/>
                <a:latin typeface="Montserrat"/>
              </a:rPr>
              <a:t>Coleg Cymraeg </a:t>
            </a:r>
            <a:r>
              <a:rPr lang="en-GB" sz="2300" b="0" i="0" dirty="0" err="1">
                <a:solidFill>
                  <a:srgbClr val="666666"/>
                </a:solidFill>
                <a:effectLst/>
                <a:latin typeface="Montserrat"/>
              </a:rPr>
              <a:t>Cenedlaethol</a:t>
            </a:r>
            <a:r>
              <a:rPr lang="en-GB" sz="2300" b="0" i="0" dirty="0">
                <a:solidFill>
                  <a:srgbClr val="666666"/>
                </a:solidFill>
                <a:effectLst/>
                <a:latin typeface="Montserrat"/>
              </a:rPr>
              <a:t> developed the Language Skills Certificate to give students in Wales evidence of their language skills to present to future employers. The certificate is recognised by employers as prominent as the Welsh Government and ITV Wales as demonstrable evidence of your ability to work through the medium of Welsh. It’ll be a great addition to your CV.</a:t>
            </a:r>
          </a:p>
          <a:p>
            <a:pPr algn="l"/>
            <a:r>
              <a:rPr lang="en-GB" sz="2300" b="0" i="0" dirty="0">
                <a:solidFill>
                  <a:srgbClr val="666666"/>
                </a:solidFill>
                <a:effectLst/>
                <a:latin typeface="Montserrat"/>
              </a:rPr>
              <a:t>Find out how to gain the certificate by visiting the </a:t>
            </a:r>
            <a:r>
              <a:rPr lang="en-GB" sz="2300" b="0" i="0" dirty="0">
                <a:solidFill>
                  <a:srgbClr val="777777"/>
                </a:solidFill>
                <a:effectLst/>
                <a:latin typeface="Montserrat"/>
                <a:hlinkClick r:id="rId3"/>
              </a:rPr>
              <a:t>Coleg Cymraeg </a:t>
            </a:r>
            <a:r>
              <a:rPr lang="en-GB" sz="2300" b="0" i="0" dirty="0" err="1">
                <a:solidFill>
                  <a:srgbClr val="777777"/>
                </a:solidFill>
                <a:effectLst/>
                <a:latin typeface="Montserrat"/>
                <a:hlinkClick r:id="rId3"/>
              </a:rPr>
              <a:t>Cenedlaethol</a:t>
            </a:r>
            <a:r>
              <a:rPr lang="en-GB" sz="2300" b="0" i="0" dirty="0">
                <a:solidFill>
                  <a:srgbClr val="777777"/>
                </a:solidFill>
                <a:effectLst/>
                <a:latin typeface="Montserrat"/>
                <a:hlinkClick r:id="rId3"/>
              </a:rPr>
              <a:t> website</a:t>
            </a:r>
            <a:endParaRPr lang="en-GB" sz="2300" b="0" i="0" dirty="0">
              <a:solidFill>
                <a:srgbClr val="777777"/>
              </a:solidFill>
              <a:effectLst/>
              <a:latin typeface="Montserrat"/>
            </a:endParaRPr>
          </a:p>
          <a:p>
            <a:pPr algn="l"/>
            <a:r>
              <a:rPr lang="en-GB" sz="2300" dirty="0">
                <a:solidFill>
                  <a:srgbClr val="777777"/>
                </a:solidFill>
                <a:latin typeface="Montserrat"/>
              </a:rPr>
              <a:t>A meeting will be held in October for those interested in finding out more</a:t>
            </a:r>
          </a:p>
          <a:p>
            <a:pPr algn="l"/>
            <a:r>
              <a:rPr lang="en-GB" sz="2300" b="0" i="0" dirty="0">
                <a:solidFill>
                  <a:srgbClr val="666666"/>
                </a:solidFill>
                <a:effectLst/>
                <a:latin typeface="Montserrat"/>
                <a:hlinkClick r:id="rId3"/>
              </a:rPr>
              <a:t>FIND MORE INFORMATION HERE</a:t>
            </a:r>
            <a:endParaRPr lang="en-GB" sz="2300" b="0" i="0" dirty="0">
              <a:solidFill>
                <a:srgbClr val="666666"/>
              </a:solidFill>
              <a:effectLst/>
              <a:latin typeface="Montserrat"/>
            </a:endParaRPr>
          </a:p>
          <a:p>
            <a:endParaRPr lang="cy-GB" dirty="0"/>
          </a:p>
        </p:txBody>
      </p:sp>
    </p:spTree>
    <p:extLst>
      <p:ext uri="{BB962C8B-B14F-4D97-AF65-F5344CB8AC3E}">
        <p14:creationId xmlns:p14="http://schemas.microsoft.com/office/powerpoint/2010/main" val="3912424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D9B5-F897-452A-95FD-CB6C4BDBFA7C}"/>
              </a:ext>
            </a:extLst>
          </p:cNvPr>
          <p:cNvSpPr>
            <a:spLocks noGrp="1"/>
          </p:cNvSpPr>
          <p:nvPr>
            <p:ph type="title"/>
          </p:nvPr>
        </p:nvSpPr>
        <p:spPr/>
        <p:txBody>
          <a:bodyPr/>
          <a:lstStyle/>
          <a:p>
            <a:r>
              <a:rPr lang="en-GB" b="1" dirty="0">
                <a:solidFill>
                  <a:schemeClr val="accent5"/>
                </a:solidFill>
              </a:rPr>
              <a:t>BWRSARIAETHAU CYMRAEG</a:t>
            </a:r>
            <a:br>
              <a:rPr lang="en-GB" dirty="0"/>
            </a:br>
            <a:r>
              <a:rPr lang="en-GB" b="1" dirty="0"/>
              <a:t>WELSH LANGUAGE BURSARIES</a:t>
            </a:r>
            <a:endParaRPr lang="cy-GB" b="1" dirty="0"/>
          </a:p>
        </p:txBody>
      </p:sp>
      <p:sp>
        <p:nvSpPr>
          <p:cNvPr id="3" name="Content Placeholder 2">
            <a:extLst>
              <a:ext uri="{FF2B5EF4-FFF2-40B4-BE49-F238E27FC236}">
                <a16:creationId xmlns:a16="http://schemas.microsoft.com/office/drawing/2014/main" id="{1675335E-C218-4D24-8B0E-790EF8D6306C}"/>
              </a:ext>
            </a:extLst>
          </p:cNvPr>
          <p:cNvSpPr>
            <a:spLocks noGrp="1"/>
          </p:cNvSpPr>
          <p:nvPr>
            <p:ph sz="half" idx="1"/>
          </p:nvPr>
        </p:nvSpPr>
        <p:spPr>
          <a:xfrm>
            <a:off x="164592" y="2194559"/>
            <a:ext cx="5855208" cy="4828033"/>
          </a:xfrm>
        </p:spPr>
        <p:txBody>
          <a:bodyPr>
            <a:normAutofit fontScale="55000" lnSpcReduction="20000"/>
          </a:bodyPr>
          <a:lstStyle/>
          <a:p>
            <a:r>
              <a:rPr lang="cy-GB" sz="2500" dirty="0"/>
              <a:t>Cymryd Modiwl yn y Gymraeg</a:t>
            </a:r>
          </a:p>
          <a:p>
            <a:r>
              <a:rPr lang="cy-GB" sz="2500" dirty="0"/>
              <a:t>P'un a ydych eisoes yn rhugl yn yr iaith neu'n ddysgwr hyfedr, mae cyfleoedd i chi gymryd rhai modiwlau drwy gyfrwng y Gymraeg.</a:t>
            </a:r>
          </a:p>
          <a:p>
            <a:r>
              <a:rPr lang="cy-GB" sz="2500" dirty="0"/>
              <a:t>Mae'r manteision i ddatblygu eich sgiliau iaith Gymraeg tra yn y brifysgol yn anfesuradwy yn enwedig ym maes addysg. Bydd cymryd modiwl yn y Gymraeg yn:</a:t>
            </a:r>
          </a:p>
          <a:p>
            <a:r>
              <a:rPr lang="cy-GB" sz="2500" dirty="0"/>
              <a:t>Rhoi cyfle i chi ddatblygu eich sgiliau iaith ar lefel uwch</a:t>
            </a:r>
          </a:p>
          <a:p>
            <a:r>
              <a:rPr lang="cy-GB" sz="2500" dirty="0"/>
              <a:t>Manteisio i'r eithaf ar y sgiliau sydd gennych eisoes</a:t>
            </a:r>
          </a:p>
          <a:p>
            <a:r>
              <a:rPr lang="cy-GB" sz="2500" dirty="0"/>
              <a:t>Caniatáu i chi ddod i adnabod siaradwyr Cymraeg eraill ar eich cwrs</a:t>
            </a:r>
          </a:p>
          <a:p>
            <a:r>
              <a:rPr lang="cy-GB" sz="2500" dirty="0"/>
              <a:t>Eich gwneud yn fwy deniadol i gyflogwyr yn y sectorau cyhoeddus a phreifat yng Nghymru sy'n tystio bod cyflogi staff dwyieithog yn well ar gyfer busnes</a:t>
            </a:r>
          </a:p>
          <a:p>
            <a:r>
              <a:rPr lang="cy-GB" sz="2500" dirty="0"/>
              <a:t>Rhoi mynediad i chi at </a:t>
            </a:r>
            <a:r>
              <a:rPr lang="cy-GB" sz="2500" dirty="0">
                <a:hlinkClick r:id="rId2"/>
              </a:rPr>
              <a:t>fwrsariaethau</a:t>
            </a:r>
            <a:r>
              <a:rPr lang="cy-GB" sz="2500" dirty="0"/>
              <a:t> gan y Coleg Cymraeg Cenedlaethol</a:t>
            </a:r>
          </a:p>
          <a:p>
            <a:r>
              <a:rPr lang="cy-GB" sz="2500" dirty="0"/>
              <a:t>Os oes gennych unrhyw ymholiadau am gymryd modiwlau drwy'r Gymraeg, cysylltwch â mi a Bethan Wyn Davies (cynrychiolydd y Coleg Cymraeg Cenedlaethol) drwy e-bostio b.davies@pcydds.ac.uk neu ffonio 01267 676618</a:t>
            </a:r>
          </a:p>
          <a:p>
            <a:endParaRPr lang="cy-GB" dirty="0"/>
          </a:p>
          <a:p>
            <a:endParaRPr lang="cy-GB" dirty="0"/>
          </a:p>
          <a:p>
            <a:endParaRPr lang="cy-GB" dirty="0"/>
          </a:p>
          <a:p>
            <a:endParaRPr lang="cy-GB" dirty="0"/>
          </a:p>
        </p:txBody>
      </p:sp>
      <p:sp>
        <p:nvSpPr>
          <p:cNvPr id="4" name="Content Placeholder 3">
            <a:extLst>
              <a:ext uri="{FF2B5EF4-FFF2-40B4-BE49-F238E27FC236}">
                <a16:creationId xmlns:a16="http://schemas.microsoft.com/office/drawing/2014/main" id="{FCDABDA1-CA85-41B7-BB85-E558E63B5FEC}"/>
              </a:ext>
            </a:extLst>
          </p:cNvPr>
          <p:cNvSpPr>
            <a:spLocks noGrp="1"/>
          </p:cNvSpPr>
          <p:nvPr>
            <p:ph sz="half" idx="2"/>
          </p:nvPr>
        </p:nvSpPr>
        <p:spPr>
          <a:xfrm>
            <a:off x="6385560" y="2075688"/>
            <a:ext cx="5641848" cy="4828033"/>
          </a:xfrm>
        </p:spPr>
        <p:txBody>
          <a:bodyPr>
            <a:normAutofit fontScale="55000" lnSpcReduction="20000"/>
          </a:bodyPr>
          <a:lstStyle/>
          <a:p>
            <a:pPr algn="l"/>
            <a:r>
              <a:rPr lang="en-GB" sz="2500" b="1" i="0" dirty="0">
                <a:solidFill>
                  <a:srgbClr val="666666"/>
                </a:solidFill>
                <a:effectLst/>
                <a:latin typeface="Montserrat"/>
              </a:rPr>
              <a:t>Take a Module in Welsh</a:t>
            </a:r>
            <a:endParaRPr lang="en-GB" sz="2500" b="0" i="0" dirty="0">
              <a:solidFill>
                <a:srgbClr val="666666"/>
              </a:solidFill>
              <a:effectLst/>
              <a:latin typeface="Montserrat"/>
            </a:endParaRPr>
          </a:p>
          <a:p>
            <a:pPr algn="l"/>
            <a:r>
              <a:rPr lang="en-GB" sz="2500" b="0" i="0" dirty="0">
                <a:solidFill>
                  <a:srgbClr val="666666"/>
                </a:solidFill>
                <a:effectLst/>
                <a:latin typeface="Montserrat"/>
              </a:rPr>
              <a:t>Whether you’re already fluent in the language or a proficient learner, there are opportunities for you to take some modules through the medium of Welsh.</a:t>
            </a:r>
          </a:p>
          <a:p>
            <a:pPr algn="l"/>
            <a:r>
              <a:rPr lang="en-GB" sz="2500" b="0" i="0" dirty="0">
                <a:solidFill>
                  <a:srgbClr val="666666"/>
                </a:solidFill>
                <a:effectLst/>
                <a:latin typeface="Montserrat"/>
              </a:rPr>
              <a:t>The benefits to developing your Welsh language skills whilst at </a:t>
            </a:r>
            <a:r>
              <a:rPr lang="en-GB" sz="2500" b="0" i="0" dirty="0" err="1">
                <a:solidFill>
                  <a:srgbClr val="666666"/>
                </a:solidFill>
                <a:effectLst/>
                <a:latin typeface="Montserrat"/>
              </a:rPr>
              <a:t>uni</a:t>
            </a:r>
            <a:r>
              <a:rPr lang="en-GB" sz="2500" b="0" i="0" dirty="0">
                <a:solidFill>
                  <a:srgbClr val="666666"/>
                </a:solidFill>
                <a:effectLst/>
                <a:latin typeface="Montserrat"/>
              </a:rPr>
              <a:t> are immeasurable particularly in the field of education. Taking a module in Welsh will:</a:t>
            </a:r>
          </a:p>
          <a:p>
            <a:pPr algn="l">
              <a:buFont typeface="Arial" panose="020B0604020202020204" pitchFamily="34" charset="0"/>
              <a:buChar char="•"/>
            </a:pPr>
            <a:r>
              <a:rPr lang="en-GB" sz="2500" b="0" i="0" dirty="0">
                <a:solidFill>
                  <a:srgbClr val="666666"/>
                </a:solidFill>
                <a:effectLst/>
                <a:latin typeface="Montserrat"/>
              </a:rPr>
              <a:t>Give you the opportunity to develop your language skills at a higher level</a:t>
            </a:r>
          </a:p>
          <a:p>
            <a:pPr algn="l">
              <a:buFont typeface="Arial" panose="020B0604020202020204" pitchFamily="34" charset="0"/>
              <a:buChar char="•"/>
            </a:pPr>
            <a:r>
              <a:rPr lang="en-GB" sz="2500" b="0" i="0" dirty="0">
                <a:solidFill>
                  <a:srgbClr val="666666"/>
                </a:solidFill>
                <a:effectLst/>
                <a:latin typeface="Montserrat"/>
              </a:rPr>
              <a:t>Make the most of the skills you already have</a:t>
            </a:r>
          </a:p>
          <a:p>
            <a:pPr algn="l">
              <a:buFont typeface="Arial" panose="020B0604020202020204" pitchFamily="34" charset="0"/>
              <a:buChar char="•"/>
            </a:pPr>
            <a:r>
              <a:rPr lang="en-GB" sz="2500" b="0" i="0" dirty="0">
                <a:solidFill>
                  <a:srgbClr val="666666"/>
                </a:solidFill>
                <a:effectLst/>
                <a:latin typeface="Montserrat"/>
              </a:rPr>
              <a:t>Allow you to get to know other Welsh speakers on your course</a:t>
            </a:r>
          </a:p>
          <a:p>
            <a:pPr algn="l">
              <a:buFont typeface="Arial" panose="020B0604020202020204" pitchFamily="34" charset="0"/>
              <a:buChar char="•"/>
            </a:pPr>
            <a:r>
              <a:rPr lang="en-GB" sz="2500" b="0" i="0" dirty="0">
                <a:solidFill>
                  <a:srgbClr val="666666"/>
                </a:solidFill>
                <a:effectLst/>
                <a:latin typeface="Montserrat"/>
              </a:rPr>
              <a:t>Make you more appealing to employers in Welsh public and private sectors who testify that employing bilingual staff is better for business</a:t>
            </a:r>
          </a:p>
          <a:p>
            <a:pPr algn="l">
              <a:buFont typeface="Arial" panose="020B0604020202020204" pitchFamily="34" charset="0"/>
              <a:buChar char="•"/>
            </a:pPr>
            <a:r>
              <a:rPr lang="en-GB" sz="2500" b="0" i="0" dirty="0">
                <a:solidFill>
                  <a:srgbClr val="666666"/>
                </a:solidFill>
                <a:effectLst/>
                <a:latin typeface="Montserrat"/>
              </a:rPr>
              <a:t>Give you access to </a:t>
            </a:r>
            <a:r>
              <a:rPr lang="en-GB" sz="2500" b="0" i="0" dirty="0">
                <a:solidFill>
                  <a:srgbClr val="777777"/>
                </a:solidFill>
                <a:effectLst/>
                <a:latin typeface="Montserrat"/>
                <a:hlinkClick r:id="rId3"/>
              </a:rPr>
              <a:t>bursaries</a:t>
            </a:r>
            <a:r>
              <a:rPr lang="en-GB" sz="2500" b="0" i="0" dirty="0">
                <a:solidFill>
                  <a:srgbClr val="777777"/>
                </a:solidFill>
                <a:effectLst/>
                <a:latin typeface="Montserrat"/>
              </a:rPr>
              <a:t> </a:t>
            </a:r>
            <a:r>
              <a:rPr lang="en-GB" sz="2500" b="0" i="0" dirty="0">
                <a:solidFill>
                  <a:srgbClr val="666666"/>
                </a:solidFill>
                <a:effectLst/>
                <a:latin typeface="Montserrat"/>
              </a:rPr>
              <a:t>from the Coleg Cymraeg </a:t>
            </a:r>
            <a:r>
              <a:rPr lang="en-GB" sz="2500" b="0" i="0" dirty="0" err="1">
                <a:solidFill>
                  <a:srgbClr val="666666"/>
                </a:solidFill>
                <a:effectLst/>
                <a:latin typeface="Montserrat"/>
              </a:rPr>
              <a:t>Cenedlaethol</a:t>
            </a:r>
            <a:endParaRPr lang="en-GB" sz="2500" b="0" i="0" dirty="0">
              <a:solidFill>
                <a:srgbClr val="666666"/>
              </a:solidFill>
              <a:effectLst/>
              <a:latin typeface="Montserrat"/>
            </a:endParaRPr>
          </a:p>
          <a:p>
            <a:pPr algn="l"/>
            <a:r>
              <a:rPr lang="en-GB" sz="2500" b="0" i="0" dirty="0">
                <a:solidFill>
                  <a:srgbClr val="666666"/>
                </a:solidFill>
                <a:effectLst/>
                <a:latin typeface="Montserrat"/>
              </a:rPr>
              <a:t>If you have any queries about taking modules through the Welsh Language, contact myself and Bethan Wyn Davies (Coleg Cymraeg </a:t>
            </a:r>
            <a:r>
              <a:rPr lang="en-GB" sz="2500" b="0" i="0" dirty="0" err="1">
                <a:solidFill>
                  <a:srgbClr val="666666"/>
                </a:solidFill>
                <a:effectLst/>
                <a:latin typeface="Montserrat"/>
              </a:rPr>
              <a:t>Cenedlaethol</a:t>
            </a:r>
            <a:r>
              <a:rPr lang="en-GB" sz="2500" b="0" i="0" dirty="0">
                <a:solidFill>
                  <a:srgbClr val="666666"/>
                </a:solidFill>
                <a:effectLst/>
                <a:latin typeface="Montserrat"/>
              </a:rPr>
              <a:t> representative) by emailing </a:t>
            </a:r>
            <a:r>
              <a:rPr lang="en-GB" sz="2500" b="0" i="0" dirty="0">
                <a:solidFill>
                  <a:srgbClr val="777777"/>
                </a:solidFill>
                <a:effectLst/>
                <a:latin typeface="Montserrat"/>
                <a:hlinkClick r:id="rId4"/>
              </a:rPr>
              <a:t>b.davies@pcydds.ac.uk</a:t>
            </a:r>
            <a:r>
              <a:rPr lang="en-GB" sz="2500" b="0" i="0" dirty="0">
                <a:solidFill>
                  <a:srgbClr val="666666"/>
                </a:solidFill>
                <a:effectLst/>
                <a:latin typeface="Montserrat"/>
              </a:rPr>
              <a:t> or call 01267 676618</a:t>
            </a:r>
          </a:p>
          <a:p>
            <a:endParaRPr lang="cy-GB" dirty="0"/>
          </a:p>
        </p:txBody>
      </p:sp>
    </p:spTree>
    <p:extLst>
      <p:ext uri="{BB962C8B-B14F-4D97-AF65-F5344CB8AC3E}">
        <p14:creationId xmlns:p14="http://schemas.microsoft.com/office/powerpoint/2010/main" val="715935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1265-2E89-4D17-9A09-3D4AD7BC39F4}"/>
              </a:ext>
            </a:extLst>
          </p:cNvPr>
          <p:cNvSpPr>
            <a:spLocks noGrp="1"/>
          </p:cNvSpPr>
          <p:nvPr>
            <p:ph type="title"/>
          </p:nvPr>
        </p:nvSpPr>
        <p:spPr>
          <a:xfrm>
            <a:off x="954157" y="1548045"/>
            <a:ext cx="10552043" cy="1293028"/>
          </a:xfrm>
        </p:spPr>
        <p:txBody>
          <a:bodyPr>
            <a:normAutofit fontScale="90000"/>
          </a:bodyPr>
          <a:lstStyle/>
          <a:p>
            <a:r>
              <a:rPr lang="en-GB" b="1" dirty="0">
                <a:solidFill>
                  <a:schemeClr val="accent5"/>
                </a:solidFill>
              </a:rPr>
              <a:t>GWERSI CYMRAEG LEFEL MYNEDIAD AM DDIM</a:t>
            </a:r>
            <a:br>
              <a:rPr lang="en-GB" b="1" dirty="0"/>
            </a:br>
            <a:r>
              <a:rPr lang="en-GB" b="1" dirty="0"/>
              <a:t>FREE ENTRY LEVEL WELSH LESSONS</a:t>
            </a:r>
            <a:endParaRPr lang="cy-GB" b="1" dirty="0"/>
          </a:p>
        </p:txBody>
      </p:sp>
      <p:pic>
        <p:nvPicPr>
          <p:cNvPr id="6" name="Content Placeholder 5">
            <a:extLst>
              <a:ext uri="{FF2B5EF4-FFF2-40B4-BE49-F238E27FC236}">
                <a16:creationId xmlns:a16="http://schemas.microsoft.com/office/drawing/2014/main" id="{262211AF-C725-4C24-9B4F-EF65EF25D0AF}"/>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tretch>
            <a:fillRect/>
          </a:stretch>
        </p:blipFill>
        <p:spPr>
          <a:xfrm>
            <a:off x="5910470" y="4861507"/>
            <a:ext cx="2280908" cy="1283011"/>
          </a:xfrm>
        </p:spPr>
      </p:pic>
      <p:sp>
        <p:nvSpPr>
          <p:cNvPr id="4" name="Content Placeholder 3">
            <a:extLst>
              <a:ext uri="{FF2B5EF4-FFF2-40B4-BE49-F238E27FC236}">
                <a16:creationId xmlns:a16="http://schemas.microsoft.com/office/drawing/2014/main" id="{78129372-D488-4036-88C0-6AA3E44573D6}"/>
              </a:ext>
            </a:extLst>
          </p:cNvPr>
          <p:cNvSpPr>
            <a:spLocks noGrp="1"/>
          </p:cNvSpPr>
          <p:nvPr>
            <p:ph sz="half" idx="2"/>
          </p:nvPr>
        </p:nvSpPr>
        <p:spPr>
          <a:xfrm>
            <a:off x="1262268" y="5309954"/>
            <a:ext cx="4273827" cy="945819"/>
          </a:xfrm>
        </p:spPr>
        <p:txBody>
          <a:bodyPr>
            <a:normAutofit/>
          </a:bodyPr>
          <a:lstStyle/>
          <a:p>
            <a:r>
              <a:rPr lang="en-GB" sz="2800" b="1" dirty="0">
                <a:hlinkClick r:id="rId5"/>
              </a:rPr>
              <a:t>ENTRY LEVEL UWTSD WELSH LESSONS</a:t>
            </a:r>
            <a:endParaRPr lang="cy-GB" sz="2800" b="1" dirty="0"/>
          </a:p>
        </p:txBody>
      </p:sp>
      <p:sp>
        <p:nvSpPr>
          <p:cNvPr id="8" name="TextBox 7">
            <a:extLst>
              <a:ext uri="{FF2B5EF4-FFF2-40B4-BE49-F238E27FC236}">
                <a16:creationId xmlns:a16="http://schemas.microsoft.com/office/drawing/2014/main" id="{9F04B44B-6771-47C8-8D0B-579923C82BB5}"/>
              </a:ext>
            </a:extLst>
          </p:cNvPr>
          <p:cNvSpPr txBox="1"/>
          <p:nvPr/>
        </p:nvSpPr>
        <p:spPr>
          <a:xfrm>
            <a:off x="1292087" y="3671056"/>
            <a:ext cx="4214191" cy="707886"/>
          </a:xfrm>
          <a:prstGeom prst="rect">
            <a:avLst/>
          </a:prstGeom>
          <a:noFill/>
        </p:spPr>
        <p:txBody>
          <a:bodyPr wrap="square" rtlCol="0">
            <a:spAutoFit/>
          </a:bodyPr>
          <a:lstStyle/>
          <a:p>
            <a:r>
              <a:rPr lang="en-GB" sz="4000" b="1" dirty="0">
                <a:solidFill>
                  <a:schemeClr val="accent5"/>
                </a:solidFill>
              </a:rPr>
              <a:t>Pa </a:t>
            </a:r>
            <a:r>
              <a:rPr lang="en-GB" sz="4000" b="1" dirty="0" err="1">
                <a:solidFill>
                  <a:schemeClr val="accent5"/>
                </a:solidFill>
              </a:rPr>
              <a:t>werth</a:t>
            </a:r>
            <a:r>
              <a:rPr lang="en-GB" sz="4000" b="1" dirty="0">
                <a:solidFill>
                  <a:schemeClr val="accent5"/>
                </a:solidFill>
              </a:rPr>
              <a:t> </a:t>
            </a:r>
            <a:r>
              <a:rPr lang="en-GB" sz="4000" b="1" dirty="0" err="1">
                <a:solidFill>
                  <a:schemeClr val="accent5"/>
                </a:solidFill>
              </a:rPr>
              <a:t>i</a:t>
            </a:r>
            <a:r>
              <a:rPr lang="en-GB" sz="4000" b="1" dirty="0">
                <a:solidFill>
                  <a:schemeClr val="accent5"/>
                </a:solidFill>
              </a:rPr>
              <a:t> mi?</a:t>
            </a:r>
            <a:endParaRPr lang="cy-GB" sz="4000" b="1" dirty="0">
              <a:solidFill>
                <a:schemeClr val="accent5"/>
              </a:solidFill>
            </a:endParaRPr>
          </a:p>
        </p:txBody>
      </p:sp>
      <p:sp>
        <p:nvSpPr>
          <p:cNvPr id="10" name="TextBox 9">
            <a:extLst>
              <a:ext uri="{FF2B5EF4-FFF2-40B4-BE49-F238E27FC236}">
                <a16:creationId xmlns:a16="http://schemas.microsoft.com/office/drawing/2014/main" id="{F1CE1A51-98A0-49B4-890D-81D6B14D5F56}"/>
              </a:ext>
            </a:extLst>
          </p:cNvPr>
          <p:cNvSpPr txBox="1"/>
          <p:nvPr/>
        </p:nvSpPr>
        <p:spPr>
          <a:xfrm>
            <a:off x="6230178" y="3621360"/>
            <a:ext cx="6092686" cy="707886"/>
          </a:xfrm>
          <a:prstGeom prst="rect">
            <a:avLst/>
          </a:prstGeom>
          <a:noFill/>
        </p:spPr>
        <p:txBody>
          <a:bodyPr wrap="square">
            <a:spAutoFit/>
          </a:bodyPr>
          <a:lstStyle/>
          <a:p>
            <a:r>
              <a:rPr lang="en-GB" sz="3600" b="1" dirty="0"/>
              <a:t>What </a:t>
            </a:r>
            <a:r>
              <a:rPr lang="en-GB" sz="4000" b="1" dirty="0"/>
              <a:t>value</a:t>
            </a:r>
            <a:r>
              <a:rPr lang="en-GB" sz="3600" b="1" dirty="0"/>
              <a:t> to me?</a:t>
            </a:r>
            <a:endParaRPr lang="cy-GB" sz="3600" b="1" dirty="0"/>
          </a:p>
        </p:txBody>
      </p:sp>
      <p:pic>
        <p:nvPicPr>
          <p:cNvPr id="12" name="Picture 11">
            <a:extLst>
              <a:ext uri="{FF2B5EF4-FFF2-40B4-BE49-F238E27FC236}">
                <a16:creationId xmlns:a16="http://schemas.microsoft.com/office/drawing/2014/main" id="{F266C2C1-D037-46E1-A82F-9E6BE89DBE7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rot="555126">
            <a:off x="9594575" y="4540715"/>
            <a:ext cx="2189551" cy="2189551"/>
          </a:xfrm>
          <a:prstGeom prst="rect">
            <a:avLst/>
          </a:prstGeom>
        </p:spPr>
      </p:pic>
    </p:spTree>
    <p:extLst>
      <p:ext uri="{BB962C8B-B14F-4D97-AF65-F5344CB8AC3E}">
        <p14:creationId xmlns:p14="http://schemas.microsoft.com/office/powerpoint/2010/main" val="2792201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4"/>
          <p:cNvSpPr txBox="1">
            <a:spLocks/>
          </p:cNvSpPr>
          <p:nvPr/>
        </p:nvSpPr>
        <p:spPr>
          <a:xfrm>
            <a:off x="965199" y="1097154"/>
            <a:ext cx="1073573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dirty="0" err="1">
                <a:solidFill>
                  <a:srgbClr val="00B0F0"/>
                </a:solidFill>
              </a:rPr>
              <a:t>Unrhyw</a:t>
            </a:r>
            <a:r>
              <a:rPr lang="en-US" b="1" dirty="0">
                <a:solidFill>
                  <a:srgbClr val="00B0F0"/>
                </a:solidFill>
              </a:rPr>
              <a:t> </a:t>
            </a:r>
            <a:r>
              <a:rPr lang="en-US" b="1" dirty="0" err="1">
                <a:solidFill>
                  <a:srgbClr val="00B0F0"/>
                </a:solidFill>
              </a:rPr>
              <a:t>gwesTiynau</a:t>
            </a:r>
            <a:r>
              <a:rPr lang="en-US" b="1" dirty="0"/>
              <a:t>/any questions?</a:t>
            </a:r>
          </a:p>
        </p:txBody>
      </p:sp>
      <p:pic>
        <p:nvPicPr>
          <p:cNvPr id="8" name="Picture 7"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8901" y="441510"/>
            <a:ext cx="2155448" cy="859587"/>
          </a:xfrm>
          <a:prstGeom prst="rect">
            <a:avLst/>
          </a:prstGeom>
        </p:spPr>
      </p:pic>
      <p:pic>
        <p:nvPicPr>
          <p:cNvPr id="11" name="Content Placeholder 10">
            <a:extLst>
              <a:ext uri="{FF2B5EF4-FFF2-40B4-BE49-F238E27FC236}">
                <a16:creationId xmlns:a16="http://schemas.microsoft.com/office/drawing/2014/main" id="{31B0F9B9-30FA-4D6E-8113-C4C698ECC077}"/>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077765" y="2193925"/>
            <a:ext cx="6036469" cy="4024313"/>
          </a:xfrm>
        </p:spPr>
      </p:pic>
    </p:spTree>
    <p:extLst>
      <p:ext uri="{BB962C8B-B14F-4D97-AF65-F5344CB8AC3E}">
        <p14:creationId xmlns:p14="http://schemas.microsoft.com/office/powerpoint/2010/main" val="89134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97336" y="2836666"/>
            <a:ext cx="5334000" cy="4024125"/>
          </a:xfrm>
        </p:spPr>
        <p:txBody>
          <a:bodyPr>
            <a:normAutofit fontScale="85000" lnSpcReduction="20000"/>
          </a:bodyPr>
          <a:lstStyle/>
          <a:p>
            <a:r>
              <a:rPr lang="en-GB" sz="2800" dirty="0"/>
              <a:t>Ac yn </a:t>
            </a:r>
            <a:r>
              <a:rPr lang="en-GB" sz="2800" dirty="0" err="1"/>
              <a:t>olaf</a:t>
            </a:r>
            <a:r>
              <a:rPr lang="en-GB" sz="2800" dirty="0"/>
              <a:t>…….</a:t>
            </a:r>
          </a:p>
          <a:p>
            <a:endParaRPr lang="en-GB" sz="5400" b="1" i="1" u="sng" dirty="0">
              <a:solidFill>
                <a:srgbClr val="FF0000"/>
              </a:solidFill>
              <a:effectLst>
                <a:outerShdw blurRad="38100" dist="38100" dir="2700000" algn="tl">
                  <a:srgbClr val="000000">
                    <a:alpha val="43137"/>
                  </a:srgbClr>
                </a:outerShdw>
              </a:effectLst>
            </a:endParaRPr>
          </a:p>
          <a:p>
            <a:r>
              <a:rPr lang="en-GB" sz="5400" b="1" i="1" dirty="0">
                <a:solidFill>
                  <a:srgbClr val="FF0000"/>
                </a:solidFill>
                <a:effectLst>
                  <a:outerShdw blurRad="38100" dist="38100" dir="2700000" algn="tl">
                    <a:srgbClr val="000000">
                      <a:alpha val="43137"/>
                    </a:srgbClr>
                  </a:outerShdw>
                </a:effectLst>
              </a:rPr>
              <a:t>PEIDIWCH</a:t>
            </a:r>
          </a:p>
          <a:p>
            <a:pPr marL="0" indent="0">
              <a:buNone/>
            </a:pPr>
            <a:r>
              <a:rPr lang="en-GB" sz="5400" b="1" i="1" dirty="0">
                <a:solidFill>
                  <a:srgbClr val="FF0000"/>
                </a:solidFill>
                <a:effectLst>
                  <a:outerShdw blurRad="38100" dist="38100" dir="2700000" algn="tl">
                    <a:srgbClr val="000000">
                      <a:alpha val="43137"/>
                    </a:srgbClr>
                  </a:outerShdw>
                </a:effectLst>
                <a:latin typeface="Calibri" panose="020F0502020204030204" pitchFamily="34" charset="0"/>
              </a:rPr>
              <a:t>Â</a:t>
            </a:r>
            <a:r>
              <a:rPr lang="en-GB" sz="5400" b="1" i="1" dirty="0">
                <a:solidFill>
                  <a:srgbClr val="FF0000"/>
                </a:solidFill>
                <a:effectLst>
                  <a:outerShdw blurRad="38100" dist="38100" dir="2700000" algn="tl">
                    <a:srgbClr val="000000">
                      <a:alpha val="43137"/>
                    </a:srgbClr>
                  </a:outerShdw>
                </a:effectLst>
              </a:rPr>
              <a:t> PHOENI </a:t>
            </a:r>
          </a:p>
          <a:p>
            <a:pPr marL="0" indent="0">
              <a:buNone/>
            </a:pPr>
            <a:r>
              <a:rPr lang="en-GB" sz="5400" b="1" i="1" dirty="0">
                <a:solidFill>
                  <a:srgbClr val="FF0000"/>
                </a:solidFill>
                <a:effectLst>
                  <a:outerShdw blurRad="38100" dist="38100" dir="2700000" algn="tl">
                    <a:srgbClr val="000000">
                      <a:alpha val="43137"/>
                    </a:srgbClr>
                  </a:outerShdw>
                </a:effectLst>
              </a:rPr>
              <a:t>I NI YMA I’CH HELPU I LWYDDO !</a:t>
            </a:r>
            <a:endParaRPr lang="en-US" sz="5400" b="1" i="1" dirty="0">
              <a:solidFill>
                <a:srgbClr val="FF0000"/>
              </a:solidFill>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6444426" y="2578467"/>
            <a:ext cx="5334000" cy="4024125"/>
          </a:xfrm>
        </p:spPr>
        <p:txBody>
          <a:bodyPr>
            <a:normAutofit fontScale="85000" lnSpcReduction="20000"/>
          </a:bodyPr>
          <a:lstStyle/>
          <a:p>
            <a:r>
              <a:rPr lang="en-GB" sz="2800" dirty="0"/>
              <a:t>And finally……..</a:t>
            </a:r>
          </a:p>
          <a:p>
            <a:pPr marL="0" indent="0">
              <a:buNone/>
            </a:pPr>
            <a:endParaRPr lang="en-GB" sz="6600" b="1" i="1" u="sng" dirty="0">
              <a:solidFill>
                <a:srgbClr val="FF0000"/>
              </a:solidFill>
              <a:effectLst>
                <a:outerShdw blurRad="38100" dist="38100" dir="2700000" algn="tl">
                  <a:srgbClr val="000000">
                    <a:alpha val="43137"/>
                  </a:srgbClr>
                </a:outerShdw>
              </a:effectLst>
            </a:endParaRPr>
          </a:p>
          <a:p>
            <a:r>
              <a:rPr lang="en-GB" sz="6600" b="1" i="1" dirty="0">
                <a:solidFill>
                  <a:srgbClr val="FF0000"/>
                </a:solidFill>
                <a:effectLst>
                  <a:outerShdw blurRad="38100" dist="38100" dir="2700000" algn="tl">
                    <a:srgbClr val="000000">
                      <a:alpha val="43137"/>
                    </a:srgbClr>
                  </a:outerShdw>
                </a:effectLst>
              </a:rPr>
              <a:t>DON’T </a:t>
            </a:r>
            <a:r>
              <a:rPr lang="en-GB" sz="6600" b="1" i="1">
                <a:solidFill>
                  <a:srgbClr val="FF0000"/>
                </a:solidFill>
                <a:effectLst>
                  <a:outerShdw blurRad="38100" dist="38100" dir="2700000" algn="tl">
                    <a:srgbClr val="000000">
                      <a:alpha val="43137"/>
                    </a:srgbClr>
                  </a:outerShdw>
                </a:effectLst>
              </a:rPr>
              <a:t>WORRY WE’RE </a:t>
            </a:r>
            <a:r>
              <a:rPr lang="en-GB" sz="6600" b="1" i="1" dirty="0">
                <a:solidFill>
                  <a:srgbClr val="FF0000"/>
                </a:solidFill>
                <a:effectLst>
                  <a:outerShdw blurRad="38100" dist="38100" dir="2700000" algn="tl">
                    <a:srgbClr val="000000">
                      <a:alpha val="43137"/>
                    </a:srgbClr>
                  </a:outerShdw>
                </a:effectLst>
              </a:rPr>
              <a:t>HERE TO HELP YOU SUCCEED!</a:t>
            </a:r>
            <a:endParaRPr lang="en-US" sz="6600" b="1" i="1" dirty="0">
              <a:solidFill>
                <a:srgbClr val="FF0000"/>
              </a:solidFill>
              <a:effectLst>
                <a:outerShdw blurRad="38100" dist="38100" dir="2700000" algn="tl">
                  <a:srgbClr val="000000">
                    <a:alpha val="43137"/>
                  </a:srgbClr>
                </a:outerShdw>
              </a:effectLst>
            </a:endParaRPr>
          </a:p>
        </p:txBody>
      </p:sp>
      <p:pic>
        <p:nvPicPr>
          <p:cNvPr id="7" name="Picture 6"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pic>
        <p:nvPicPr>
          <p:cNvPr id="2" name="Picture 1" descr="Pharrell Williams Happy -minions - YouTub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8802" y="1548046"/>
            <a:ext cx="2945624" cy="1656914"/>
          </a:xfrm>
          <a:prstGeom prst="rect">
            <a:avLst/>
          </a:prstGeom>
        </p:spPr>
      </p:pic>
    </p:spTree>
    <p:extLst>
      <p:ext uri="{BB962C8B-B14F-4D97-AF65-F5344CB8AC3E}">
        <p14:creationId xmlns:p14="http://schemas.microsoft.com/office/powerpoint/2010/main" val="38807104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0</TotalTime>
  <Words>1321</Words>
  <Application>Microsoft Office PowerPoint</Application>
  <PresentationFormat>Widescreen</PresentationFormat>
  <Paragraphs>150</Paragraphs>
  <Slides>17</Slides>
  <Notes>1</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Montserrat</vt:lpstr>
      <vt:lpstr>Vapor Trail</vt:lpstr>
      <vt:lpstr>CYFLWYNIAD I ASTUDIAETHAU ADDYSG: Cynradd rhan 2  introduction to education studies: primary part 2</vt:lpstr>
      <vt:lpstr>Croeso I gampws caerfyrddin welcome to Carmarthen campus</vt:lpstr>
      <vt:lpstr>AMLINELLIAD O’R CWRS/COURSE OUTLINE</vt:lpstr>
      <vt:lpstr>PowerPoint Presentation</vt:lpstr>
      <vt:lpstr>addysgu/teaching</vt:lpstr>
      <vt:lpstr>PowerPoint Presentation</vt:lpstr>
      <vt:lpstr>LLAWLYFR sicrhau ansawdd academic quality HANDBOOK</vt:lpstr>
      <vt:lpstr>LLAWLYFR rhaglen Programme HANDBOOK</vt:lpstr>
      <vt:lpstr>RôL TIWTORIAID CEFNOGAETH ACADEMAIDD</vt:lpstr>
      <vt:lpstr>PowerPoint Presentation</vt:lpstr>
      <vt:lpstr>Pwy yw fy nhiwtor L4?/Who is my L4 tutor?</vt:lpstr>
      <vt:lpstr>TGAU Saesneg &amp; Maths/GCSE English &amp; Maths </vt:lpstr>
      <vt:lpstr>Tystysgrif sgiliau iaith  language  SKILLS certificate</vt:lpstr>
      <vt:lpstr>BWRSARIAETHAU CYMRAEG WELSH LANGUAGE BURSARIES</vt:lpstr>
      <vt:lpstr>GWERSI CYMRAEG LEFEL MYNEDIAD AM DDIM FREE ENTRY LEVEL WELSH LESSONS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ASTUDIAETHAU ADDYSG: Cynradd  and introduction to education studies: primary</dc:title>
  <dc:creator>Helen A Griffiths</dc:creator>
  <cp:lastModifiedBy>Helen Griffiths</cp:lastModifiedBy>
  <cp:revision>32</cp:revision>
  <dcterms:created xsi:type="dcterms:W3CDTF">2020-09-15T14:27:16Z</dcterms:created>
  <dcterms:modified xsi:type="dcterms:W3CDTF">2021-09-20T18:10:24Z</dcterms:modified>
</cp:coreProperties>
</file>