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11" r:id="rId1"/>
  </p:sldMasterIdLst>
  <p:notesMasterIdLst>
    <p:notesMasterId r:id="rId29"/>
  </p:notesMasterIdLst>
  <p:handoutMasterIdLst>
    <p:handoutMasterId r:id="rId30"/>
  </p:handoutMasterIdLst>
  <p:sldIdLst>
    <p:sldId id="256" r:id="rId2"/>
    <p:sldId id="323" r:id="rId3"/>
    <p:sldId id="324" r:id="rId4"/>
    <p:sldId id="325" r:id="rId5"/>
    <p:sldId id="326" r:id="rId6"/>
    <p:sldId id="335" r:id="rId7"/>
    <p:sldId id="327" r:id="rId8"/>
    <p:sldId id="328" r:id="rId9"/>
    <p:sldId id="329" r:id="rId10"/>
    <p:sldId id="330" r:id="rId11"/>
    <p:sldId id="331" r:id="rId12"/>
    <p:sldId id="334" r:id="rId13"/>
    <p:sldId id="332" r:id="rId14"/>
    <p:sldId id="333" r:id="rId15"/>
    <p:sldId id="336" r:id="rId16"/>
    <p:sldId id="339" r:id="rId17"/>
    <p:sldId id="340" r:id="rId18"/>
    <p:sldId id="337" r:id="rId19"/>
    <p:sldId id="338" r:id="rId20"/>
    <p:sldId id="341" r:id="rId21"/>
    <p:sldId id="342" r:id="rId22"/>
    <p:sldId id="343" r:id="rId23"/>
    <p:sldId id="344" r:id="rId24"/>
    <p:sldId id="346" r:id="rId25"/>
    <p:sldId id="345" r:id="rId26"/>
    <p:sldId id="347" r:id="rId27"/>
    <p:sldId id="322" r:id="rId28"/>
  </p:sldIdLst>
  <p:sldSz cx="9144000" cy="6858000" type="screen4x3"/>
  <p:notesSz cx="6997700" cy="92837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4">
          <p15:clr>
            <a:srgbClr val="A4A3A4"/>
          </p15:clr>
        </p15:guide>
        <p15:guide id="2" pos="22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69" autoAdjust="0"/>
    <p:restoredTop sz="94038" autoAdjust="0"/>
  </p:normalViewPr>
  <p:slideViewPr>
    <p:cSldViewPr>
      <p:cViewPr varScale="1">
        <p:scale>
          <a:sx n="65" d="100"/>
          <a:sy n="65" d="100"/>
        </p:scale>
        <p:origin x="45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660"/>
    </p:cViewPr>
  </p:sorterViewPr>
  <p:notesViewPr>
    <p:cSldViewPr>
      <p:cViewPr varScale="1">
        <p:scale>
          <a:sx n="58" d="100"/>
          <a:sy n="58" d="100"/>
        </p:scale>
        <p:origin x="-912" y="-112"/>
      </p:cViewPr>
      <p:guideLst>
        <p:guide orient="horz" pos="2924"/>
        <p:guide pos="220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CMM506 Human-Computer Interaction</a:t>
            </a: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63988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18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185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Dr Nik Whitehead</a:t>
            </a:r>
          </a:p>
        </p:txBody>
      </p:sp>
      <p:sp>
        <p:nvSpPr>
          <p:cNvPr id="1218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63988" y="88185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fld id="{DB0F7997-9C5B-463B-825A-762FCB6D9A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2799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>
            <a:lvl1pPr defTabSz="930275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r>
              <a:rPr lang="en-GB"/>
              <a:t>CMM506 Human-Computer Interaction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5575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>
            <a:lvl1pPr algn="r" defTabSz="930275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65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77925" y="696913"/>
            <a:ext cx="4641850" cy="3481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3450" y="4410075"/>
            <a:ext cx="5130800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015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b" anchorCtr="0" compatLnSpc="1">
            <a:prstTxWarp prst="textNoShape">
              <a:avLst/>
            </a:prstTxWarp>
          </a:bodyPr>
          <a:lstStyle>
            <a:lvl1pPr defTabSz="930275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r>
              <a:rPr lang="en-GB"/>
              <a:t>Dr Nik Whitehead</a:t>
            </a: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5575" y="882015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b" anchorCtr="0" compatLnSpc="1">
            <a:prstTxWarp prst="textNoShape">
              <a:avLst/>
            </a:prstTxWarp>
          </a:bodyPr>
          <a:lstStyle>
            <a:lvl1pPr algn="r" defTabSz="930275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fld id="{8FFD7F3E-1091-46DE-8502-BA17B21478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758345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GB"/>
              <a:t>CMM506 Human-Computer Interaction</a:t>
            </a:r>
          </a:p>
        </p:txBody>
      </p:sp>
      <p:sp>
        <p:nvSpPr>
          <p:cNvPr id="67587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GB"/>
              <a:t>Dr Nik Whitehead</a:t>
            </a:r>
          </a:p>
        </p:txBody>
      </p:sp>
      <p:sp>
        <p:nvSpPr>
          <p:cNvPr id="6758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8B2D292-208C-435D-956B-61D36654C4BE}" type="slidenum">
              <a:rPr lang="en-GB" smtClean="0"/>
              <a:pPr/>
              <a:t>1</a:t>
            </a:fld>
            <a:endParaRPr lang="en-GB"/>
          </a:p>
        </p:txBody>
      </p:sp>
      <p:sp>
        <p:nvSpPr>
          <p:cNvPr id="675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9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6248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GB"/>
              <a:t>CMM506 Human-Computer Interaction</a:t>
            </a:r>
          </a:p>
        </p:txBody>
      </p:sp>
      <p:sp>
        <p:nvSpPr>
          <p:cNvPr id="130051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GB"/>
              <a:t>Dr Nik Whitehead</a:t>
            </a:r>
          </a:p>
        </p:txBody>
      </p:sp>
      <p:sp>
        <p:nvSpPr>
          <p:cNvPr id="13005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03BACD-97FB-49DB-8E04-6945817BC4BA}" type="slidenum">
              <a:rPr lang="en-GB" smtClean="0"/>
              <a:pPr/>
              <a:t>27</a:t>
            </a:fld>
            <a:endParaRPr lang="en-GB"/>
          </a:p>
        </p:txBody>
      </p:sp>
      <p:sp>
        <p:nvSpPr>
          <p:cNvPr id="1300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079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B9CFC1F9-0224-4068-BDCB-0B61F20E9E8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DC1DF0-C459-4FAC-B5CD-FE67B92595B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>
            <a:normAutofit fontScale="90000"/>
          </a:bodyPr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7CB091-F898-4451-BEE5-4CF91648435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E401F-5D30-45FD-B22D-6C5BA0C277D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04664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84784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1484784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1988840"/>
            <a:ext cx="4041648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1988840"/>
            <a:ext cx="4041775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1C63FECA-9A53-4110-A7CF-BBF19DD213F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9BBAADA5-3101-4842-B897-93FAEE5E0C6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968322-4995-4E26-8351-F3D43FF50AF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620688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1556792"/>
            <a:ext cx="3383280" cy="5071655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476672"/>
            <a:ext cx="5102352" cy="6151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485D34-6734-4605-A2EF-C90A5D68B8B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100091-285F-4A40-BE6F-6CD1EEA2977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7BD54E-AF30-4E64-83C3-048EFD6ECBF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620688"/>
            <a:ext cx="1905000" cy="6008712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20688"/>
            <a:ext cx="6248400" cy="6008712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7E4857-8F5E-4421-8596-1BD8F1B9E83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8229600" cy="559380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F19F083-1A81-436F-ACC8-1E71BA0B26E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sldNum="0" hdr="0" ft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support.google.com/analytics/answer/6367342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/>
              <a:t>Usability Engineering</a:t>
            </a: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1331912" y="4005263"/>
            <a:ext cx="7128519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tx1"/>
              </a:buClr>
              <a:buSzPct val="125000"/>
              <a:buFont typeface="Wingdings" pitchFamily="2" charset="2"/>
              <a:buNone/>
              <a:defRPr/>
            </a:pPr>
            <a:r>
              <a:rPr lang="is-IS" sz="2400" dirty="0"/>
              <a:t>ACCB6017</a:t>
            </a:r>
          </a:p>
          <a:p>
            <a:pPr>
              <a:spcBef>
                <a:spcPct val="20000"/>
              </a:spcBef>
              <a:buClr>
                <a:schemeClr val="tx1"/>
              </a:buClr>
              <a:buSzPct val="125000"/>
              <a:buFont typeface="Wingdings" pitchFamily="2" charset="2"/>
              <a:buNone/>
              <a:defRPr/>
            </a:pPr>
            <a:r>
              <a:rPr lang="is-IS" sz="2400" dirty="0"/>
              <a:t>Workshop 18 – Data for Usability &amp; UX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5583F73-F20B-72BC-6A19-6B9C449A76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Previously we’ve looked at how to evaluate usability and UX through inspection and user testing</a:t>
            </a:r>
          </a:p>
          <a:p>
            <a:endParaRPr lang="en-GB" dirty="0"/>
          </a:p>
          <a:p>
            <a:r>
              <a:rPr lang="en-GB" dirty="0"/>
              <a:t>Now we can add evidence from systems in use</a:t>
            </a:r>
          </a:p>
          <a:p>
            <a:pPr lvl="1"/>
            <a:r>
              <a:rPr lang="en-GB" dirty="0"/>
              <a:t>How interface activity becomes data</a:t>
            </a:r>
          </a:p>
          <a:p>
            <a:pPr lvl="1"/>
            <a:r>
              <a:rPr lang="en-GB" dirty="0"/>
              <a:t>What analytics can tell us about usability and UX</a:t>
            </a:r>
          </a:p>
          <a:p>
            <a:pPr lvl="1"/>
            <a:r>
              <a:rPr lang="en-GB" dirty="0"/>
              <a:t>How to investigate a possible problem</a:t>
            </a:r>
          </a:p>
          <a:p>
            <a:pPr lvl="1"/>
            <a:r>
              <a:rPr lang="en-GB" dirty="0"/>
              <a:t>How to plan useful data collection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2CF7B02-8812-D942-B054-212DD0CDF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 for Usability and UX</a:t>
            </a:r>
          </a:p>
        </p:txBody>
      </p:sp>
    </p:spTree>
    <p:extLst>
      <p:ext uri="{BB962C8B-B14F-4D97-AF65-F5344CB8AC3E}">
        <p14:creationId xmlns:p14="http://schemas.microsoft.com/office/powerpoint/2010/main" val="30374916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55AB0EE-F1B8-5623-97F1-4B00B14A68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Start with a question about the user’s experience</a:t>
            </a:r>
          </a:p>
          <a:p>
            <a:pPr lvl="1"/>
            <a:r>
              <a:rPr lang="en-GB" dirty="0"/>
              <a:t>Can students find the deadline for an assignment?</a:t>
            </a:r>
          </a:p>
          <a:p>
            <a:r>
              <a:rPr lang="en-GB" dirty="0"/>
              <a:t>Possible evidence:</a:t>
            </a:r>
          </a:p>
          <a:p>
            <a:pPr lvl="1"/>
            <a:r>
              <a:rPr lang="en-GB" dirty="0"/>
              <a:t>Whether they find the correct deadline</a:t>
            </a:r>
          </a:p>
          <a:p>
            <a:pPr lvl="1"/>
            <a:r>
              <a:rPr lang="en-GB" dirty="0"/>
              <a:t>Time taken and help required</a:t>
            </a:r>
          </a:p>
          <a:p>
            <a:pPr lvl="1"/>
            <a:r>
              <a:rPr lang="en-GB" dirty="0"/>
              <a:t>Routes through the interface</a:t>
            </a:r>
          </a:p>
          <a:p>
            <a:pPr lvl="1"/>
            <a:r>
              <a:rPr lang="en-GB" dirty="0"/>
              <a:t>Their confidence in the answer</a:t>
            </a:r>
          </a:p>
          <a:p>
            <a:r>
              <a:rPr lang="en-GB" dirty="0"/>
              <a:t>The question determines what we need to collect</a:t>
            </a:r>
          </a:p>
          <a:p>
            <a:r>
              <a:rPr lang="en-GB" dirty="0"/>
              <a:t>Existing data capture tools in place may not provide measurements that answer the question</a:t>
            </a:r>
          </a:p>
          <a:p>
            <a:pPr lvl="1"/>
            <a:r>
              <a:rPr lang="en-GB" dirty="0"/>
              <a:t>Dashboards that show that students have visited a module homepage say nothing about whether the students understood what they were seeing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9AB592F-7A31-EECB-0ED2-4A7BEE858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Before Metrics</a:t>
            </a:r>
          </a:p>
        </p:txBody>
      </p:sp>
    </p:spTree>
    <p:extLst>
      <p:ext uri="{BB962C8B-B14F-4D97-AF65-F5344CB8AC3E}">
        <p14:creationId xmlns:p14="http://schemas.microsoft.com/office/powerpoint/2010/main" val="2326389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0B66108-E8FE-F8D8-0698-9714F1F987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Behavioural evidence</a:t>
            </a:r>
          </a:p>
          <a:p>
            <a:pPr lvl="1"/>
            <a:r>
              <a:rPr lang="en-GB" dirty="0"/>
              <a:t>What people do: actions, errors, task outcomes and time</a:t>
            </a:r>
          </a:p>
          <a:p>
            <a:r>
              <a:rPr lang="en-GB" dirty="0"/>
              <a:t>Reported experience</a:t>
            </a:r>
          </a:p>
          <a:p>
            <a:pPr lvl="1"/>
            <a:r>
              <a:rPr lang="en-GB" dirty="0"/>
              <a:t>What people tell us: confidence, frustration, satisfaction and explanations</a:t>
            </a:r>
          </a:p>
          <a:p>
            <a:r>
              <a:rPr lang="en-GB" dirty="0"/>
              <a:t>Physiological evidence</a:t>
            </a:r>
          </a:p>
          <a:p>
            <a:pPr lvl="1"/>
            <a:r>
              <a:rPr lang="en-GB" dirty="0"/>
              <a:t>Measurements such as gaze or heart rate require careful interpretation</a:t>
            </a:r>
          </a:p>
          <a:p>
            <a:r>
              <a:rPr lang="en-GB" dirty="0"/>
              <a:t>Different sources answer different questions</a:t>
            </a:r>
          </a:p>
          <a:p>
            <a:pPr lvl="1"/>
            <a:r>
              <a:rPr lang="en-GB" dirty="0"/>
              <a:t>Clicks do not directly measure satisfaction</a:t>
            </a:r>
          </a:p>
          <a:p>
            <a:pPr lvl="1"/>
            <a:r>
              <a:rPr lang="en-GB" dirty="0"/>
              <a:t>A long pause may be reading, inactivity, confusion</a:t>
            </a:r>
          </a:p>
          <a:p>
            <a:pPr lvl="1"/>
            <a:r>
              <a:rPr lang="en-GB" dirty="0"/>
              <a:t>Eye tracking records gaze, not understanding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20D5470-07B9-1A46-097B-198D3D57C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Behaviour and Experience</a:t>
            </a:r>
          </a:p>
        </p:txBody>
      </p:sp>
    </p:spTree>
    <p:extLst>
      <p:ext uri="{BB962C8B-B14F-4D97-AF65-F5344CB8AC3E}">
        <p14:creationId xmlns:p14="http://schemas.microsoft.com/office/powerpoint/2010/main" val="39978517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2E80705-DB79-1828-0CC0-45AF2BD34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1512168"/>
          </a:xfrm>
        </p:spPr>
        <p:txBody>
          <a:bodyPr/>
          <a:lstStyle/>
          <a:p>
            <a:r>
              <a:rPr lang="en-GB" dirty="0"/>
              <a:t>Analytics can suggest where to investigate</a:t>
            </a:r>
          </a:p>
          <a:p>
            <a:r>
              <a:rPr lang="en-GB" dirty="0"/>
              <a:t>User testing can explore what is happening and why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4A644A2-1F00-E7B1-B53B-7196622F4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Sources of Data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171655A-FD10-9B05-A778-1691FC35A1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7945587"/>
              </p:ext>
            </p:extLst>
          </p:nvPr>
        </p:nvGraphicFramePr>
        <p:xfrm>
          <a:off x="461524" y="2492896"/>
          <a:ext cx="8225274" cy="420624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3390396">
                  <a:extLst>
                    <a:ext uri="{9D8B030D-6E8A-4147-A177-3AD203B41FA5}">
                      <a16:colId xmlns:a16="http://schemas.microsoft.com/office/drawing/2014/main" val="3263428103"/>
                    </a:ext>
                  </a:extLst>
                </a:gridCol>
                <a:gridCol w="4834878">
                  <a:extLst>
                    <a:ext uri="{9D8B030D-6E8A-4147-A177-3AD203B41FA5}">
                      <a16:colId xmlns:a16="http://schemas.microsoft.com/office/drawing/2014/main" val="38201151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Source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Useful evidence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7508006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User testing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Task success, errors, explanations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0209965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Analytics and event logs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Recorded activity across visits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4841884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Search logs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Queries, repeated searches, searches with no results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5373924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Feedback and support requests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Reported problems and unmet needs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0554843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Session recordings and heatmaps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Recorded interaction patterns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9305956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06407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D48942A-C59A-77A2-EAEB-470DDF41E1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Data collection tools capture evidence about interface use and user experience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38F84D5-23E2-1EB4-24AD-A9BBF1E41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 Collection Tools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CB1EB1B-390F-14D9-B930-398D0AFF2B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2533818"/>
              </p:ext>
            </p:extLst>
          </p:nvPr>
        </p:nvGraphicFramePr>
        <p:xfrm>
          <a:off x="451978" y="1988840"/>
          <a:ext cx="8229600" cy="457200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3039902">
                  <a:extLst>
                    <a:ext uri="{9D8B030D-6E8A-4147-A177-3AD203B41FA5}">
                      <a16:colId xmlns:a16="http://schemas.microsoft.com/office/drawing/2014/main" val="1423291017"/>
                    </a:ext>
                  </a:extLst>
                </a:gridCol>
                <a:gridCol w="5189698">
                  <a:extLst>
                    <a:ext uri="{9D8B030D-6E8A-4147-A177-3AD203B41FA5}">
                      <a16:colId xmlns:a16="http://schemas.microsoft.com/office/drawing/2014/main" val="1441594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Tool type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What it collects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4411204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Analytics tags and SDKs, inc. GA4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Page views, app activity, configured interaction events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7561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Server and application logs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Requests, errors, recorded system activity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7357519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Survey and feedback tools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Ratings, comments, reported experiences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3393345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Usability testing tools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Task observations, recordings, participant responses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1435599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err="1"/>
                        <a:t>Eyetrackers</a:t>
                      </a:r>
                      <a:r>
                        <a:rPr lang="en-GB" sz="2400" dirty="0"/>
                        <a:t> and interaction recorders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Gaze measurements, clicks, scrolling, other recorded interactions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830644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9034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8929AEB-ECD6-1490-59A8-924704A579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/>
          <a:lstStyle/>
          <a:p>
            <a:r>
              <a:rPr lang="en-GB" dirty="0"/>
              <a:t>A student downloads an assignment brief</a:t>
            </a:r>
          </a:p>
          <a:p>
            <a:pPr marL="925830" lvl="1" indent="-514350">
              <a:buFont typeface="+mj-lt"/>
              <a:buAutoNum type="arabicPeriod"/>
            </a:pPr>
            <a:r>
              <a:rPr lang="en-GB" dirty="0"/>
              <a:t>The student selects the download link</a:t>
            </a:r>
          </a:p>
          <a:p>
            <a:pPr marL="925830" lvl="1" indent="-514350">
              <a:buFont typeface="+mj-lt"/>
              <a:buAutoNum type="arabicPeriod"/>
            </a:pPr>
            <a:r>
              <a:rPr lang="en-GB" dirty="0"/>
              <a:t>The interface triggers an event</a:t>
            </a:r>
          </a:p>
          <a:p>
            <a:pPr marL="925830" lvl="1" indent="-514350">
              <a:buFont typeface="+mj-lt"/>
              <a:buAutoNum type="arabicPeriod"/>
            </a:pPr>
            <a:r>
              <a:rPr lang="en-GB" dirty="0"/>
              <a:t>The system sends event details to a collection service</a:t>
            </a:r>
          </a:p>
          <a:p>
            <a:pPr marL="925830" lvl="1" indent="-514350">
              <a:buFont typeface="+mj-lt"/>
              <a:buAutoNum type="arabicPeriod"/>
            </a:pPr>
            <a:r>
              <a:rPr lang="en-GB" dirty="0"/>
              <a:t>The service processes and aggregates the records</a:t>
            </a:r>
          </a:p>
          <a:p>
            <a:pPr marL="925830" lvl="1" indent="-514350">
              <a:buFont typeface="+mj-lt"/>
              <a:buAutoNum type="arabicPeriod"/>
            </a:pPr>
            <a:r>
              <a:rPr lang="en-GB" dirty="0"/>
              <a:t>A report displays the resulting metric</a:t>
            </a:r>
          </a:p>
          <a:p>
            <a:endParaRPr lang="en-GB" dirty="0"/>
          </a:p>
          <a:p>
            <a:r>
              <a:rPr lang="en-GB" dirty="0"/>
              <a:t>A recorded download does not demonstrate that the student read the brief</a:t>
            </a:r>
          </a:p>
          <a:p>
            <a:r>
              <a:rPr lang="en-GB" dirty="0"/>
              <a:t>Some events are automatically recorded, others need explicit configuration</a:t>
            </a:r>
          </a:p>
          <a:p>
            <a:r>
              <a:rPr lang="en-GB" dirty="0"/>
              <a:t>A missing or duplicated event changes the report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ED196F3-FB7D-DF01-9881-E5ABF828B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Interactions Become Data</a:t>
            </a:r>
          </a:p>
        </p:txBody>
      </p:sp>
    </p:spTree>
    <p:extLst>
      <p:ext uri="{BB962C8B-B14F-4D97-AF65-F5344CB8AC3E}">
        <p14:creationId xmlns:p14="http://schemas.microsoft.com/office/powerpoint/2010/main" val="7160573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1E88DC0-CC28-C9E6-34B5-0B3F27909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933056"/>
            <a:ext cx="8229600" cy="2804160"/>
          </a:xfrm>
        </p:spPr>
        <p:txBody>
          <a:bodyPr>
            <a:normAutofit/>
          </a:bodyPr>
          <a:lstStyle/>
          <a:p>
            <a:r>
              <a:rPr lang="en-GB" dirty="0"/>
              <a:t>Collect the information needed to answer the question</a:t>
            </a:r>
          </a:p>
          <a:p>
            <a:r>
              <a:rPr lang="en-GB" dirty="0"/>
              <a:t>Having the interface context allows comparisons between mobile and desktop versions</a:t>
            </a:r>
          </a:p>
          <a:p>
            <a:r>
              <a:rPr lang="en-GB" dirty="0"/>
              <a:t>Is the student’s name necessary for investigating download usability?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C131C53-A74D-8F35-E104-A5352E495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Useful Event Record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0D0881A-DCD1-6B25-BF18-EC3EFE1BC1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4182514"/>
              </p:ext>
            </p:extLst>
          </p:nvPr>
        </p:nvGraphicFramePr>
        <p:xfrm>
          <a:off x="457200" y="1124744"/>
          <a:ext cx="8229600" cy="265684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2746648">
                  <a:extLst>
                    <a:ext uri="{9D8B030D-6E8A-4147-A177-3AD203B41FA5}">
                      <a16:colId xmlns:a16="http://schemas.microsoft.com/office/drawing/2014/main" val="302942322"/>
                    </a:ext>
                  </a:extLst>
                </a:gridCol>
                <a:gridCol w="5482952">
                  <a:extLst>
                    <a:ext uri="{9D8B030D-6E8A-4147-A177-3AD203B41FA5}">
                      <a16:colId xmlns:a16="http://schemas.microsoft.com/office/drawing/2014/main" val="32177592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Field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Example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6137408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Event name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assignment_brief_download</a:t>
                      </a:r>
                      <a:endParaRPr lang="en-GB" sz="2400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8098456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Time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Date and time of interaction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9690661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Resource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Assignment 1 brief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5135221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Page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Module assessment page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8367772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Interface context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Mobile layout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913029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99972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288E129-307F-60DB-3F36-7C8ADE30D3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Before collecting data, consider:</a:t>
            </a:r>
          </a:p>
          <a:p>
            <a:pPr lvl="1"/>
            <a:r>
              <a:rPr lang="en-GB" dirty="0"/>
              <a:t>Who and what will the records represent?</a:t>
            </a:r>
          </a:p>
          <a:p>
            <a:pPr lvl="1"/>
            <a:r>
              <a:rPr lang="en-GB" dirty="0"/>
              <a:t>Which interactions might be missing?</a:t>
            </a:r>
          </a:p>
          <a:p>
            <a:pPr lvl="1"/>
            <a:r>
              <a:rPr lang="en-GB" dirty="0"/>
              <a:t>Could the records contain personal or sensitive information?</a:t>
            </a:r>
          </a:p>
          <a:p>
            <a:pPr lvl="1"/>
            <a:r>
              <a:rPr lang="en-GB" dirty="0"/>
              <a:t>What information do participants need?</a:t>
            </a:r>
          </a:p>
          <a:p>
            <a:pPr lvl="1"/>
            <a:r>
              <a:rPr lang="en-GB" dirty="0"/>
              <a:t>Who needs access, and for how long?</a:t>
            </a:r>
          </a:p>
          <a:p>
            <a:r>
              <a:rPr lang="en-GB" dirty="0"/>
              <a:t>A large dataset can still give an incomplete picture</a:t>
            </a:r>
          </a:p>
          <a:p>
            <a:pPr lvl="0"/>
            <a:r>
              <a:rPr lang="en-GB" dirty="0"/>
              <a:t>Missing activity can result from blocked scripts, connectivity problems or collection settings</a:t>
            </a:r>
          </a:p>
          <a:p>
            <a:pPr lvl="0"/>
            <a:r>
              <a:rPr lang="en-GB" dirty="0"/>
              <a:t>Search terms, URLs and form fields can reveal personal information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40FFFB3-C1F0-B2B6-0F3A-C6D5B592A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Coverage and Responsible Collection</a:t>
            </a:r>
          </a:p>
        </p:txBody>
      </p:sp>
    </p:spTree>
    <p:extLst>
      <p:ext uri="{BB962C8B-B14F-4D97-AF65-F5344CB8AC3E}">
        <p14:creationId xmlns:p14="http://schemas.microsoft.com/office/powerpoint/2010/main" val="17562055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7B536B7-C46A-528D-2E5D-AB9692CE85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Scenario</a:t>
            </a:r>
          </a:p>
          <a:p>
            <a:pPr lvl="1"/>
            <a:r>
              <a:rPr lang="en-GB" dirty="0"/>
              <a:t>Students report difficulty finding an assignment brief and confirming its submission deadline</a:t>
            </a:r>
          </a:p>
          <a:p>
            <a:endParaRPr lang="en-GB" dirty="0"/>
          </a:p>
          <a:p>
            <a:r>
              <a:rPr lang="en-GB" dirty="0"/>
              <a:t>Working in small groups:</a:t>
            </a:r>
          </a:p>
          <a:p>
            <a:pPr lvl="1"/>
            <a:r>
              <a:rPr lang="en-GB" dirty="0"/>
              <a:t>State one usability question</a:t>
            </a:r>
          </a:p>
          <a:p>
            <a:pPr lvl="1"/>
            <a:r>
              <a:rPr lang="en-GB" dirty="0"/>
              <a:t>Define a successful outcome</a:t>
            </a:r>
          </a:p>
          <a:p>
            <a:pPr lvl="1"/>
            <a:r>
              <a:rPr lang="en-GB" dirty="0"/>
              <a:t>Propose up to four events or observations</a:t>
            </a:r>
          </a:p>
          <a:p>
            <a:pPr lvl="1"/>
            <a:r>
              <a:rPr lang="en-GB" dirty="0"/>
              <a:t>Identify the information each record needs</a:t>
            </a:r>
          </a:p>
          <a:p>
            <a:pPr lvl="1"/>
            <a:r>
              <a:rPr lang="en-GB" dirty="0"/>
              <a:t>Explain what your data would leave uncertain</a:t>
            </a:r>
          </a:p>
          <a:p>
            <a:pPr lvl="1"/>
            <a:r>
              <a:rPr lang="en-GB" dirty="0"/>
              <a:t>Choose one additional evaluation method</a:t>
            </a:r>
          </a:p>
          <a:p>
            <a:pPr lvl="1"/>
            <a:r>
              <a:rPr lang="en-GB" dirty="0"/>
              <a:t>Does the provided data meet your requirements? If not, then what needs to be added to it?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71AFD56-2E43-4B60-86B3-E1EBFC3E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</a:t>
            </a:r>
          </a:p>
        </p:txBody>
      </p:sp>
    </p:spTree>
    <p:extLst>
      <p:ext uri="{BB962C8B-B14F-4D97-AF65-F5344CB8AC3E}">
        <p14:creationId xmlns:p14="http://schemas.microsoft.com/office/powerpoint/2010/main" val="10864677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C0E35A2-AB8D-8E2B-AE17-269CA6E638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/>
          <a:lstStyle/>
          <a:p>
            <a:r>
              <a:rPr lang="en-GB" dirty="0"/>
              <a:t>Most online data collection systems distinguish between users, sessions, and views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One person may appear under many identifiers</a:t>
            </a:r>
          </a:p>
          <a:p>
            <a:r>
              <a:rPr lang="en-GB" dirty="0"/>
              <a:t>“Users” may refer to total users or to active users, depending on the reporting tool used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E2AAB3C-BCCB-C3E8-E40C-6E6344890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Users, Sessions, and Views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8E49403-ED3A-9C90-F1BA-C5934896B0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6105608"/>
              </p:ext>
            </p:extLst>
          </p:nvPr>
        </p:nvGraphicFramePr>
        <p:xfrm>
          <a:off x="455426" y="2087096"/>
          <a:ext cx="8229600" cy="292608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380270">
                  <a:extLst>
                    <a:ext uri="{9D8B030D-6E8A-4147-A177-3AD203B41FA5}">
                      <a16:colId xmlns:a16="http://schemas.microsoft.com/office/drawing/2014/main" val="3424343728"/>
                    </a:ext>
                  </a:extLst>
                </a:gridCol>
                <a:gridCol w="3456384">
                  <a:extLst>
                    <a:ext uri="{9D8B030D-6E8A-4147-A177-3AD203B41FA5}">
                      <a16:colId xmlns:a16="http://schemas.microsoft.com/office/drawing/2014/main" val="3841786304"/>
                    </a:ext>
                  </a:extLst>
                </a:gridCol>
                <a:gridCol w="3392946">
                  <a:extLst>
                    <a:ext uri="{9D8B030D-6E8A-4147-A177-3AD203B41FA5}">
                      <a16:colId xmlns:a16="http://schemas.microsoft.com/office/drawing/2014/main" val="36067966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Metric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General meaning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Interpretation issue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6080810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Users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Distinct users identified by the system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Identification depends on configuration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7078318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Sessions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Groups of interactions within a visit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Session boundaries follow system rules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5735396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Views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Recorded page or screen views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Repeated views may count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8149683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52954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1178CE6-7077-BAE5-952D-A6C105A3E4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Reporting tools turn collected records into summaries we can explore</a:t>
            </a:r>
          </a:p>
          <a:p>
            <a:pPr lvl="1"/>
            <a:r>
              <a:rPr lang="en-GB" b="1" dirty="0"/>
              <a:t>Google Analytics 4 (GA4):</a:t>
            </a:r>
            <a:r>
              <a:rPr lang="en-GB" dirty="0"/>
              <a:t> reports website and app events, traffic sources, pages and user journeys</a:t>
            </a:r>
          </a:p>
          <a:p>
            <a:pPr lvl="1"/>
            <a:r>
              <a:rPr lang="en-GB" b="1" dirty="0"/>
              <a:t>Product analytics tools:</a:t>
            </a:r>
            <a:r>
              <a:rPr lang="en-GB" dirty="0"/>
              <a:t> explore feature use, task funnels and repeat use</a:t>
            </a:r>
          </a:p>
          <a:p>
            <a:pPr lvl="1"/>
            <a:r>
              <a:rPr lang="en-GB" b="1" dirty="0"/>
              <a:t>Dashboards and BI tools:</a:t>
            </a:r>
            <a:r>
              <a:rPr lang="en-GB" dirty="0"/>
              <a:t> combine sources and present selected measures, comparisons and trends</a:t>
            </a:r>
          </a:p>
          <a:p>
            <a:pPr lvl="1"/>
            <a:r>
              <a:rPr lang="en-GB" b="1" dirty="0"/>
              <a:t>Session replay and heatmap tools:</a:t>
            </a:r>
            <a:r>
              <a:rPr lang="en-GB" dirty="0"/>
              <a:t> show recorded interaction sequences and aggregated activity patterns</a:t>
            </a:r>
          </a:p>
          <a:p>
            <a:r>
              <a:rPr lang="en-GB" dirty="0"/>
              <a:t>Reports depend on what the system collects and how it defines each measure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B1CEFD8-623F-D951-841E-F6C1C0B64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Reporting Tools</a:t>
            </a:r>
          </a:p>
        </p:txBody>
      </p:sp>
    </p:spTree>
    <p:extLst>
      <p:ext uri="{BB962C8B-B14F-4D97-AF65-F5344CB8AC3E}">
        <p14:creationId xmlns:p14="http://schemas.microsoft.com/office/powerpoint/2010/main" val="20566344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D94AECD-6EBA-9D23-22F9-AF8349567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/>
          <a:lstStyle/>
          <a:p>
            <a:r>
              <a:rPr lang="en-GB" dirty="0"/>
              <a:t>The same number can support different interpretations</a:t>
            </a:r>
          </a:p>
          <a:p>
            <a:r>
              <a:rPr lang="en-GB" dirty="0"/>
              <a:t>More page views</a:t>
            </a:r>
          </a:p>
          <a:p>
            <a:pPr lvl="1"/>
            <a:r>
              <a:rPr lang="en-GB" dirty="0"/>
              <a:t>Useful exploration, or difficulty finding an answer?</a:t>
            </a:r>
          </a:p>
          <a:p>
            <a:r>
              <a:rPr lang="en-GB" dirty="0"/>
              <a:t>More time spent</a:t>
            </a:r>
          </a:p>
          <a:p>
            <a:pPr lvl="1"/>
            <a:r>
              <a:rPr lang="en-GB" dirty="0"/>
              <a:t>Careful engagement, or confusion?</a:t>
            </a:r>
          </a:p>
          <a:p>
            <a:r>
              <a:rPr lang="en-GB" dirty="0"/>
              <a:t>More return visits</a:t>
            </a:r>
          </a:p>
          <a:p>
            <a:pPr lvl="1"/>
            <a:r>
              <a:rPr lang="en-GB" dirty="0"/>
              <a:t>A useful recurring service, or an unresolved problem?</a:t>
            </a:r>
          </a:p>
          <a:p>
            <a:r>
              <a:rPr lang="en-GB" dirty="0"/>
              <a:t>Interpret the metric against the user’s goal</a:t>
            </a:r>
          </a:p>
          <a:p>
            <a:r>
              <a:rPr lang="en-GB" dirty="0"/>
              <a:t>What additional information would allow us to distinguish between explanations?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DD49F65-1D87-29C8-CD76-FE1886F1F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Metrics Need Context</a:t>
            </a:r>
          </a:p>
        </p:txBody>
      </p:sp>
    </p:spTree>
    <p:extLst>
      <p:ext uri="{BB962C8B-B14F-4D97-AF65-F5344CB8AC3E}">
        <p14:creationId xmlns:p14="http://schemas.microsoft.com/office/powerpoint/2010/main" val="20884778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B0B7445-59AB-E57A-86FB-028488C96C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/>
          <a:lstStyle/>
          <a:p>
            <a:r>
              <a:rPr lang="en-GB" dirty="0"/>
              <a:t>Reporting tools often differentiate between engaged visits and bounces</a:t>
            </a:r>
          </a:p>
          <a:p>
            <a:r>
              <a:rPr lang="en-GB" dirty="0"/>
              <a:t>An engaged session meets at least one criterion:</a:t>
            </a:r>
          </a:p>
          <a:p>
            <a:pPr lvl="1"/>
            <a:r>
              <a:rPr lang="en-GB" dirty="0"/>
              <a:t>Lasts longer than the engagement threshold</a:t>
            </a:r>
          </a:p>
          <a:p>
            <a:pPr lvl="1"/>
            <a:r>
              <a:rPr lang="en-GB" dirty="0"/>
              <a:t>Includes a key event (~10 seconds for Google)</a:t>
            </a:r>
          </a:p>
          <a:p>
            <a:pPr lvl="1"/>
            <a:r>
              <a:rPr lang="en-GB" dirty="0"/>
              <a:t>Includes at least two page or screen views</a:t>
            </a:r>
          </a:p>
          <a:p>
            <a:r>
              <a:rPr lang="en-GB" dirty="0"/>
              <a:t>Bounce rate: the proportion of sessions that were not engaged</a:t>
            </a:r>
          </a:p>
          <a:p>
            <a:r>
              <a:rPr lang="en-GB" dirty="0"/>
              <a:t>These definitions do not directly establish task success</a:t>
            </a:r>
          </a:p>
          <a:p>
            <a:r>
              <a:rPr lang="en-GB" dirty="0"/>
              <a:t>Key events are those designated as important by the organisation</a:t>
            </a:r>
          </a:p>
          <a:p>
            <a:r>
              <a:rPr lang="en-GB" dirty="0"/>
              <a:t>Users may find their answers on the first page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61A70B1-928C-D893-5C4D-6CCDCE2B1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Engagement and Bounce Rate</a:t>
            </a:r>
          </a:p>
        </p:txBody>
      </p:sp>
    </p:spTree>
    <p:extLst>
      <p:ext uri="{BB962C8B-B14F-4D97-AF65-F5344CB8AC3E}">
        <p14:creationId xmlns:p14="http://schemas.microsoft.com/office/powerpoint/2010/main" val="5445533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9A8D1ED-54CE-A5FF-4334-2F89C57F24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980728"/>
            <a:ext cx="4654545" cy="587727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General trend</a:t>
            </a:r>
          </a:p>
          <a:p>
            <a:pPr lvl="1"/>
            <a:r>
              <a:rPr lang="en-GB" dirty="0"/>
              <a:t>If there is a slow consistent change over time you will see it</a:t>
            </a:r>
          </a:p>
          <a:p>
            <a:r>
              <a:rPr lang="en-GB" dirty="0"/>
              <a:t>Random/unexpected/one-time event</a:t>
            </a:r>
          </a:p>
          <a:p>
            <a:pPr lvl="1"/>
            <a:r>
              <a:rPr lang="en-GB" dirty="0"/>
              <a:t>People don’t suddenly</a:t>
            </a:r>
          </a:p>
          <a:p>
            <a:pPr lvl="1"/>
            <a:r>
              <a:rPr lang="en-GB" dirty="0"/>
              <a:t>change behaviour without reason</a:t>
            </a:r>
          </a:p>
          <a:p>
            <a:pPr lvl="1"/>
            <a:r>
              <a:rPr lang="en-GB" dirty="0"/>
              <a:t>What caused this?</a:t>
            </a:r>
          </a:p>
          <a:p>
            <a:r>
              <a:rPr lang="en-GB" dirty="0"/>
              <a:t>Predictable traffic</a:t>
            </a:r>
          </a:p>
          <a:p>
            <a:pPr lvl="1"/>
            <a:r>
              <a:rPr lang="en-GB" dirty="0"/>
              <a:t>A mature (or boring) site will have a predictable pattern in visits</a:t>
            </a:r>
          </a:p>
          <a:p>
            <a:r>
              <a:rPr lang="en-GB" dirty="0"/>
              <a:t>Unusual patterns suggest questions to be investigated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A5B9E1E-83F5-2DDE-A514-AABDD7CE0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Patterns Vary Over Time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7CC9BB1-CE7D-D135-3F30-BAAA9B524DB2}"/>
              </a:ext>
            </a:extLst>
          </p:cNvPr>
          <p:cNvGrpSpPr/>
          <p:nvPr/>
        </p:nvGrpSpPr>
        <p:grpSpPr>
          <a:xfrm>
            <a:off x="5309790" y="1196752"/>
            <a:ext cx="3726706" cy="5307103"/>
            <a:chOff x="4805734" y="1196752"/>
            <a:chExt cx="3726706" cy="5307103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23490E34-20A6-74E5-E3B9-C7BD0DE0431E}"/>
                </a:ext>
              </a:extLst>
            </p:cNvPr>
            <p:cNvCxnSpPr/>
            <p:nvPr/>
          </p:nvCxnSpPr>
          <p:spPr>
            <a:xfrm>
              <a:off x="4860032" y="1196752"/>
              <a:ext cx="0" cy="144016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808A9BC6-6A5A-A5F9-64FB-9E3AA6DC8F10}"/>
                </a:ext>
              </a:extLst>
            </p:cNvPr>
            <p:cNvCxnSpPr/>
            <p:nvPr/>
          </p:nvCxnSpPr>
          <p:spPr>
            <a:xfrm>
              <a:off x="4860032" y="2636912"/>
              <a:ext cx="36724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FA3859F6-58C8-A677-0CE6-B4AE80B7F126}"/>
                </a:ext>
              </a:extLst>
            </p:cNvPr>
            <p:cNvSpPr/>
            <p:nvPr/>
          </p:nvSpPr>
          <p:spPr>
            <a:xfrm>
              <a:off x="4932040" y="2348880"/>
              <a:ext cx="14401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C1F223F-CE50-5FA7-B09B-360AA3E739A1}"/>
                </a:ext>
              </a:extLst>
            </p:cNvPr>
            <p:cNvSpPr/>
            <p:nvPr/>
          </p:nvSpPr>
          <p:spPr>
            <a:xfrm>
              <a:off x="5148063" y="2276872"/>
              <a:ext cx="144017" cy="360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9F6BF36-0F78-F2B9-F5B4-73C38B09F07D}"/>
                </a:ext>
              </a:extLst>
            </p:cNvPr>
            <p:cNvSpPr/>
            <p:nvPr/>
          </p:nvSpPr>
          <p:spPr>
            <a:xfrm>
              <a:off x="5364088" y="2132856"/>
              <a:ext cx="133536" cy="5040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606BDC2-F396-8144-FE87-73083AB388B9}"/>
                </a:ext>
              </a:extLst>
            </p:cNvPr>
            <p:cNvSpPr/>
            <p:nvPr/>
          </p:nvSpPr>
          <p:spPr>
            <a:xfrm>
              <a:off x="5580112" y="2354686"/>
              <a:ext cx="14401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F195ABD-F1F7-B911-4951-9639890FE209}"/>
                </a:ext>
              </a:extLst>
            </p:cNvPr>
            <p:cNvSpPr/>
            <p:nvPr/>
          </p:nvSpPr>
          <p:spPr>
            <a:xfrm>
              <a:off x="5796136" y="2060848"/>
              <a:ext cx="136966" cy="58656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33CC60F-AFE2-80AE-0757-39F41076E755}"/>
                </a:ext>
              </a:extLst>
            </p:cNvPr>
            <p:cNvSpPr/>
            <p:nvPr/>
          </p:nvSpPr>
          <p:spPr>
            <a:xfrm>
              <a:off x="6014336" y="2132856"/>
              <a:ext cx="120951" cy="5040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7AE6FB0-4166-18D3-1FA4-EA800A8D9E47}"/>
                </a:ext>
              </a:extLst>
            </p:cNvPr>
            <p:cNvSpPr/>
            <p:nvPr/>
          </p:nvSpPr>
          <p:spPr>
            <a:xfrm>
              <a:off x="6232797" y="2060848"/>
              <a:ext cx="136966" cy="57606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9F2BC41-C479-31FD-3451-D42924762979}"/>
                </a:ext>
              </a:extLst>
            </p:cNvPr>
            <p:cNvSpPr/>
            <p:nvPr/>
          </p:nvSpPr>
          <p:spPr>
            <a:xfrm>
              <a:off x="6444208" y="2204864"/>
              <a:ext cx="137728" cy="43204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8FCD528-FA93-9D5E-FDD7-E1291CB2FD05}"/>
                </a:ext>
              </a:extLst>
            </p:cNvPr>
            <p:cNvSpPr/>
            <p:nvPr/>
          </p:nvSpPr>
          <p:spPr>
            <a:xfrm>
              <a:off x="6660232" y="1916832"/>
              <a:ext cx="130177" cy="72588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8AC584C-DC50-7576-C845-882ECAA7E5E5}"/>
                </a:ext>
              </a:extLst>
            </p:cNvPr>
            <p:cNvSpPr/>
            <p:nvPr/>
          </p:nvSpPr>
          <p:spPr>
            <a:xfrm>
              <a:off x="6871642" y="2060848"/>
              <a:ext cx="152821" cy="58656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D2D35797-9AE7-9BEB-D465-97BEC1F0AE83}"/>
                </a:ext>
              </a:extLst>
            </p:cNvPr>
            <p:cNvSpPr/>
            <p:nvPr/>
          </p:nvSpPr>
          <p:spPr>
            <a:xfrm>
              <a:off x="7096893" y="1772816"/>
              <a:ext cx="136545" cy="86409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56CDF583-EC05-ADD2-14E6-8044AD2C7291}"/>
                </a:ext>
              </a:extLst>
            </p:cNvPr>
            <p:cNvSpPr/>
            <p:nvPr/>
          </p:nvSpPr>
          <p:spPr>
            <a:xfrm>
              <a:off x="7312917" y="1916832"/>
              <a:ext cx="146192" cy="72008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651E3CBA-18FD-2715-6382-ACE72170E1C4}"/>
                </a:ext>
              </a:extLst>
            </p:cNvPr>
            <p:cNvSpPr/>
            <p:nvPr/>
          </p:nvSpPr>
          <p:spPr>
            <a:xfrm>
              <a:off x="7533554" y="2060848"/>
              <a:ext cx="134790" cy="56556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79E3F7B0-8D19-A6A4-95AC-E1DE8F8F46FD}"/>
                </a:ext>
              </a:extLst>
            </p:cNvPr>
            <p:cNvSpPr/>
            <p:nvPr/>
          </p:nvSpPr>
          <p:spPr>
            <a:xfrm>
              <a:off x="7760818" y="1916833"/>
              <a:ext cx="134790" cy="72008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01C691B9-6529-5A54-A478-A875869B1872}"/>
                </a:ext>
              </a:extLst>
            </p:cNvPr>
            <p:cNvSpPr/>
            <p:nvPr/>
          </p:nvSpPr>
          <p:spPr>
            <a:xfrm>
              <a:off x="7976140" y="1700808"/>
              <a:ext cx="124252" cy="92560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F3C6935-3856-7DD7-8273-AFD41011B379}"/>
                </a:ext>
              </a:extLst>
            </p:cNvPr>
            <p:cNvSpPr/>
            <p:nvPr/>
          </p:nvSpPr>
          <p:spPr>
            <a:xfrm>
              <a:off x="8191462" y="1556793"/>
              <a:ext cx="124954" cy="106961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D4A6E11-90CA-CD79-04B7-506A66E80602}"/>
                </a:ext>
              </a:extLst>
            </p:cNvPr>
            <p:cNvCxnSpPr/>
            <p:nvPr/>
          </p:nvCxnSpPr>
          <p:spPr>
            <a:xfrm>
              <a:off x="4860032" y="2935448"/>
              <a:ext cx="0" cy="144016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95662CCB-C5C1-2094-9CD2-65CEA30FEDA6}"/>
                </a:ext>
              </a:extLst>
            </p:cNvPr>
            <p:cNvCxnSpPr/>
            <p:nvPr/>
          </p:nvCxnSpPr>
          <p:spPr>
            <a:xfrm>
              <a:off x="4860032" y="4375608"/>
              <a:ext cx="36724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A5A19669-FABA-FD54-05CE-ADEC1F8AB289}"/>
                </a:ext>
              </a:extLst>
            </p:cNvPr>
            <p:cNvSpPr/>
            <p:nvPr/>
          </p:nvSpPr>
          <p:spPr>
            <a:xfrm>
              <a:off x="4932040" y="4087576"/>
              <a:ext cx="14401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93319D27-F98A-B23A-2B15-66F97D880BAE}"/>
                </a:ext>
              </a:extLst>
            </p:cNvPr>
            <p:cNvSpPr/>
            <p:nvPr/>
          </p:nvSpPr>
          <p:spPr>
            <a:xfrm>
              <a:off x="5148063" y="4015568"/>
              <a:ext cx="144017" cy="360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E43C93BF-D8EC-003D-D921-643E1C43BF22}"/>
                </a:ext>
              </a:extLst>
            </p:cNvPr>
            <p:cNvSpPr/>
            <p:nvPr/>
          </p:nvSpPr>
          <p:spPr>
            <a:xfrm>
              <a:off x="5364088" y="4077072"/>
              <a:ext cx="118514" cy="29853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A9F75194-811B-01B6-F90B-E30D4E0EA9DD}"/>
                </a:ext>
              </a:extLst>
            </p:cNvPr>
            <p:cNvSpPr/>
            <p:nvPr/>
          </p:nvSpPr>
          <p:spPr>
            <a:xfrm>
              <a:off x="5580112" y="4093382"/>
              <a:ext cx="144016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8993335F-6AA5-1131-A19F-01ECA2D74054}"/>
                </a:ext>
              </a:extLst>
            </p:cNvPr>
            <p:cNvSpPr/>
            <p:nvPr/>
          </p:nvSpPr>
          <p:spPr>
            <a:xfrm>
              <a:off x="5796136" y="4077072"/>
              <a:ext cx="120690" cy="309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BD4F81CC-23CC-0EF5-E44F-3980AF9BCE45}"/>
                </a:ext>
              </a:extLst>
            </p:cNvPr>
            <p:cNvSpPr/>
            <p:nvPr/>
          </p:nvSpPr>
          <p:spPr>
            <a:xfrm>
              <a:off x="6014336" y="4149078"/>
              <a:ext cx="123480" cy="22652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05678D27-1D3A-F19F-8F57-C255021F01FA}"/>
                </a:ext>
              </a:extLst>
            </p:cNvPr>
            <p:cNvSpPr/>
            <p:nvPr/>
          </p:nvSpPr>
          <p:spPr>
            <a:xfrm>
              <a:off x="6232797" y="4015568"/>
              <a:ext cx="133115" cy="360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8F8DE4B1-8119-1909-4955-4D0AC12BB149}"/>
                </a:ext>
              </a:extLst>
            </p:cNvPr>
            <p:cNvSpPr/>
            <p:nvPr/>
          </p:nvSpPr>
          <p:spPr>
            <a:xfrm>
              <a:off x="6444208" y="3140968"/>
              <a:ext cx="122706" cy="12346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1549B32D-D848-7819-5163-CA2045F93141}"/>
                </a:ext>
              </a:extLst>
            </p:cNvPr>
            <p:cNvSpPr/>
            <p:nvPr/>
          </p:nvSpPr>
          <p:spPr>
            <a:xfrm>
              <a:off x="6660233" y="3295489"/>
              <a:ext cx="118936" cy="108592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F9E4E2C3-5D68-0D15-DDB3-DB99F9956933}"/>
                </a:ext>
              </a:extLst>
            </p:cNvPr>
            <p:cNvSpPr/>
            <p:nvPr/>
          </p:nvSpPr>
          <p:spPr>
            <a:xfrm>
              <a:off x="6871642" y="3501009"/>
              <a:ext cx="132777" cy="88510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D4533487-B6E9-80BA-31D0-2E7BC117E6C2}"/>
                </a:ext>
              </a:extLst>
            </p:cNvPr>
            <p:cNvSpPr/>
            <p:nvPr/>
          </p:nvSpPr>
          <p:spPr>
            <a:xfrm>
              <a:off x="7096894" y="4015568"/>
              <a:ext cx="135492" cy="360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94EE2961-51E9-DD9C-68BF-B2915B2DD680}"/>
                </a:ext>
              </a:extLst>
            </p:cNvPr>
            <p:cNvSpPr/>
            <p:nvPr/>
          </p:nvSpPr>
          <p:spPr>
            <a:xfrm>
              <a:off x="7312916" y="4149080"/>
              <a:ext cx="152047" cy="2265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B67CD5FD-CC08-8B52-0564-ABE54FCC2214}"/>
                </a:ext>
              </a:extLst>
            </p:cNvPr>
            <p:cNvSpPr/>
            <p:nvPr/>
          </p:nvSpPr>
          <p:spPr>
            <a:xfrm>
              <a:off x="7533554" y="4015568"/>
              <a:ext cx="134790" cy="34953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D14C8116-2883-5FBA-0C87-790A743BFDEF}"/>
                </a:ext>
              </a:extLst>
            </p:cNvPr>
            <p:cNvSpPr/>
            <p:nvPr/>
          </p:nvSpPr>
          <p:spPr>
            <a:xfrm>
              <a:off x="7760818" y="4149079"/>
              <a:ext cx="124252" cy="22652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4BB87E29-B6F9-1639-8422-5665251A6F7B}"/>
                </a:ext>
              </a:extLst>
            </p:cNvPr>
            <p:cNvSpPr/>
            <p:nvPr/>
          </p:nvSpPr>
          <p:spPr>
            <a:xfrm>
              <a:off x="7976140" y="4015568"/>
              <a:ext cx="124252" cy="34953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D45AEDB5-753B-443A-4E7F-2FFEBCB60059}"/>
                </a:ext>
              </a:extLst>
            </p:cNvPr>
            <p:cNvSpPr/>
            <p:nvPr/>
          </p:nvSpPr>
          <p:spPr>
            <a:xfrm>
              <a:off x="8191462" y="3933055"/>
              <a:ext cx="124954" cy="43204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30663CF1-9E64-E9A7-A246-393F65A81B81}"/>
                </a:ext>
              </a:extLst>
            </p:cNvPr>
            <p:cNvCxnSpPr/>
            <p:nvPr/>
          </p:nvCxnSpPr>
          <p:spPr>
            <a:xfrm>
              <a:off x="4860032" y="4714640"/>
              <a:ext cx="0" cy="144016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1AAE49F8-E5C5-5C6E-1372-B5ED27B63608}"/>
                </a:ext>
              </a:extLst>
            </p:cNvPr>
            <p:cNvCxnSpPr/>
            <p:nvPr/>
          </p:nvCxnSpPr>
          <p:spPr>
            <a:xfrm>
              <a:off x="4860032" y="6154800"/>
              <a:ext cx="36724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830953F8-D886-E5C7-06A6-C9342CC7E13A}"/>
                </a:ext>
              </a:extLst>
            </p:cNvPr>
            <p:cNvSpPr/>
            <p:nvPr/>
          </p:nvSpPr>
          <p:spPr>
            <a:xfrm>
              <a:off x="4932040" y="5578736"/>
              <a:ext cx="132353" cy="57606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9A366891-D54D-60C5-DF68-B672FAF617C0}"/>
                </a:ext>
              </a:extLst>
            </p:cNvPr>
            <p:cNvSpPr/>
            <p:nvPr/>
          </p:nvSpPr>
          <p:spPr>
            <a:xfrm>
              <a:off x="5148063" y="5650744"/>
              <a:ext cx="118515" cy="5040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5536F996-589A-0731-9F8C-8B13195C397C}"/>
                </a:ext>
              </a:extLst>
            </p:cNvPr>
            <p:cNvSpPr/>
            <p:nvPr/>
          </p:nvSpPr>
          <p:spPr>
            <a:xfrm>
              <a:off x="5364088" y="5650744"/>
              <a:ext cx="133536" cy="5040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59E75E02-3B8C-83E1-114A-9AF8B97B0050}"/>
                </a:ext>
              </a:extLst>
            </p:cNvPr>
            <p:cNvSpPr/>
            <p:nvPr/>
          </p:nvSpPr>
          <p:spPr>
            <a:xfrm>
              <a:off x="5580112" y="5578736"/>
              <a:ext cx="118514" cy="58187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7B042BD1-A35D-5D8F-1555-0356A221C360}"/>
                </a:ext>
              </a:extLst>
            </p:cNvPr>
            <p:cNvSpPr/>
            <p:nvPr/>
          </p:nvSpPr>
          <p:spPr>
            <a:xfrm>
              <a:off x="5796136" y="5578736"/>
              <a:ext cx="136966" cy="58656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67B35DB6-6935-FD13-B07F-CDC279E3BEE9}"/>
                </a:ext>
              </a:extLst>
            </p:cNvPr>
            <p:cNvSpPr/>
            <p:nvPr/>
          </p:nvSpPr>
          <p:spPr>
            <a:xfrm>
              <a:off x="6014336" y="4797152"/>
              <a:ext cx="134018" cy="135764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DFAF30E4-3FA3-FDE8-89FC-9096CDC0AA9C}"/>
                </a:ext>
              </a:extLst>
            </p:cNvPr>
            <p:cNvSpPr/>
            <p:nvPr/>
          </p:nvSpPr>
          <p:spPr>
            <a:xfrm>
              <a:off x="6232797" y="4869160"/>
              <a:ext cx="133115" cy="12856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6DD45EA1-C2A4-5238-4167-0D38BF000C78}"/>
                </a:ext>
              </a:extLst>
            </p:cNvPr>
            <p:cNvSpPr/>
            <p:nvPr/>
          </p:nvSpPr>
          <p:spPr>
            <a:xfrm>
              <a:off x="6444208" y="5722752"/>
              <a:ext cx="137728" cy="43204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112715F7-C728-7D44-A98B-81C43917B599}"/>
                </a:ext>
              </a:extLst>
            </p:cNvPr>
            <p:cNvSpPr/>
            <p:nvPr/>
          </p:nvSpPr>
          <p:spPr>
            <a:xfrm>
              <a:off x="6660233" y="5610248"/>
              <a:ext cx="118328" cy="55035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474DBDDC-8E35-50A0-4FBA-C1A02BBC181B}"/>
                </a:ext>
              </a:extLst>
            </p:cNvPr>
            <p:cNvSpPr/>
            <p:nvPr/>
          </p:nvSpPr>
          <p:spPr>
            <a:xfrm>
              <a:off x="6871642" y="5578736"/>
              <a:ext cx="152821" cy="58656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4EAB0EC4-35A7-3A42-AD18-BA0B575B06D7}"/>
                </a:ext>
              </a:extLst>
            </p:cNvPr>
            <p:cNvSpPr/>
            <p:nvPr/>
          </p:nvSpPr>
          <p:spPr>
            <a:xfrm>
              <a:off x="7096894" y="5578734"/>
              <a:ext cx="124953" cy="57606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D00B71E3-C42B-AF11-458A-064985E44F7A}"/>
                </a:ext>
              </a:extLst>
            </p:cNvPr>
            <p:cNvSpPr/>
            <p:nvPr/>
          </p:nvSpPr>
          <p:spPr>
            <a:xfrm>
              <a:off x="7312917" y="5578734"/>
              <a:ext cx="129567" cy="57606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F25067BE-DE8F-9721-9188-B428140B935F}"/>
                </a:ext>
              </a:extLst>
            </p:cNvPr>
            <p:cNvSpPr/>
            <p:nvPr/>
          </p:nvSpPr>
          <p:spPr>
            <a:xfrm>
              <a:off x="7533554" y="4735650"/>
              <a:ext cx="146732" cy="140864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88F3FB1A-1B47-A348-96BF-9C82BC4FB651}"/>
                </a:ext>
              </a:extLst>
            </p:cNvPr>
            <p:cNvSpPr/>
            <p:nvPr/>
          </p:nvSpPr>
          <p:spPr>
            <a:xfrm>
              <a:off x="7760818" y="4797152"/>
              <a:ext cx="134790" cy="135764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AFEA18D2-F009-AFC5-0E37-ED48A998717A}"/>
                </a:ext>
              </a:extLst>
            </p:cNvPr>
            <p:cNvSpPr/>
            <p:nvPr/>
          </p:nvSpPr>
          <p:spPr>
            <a:xfrm>
              <a:off x="7976140" y="5578736"/>
              <a:ext cx="124252" cy="56556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1FA7E8A1-F4F2-BC9B-C010-BBAE9A663553}"/>
                </a:ext>
              </a:extLst>
            </p:cNvPr>
            <p:cNvSpPr/>
            <p:nvPr/>
          </p:nvSpPr>
          <p:spPr>
            <a:xfrm>
              <a:off x="8191462" y="5578735"/>
              <a:ext cx="124954" cy="56556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54B8992E-7597-64E9-6FED-D29354673C3C}"/>
                </a:ext>
              </a:extLst>
            </p:cNvPr>
            <p:cNvSpPr txBox="1"/>
            <p:nvPr/>
          </p:nvSpPr>
          <p:spPr>
            <a:xfrm>
              <a:off x="4805734" y="6165301"/>
              <a:ext cx="368581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/>
                <a:t>M T W  T F  S </a:t>
              </a:r>
              <a:r>
                <a:rPr lang="en-GB" sz="1600" dirty="0" err="1"/>
                <a:t>S</a:t>
              </a:r>
              <a:r>
                <a:rPr lang="en-GB" sz="1600" dirty="0"/>
                <a:t>  M T W T  F S  </a:t>
              </a:r>
              <a:r>
                <a:rPr lang="en-GB" sz="1600" dirty="0" err="1"/>
                <a:t>S</a:t>
              </a:r>
              <a:r>
                <a:rPr lang="en-GB" sz="1600" dirty="0"/>
                <a:t> M 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938994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Structured Behaviour Graphs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/>
              <a:t>These show what people are doing</a:t>
            </a:r>
          </a:p>
          <a:p>
            <a:pPr lvl="1"/>
            <a:r>
              <a:rPr lang="en-GB" sz="2000" dirty="0"/>
              <a:t>The time doesn’t matter</a:t>
            </a:r>
          </a:p>
          <a:p>
            <a:pPr lvl="1"/>
            <a:r>
              <a:rPr lang="en-GB" sz="2000" dirty="0"/>
              <a:t>The IA has a big effect on this</a:t>
            </a:r>
          </a:p>
          <a:p>
            <a:endParaRPr lang="en-GB" sz="2400" dirty="0"/>
          </a:p>
          <a:p>
            <a:r>
              <a:rPr lang="en-GB" sz="2400" dirty="0"/>
              <a:t>Exponential/Long tail</a:t>
            </a:r>
          </a:p>
          <a:p>
            <a:pPr lvl="1"/>
            <a:r>
              <a:rPr lang="en-GB" sz="2000" dirty="0"/>
              <a:t>Strong bias towards certain type of behaviour or decision</a:t>
            </a:r>
          </a:p>
          <a:p>
            <a:endParaRPr lang="en-GB" sz="2400" dirty="0"/>
          </a:p>
          <a:p>
            <a:r>
              <a:rPr lang="en-GB" sz="2400" dirty="0"/>
              <a:t>Exponential with unexpected order</a:t>
            </a:r>
          </a:p>
          <a:p>
            <a:pPr lvl="1"/>
            <a:r>
              <a:rPr lang="en-GB" sz="2000" dirty="0"/>
              <a:t>Users are ignoring the structure you gave them</a:t>
            </a:r>
          </a:p>
          <a:p>
            <a:pPr lvl="1"/>
            <a:r>
              <a:rPr lang="en-GB" sz="2000" dirty="0"/>
              <a:t>Try to change the IA to meet the structure suggested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4860032" y="2698416"/>
            <a:ext cx="0" cy="14401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860032" y="4138576"/>
            <a:ext cx="36724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4932040" y="2780928"/>
            <a:ext cx="141578" cy="1357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5148063" y="3202472"/>
            <a:ext cx="118515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5364088" y="3706528"/>
            <a:ext cx="130339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5580112" y="3933056"/>
            <a:ext cx="118514" cy="211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5796136" y="4005064"/>
            <a:ext cx="12069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6014337" y="4082350"/>
            <a:ext cx="120530" cy="562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6232797" y="4092856"/>
            <a:ext cx="133115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6444208" y="4092856"/>
            <a:ext cx="122706" cy="457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6660233" y="4092856"/>
            <a:ext cx="118936" cy="515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6871643" y="4092856"/>
            <a:ext cx="127320" cy="5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7096893" y="4092856"/>
            <a:ext cx="108469" cy="457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7312917" y="4092856"/>
            <a:ext cx="152046" cy="457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/>
          <p:cNvSpPr/>
          <p:nvPr/>
        </p:nvSpPr>
        <p:spPr>
          <a:xfrm>
            <a:off x="7533554" y="4082354"/>
            <a:ext cx="13479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 23"/>
          <p:cNvSpPr/>
          <p:nvPr/>
        </p:nvSpPr>
        <p:spPr>
          <a:xfrm>
            <a:off x="7760818" y="4082353"/>
            <a:ext cx="124252" cy="562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7976140" y="4082352"/>
            <a:ext cx="124252" cy="457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8191462" y="4082351"/>
            <a:ext cx="124954" cy="457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4" name="Straight Connector 63"/>
          <p:cNvCxnSpPr/>
          <p:nvPr/>
        </p:nvCxnSpPr>
        <p:spPr>
          <a:xfrm>
            <a:off x="4857200" y="4642632"/>
            <a:ext cx="0" cy="14401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857200" y="6082792"/>
            <a:ext cx="36724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65"/>
          <p:cNvSpPr/>
          <p:nvPr/>
        </p:nvSpPr>
        <p:spPr>
          <a:xfrm>
            <a:off x="4929208" y="4725144"/>
            <a:ext cx="141578" cy="1357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7" name="Rectangle 66"/>
          <p:cNvSpPr/>
          <p:nvPr/>
        </p:nvSpPr>
        <p:spPr>
          <a:xfrm>
            <a:off x="5145231" y="5146688"/>
            <a:ext cx="118515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8" name="Rectangle 67"/>
          <p:cNvSpPr/>
          <p:nvPr/>
        </p:nvSpPr>
        <p:spPr>
          <a:xfrm>
            <a:off x="5361256" y="5650744"/>
            <a:ext cx="130339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9" name="Rectangle 68"/>
          <p:cNvSpPr/>
          <p:nvPr/>
        </p:nvSpPr>
        <p:spPr>
          <a:xfrm>
            <a:off x="5577280" y="5877272"/>
            <a:ext cx="118514" cy="211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0" name="Rectangle 69"/>
          <p:cNvSpPr/>
          <p:nvPr/>
        </p:nvSpPr>
        <p:spPr>
          <a:xfrm>
            <a:off x="5793304" y="5949280"/>
            <a:ext cx="12069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1" name="Rectangle 70"/>
          <p:cNvSpPr/>
          <p:nvPr/>
        </p:nvSpPr>
        <p:spPr>
          <a:xfrm>
            <a:off x="6005064" y="5301208"/>
            <a:ext cx="121045" cy="7815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2" name="Rectangle 71"/>
          <p:cNvSpPr/>
          <p:nvPr/>
        </p:nvSpPr>
        <p:spPr>
          <a:xfrm>
            <a:off x="6229965" y="6037072"/>
            <a:ext cx="133115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Rectangle 72"/>
          <p:cNvSpPr/>
          <p:nvPr/>
        </p:nvSpPr>
        <p:spPr>
          <a:xfrm>
            <a:off x="6441376" y="6037072"/>
            <a:ext cx="122706" cy="457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4" name="Rectangle 73"/>
          <p:cNvSpPr/>
          <p:nvPr/>
        </p:nvSpPr>
        <p:spPr>
          <a:xfrm>
            <a:off x="6657401" y="6037072"/>
            <a:ext cx="118936" cy="515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5" name="Rectangle 74"/>
          <p:cNvSpPr/>
          <p:nvPr/>
        </p:nvSpPr>
        <p:spPr>
          <a:xfrm>
            <a:off x="6868811" y="6037072"/>
            <a:ext cx="127320" cy="5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6" name="Rectangle 75"/>
          <p:cNvSpPr/>
          <p:nvPr/>
        </p:nvSpPr>
        <p:spPr>
          <a:xfrm>
            <a:off x="7094061" y="6037072"/>
            <a:ext cx="108469" cy="457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7" name="Rectangle 76"/>
          <p:cNvSpPr/>
          <p:nvPr/>
        </p:nvSpPr>
        <p:spPr>
          <a:xfrm>
            <a:off x="7310085" y="5650744"/>
            <a:ext cx="128163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8" name="Rectangle 77"/>
          <p:cNvSpPr/>
          <p:nvPr/>
        </p:nvSpPr>
        <p:spPr>
          <a:xfrm>
            <a:off x="7530722" y="6026570"/>
            <a:ext cx="13479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9" name="Rectangle 78"/>
          <p:cNvSpPr/>
          <p:nvPr/>
        </p:nvSpPr>
        <p:spPr>
          <a:xfrm>
            <a:off x="7757986" y="6026569"/>
            <a:ext cx="124252" cy="562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0" name="Rectangle 79"/>
          <p:cNvSpPr/>
          <p:nvPr/>
        </p:nvSpPr>
        <p:spPr>
          <a:xfrm>
            <a:off x="7973308" y="6026568"/>
            <a:ext cx="124252" cy="457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1" name="Rectangle 80"/>
          <p:cNvSpPr/>
          <p:nvPr/>
        </p:nvSpPr>
        <p:spPr>
          <a:xfrm>
            <a:off x="8188630" y="6026567"/>
            <a:ext cx="124954" cy="457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35026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Structured Behaviour Graphs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GB" sz="2400" dirty="0"/>
              <a:t>These show what people are doing</a:t>
            </a:r>
          </a:p>
          <a:p>
            <a:pPr lvl="1"/>
            <a:r>
              <a:rPr lang="en-GB" sz="2000" dirty="0"/>
              <a:t>The time doesn’t matter</a:t>
            </a:r>
          </a:p>
          <a:p>
            <a:pPr lvl="1"/>
            <a:r>
              <a:rPr lang="en-GB" sz="2000" dirty="0"/>
              <a:t>The IA has a big effect on this</a:t>
            </a:r>
          </a:p>
          <a:p>
            <a:pPr lvl="1"/>
            <a:endParaRPr lang="en-GB" sz="1400" dirty="0"/>
          </a:p>
          <a:p>
            <a:r>
              <a:rPr lang="en-GB" sz="2400" dirty="0"/>
              <a:t>Exponential with Power Users</a:t>
            </a:r>
          </a:p>
          <a:p>
            <a:pPr lvl="1"/>
            <a:r>
              <a:rPr lang="en-GB" sz="2000" dirty="0"/>
              <a:t>This shows a small group of people who are doing a lot</a:t>
            </a:r>
          </a:p>
          <a:p>
            <a:pPr lvl="1"/>
            <a:r>
              <a:rPr lang="en-GB" sz="2000" dirty="0"/>
              <a:t>Find out what motivates them and do more of it</a:t>
            </a:r>
          </a:p>
          <a:p>
            <a:pPr marL="411480" lvl="1" indent="0">
              <a:buNone/>
            </a:pPr>
            <a:endParaRPr lang="en-GB" sz="1500" dirty="0"/>
          </a:p>
          <a:p>
            <a:r>
              <a:rPr lang="en-GB" sz="2400" dirty="0"/>
              <a:t>Exponential with conversion problem</a:t>
            </a:r>
          </a:p>
          <a:p>
            <a:pPr lvl="1"/>
            <a:r>
              <a:rPr lang="en-GB" sz="2000" dirty="0"/>
              <a:t>The big drop shows a barrier between pages</a:t>
            </a:r>
          </a:p>
          <a:p>
            <a:pPr lvl="1"/>
            <a:r>
              <a:rPr lang="en-GB" sz="2000" dirty="0"/>
              <a:t>A/B tests are good for finding the problem</a:t>
            </a:r>
          </a:p>
          <a:p>
            <a:endParaRPr lang="en-GB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4860032" y="2698416"/>
            <a:ext cx="0" cy="14401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860032" y="4138576"/>
            <a:ext cx="36724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4932040" y="2780928"/>
            <a:ext cx="141578" cy="1357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5148063" y="3202472"/>
            <a:ext cx="118515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5364088" y="3706528"/>
            <a:ext cx="130339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5580112" y="3933056"/>
            <a:ext cx="118514" cy="211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5796136" y="4005064"/>
            <a:ext cx="12069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6014337" y="4082350"/>
            <a:ext cx="120530" cy="562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6232797" y="4092856"/>
            <a:ext cx="133115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6444208" y="4092856"/>
            <a:ext cx="122706" cy="457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6660233" y="4092856"/>
            <a:ext cx="118936" cy="515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6871643" y="4092856"/>
            <a:ext cx="127320" cy="5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7096893" y="4092856"/>
            <a:ext cx="108469" cy="457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7312917" y="4005064"/>
            <a:ext cx="125331" cy="1335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/>
          <p:cNvSpPr/>
          <p:nvPr/>
        </p:nvSpPr>
        <p:spPr>
          <a:xfrm>
            <a:off x="7533554" y="3933056"/>
            <a:ext cx="131958" cy="1950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 23"/>
          <p:cNvSpPr/>
          <p:nvPr/>
        </p:nvSpPr>
        <p:spPr>
          <a:xfrm>
            <a:off x="7760818" y="4005065"/>
            <a:ext cx="121420" cy="1335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7976140" y="4082352"/>
            <a:ext cx="124252" cy="457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8191462" y="4082351"/>
            <a:ext cx="124954" cy="457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4" name="Straight Connector 63"/>
          <p:cNvCxnSpPr/>
          <p:nvPr/>
        </p:nvCxnSpPr>
        <p:spPr>
          <a:xfrm>
            <a:off x="4857200" y="4642632"/>
            <a:ext cx="0" cy="14401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857200" y="6082792"/>
            <a:ext cx="36724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65"/>
          <p:cNvSpPr/>
          <p:nvPr/>
        </p:nvSpPr>
        <p:spPr>
          <a:xfrm>
            <a:off x="4929208" y="4725144"/>
            <a:ext cx="141578" cy="1357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7" name="Rectangle 66"/>
          <p:cNvSpPr/>
          <p:nvPr/>
        </p:nvSpPr>
        <p:spPr>
          <a:xfrm>
            <a:off x="5145232" y="5733256"/>
            <a:ext cx="108470" cy="3495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8" name="Rectangle 67"/>
          <p:cNvSpPr/>
          <p:nvPr/>
        </p:nvSpPr>
        <p:spPr>
          <a:xfrm>
            <a:off x="5361256" y="5805264"/>
            <a:ext cx="116077" cy="2775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9" name="Rectangle 68"/>
          <p:cNvSpPr/>
          <p:nvPr/>
        </p:nvSpPr>
        <p:spPr>
          <a:xfrm>
            <a:off x="5577280" y="5877272"/>
            <a:ext cx="118514" cy="211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0" name="Rectangle 69"/>
          <p:cNvSpPr/>
          <p:nvPr/>
        </p:nvSpPr>
        <p:spPr>
          <a:xfrm>
            <a:off x="5793304" y="5949280"/>
            <a:ext cx="12069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1" name="Rectangle 70"/>
          <p:cNvSpPr/>
          <p:nvPr/>
        </p:nvSpPr>
        <p:spPr>
          <a:xfrm>
            <a:off x="6005064" y="6026566"/>
            <a:ext cx="129803" cy="562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2" name="Rectangle 71"/>
          <p:cNvSpPr/>
          <p:nvPr/>
        </p:nvSpPr>
        <p:spPr>
          <a:xfrm>
            <a:off x="6229965" y="6037072"/>
            <a:ext cx="133115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Rectangle 72"/>
          <p:cNvSpPr/>
          <p:nvPr/>
        </p:nvSpPr>
        <p:spPr>
          <a:xfrm>
            <a:off x="6441376" y="6037072"/>
            <a:ext cx="122706" cy="457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4" name="Rectangle 73"/>
          <p:cNvSpPr/>
          <p:nvPr/>
        </p:nvSpPr>
        <p:spPr>
          <a:xfrm>
            <a:off x="6657401" y="6037072"/>
            <a:ext cx="118936" cy="515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5" name="Rectangle 74"/>
          <p:cNvSpPr/>
          <p:nvPr/>
        </p:nvSpPr>
        <p:spPr>
          <a:xfrm>
            <a:off x="6868811" y="6037072"/>
            <a:ext cx="127320" cy="5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6" name="Rectangle 75"/>
          <p:cNvSpPr/>
          <p:nvPr/>
        </p:nvSpPr>
        <p:spPr>
          <a:xfrm>
            <a:off x="7094061" y="6037072"/>
            <a:ext cx="108469" cy="457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7" name="Rectangle 76"/>
          <p:cNvSpPr/>
          <p:nvPr/>
        </p:nvSpPr>
        <p:spPr>
          <a:xfrm>
            <a:off x="7310085" y="6026566"/>
            <a:ext cx="128163" cy="562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8" name="Rectangle 77"/>
          <p:cNvSpPr/>
          <p:nvPr/>
        </p:nvSpPr>
        <p:spPr>
          <a:xfrm>
            <a:off x="7530722" y="6026570"/>
            <a:ext cx="13479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9" name="Rectangle 78"/>
          <p:cNvSpPr/>
          <p:nvPr/>
        </p:nvSpPr>
        <p:spPr>
          <a:xfrm>
            <a:off x="7757986" y="6026569"/>
            <a:ext cx="124252" cy="562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0" name="Rectangle 79"/>
          <p:cNvSpPr/>
          <p:nvPr/>
        </p:nvSpPr>
        <p:spPr>
          <a:xfrm>
            <a:off x="7973308" y="6026568"/>
            <a:ext cx="124252" cy="457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1" name="Rectangle 80"/>
          <p:cNvSpPr/>
          <p:nvPr/>
        </p:nvSpPr>
        <p:spPr>
          <a:xfrm>
            <a:off x="8188630" y="6026567"/>
            <a:ext cx="124954" cy="457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Left Brace 4"/>
          <p:cNvSpPr/>
          <p:nvPr/>
        </p:nvSpPr>
        <p:spPr>
          <a:xfrm rot="5400000">
            <a:off x="7419808" y="3153030"/>
            <a:ext cx="336222" cy="770778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841561" y="3000976"/>
            <a:ext cx="1492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Engagement</a:t>
            </a:r>
          </a:p>
        </p:txBody>
      </p:sp>
    </p:spTree>
    <p:extLst>
      <p:ext uri="{BB962C8B-B14F-4D97-AF65-F5344CB8AC3E}">
        <p14:creationId xmlns:p14="http://schemas.microsoft.com/office/powerpoint/2010/main" val="12087761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6C0EE28-479F-D684-E075-9CF113AEFA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Ranked popularity</a:t>
            </a:r>
          </a:p>
          <a:p>
            <a:pPr lvl="1"/>
            <a:r>
              <a:rPr lang="en-GB" dirty="0"/>
              <a:t>Which pages or features receive the most use?</a:t>
            </a:r>
          </a:p>
          <a:p>
            <a:r>
              <a:rPr lang="en-GB" dirty="0"/>
              <a:t>Task funnel</a:t>
            </a:r>
          </a:p>
          <a:p>
            <a:pPr lvl="1"/>
            <a:r>
              <a:rPr lang="en-GB" dirty="0"/>
              <a:t>How many users or sessions progress through specified stages</a:t>
            </a:r>
          </a:p>
          <a:p>
            <a:pPr lvl="1"/>
            <a:r>
              <a:rPr lang="en-GB" dirty="0"/>
              <a:t>Course page </a:t>
            </a:r>
            <a:r>
              <a:rPr lang="en-GB" dirty="0">
                <a:latin typeface="Aptos" panose="020B0004020202020204" pitchFamily="34" charset="0"/>
              </a:rPr>
              <a:t>→ entry requirements → application start → application submission</a:t>
            </a:r>
          </a:p>
          <a:p>
            <a:pPr lvl="1"/>
            <a:r>
              <a:rPr lang="en-GB" dirty="0">
                <a:latin typeface="Aptos" panose="020B0004020202020204" pitchFamily="34" charset="0"/>
              </a:rPr>
              <a:t>Funnels need to have defined stages, a counting unit, and a time window</a:t>
            </a:r>
          </a:p>
          <a:p>
            <a:r>
              <a:rPr lang="en-GB" dirty="0">
                <a:latin typeface="Aptos" panose="020B0004020202020204" pitchFamily="34" charset="0"/>
              </a:rPr>
              <a:t>People ma enter part-way through a tunnel, or may go part way and follow a different route</a:t>
            </a:r>
          </a:p>
          <a:p>
            <a:r>
              <a:rPr lang="en-GB" dirty="0">
                <a:latin typeface="Aptos" panose="020B0004020202020204" pitchFamily="34" charset="0"/>
              </a:rPr>
              <a:t>A drop-off identifies something to be investigated, it does not explain the cause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DE2D195-AB95-A32E-1F79-9711649AB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Popularity and Task Funnels</a:t>
            </a:r>
          </a:p>
        </p:txBody>
      </p:sp>
    </p:spTree>
    <p:extLst>
      <p:ext uri="{BB962C8B-B14F-4D97-AF65-F5344CB8AC3E}">
        <p14:creationId xmlns:p14="http://schemas.microsoft.com/office/powerpoint/2010/main" val="32175901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If something can be used, it will eventually be used by someone</a:t>
            </a:r>
          </a:p>
          <a:p>
            <a:pPr lvl="1"/>
            <a:r>
              <a:rPr lang="en-GB" dirty="0"/>
              <a:t>People still click on banners</a:t>
            </a:r>
          </a:p>
          <a:p>
            <a:pPr lvl="1"/>
            <a:r>
              <a:rPr lang="en-GB" dirty="0"/>
              <a:t>People visit pages eight layers of navigation deep</a:t>
            </a:r>
          </a:p>
          <a:p>
            <a:r>
              <a:rPr lang="en-GB" dirty="0"/>
              <a:t>90% is everybody</a:t>
            </a:r>
          </a:p>
          <a:p>
            <a:pPr lvl="1"/>
            <a:r>
              <a:rPr lang="en-GB" dirty="0"/>
              <a:t>If 90% of your users do what you want then you have won… but don’t ignore the remaining 10% </a:t>
            </a:r>
            <a:r>
              <a:rPr lang="en-GB" dirty="0">
                <a:sym typeface="Wingdings" panose="05000000000000000000" pitchFamily="2" charset="2"/>
              </a:rPr>
              <a:t></a:t>
            </a:r>
          </a:p>
          <a:p>
            <a:r>
              <a:rPr lang="en-GB" dirty="0">
                <a:sym typeface="Wingdings" panose="05000000000000000000" pitchFamily="2" charset="2"/>
              </a:rPr>
              <a:t>If 10% click on the landing page then 80% of them purchase something, is it good?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No - 80% of 10% is only 8%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The landing page is not working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40% of 40% would be better = 16%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Probabilities of Interaction</a:t>
            </a:r>
          </a:p>
        </p:txBody>
      </p:sp>
    </p:spTree>
    <p:extLst>
      <p:ext uri="{BB962C8B-B14F-4D97-AF65-F5344CB8AC3E}">
        <p14:creationId xmlns:p14="http://schemas.microsoft.com/office/powerpoint/2010/main" val="350063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4F802D2-2C71-CA78-0DD9-E87E6808B6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A 90% happy overall result can conceal problems affecting</a:t>
            </a:r>
          </a:p>
          <a:p>
            <a:pPr lvl="1"/>
            <a:r>
              <a:rPr lang="en-GB" dirty="0"/>
              <a:t>Mobile users</a:t>
            </a:r>
          </a:p>
          <a:p>
            <a:pPr lvl="1"/>
            <a:r>
              <a:rPr lang="en-GB" dirty="0"/>
              <a:t>People using assistive technologies</a:t>
            </a:r>
          </a:p>
          <a:p>
            <a:pPr lvl="1"/>
            <a:r>
              <a:rPr lang="en-GB" dirty="0"/>
              <a:t>New users</a:t>
            </a:r>
          </a:p>
          <a:p>
            <a:pPr lvl="1"/>
            <a:r>
              <a:rPr lang="en-GB" dirty="0"/>
              <a:t>Users of a particular language version</a:t>
            </a:r>
          </a:p>
          <a:p>
            <a:r>
              <a:rPr lang="en-GB" dirty="0"/>
              <a:t>Small groups and missing data limit interpretation</a:t>
            </a:r>
          </a:p>
          <a:p>
            <a:pPr lvl="1"/>
            <a:r>
              <a:rPr lang="en-GB" dirty="0"/>
              <a:t>Compare relevant groups wherever possible</a:t>
            </a:r>
          </a:p>
          <a:p>
            <a:r>
              <a:rPr lang="en-GB" dirty="0"/>
              <a:t>An apparently successful service can still contain a serious accessibility barrier</a:t>
            </a:r>
          </a:p>
          <a:p>
            <a:r>
              <a:rPr lang="en-GB" dirty="0"/>
              <a:t>Routine analytics may not reliably identify assistive technology use or access needs</a:t>
            </a:r>
          </a:p>
          <a:p>
            <a:pPr lvl="1"/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7745AFB-365E-5A91-E6BC-6465C6BA5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Remaining 10%</a:t>
            </a:r>
          </a:p>
        </p:txBody>
      </p:sp>
    </p:spTree>
    <p:extLst>
      <p:ext uri="{BB962C8B-B14F-4D97-AF65-F5344CB8AC3E}">
        <p14:creationId xmlns:p14="http://schemas.microsoft.com/office/powerpoint/2010/main" val="32887431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4FCF818-89DE-C180-A986-81F317C934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A proposed improvement is a hypothesis about how a change will affect users</a:t>
            </a:r>
          </a:p>
          <a:p>
            <a:r>
              <a:rPr lang="en-GB" dirty="0"/>
              <a:t>Before testing, define:</a:t>
            </a:r>
          </a:p>
          <a:p>
            <a:pPr lvl="1"/>
            <a:r>
              <a:rPr lang="en-GB" b="1" dirty="0"/>
              <a:t>The problem:</a:t>
            </a:r>
            <a:r>
              <a:rPr lang="en-GB" dirty="0"/>
              <a:t> What difficulty are users experiencing?</a:t>
            </a:r>
          </a:p>
          <a:p>
            <a:pPr lvl="1"/>
            <a:r>
              <a:rPr lang="en-GB" b="1" dirty="0"/>
              <a:t>The change:</a:t>
            </a:r>
            <a:r>
              <a:rPr lang="en-GB" dirty="0"/>
              <a:t> Why should the proposed design help?</a:t>
            </a:r>
          </a:p>
          <a:p>
            <a:pPr lvl="1"/>
            <a:r>
              <a:rPr lang="en-GB" b="1" dirty="0"/>
              <a:t>The outcome:</a:t>
            </a:r>
            <a:r>
              <a:rPr lang="en-GB" dirty="0"/>
              <a:t> What evidence would demonstrate improvement?</a:t>
            </a:r>
          </a:p>
          <a:p>
            <a:pPr lvl="1"/>
            <a:r>
              <a:rPr lang="en-GB" b="1" dirty="0"/>
              <a:t>The comparison:</a:t>
            </a:r>
            <a:r>
              <a:rPr lang="en-GB" dirty="0"/>
              <a:t> How will you compare the existing and proposed designs?</a:t>
            </a:r>
          </a:p>
          <a:p>
            <a:pPr lvl="1"/>
            <a:r>
              <a:rPr lang="en-GB" b="1" dirty="0"/>
              <a:t>The safeguards:</a:t>
            </a:r>
            <a:r>
              <a:rPr lang="en-GB" dirty="0"/>
              <a:t> Could the change create problems for other users or tasks?</a:t>
            </a:r>
          </a:p>
          <a:p>
            <a:r>
              <a:rPr lang="en-GB" dirty="0"/>
              <a:t>Choose a method suited to the question, the interface and the available users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C74A94C-DF52-1876-5D06-6DA589CA6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Testing Design Improvements</a:t>
            </a:r>
          </a:p>
        </p:txBody>
      </p:sp>
    </p:spTree>
    <p:extLst>
      <p:ext uri="{BB962C8B-B14F-4D97-AF65-F5344CB8AC3E}">
        <p14:creationId xmlns:p14="http://schemas.microsoft.com/office/powerpoint/2010/main" val="31098485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Commonly used with 2 or more versions of a website</a:t>
            </a:r>
          </a:p>
          <a:p>
            <a:pPr lvl="1"/>
            <a:r>
              <a:rPr lang="en-GB" dirty="0"/>
              <a:t>Each version is shown to a portion of the users and the one that performs best is kept</a:t>
            </a:r>
          </a:p>
          <a:p>
            <a:r>
              <a:rPr lang="en-GB" dirty="0"/>
              <a:t>Practical issues</a:t>
            </a:r>
          </a:p>
          <a:p>
            <a:pPr lvl="1"/>
            <a:r>
              <a:rPr lang="en-GB" dirty="0"/>
              <a:t>Usually free other than the time taken to design and create the pages used for testing</a:t>
            </a:r>
          </a:p>
          <a:p>
            <a:pPr lvl="1"/>
            <a:r>
              <a:rPr lang="en-GB" dirty="0"/>
              <a:t>Not the same as launching a new page and seeing if it does better than the old version</a:t>
            </a:r>
          </a:p>
          <a:p>
            <a:pPr lvl="1"/>
            <a:r>
              <a:rPr lang="en-GB" dirty="0"/>
              <a:t>Most reliable when you only change </a:t>
            </a:r>
            <a:r>
              <a:rPr lang="en-GB" i="1" dirty="0"/>
              <a:t>one detail</a:t>
            </a:r>
            <a:endParaRPr lang="en-GB" dirty="0"/>
          </a:p>
          <a:p>
            <a:pPr lvl="1"/>
            <a:r>
              <a:rPr lang="en-GB" dirty="0"/>
              <a:t>The two pages must have the same purpose, e.g. two versions of the homepage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A/B Tests</a:t>
            </a:r>
          </a:p>
        </p:txBody>
      </p:sp>
    </p:spTree>
    <p:extLst>
      <p:ext uri="{BB962C8B-B14F-4D97-AF65-F5344CB8AC3E}">
        <p14:creationId xmlns:p14="http://schemas.microsoft.com/office/powerpoint/2010/main" val="28953754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32648"/>
          </a:xfrm>
        </p:spPr>
        <p:txBody>
          <a:bodyPr>
            <a:normAutofit/>
          </a:bodyPr>
          <a:lstStyle/>
          <a:p>
            <a:r>
              <a:rPr lang="en-GB" dirty="0"/>
              <a:t>A/B tests are great for testing single changes, but what if you change several things at once?</a:t>
            </a:r>
          </a:p>
          <a:p>
            <a:pPr lvl="1"/>
            <a:r>
              <a:rPr lang="en-GB" dirty="0"/>
              <a:t>Any changes can interact with each other</a:t>
            </a:r>
          </a:p>
          <a:p>
            <a:r>
              <a:rPr lang="en-GB" dirty="0"/>
              <a:t>Software exists to support this</a:t>
            </a:r>
          </a:p>
          <a:p>
            <a:pPr lvl="1"/>
            <a:r>
              <a:rPr lang="en-GB" dirty="0"/>
              <a:t>Randomly puts together examples of the elements you want to change and measures which combinations got the most clicks</a:t>
            </a:r>
          </a:p>
          <a:p>
            <a:r>
              <a:rPr lang="en-GB" dirty="0"/>
              <a:t>This needs more traffic or more time than A/B tests</a:t>
            </a:r>
          </a:p>
          <a:p>
            <a:pPr lvl="1"/>
            <a:r>
              <a:rPr lang="en-GB" dirty="0"/>
              <a:t>A/B test (1 binary element) = 2 versions</a:t>
            </a:r>
          </a:p>
          <a:p>
            <a:pPr lvl="1"/>
            <a:r>
              <a:rPr lang="en-GB" dirty="0"/>
              <a:t>Multivariate (2 binary elements) = 4 versions</a:t>
            </a:r>
          </a:p>
          <a:p>
            <a:pPr lvl="1"/>
            <a:r>
              <a:rPr lang="en-GB" dirty="0"/>
              <a:t>Multivariate (3 binary elements) = 27 versions</a:t>
            </a:r>
          </a:p>
          <a:p>
            <a:pPr lvl="1"/>
            <a:r>
              <a:rPr lang="en-GB" dirty="0"/>
              <a:t>Multivariate (4 binary elements) = 256 versions…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Multivariate Tests</a:t>
            </a:r>
          </a:p>
        </p:txBody>
      </p:sp>
    </p:spTree>
    <p:extLst>
      <p:ext uri="{BB962C8B-B14F-4D97-AF65-F5344CB8AC3E}">
        <p14:creationId xmlns:p14="http://schemas.microsoft.com/office/powerpoint/2010/main" val="38013553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39F3E84-6EF5-01B9-81C4-D0FA08355D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Google provide a useful demo system with live data for analysts to explore</a:t>
            </a:r>
          </a:p>
          <a:p>
            <a:pPr lvl="1"/>
            <a:r>
              <a:rPr lang="en-GB" dirty="0">
                <a:hlinkClick r:id="rId2"/>
              </a:rPr>
              <a:t>https://support.google.com/analytics/answer/6367342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It provides demos for both an eCommerce website and a game app</a:t>
            </a:r>
          </a:p>
          <a:p>
            <a:endParaRPr lang="en-GB" dirty="0"/>
          </a:p>
          <a:p>
            <a:r>
              <a:rPr lang="en-GB" dirty="0"/>
              <a:t>You will need:</a:t>
            </a:r>
          </a:p>
          <a:p>
            <a:pPr lvl="1"/>
            <a:r>
              <a:rPr lang="en-GB" dirty="0"/>
              <a:t>A Google account</a:t>
            </a:r>
          </a:p>
          <a:p>
            <a:pPr lvl="1"/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4B77D83-A8FC-FDF5-E1EC-EF4646B87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Real-World Analytics</a:t>
            </a:r>
          </a:p>
        </p:txBody>
      </p:sp>
    </p:spTree>
    <p:extLst>
      <p:ext uri="{BB962C8B-B14F-4D97-AF65-F5344CB8AC3E}">
        <p14:creationId xmlns:p14="http://schemas.microsoft.com/office/powerpoint/2010/main" val="15648023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8ACA1B9-C8DF-FB4A-C686-6A3A109E8E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Explore the GA4 Analytics Help to discover how to access, filter, and report upon its information</a:t>
            </a:r>
          </a:p>
          <a:p>
            <a:endParaRPr lang="en-GB" dirty="0"/>
          </a:p>
          <a:p>
            <a:r>
              <a:rPr lang="en-GB" dirty="0"/>
              <a:t>Tasks</a:t>
            </a:r>
          </a:p>
          <a:p>
            <a:pPr lvl="1"/>
            <a:r>
              <a:rPr lang="en-GB" dirty="0"/>
              <a:t>Find </a:t>
            </a:r>
            <a:r>
              <a:rPr lang="en-GB" i="1" dirty="0"/>
              <a:t>Pages and screens </a:t>
            </a:r>
            <a:r>
              <a:rPr lang="en-GB" dirty="0"/>
              <a:t>and compare two game screens.</a:t>
            </a:r>
          </a:p>
          <a:p>
            <a:pPr lvl="1"/>
            <a:r>
              <a:rPr lang="en-GB" dirty="0"/>
              <a:t>Record their </a:t>
            </a:r>
            <a:r>
              <a:rPr lang="en-GB" i="1" dirty="0"/>
              <a:t>Views</a:t>
            </a:r>
            <a:r>
              <a:rPr lang="en-GB" dirty="0"/>
              <a:t> and the same available engagement measure</a:t>
            </a:r>
          </a:p>
          <a:p>
            <a:pPr lvl="1"/>
            <a:r>
              <a:rPr lang="en-GB" dirty="0"/>
              <a:t>In </a:t>
            </a:r>
            <a:r>
              <a:rPr lang="en-GB" i="1" dirty="0"/>
              <a:t>Events</a:t>
            </a:r>
            <a:r>
              <a:rPr lang="en-GB" dirty="0"/>
              <a:t>, inspect an available gameplay event.</a:t>
            </a:r>
          </a:p>
          <a:p>
            <a:pPr lvl="1"/>
            <a:r>
              <a:rPr lang="en-GB" dirty="0"/>
              <a:t>Record its exact name and event count</a:t>
            </a:r>
          </a:p>
          <a:p>
            <a:pPr lvl="1"/>
            <a:r>
              <a:rPr lang="en-GB" dirty="0"/>
              <a:t>Identify one pattern worth investigating</a:t>
            </a:r>
          </a:p>
          <a:p>
            <a:r>
              <a:rPr lang="en-GB" dirty="0"/>
              <a:t>Record the property, dates, report names and exact metric labels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59D6843-3D42-8AFA-F97C-BF9825715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Exercise/Homework</a:t>
            </a:r>
          </a:p>
        </p:txBody>
      </p:sp>
    </p:spTree>
    <p:extLst>
      <p:ext uri="{BB962C8B-B14F-4D97-AF65-F5344CB8AC3E}">
        <p14:creationId xmlns:p14="http://schemas.microsoft.com/office/powerpoint/2010/main" val="26919551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322C93C-9445-D147-A1EA-74B8078459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Designing usable interfaces means understanding people, their tasks and their context</a:t>
            </a:r>
          </a:p>
          <a:p>
            <a:pPr lvl="1"/>
            <a:r>
              <a:rPr lang="en-GB" b="1" dirty="0"/>
              <a:t>Understand users:</a:t>
            </a:r>
            <a:r>
              <a:rPr lang="en-GB" dirty="0"/>
              <a:t> perception, cognition, needs and accessibility</a:t>
            </a:r>
          </a:p>
          <a:p>
            <a:pPr lvl="1"/>
            <a:r>
              <a:rPr lang="en-GB" b="1" dirty="0"/>
              <a:t>Define the problem:</a:t>
            </a:r>
            <a:r>
              <a:rPr lang="en-GB" dirty="0"/>
              <a:t> user research, personas, requirements and task analysis</a:t>
            </a:r>
          </a:p>
          <a:p>
            <a:pPr lvl="1"/>
            <a:r>
              <a:rPr lang="en-GB" b="1" dirty="0"/>
              <a:t>Develop designs:</a:t>
            </a:r>
            <a:r>
              <a:rPr lang="en-GB" dirty="0"/>
              <a:t> wireframes, prototypes, interaction, graphics and content</a:t>
            </a:r>
          </a:p>
          <a:p>
            <a:pPr lvl="1"/>
            <a:r>
              <a:rPr lang="en-GB" b="1" dirty="0"/>
              <a:t>Evaluate the experience:</a:t>
            </a:r>
            <a:r>
              <a:rPr lang="en-GB" dirty="0"/>
              <a:t> inspection, user testing and accessibility evaluation</a:t>
            </a:r>
          </a:p>
          <a:p>
            <a:pPr lvl="1"/>
            <a:r>
              <a:rPr lang="en-GB" b="1" dirty="0"/>
              <a:t>Use evidence:</a:t>
            </a:r>
            <a:r>
              <a:rPr lang="en-GB" dirty="0"/>
              <a:t> observations, feedback and analytics to guide improvements</a:t>
            </a:r>
          </a:p>
          <a:p>
            <a:r>
              <a:rPr lang="en-GB" dirty="0"/>
              <a:t>Design → evaluate → refine — and explain why your decisions meet users’ needs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7BF594B-3D9E-F662-7851-B9BE12E5D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Usability Engineering - Summary</a:t>
            </a:r>
          </a:p>
        </p:txBody>
      </p:sp>
    </p:spTree>
    <p:extLst>
      <p:ext uri="{BB962C8B-B14F-4D97-AF65-F5344CB8AC3E}">
        <p14:creationId xmlns:p14="http://schemas.microsoft.com/office/powerpoint/2010/main" val="7573245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/>
              <a:t>Coming Soon…</a:t>
            </a:r>
            <a:endParaRPr lang="en-US"/>
          </a:p>
        </p:txBody>
      </p:sp>
      <p:sp>
        <p:nvSpPr>
          <p:cNvPr id="155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/>
              <a:t>Next workshop: Special Topic – Designing Effective Dashboards</a:t>
            </a:r>
          </a:p>
          <a:p>
            <a:pPr eaLnBrk="1" hangingPunct="1">
              <a:defRPr/>
            </a:pPr>
            <a:endParaRPr lang="en-GB" dirty="0"/>
          </a:p>
          <a:p>
            <a:pPr eaLnBrk="1" hangingPunct="1">
              <a:defRPr/>
            </a:pPr>
            <a:r>
              <a:rPr lang="en-GB" dirty="0"/>
              <a:t>Homework: Read the linked materials on Moodle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ik2013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Nik2013</Template>
  <TotalTime>0</TotalTime>
  <Words>1954</Words>
  <Application>Microsoft Office PowerPoint</Application>
  <PresentationFormat>On-screen Show (4:3)</PresentationFormat>
  <Paragraphs>288</Paragraphs>
  <Slides>27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Aptos</vt:lpstr>
      <vt:lpstr>Arial</vt:lpstr>
      <vt:lpstr>Courier New</vt:lpstr>
      <vt:lpstr>Georgia</vt:lpstr>
      <vt:lpstr>Times</vt:lpstr>
      <vt:lpstr>Trebuchet MS</vt:lpstr>
      <vt:lpstr>Wingdings</vt:lpstr>
      <vt:lpstr>Wingdings 2</vt:lpstr>
      <vt:lpstr>Nik2013</vt:lpstr>
      <vt:lpstr>Usability Engineering</vt:lpstr>
      <vt:lpstr>Data for Usability and UX</vt:lpstr>
      <vt:lpstr>Questions Before Metrics</vt:lpstr>
      <vt:lpstr>Behaviour and Experience</vt:lpstr>
      <vt:lpstr>Sources of Data</vt:lpstr>
      <vt:lpstr>Data Collection Tools</vt:lpstr>
      <vt:lpstr>How Interactions Become Data</vt:lpstr>
      <vt:lpstr>A Useful Event Record</vt:lpstr>
      <vt:lpstr>Coverage and Responsible Collection</vt:lpstr>
      <vt:lpstr>Exercise</vt:lpstr>
      <vt:lpstr>Users, Sessions, and Views</vt:lpstr>
      <vt:lpstr>Reporting Tools</vt:lpstr>
      <vt:lpstr>Metrics Need Context</vt:lpstr>
      <vt:lpstr>Engagement and Bounce Rate</vt:lpstr>
      <vt:lpstr>Patterns Vary Over Time</vt:lpstr>
      <vt:lpstr>Structured Behaviour Graphs</vt:lpstr>
      <vt:lpstr>Structured Behaviour Graphs</vt:lpstr>
      <vt:lpstr>Popularity and Task Funnels</vt:lpstr>
      <vt:lpstr>Probabilities of Interaction</vt:lpstr>
      <vt:lpstr>The Remaining 10%</vt:lpstr>
      <vt:lpstr>Testing Design Improvements</vt:lpstr>
      <vt:lpstr>A/B Tests</vt:lpstr>
      <vt:lpstr>Multivariate Tests</vt:lpstr>
      <vt:lpstr>Real-World Analytics</vt:lpstr>
      <vt:lpstr>Exercise/Homework</vt:lpstr>
      <vt:lpstr>Usability Engineering - Summary</vt:lpstr>
      <vt:lpstr>Coming Soon…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Human-Computer Interaction</dc:title>
  <dc:subject>The Human</dc:subject>
  <dc:creator>Nik Whitehead</dc:creator>
  <cp:lastModifiedBy>Nik Whitehead</cp:lastModifiedBy>
  <cp:revision>212</cp:revision>
  <dcterms:created xsi:type="dcterms:W3CDTF">2003-09-29T11:49:22Z</dcterms:created>
  <dcterms:modified xsi:type="dcterms:W3CDTF">2026-10-26T13:29:44Z</dcterms:modified>
</cp:coreProperties>
</file>