
<file path=[Content_Types].xml><?xml version="1.0" encoding="utf-8"?>
<Types xmlns="http://schemas.openxmlformats.org/package/2006/content-types">
  <Default Extension="mp3" ContentType="audio/mpeg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handoutMasterIdLst>
    <p:handoutMasterId r:id="rId31"/>
  </p:handoutMasterIdLst>
  <p:sldIdLst>
    <p:sldId id="258" r:id="rId2"/>
    <p:sldId id="337" r:id="rId3"/>
    <p:sldId id="338" r:id="rId4"/>
    <p:sldId id="342" r:id="rId5"/>
    <p:sldId id="343" r:id="rId6"/>
    <p:sldId id="347" r:id="rId7"/>
    <p:sldId id="348" r:id="rId8"/>
    <p:sldId id="289" r:id="rId9"/>
    <p:sldId id="294" r:id="rId10"/>
    <p:sldId id="291" r:id="rId11"/>
    <p:sldId id="290" r:id="rId12"/>
    <p:sldId id="292" r:id="rId13"/>
    <p:sldId id="293" r:id="rId14"/>
    <p:sldId id="316" r:id="rId15"/>
    <p:sldId id="339" r:id="rId16"/>
    <p:sldId id="340" r:id="rId17"/>
    <p:sldId id="341" r:id="rId18"/>
    <p:sldId id="351" r:id="rId19"/>
    <p:sldId id="352" r:id="rId20"/>
    <p:sldId id="332" r:id="rId21"/>
    <p:sldId id="346" r:id="rId22"/>
    <p:sldId id="345" r:id="rId23"/>
    <p:sldId id="349" r:id="rId24"/>
    <p:sldId id="353" r:id="rId25"/>
    <p:sldId id="355" r:id="rId26"/>
    <p:sldId id="354" r:id="rId27"/>
    <p:sldId id="357" r:id="rId28"/>
    <p:sldId id="356" r:id="rId2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1" autoAdjust="0"/>
    <p:restoredTop sz="92537" autoAdjust="0"/>
  </p:normalViewPr>
  <p:slideViewPr>
    <p:cSldViewPr>
      <p:cViewPr>
        <p:scale>
          <a:sx n="50" d="100"/>
          <a:sy n="50" d="100"/>
        </p:scale>
        <p:origin x="1716" y="11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866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B7DBADC9-600D-478A-8197-73890058224D}" type="datetimeFigureOut">
              <a:rPr lang="en-US" smtClean="0"/>
              <a:t>12/18/2018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866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5F8D03B2-7B0D-4716-B39E-4958385D5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25708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32844C19-7E78-40FD-BB50-8A2CD82130E0}" type="datetimeFigureOut">
              <a:rPr lang="en-GB" smtClean="0"/>
              <a:t>18/12/2018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65064843-9EFD-47B4-B045-D4FE27B75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8146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B5F68BD-B675-43F3-A374-2EEA94ADEC66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1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26154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B5F68BD-B675-43F3-A374-2EEA94ADEC66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2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73881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B5F68BD-B675-43F3-A374-2EEA94ADEC66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3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2976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B5F68BD-B675-43F3-A374-2EEA94ADEC66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599795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B5F68BD-B675-43F3-A374-2EEA94ADEC66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6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48698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B5F68BD-B675-43F3-A374-2EEA94ADEC66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7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84870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B5F68BD-B675-43F3-A374-2EEA94ADEC66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8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36688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B5F68BD-B675-43F3-A374-2EEA94ADEC66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9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31338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B5F68BD-B675-43F3-A374-2EEA94ADEC66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10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07048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B5F68BD-B675-43F3-A374-2EEA94ADEC66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11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11194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B5F68BD-B675-43F3-A374-2EEA94ADEC66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12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15498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B5F68BD-B675-43F3-A374-2EEA94ADEC66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13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616642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37478C-864D-4D83-A0F1-81486552DF6A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1150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064843-9EFD-47B4-B045-D4FE27B75C2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54344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B5F68BD-B675-43F3-A374-2EEA94ADEC66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20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45012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B5F68BD-B675-43F3-A374-2EEA94ADEC66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25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162145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B5F68BD-B675-43F3-A374-2EEA94ADEC66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26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169001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B5F68BD-B675-43F3-A374-2EEA94ADEC66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27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699467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B5F68BD-B675-43F3-A374-2EEA94ADEC66}" type="slidenum">
              <a:rPr lang="en-GB" altLang="en-US">
                <a:solidFill>
                  <a:srgbClr val="000000"/>
                </a:solidFill>
              </a:rPr>
              <a:pPr>
                <a:defRPr/>
              </a:pPr>
              <a:t>28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0890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FC0F4-9E9C-40D3-A6C6-8238604D6BC5}" type="datetimeFigureOut">
              <a:rPr lang="en-GB"/>
              <a:pPr>
                <a:defRPr/>
              </a:pPr>
              <a:t>18/12/2018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9DDBB8-79C6-4ED8-BADA-DDE0C2142A4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75041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6BA9F9-E21E-483C-B53F-4AC71521D500}" type="datetimeFigureOut">
              <a:rPr lang="en-GB"/>
              <a:pPr>
                <a:defRPr/>
              </a:pPr>
              <a:t>18/12/2018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09313E-D6A8-464A-BCF8-343B72D9462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22892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19D354-4D3C-456A-8B8C-62F80E48B64E}" type="datetimeFigureOut">
              <a:rPr lang="en-GB"/>
              <a:pPr>
                <a:defRPr/>
              </a:pPr>
              <a:t>18/12/2018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731CD1-0B31-485A-B8AC-16916154487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0700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0815BD-1611-40C6-9DD3-2F6BEEBC4459}" type="datetimeFigureOut">
              <a:rPr lang="en-GB"/>
              <a:pPr>
                <a:defRPr/>
              </a:pPr>
              <a:t>18/12/2018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5A2C25-C0F5-4FF3-B5B1-7215D97A5A7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30921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E0538A-B679-4B68-B4F5-834DCFD1FC38}" type="datetimeFigureOut">
              <a:rPr lang="en-GB"/>
              <a:pPr>
                <a:defRPr/>
              </a:pPr>
              <a:t>18/12/2018</a:t>
            </a:fld>
            <a:endParaRPr lang="en-GB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C80BA1-BE91-4940-927C-F38C271155A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71253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DC6CDC-1B1E-44C6-9955-3428D8E52B40}" type="datetimeFigureOut">
              <a:rPr lang="en-GB"/>
              <a:pPr>
                <a:defRPr/>
              </a:pPr>
              <a:t>18/12/2018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F718A-87E1-4575-9E5B-A2EF0B5A79B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0372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FF40C0-7B59-4E82-99CE-7037B637EEF0}" type="datetimeFigureOut">
              <a:rPr lang="en-GB"/>
              <a:pPr>
                <a:defRPr/>
              </a:pPr>
              <a:t>18/12/2018</a:t>
            </a:fld>
            <a:endParaRPr lang="en-GB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7B8493-DAAF-4AA8-808F-F53CF9C5F70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3351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72B266-6E7E-4627-9AB8-BD6F8876696B}" type="datetimeFigureOut">
              <a:rPr lang="en-GB"/>
              <a:pPr>
                <a:defRPr/>
              </a:pPr>
              <a:t>18/12/2018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7C864-830B-4834-A8F0-5F2C015509B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787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4BE1C4-2A50-41B7-8C7D-302F62A6EC56}" type="datetimeFigureOut">
              <a:rPr lang="en-GB"/>
              <a:pPr>
                <a:defRPr/>
              </a:pPr>
              <a:t>18/12/2018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1271F6-5795-492B-B567-A24A28F9ED3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362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24A6E5-3E07-4070-80F9-B239B0E75830}" type="datetimeFigureOut">
              <a:rPr lang="en-GB"/>
              <a:pPr>
                <a:defRPr/>
              </a:pPr>
              <a:t>18/12/2018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B712BE-7F95-462F-9241-46A3F8C1FD9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6165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DEEA60-EA02-4120-8AC2-149BB75F6C2E}" type="datetimeFigureOut">
              <a:rPr lang="en-GB"/>
              <a:pPr>
                <a:defRPr/>
              </a:pPr>
              <a:t>18/12/2018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4D835D-B1DE-4B51-885F-4577C3476CF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0624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white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CB95DB2-AA23-4133-8533-29EBE3F9D3E3}" type="datetimeFigureOut">
              <a:rPr lang="en-GB"/>
              <a:pPr>
                <a:defRPr/>
              </a:pPr>
              <a:t>18/12/2018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white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white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C4D56DB-3D5E-428E-801F-08CC547FE01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1263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jpeg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0.jp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em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7.jpeg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101" y="1340768"/>
            <a:ext cx="9144000" cy="5517232"/>
          </a:xfrm>
          <a:prstGeom prst="rect">
            <a:avLst/>
          </a:prstGeom>
        </p:spPr>
        <p:txBody>
          <a:bodyPr wrap="square" lIns="540000" tIns="360000" rIns="540000" bIns="360000" numCol="2" spcCol="360000">
            <a:normAutofit/>
          </a:bodyPr>
          <a:lstStyle/>
          <a:p>
            <a:pPr>
              <a:defRPr/>
            </a:pPr>
            <a:r>
              <a:rPr lang="en-GB" sz="2600" b="1" u="sng" dirty="0" smtClean="0">
                <a:solidFill>
                  <a:prstClr val="white"/>
                </a:solidFill>
                <a:cs typeface="Arial" charset="0"/>
              </a:rPr>
              <a:t>1. </a:t>
            </a:r>
            <a:r>
              <a:rPr lang="en-GB" sz="2600" u="sng" dirty="0" smtClean="0">
                <a:solidFill>
                  <a:prstClr val="white"/>
                </a:solidFill>
                <a:cs typeface="Arial" charset="0"/>
              </a:rPr>
              <a:t> </a:t>
            </a:r>
            <a:r>
              <a:rPr lang="en-GB" sz="2600" b="1" u="sng" dirty="0">
                <a:solidFill>
                  <a:prstClr val="white"/>
                </a:solidFill>
                <a:cs typeface="Arial" charset="0"/>
              </a:rPr>
              <a:t>Space &amp; Architecture in a Divided City</a:t>
            </a:r>
          </a:p>
          <a:p>
            <a:pPr marL="342900" indent="-342900">
              <a:buFontTx/>
              <a:buChar char="-"/>
              <a:defRPr/>
            </a:pPr>
            <a:r>
              <a:rPr lang="en-GB" sz="2600" dirty="0" smtClean="0">
                <a:solidFill>
                  <a:prstClr val="white"/>
                </a:solidFill>
                <a:cs typeface="Arial" charset="0"/>
              </a:rPr>
              <a:t>‘Where Are We Now’</a:t>
            </a:r>
          </a:p>
          <a:p>
            <a:pPr marL="342900" indent="-342900">
              <a:buFontTx/>
              <a:buChar char="-"/>
              <a:defRPr/>
            </a:pPr>
            <a:r>
              <a:rPr lang="en-GB" sz="2600" dirty="0" err="1" smtClean="0">
                <a:solidFill>
                  <a:prstClr val="white"/>
                </a:solidFill>
                <a:cs typeface="Arial" charset="0"/>
              </a:rPr>
              <a:t>Potsdamer</a:t>
            </a:r>
            <a:r>
              <a:rPr lang="en-GB" sz="2600" dirty="0" smtClean="0">
                <a:solidFill>
                  <a:prstClr val="white"/>
                </a:solidFill>
                <a:cs typeface="Arial" charset="0"/>
              </a:rPr>
              <a:t> </a:t>
            </a:r>
            <a:r>
              <a:rPr lang="en-GB" sz="2600" dirty="0" err="1">
                <a:solidFill>
                  <a:prstClr val="white"/>
                </a:solidFill>
                <a:cs typeface="Arial" charset="0"/>
              </a:rPr>
              <a:t>Platz</a:t>
            </a:r>
            <a:endParaRPr lang="en-GB" sz="2600" dirty="0">
              <a:solidFill>
                <a:prstClr val="white"/>
              </a:solidFill>
              <a:cs typeface="Arial" charset="0"/>
            </a:endParaRPr>
          </a:p>
          <a:p>
            <a:pPr marL="342900" indent="-342900">
              <a:buFontTx/>
              <a:buChar char="-"/>
              <a:defRPr/>
            </a:pPr>
            <a:r>
              <a:rPr lang="en-GB" sz="2600" dirty="0" err="1" smtClean="0">
                <a:solidFill>
                  <a:prstClr val="white"/>
                </a:solidFill>
                <a:cs typeface="Arial" charset="0"/>
              </a:rPr>
              <a:t>Friedrichstrasse</a:t>
            </a:r>
            <a:endParaRPr lang="en-GB" sz="2600" dirty="0" smtClean="0">
              <a:solidFill>
                <a:prstClr val="white"/>
              </a:solidFill>
              <a:cs typeface="Arial" charset="0"/>
            </a:endParaRPr>
          </a:p>
          <a:p>
            <a:pPr marL="342900" indent="-342900">
              <a:buFontTx/>
              <a:buChar char="-"/>
              <a:defRPr/>
            </a:pPr>
            <a:r>
              <a:rPr lang="en-GB" sz="2600" dirty="0" err="1" smtClean="0">
                <a:solidFill>
                  <a:prstClr val="white"/>
                </a:solidFill>
                <a:cs typeface="Arial" charset="0"/>
              </a:rPr>
              <a:t>Intershops</a:t>
            </a:r>
            <a:endParaRPr lang="en-GB" sz="2600" dirty="0">
              <a:solidFill>
                <a:prstClr val="white"/>
              </a:solidFill>
              <a:cs typeface="Arial" charset="0"/>
            </a:endParaRPr>
          </a:p>
          <a:p>
            <a:pPr marL="342900" indent="-342900">
              <a:buFontTx/>
              <a:buChar char="-"/>
              <a:defRPr/>
            </a:pPr>
            <a:r>
              <a:rPr lang="en-GB" sz="2600" dirty="0">
                <a:solidFill>
                  <a:prstClr val="white"/>
                </a:solidFill>
                <a:cs typeface="Arial" charset="0"/>
              </a:rPr>
              <a:t>U-</a:t>
            </a:r>
            <a:r>
              <a:rPr lang="en-GB" sz="2600" dirty="0" err="1">
                <a:solidFill>
                  <a:prstClr val="white"/>
                </a:solidFill>
                <a:cs typeface="Arial" charset="0"/>
              </a:rPr>
              <a:t>Bahn</a:t>
            </a:r>
            <a:endParaRPr lang="en-GB" sz="2600" dirty="0">
              <a:solidFill>
                <a:prstClr val="white"/>
              </a:solidFill>
              <a:cs typeface="Arial" charset="0"/>
            </a:endParaRPr>
          </a:p>
          <a:p>
            <a:pPr marL="342900" indent="-342900">
              <a:buFontTx/>
              <a:buChar char="-"/>
              <a:defRPr/>
            </a:pPr>
            <a:r>
              <a:rPr lang="en-GB" sz="2600" dirty="0"/>
              <a:t>Karl Marx </a:t>
            </a:r>
            <a:r>
              <a:rPr lang="en-GB" sz="2600" dirty="0" err="1"/>
              <a:t>Allee</a:t>
            </a:r>
            <a:endParaRPr lang="en-GB" sz="2600" dirty="0"/>
          </a:p>
          <a:p>
            <a:pPr marL="342900" indent="-342900">
              <a:buFontTx/>
              <a:buChar char="-"/>
              <a:defRPr/>
            </a:pPr>
            <a:r>
              <a:rPr lang="en-GB" sz="2600" dirty="0" err="1"/>
              <a:t>Kur­fürs­ten­damm</a:t>
            </a:r>
            <a:endParaRPr lang="en-GB" sz="2600" dirty="0"/>
          </a:p>
          <a:p>
            <a:pPr marL="342900" indent="-342900">
              <a:buFontTx/>
              <a:buChar char="-"/>
              <a:defRPr/>
            </a:pPr>
            <a:r>
              <a:rPr lang="en-GB" sz="2600" dirty="0" err="1"/>
              <a:t>Alexanderplatz</a:t>
            </a:r>
            <a:endParaRPr lang="en-GB" sz="2600" dirty="0"/>
          </a:p>
          <a:p>
            <a:pPr marL="342900" indent="-342900">
              <a:buFontTx/>
              <a:buChar char="-"/>
              <a:defRPr/>
            </a:pPr>
            <a:r>
              <a:rPr lang="en-GB" sz="2600" dirty="0"/>
              <a:t>Palace of the Republic</a:t>
            </a:r>
            <a:r>
              <a:rPr lang="en-GB" sz="2600" b="1" dirty="0">
                <a:solidFill>
                  <a:prstClr val="white"/>
                </a:solidFill>
                <a:cs typeface="Arial" charset="0"/>
              </a:rPr>
              <a:t> </a:t>
            </a:r>
            <a:endParaRPr lang="en-GB" sz="2600" b="1" dirty="0" smtClean="0">
              <a:solidFill>
                <a:prstClr val="white"/>
              </a:solidFill>
              <a:cs typeface="Arial" charset="0"/>
            </a:endParaRPr>
          </a:p>
          <a:p>
            <a:pPr marL="342900" indent="-342900">
              <a:buFontTx/>
              <a:buChar char="-"/>
              <a:defRPr/>
            </a:pPr>
            <a:r>
              <a:rPr lang="en-GB" sz="2600" dirty="0" smtClean="0">
                <a:solidFill>
                  <a:prstClr val="white"/>
                </a:solidFill>
                <a:cs typeface="Arial" charset="0"/>
              </a:rPr>
              <a:t>Frank </a:t>
            </a:r>
            <a:r>
              <a:rPr lang="en-GB" sz="2600" dirty="0" err="1" smtClean="0">
                <a:solidFill>
                  <a:prstClr val="white"/>
                </a:solidFill>
                <a:cs typeface="Arial" charset="0"/>
              </a:rPr>
              <a:t>Thiel</a:t>
            </a:r>
            <a:r>
              <a:rPr lang="en-GB" sz="2600" dirty="0" smtClean="0">
                <a:solidFill>
                  <a:prstClr val="white"/>
                </a:solidFill>
                <a:cs typeface="Arial" charset="0"/>
              </a:rPr>
              <a:t> photographs</a:t>
            </a:r>
          </a:p>
          <a:p>
            <a:pPr marL="342900" indent="-342900">
              <a:buFontTx/>
              <a:buChar char="-"/>
              <a:defRPr/>
            </a:pPr>
            <a:r>
              <a:rPr lang="en-GB" sz="2600" dirty="0" smtClean="0">
                <a:solidFill>
                  <a:prstClr val="white"/>
                </a:solidFill>
                <a:cs typeface="Arial" charset="0"/>
              </a:rPr>
              <a:t>Urban palimpsests</a:t>
            </a:r>
          </a:p>
          <a:p>
            <a:pPr>
              <a:defRPr/>
            </a:pPr>
            <a:endParaRPr lang="en-GB" sz="2600" b="1" dirty="0" smtClean="0">
              <a:solidFill>
                <a:srgbClr val="FFFF00"/>
              </a:solidFill>
              <a:cs typeface="Arial" charset="0"/>
            </a:endParaRPr>
          </a:p>
          <a:p>
            <a:pPr>
              <a:defRPr/>
            </a:pPr>
            <a:r>
              <a:rPr lang="en-GB" sz="2600" b="1" u="sng" dirty="0" smtClean="0">
                <a:cs typeface="Arial" charset="0"/>
              </a:rPr>
              <a:t>2. </a:t>
            </a:r>
            <a:r>
              <a:rPr lang="en-GB" sz="2600" b="1" u="sng" dirty="0" err="1" smtClean="0">
                <a:cs typeface="Arial" charset="0"/>
              </a:rPr>
              <a:t>Ostalgie</a:t>
            </a:r>
            <a:endParaRPr lang="en-GB" sz="2600" b="1" u="sng" dirty="0" smtClean="0">
              <a:cs typeface="Arial" charset="0"/>
            </a:endParaRPr>
          </a:p>
          <a:p>
            <a:pPr marL="342900" indent="-342900">
              <a:buFontTx/>
              <a:buChar char="-"/>
              <a:defRPr/>
            </a:pPr>
            <a:r>
              <a:rPr lang="en-GB" sz="2600" dirty="0" smtClean="0">
                <a:cs typeface="Arial" charset="0"/>
              </a:rPr>
              <a:t>Material culture</a:t>
            </a:r>
          </a:p>
          <a:p>
            <a:pPr marL="342900" indent="-342900">
              <a:buFontTx/>
              <a:buChar char="-"/>
              <a:defRPr/>
            </a:pPr>
            <a:r>
              <a:rPr lang="en-GB" sz="2600" i="1" dirty="0" err="1" smtClean="0"/>
              <a:t>Historikerstreit</a:t>
            </a:r>
            <a:endParaRPr lang="en-GB" sz="2600" i="1" dirty="0" smtClean="0"/>
          </a:p>
          <a:p>
            <a:pPr marL="342900" indent="-342900">
              <a:buFontTx/>
              <a:buChar char="-"/>
              <a:defRPr/>
            </a:pPr>
            <a:r>
              <a:rPr lang="en-GB" sz="2600" i="1" dirty="0" err="1" smtClean="0"/>
              <a:t>Literaturstreit</a:t>
            </a:r>
            <a:endParaRPr lang="en-GB" sz="2600" dirty="0" smtClean="0">
              <a:cs typeface="Arial" charset="0"/>
            </a:endParaRPr>
          </a:p>
          <a:p>
            <a:pPr marL="342900" indent="-342900">
              <a:buFontTx/>
              <a:buChar char="-"/>
              <a:defRPr/>
            </a:pPr>
            <a:r>
              <a:rPr lang="en-GB" sz="2600" dirty="0" smtClean="0">
                <a:cs typeface="Arial" charset="0"/>
              </a:rPr>
              <a:t>Christa Wolf, </a:t>
            </a:r>
            <a:r>
              <a:rPr lang="en-GB" sz="2600" i="1" dirty="0" smtClean="0">
                <a:cs typeface="Arial" charset="0"/>
              </a:rPr>
              <a:t>What Remains</a:t>
            </a:r>
            <a:r>
              <a:rPr lang="en-GB" sz="2600" dirty="0" smtClean="0"/>
              <a:t> </a:t>
            </a:r>
          </a:p>
          <a:p>
            <a:pPr marL="342900" indent="-342900">
              <a:buFontTx/>
              <a:buChar char="-"/>
              <a:defRPr/>
            </a:pPr>
            <a:endParaRPr lang="en-GB" sz="2800" dirty="0" smtClean="0">
              <a:cs typeface="Arial" charset="0"/>
            </a:endParaRPr>
          </a:p>
          <a:p>
            <a:pPr marL="342900" indent="-342900">
              <a:buFontTx/>
              <a:buChar char="-"/>
              <a:defRPr/>
            </a:pPr>
            <a:endParaRPr lang="en-GB" sz="1900" dirty="0" smtClean="0">
              <a:cs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9144000" cy="1952321"/>
          </a:xfrm>
          <a:prstGeom prst="rect">
            <a:avLst/>
          </a:prstGeom>
        </p:spPr>
        <p:txBody>
          <a:bodyPr lIns="540000" tIns="540000" rIns="540000" bIns="540000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Week 4 Berlin: Divided City</a:t>
            </a:r>
          </a:p>
          <a:p>
            <a:pPr>
              <a:defRPr/>
            </a:pPr>
            <a:r>
              <a:rPr lang="en-GB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Lecture 15</a:t>
            </a:r>
            <a:r>
              <a:rPr lang="en-GB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: Where Are We Now? Berlin after the Wall</a:t>
            </a:r>
            <a:endParaRPr lang="en-GB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9015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15897" y="752487"/>
            <a:ext cx="9159897" cy="6105513"/>
          </a:xfrm>
          <a:prstGeom prst="rect">
            <a:avLst/>
          </a:prstGeom>
        </p:spPr>
        <p:txBody>
          <a:bodyPr wrap="square" lIns="540000" tIns="540000" rIns="540000" bIns="540000" numCol="3" spcCol="360000">
            <a:spAutoFit/>
          </a:bodyPr>
          <a:lstStyle/>
          <a:p>
            <a:r>
              <a:rPr lang="en-GB" dirty="0" smtClean="0"/>
              <a:t>Had </a:t>
            </a:r>
            <a:r>
              <a:rPr lang="en-GB" dirty="0"/>
              <a:t>to get the train</a:t>
            </a:r>
          </a:p>
          <a:p>
            <a:r>
              <a:rPr lang="en-GB" dirty="0"/>
              <a:t>From </a:t>
            </a:r>
            <a:r>
              <a:rPr lang="en-GB" dirty="0" err="1"/>
              <a:t>Potsdamer</a:t>
            </a:r>
            <a:r>
              <a:rPr lang="en-GB" dirty="0"/>
              <a:t> </a:t>
            </a:r>
            <a:r>
              <a:rPr lang="en-GB" dirty="0" err="1"/>
              <a:t>Platz</a:t>
            </a:r>
            <a:endParaRPr lang="en-GB" dirty="0"/>
          </a:p>
          <a:p>
            <a:r>
              <a:rPr lang="en-GB" dirty="0"/>
              <a:t>You never knew that</a:t>
            </a:r>
          </a:p>
          <a:p>
            <a:r>
              <a:rPr lang="en-GB" dirty="0"/>
              <a:t>That I could do that</a:t>
            </a:r>
          </a:p>
          <a:p>
            <a:r>
              <a:rPr lang="en-GB" dirty="0"/>
              <a:t>Just walking the dead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Sitting in the </a:t>
            </a:r>
            <a:r>
              <a:rPr lang="en-GB" dirty="0" err="1"/>
              <a:t>Dschungel</a:t>
            </a:r>
            <a:endParaRPr lang="en-GB" dirty="0"/>
          </a:p>
          <a:p>
            <a:r>
              <a:rPr lang="en-GB" dirty="0"/>
              <a:t>On </a:t>
            </a:r>
            <a:r>
              <a:rPr lang="en-GB" dirty="0" err="1"/>
              <a:t>Nürnberger</a:t>
            </a:r>
            <a:r>
              <a:rPr lang="en-GB" dirty="0"/>
              <a:t> </a:t>
            </a:r>
            <a:r>
              <a:rPr lang="en-GB" dirty="0" err="1"/>
              <a:t>Strasse</a:t>
            </a:r>
            <a:endParaRPr lang="en-GB" dirty="0"/>
          </a:p>
          <a:p>
            <a:r>
              <a:rPr lang="en-GB" dirty="0"/>
              <a:t>A man lost in time</a:t>
            </a:r>
          </a:p>
          <a:p>
            <a:r>
              <a:rPr lang="en-GB" dirty="0"/>
              <a:t>Near </a:t>
            </a:r>
            <a:r>
              <a:rPr lang="en-GB" dirty="0" err="1"/>
              <a:t>KaDeWe</a:t>
            </a:r>
            <a:endParaRPr lang="en-GB" dirty="0"/>
          </a:p>
          <a:p>
            <a:r>
              <a:rPr lang="en-GB" dirty="0"/>
              <a:t>Just walking the dead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Where are we now, where are we now?</a:t>
            </a:r>
          </a:p>
          <a:p>
            <a:r>
              <a:rPr lang="en-GB" dirty="0"/>
              <a:t>The moment you know, you know, you know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Twenty thousand people</a:t>
            </a:r>
          </a:p>
          <a:p>
            <a:r>
              <a:rPr lang="en-GB" dirty="0"/>
              <a:t>Cross </a:t>
            </a:r>
            <a:r>
              <a:rPr lang="en-GB" dirty="0" err="1"/>
              <a:t>Bösebrücke</a:t>
            </a:r>
            <a:endParaRPr lang="en-GB" dirty="0"/>
          </a:p>
          <a:p>
            <a:r>
              <a:rPr lang="en-GB" dirty="0"/>
              <a:t>Fingers are crossed</a:t>
            </a:r>
          </a:p>
          <a:p>
            <a:r>
              <a:rPr lang="en-GB" dirty="0"/>
              <a:t>Just in case</a:t>
            </a:r>
          </a:p>
          <a:p>
            <a:r>
              <a:rPr lang="en-GB" dirty="0"/>
              <a:t>Walking the dead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Where are we now, where are we now?</a:t>
            </a:r>
          </a:p>
          <a:p>
            <a:r>
              <a:rPr lang="en-GB" dirty="0"/>
              <a:t>The moment you know, you know, you know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As long as there's sun</a:t>
            </a:r>
          </a:p>
          <a:p>
            <a:r>
              <a:rPr lang="en-GB" dirty="0"/>
              <a:t>As long as there's sun</a:t>
            </a:r>
          </a:p>
          <a:p>
            <a:r>
              <a:rPr lang="en-GB" dirty="0"/>
              <a:t>As long as there's rain</a:t>
            </a:r>
          </a:p>
          <a:p>
            <a:r>
              <a:rPr lang="en-GB" dirty="0"/>
              <a:t>As long as there's rain</a:t>
            </a:r>
          </a:p>
          <a:p>
            <a:r>
              <a:rPr lang="en-GB" dirty="0"/>
              <a:t>As long as there's fire</a:t>
            </a:r>
          </a:p>
          <a:p>
            <a:r>
              <a:rPr lang="en-GB" dirty="0"/>
              <a:t>As long as there's fire</a:t>
            </a:r>
          </a:p>
          <a:p>
            <a:r>
              <a:rPr lang="en-GB" dirty="0"/>
              <a:t>As long as there's me</a:t>
            </a:r>
          </a:p>
          <a:p>
            <a:r>
              <a:rPr lang="en-GB" dirty="0"/>
              <a:t>As long as there's you</a:t>
            </a:r>
          </a:p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 </a:t>
            </a:r>
          </a:p>
          <a:p>
            <a:endParaRPr lang="en-GB" sz="2000" b="1" dirty="0" smtClean="0"/>
          </a:p>
        </p:txBody>
      </p:sp>
      <p:sp>
        <p:nvSpPr>
          <p:cNvPr id="5" name="Rectangle 4"/>
          <p:cNvSpPr/>
          <p:nvPr/>
        </p:nvSpPr>
        <p:spPr>
          <a:xfrm>
            <a:off x="0" y="27709"/>
            <a:ext cx="9144000" cy="1829211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>
              <a:defRPr/>
            </a:pPr>
            <a:r>
              <a:rPr lang="en-GB" sz="2400" b="1" dirty="0" smtClean="0"/>
              <a:t>‘</a:t>
            </a:r>
            <a:r>
              <a:rPr lang="en-GB" sz="2400" b="1" dirty="0"/>
              <a:t>Where Are We Now,’ </a:t>
            </a:r>
            <a:r>
              <a:rPr lang="en-GB" sz="2400" b="1" i="1" dirty="0"/>
              <a:t>The Next Day </a:t>
            </a:r>
            <a:r>
              <a:rPr lang="en-GB" sz="2400" b="1" dirty="0"/>
              <a:t>(2013)</a:t>
            </a:r>
            <a:endParaRPr lang="en-GB" sz="2400" dirty="0"/>
          </a:p>
          <a:p>
            <a:endParaRPr lang="en-GB" sz="2000" b="1" dirty="0">
              <a:solidFill>
                <a:srgbClr val="FFFF00"/>
              </a:solidFill>
              <a:cs typeface="Arial" charset="0"/>
            </a:endParaRPr>
          </a:p>
        </p:txBody>
      </p:sp>
      <p:pic>
        <p:nvPicPr>
          <p:cNvPr id="6" name="Picture 5" descr="https://upload.wikimedia.org/wikipedia/en/e/e2/David_Bowie_Where_Are_We_Now_cover_artwork.jpg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780635"/>
            <a:ext cx="2668270" cy="266827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David Bowie - The Next Day.png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115383"/>
            <a:ext cx="2689860" cy="2689860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05 Where Are We Now_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546576" y="185071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1428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928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1" y="764705"/>
            <a:ext cx="6300193" cy="3306538"/>
          </a:xfrm>
          <a:prstGeom prst="rect">
            <a:avLst/>
          </a:prstGeom>
        </p:spPr>
        <p:txBody>
          <a:bodyPr wrap="square" lIns="540000" tIns="540000" rIns="540000" bIns="540000" numCol="3" spcCol="360000">
            <a:spAutoFit/>
          </a:bodyPr>
          <a:lstStyle/>
          <a:p>
            <a:r>
              <a:rPr lang="en-GB" sz="1700" dirty="0" smtClean="0"/>
              <a:t>Had </a:t>
            </a:r>
            <a:r>
              <a:rPr lang="en-GB" sz="1700" dirty="0"/>
              <a:t>to get the train</a:t>
            </a:r>
          </a:p>
          <a:p>
            <a:r>
              <a:rPr lang="en-GB" sz="1700" dirty="0"/>
              <a:t>From </a:t>
            </a:r>
            <a:r>
              <a:rPr lang="en-GB" sz="1700" dirty="0" err="1"/>
              <a:t>Potsdamer</a:t>
            </a:r>
            <a:r>
              <a:rPr lang="en-GB" sz="1700" dirty="0"/>
              <a:t> </a:t>
            </a:r>
            <a:r>
              <a:rPr lang="en-GB" sz="1700" dirty="0" err="1"/>
              <a:t>Platz</a:t>
            </a:r>
            <a:endParaRPr lang="en-GB" sz="1700" dirty="0"/>
          </a:p>
          <a:p>
            <a:r>
              <a:rPr lang="en-GB" sz="1700" dirty="0"/>
              <a:t>You never knew that</a:t>
            </a:r>
          </a:p>
          <a:p>
            <a:r>
              <a:rPr lang="en-GB" sz="1700" dirty="0"/>
              <a:t>That I could do that</a:t>
            </a:r>
          </a:p>
          <a:p>
            <a:r>
              <a:rPr lang="en-GB" sz="1700" dirty="0"/>
              <a:t>Just walking the dead</a:t>
            </a:r>
          </a:p>
          <a:p>
            <a:r>
              <a:rPr lang="en-GB" sz="1700" dirty="0"/>
              <a:t> </a:t>
            </a:r>
          </a:p>
          <a:p>
            <a:r>
              <a:rPr lang="en-GB" sz="1700" dirty="0"/>
              <a:t>Sitting in the </a:t>
            </a:r>
            <a:r>
              <a:rPr lang="en-GB" sz="1700" dirty="0" err="1"/>
              <a:t>Dschungel</a:t>
            </a:r>
            <a:endParaRPr lang="en-GB" sz="1700" dirty="0"/>
          </a:p>
          <a:p>
            <a:r>
              <a:rPr lang="en-GB" sz="1700" dirty="0"/>
              <a:t>On </a:t>
            </a:r>
            <a:r>
              <a:rPr lang="en-GB" sz="1700" dirty="0" err="1"/>
              <a:t>Nürnberger</a:t>
            </a:r>
            <a:r>
              <a:rPr lang="en-GB" sz="1700" dirty="0"/>
              <a:t> </a:t>
            </a:r>
            <a:r>
              <a:rPr lang="en-GB" sz="1700" dirty="0" err="1"/>
              <a:t>Strasse</a:t>
            </a:r>
            <a:endParaRPr lang="en-GB" sz="1700" dirty="0"/>
          </a:p>
          <a:p>
            <a:r>
              <a:rPr lang="en-GB" sz="1700" dirty="0"/>
              <a:t>A man lost in time</a:t>
            </a:r>
          </a:p>
          <a:p>
            <a:r>
              <a:rPr lang="en-GB" sz="1700" dirty="0"/>
              <a:t>Near </a:t>
            </a:r>
            <a:r>
              <a:rPr lang="en-GB" sz="1700" dirty="0" err="1"/>
              <a:t>KaDeWe</a:t>
            </a:r>
            <a:endParaRPr lang="en-GB" sz="1700" dirty="0"/>
          </a:p>
          <a:p>
            <a:r>
              <a:rPr lang="en-GB" sz="1700" dirty="0"/>
              <a:t>Just walking the dead</a:t>
            </a:r>
          </a:p>
          <a:p>
            <a:r>
              <a:rPr lang="en-GB" sz="1700" dirty="0" smtClean="0"/>
              <a:t>Where </a:t>
            </a:r>
            <a:r>
              <a:rPr lang="en-GB" sz="1700" dirty="0"/>
              <a:t>are we now, where are we now</a:t>
            </a:r>
            <a:r>
              <a:rPr lang="en-GB" sz="1700" dirty="0" smtClean="0"/>
              <a:t>?</a:t>
            </a:r>
            <a:endParaRPr lang="en-GB" sz="1700" dirty="0"/>
          </a:p>
        </p:txBody>
      </p:sp>
      <p:sp>
        <p:nvSpPr>
          <p:cNvPr id="5" name="Rectangle 4"/>
          <p:cNvSpPr/>
          <p:nvPr/>
        </p:nvSpPr>
        <p:spPr>
          <a:xfrm>
            <a:off x="0" y="27709"/>
            <a:ext cx="9144000" cy="1829211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>
              <a:defRPr/>
            </a:pPr>
            <a:r>
              <a:rPr lang="en-GB" sz="2400" b="1" dirty="0" smtClean="0"/>
              <a:t>‘</a:t>
            </a:r>
            <a:r>
              <a:rPr lang="en-GB" sz="2400" b="1" dirty="0"/>
              <a:t>Where Are We Now,’ </a:t>
            </a:r>
            <a:r>
              <a:rPr lang="en-GB" sz="2400" b="1" i="1" dirty="0"/>
              <a:t>The Next Day </a:t>
            </a:r>
            <a:r>
              <a:rPr lang="en-GB" sz="2400" b="1" dirty="0"/>
              <a:t>(2013)</a:t>
            </a:r>
            <a:endParaRPr lang="en-GB" sz="2400" dirty="0"/>
          </a:p>
          <a:p>
            <a:endParaRPr lang="en-GB" sz="2000" b="1" dirty="0">
              <a:solidFill>
                <a:srgbClr val="FFFF00"/>
              </a:solidFill>
              <a:cs typeface="Arial" charset="0"/>
            </a:endParaRPr>
          </a:p>
        </p:txBody>
      </p:sp>
      <p:pic>
        <p:nvPicPr>
          <p:cNvPr id="2" name="05 Where Are We Now_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670892" y="4460405"/>
            <a:ext cx="609600" cy="6096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87973" y="27709"/>
            <a:ext cx="2952750" cy="43053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39102" y="3635861"/>
            <a:ext cx="2368272" cy="3222139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8316101" y="5188385"/>
            <a:ext cx="827899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 smtClean="0">
                <a:solidFill>
                  <a:srgbClr val="FF0000"/>
                </a:solidFill>
              </a:rPr>
              <a:t>Romy Haag, David Bowie, Berlin, 1977</a:t>
            </a:r>
            <a:endParaRPr lang="en-US" sz="1600" dirty="0">
              <a:solidFill>
                <a:srgbClr val="FF0000"/>
              </a:solidFill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559" y="3804151"/>
            <a:ext cx="4392487" cy="2968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247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928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5171" y="3494257"/>
            <a:ext cx="2552627" cy="339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2911" y="0"/>
            <a:ext cx="5244887" cy="3494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/>
        </p:nvSpPr>
        <p:spPr>
          <a:xfrm>
            <a:off x="-34924" y="0"/>
            <a:ext cx="9359452" cy="1829211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>
              <a:defRPr/>
            </a:pPr>
            <a:r>
              <a:rPr lang="en-GB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1.  Space and Architecture </a:t>
            </a:r>
          </a:p>
          <a:p>
            <a:pPr>
              <a:defRPr/>
            </a:pPr>
            <a:r>
              <a:rPr lang="en-GB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in a Divided City: </a:t>
            </a:r>
            <a:r>
              <a:rPr lang="en-GB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P</a:t>
            </a:r>
            <a:r>
              <a:rPr kumimoji="0" lang="en-GB" sz="2400" b="1" i="0" u="sng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/>
                <a:ea typeface="+mn-ea"/>
                <a:cs typeface="Arial" charset="0"/>
              </a:rPr>
              <a:t>otsdamer</a:t>
            </a:r>
            <a:r>
              <a:rPr kumimoji="0" lang="en-GB" sz="24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/>
                <a:ea typeface="+mn-ea"/>
                <a:cs typeface="Arial" charset="0"/>
              </a:rPr>
              <a:t> </a:t>
            </a:r>
            <a:r>
              <a:rPr kumimoji="0" lang="en-GB" sz="2400" b="1" i="0" u="sng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/>
                <a:ea typeface="+mn-ea"/>
                <a:cs typeface="Arial" charset="0"/>
              </a:rPr>
              <a:t>Platz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alibri"/>
              <a:ea typeface="+mn-ea"/>
              <a:cs typeface="Arial" charset="0"/>
            </a:endParaRPr>
          </a:p>
        </p:txBody>
      </p:sp>
      <p:pic>
        <p:nvPicPr>
          <p:cNvPr id="11" name="Picture 2" descr="http://4.bp.blogspot.com/-aKcZRfqj7Mg/UGzHph8mXII/AAAAAAAAAaQ/iVDE00itZ5o/s1600/2_fram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4924" y="1340768"/>
            <a:ext cx="4600575" cy="3286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 descr="http://gsb.download.bva.bund.de/BR/schaufenster/img/31-3.jpg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2671" y="3467457"/>
            <a:ext cx="4762500" cy="34480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94210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1320" y="0"/>
            <a:ext cx="6096000" cy="242887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1498" y="2428875"/>
            <a:ext cx="3992501" cy="287792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40" y="1956961"/>
            <a:ext cx="5151539" cy="490935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-34924" y="0"/>
            <a:ext cx="9359452" cy="1829211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>
              <a:defRPr/>
            </a:pPr>
            <a:r>
              <a:rPr lang="en-GB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1.  Space and Architecture </a:t>
            </a:r>
          </a:p>
          <a:p>
            <a:pPr>
              <a:defRPr/>
            </a:pPr>
            <a:r>
              <a:rPr lang="en-GB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in a Divided City: </a:t>
            </a:r>
            <a:r>
              <a:rPr lang="en-GB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P</a:t>
            </a:r>
            <a:r>
              <a:rPr kumimoji="0" lang="en-GB" sz="2400" b="1" i="0" u="sng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/>
                <a:ea typeface="+mn-ea"/>
                <a:cs typeface="Arial" charset="0"/>
              </a:rPr>
              <a:t>otsdamer</a:t>
            </a:r>
            <a:r>
              <a:rPr kumimoji="0" lang="en-GB" sz="24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/>
                <a:ea typeface="+mn-ea"/>
                <a:cs typeface="Arial" charset="0"/>
              </a:rPr>
              <a:t> </a:t>
            </a:r>
            <a:r>
              <a:rPr kumimoji="0" lang="en-GB" sz="2400" b="1" i="0" u="sng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/>
                <a:ea typeface="+mn-ea"/>
                <a:cs typeface="Arial" charset="0"/>
              </a:rPr>
              <a:t>Platz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alibri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52251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1897"/>
            <a:ext cx="5030039" cy="34389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-71436" y="729939"/>
            <a:ext cx="4638969" cy="3583537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000" b="1" dirty="0" smtClean="0">
                <a:solidFill>
                  <a:srgbClr val="FFFF00"/>
                </a:solidFill>
                <a:cs typeface="Arial" charset="0"/>
              </a:rPr>
              <a:t>Manned border between East and West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000" b="1" dirty="0" smtClean="0">
                <a:solidFill>
                  <a:srgbClr val="FFFF00"/>
                </a:solidFill>
                <a:cs typeface="Arial" charset="0"/>
              </a:rPr>
              <a:t>Passport control – </a:t>
            </a:r>
            <a:r>
              <a:rPr lang="en-GB" sz="2000" b="1" i="1" dirty="0" err="1">
                <a:solidFill>
                  <a:srgbClr val="FFFF00"/>
                </a:solidFill>
                <a:cs typeface="Arial" charset="0"/>
              </a:rPr>
              <a:t>Tränenpalast</a:t>
            </a:r>
            <a:r>
              <a:rPr lang="en-GB" sz="2000" b="1" dirty="0">
                <a:solidFill>
                  <a:srgbClr val="FFFF00"/>
                </a:solidFill>
                <a:cs typeface="Arial" charset="0"/>
              </a:rPr>
              <a:t> </a:t>
            </a:r>
            <a:r>
              <a:rPr lang="en-GB" sz="2000" b="1" dirty="0" smtClean="0">
                <a:solidFill>
                  <a:srgbClr val="FFFF00"/>
                </a:solidFill>
                <a:cs typeface="Arial" charset="0"/>
              </a:rPr>
              <a:t>(‘Palace </a:t>
            </a:r>
            <a:r>
              <a:rPr lang="en-GB" sz="2000" b="1" dirty="0">
                <a:solidFill>
                  <a:srgbClr val="FFFF00"/>
                </a:solidFill>
                <a:cs typeface="Arial" charset="0"/>
              </a:rPr>
              <a:t>of </a:t>
            </a:r>
            <a:r>
              <a:rPr lang="en-GB" sz="2000" b="1" dirty="0" smtClean="0">
                <a:solidFill>
                  <a:srgbClr val="FFFF00"/>
                </a:solidFill>
                <a:cs typeface="Arial" charset="0"/>
              </a:rPr>
              <a:t>Tears’) for easterners exiting to West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endParaRPr lang="en-GB" sz="2100" b="1" dirty="0" smtClean="0">
              <a:solidFill>
                <a:srgbClr val="FF0000"/>
              </a:solidFill>
              <a:cs typeface="Arial" charset="0"/>
            </a:endParaRPr>
          </a:p>
          <a:p>
            <a:pPr>
              <a:defRPr/>
            </a:pPr>
            <a:r>
              <a:rPr lang="en-GB" sz="21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 </a:t>
            </a:r>
            <a:endParaRPr lang="en-GB" sz="2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1436" y="3140968"/>
            <a:ext cx="5082487" cy="37275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289"/>
          <a:stretch/>
        </p:blipFill>
        <p:spPr bwMode="auto">
          <a:xfrm>
            <a:off x="4884529" y="4077072"/>
            <a:ext cx="4264918" cy="27770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Rectangle 14"/>
          <p:cNvSpPr/>
          <p:nvPr/>
        </p:nvSpPr>
        <p:spPr>
          <a:xfrm>
            <a:off x="-34924" y="0"/>
            <a:ext cx="9204915" cy="1459879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>
              <a:defRPr/>
            </a:pPr>
            <a:r>
              <a:rPr lang="en-GB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1.  </a:t>
            </a:r>
            <a:r>
              <a:rPr lang="en-GB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Space </a:t>
            </a:r>
            <a:r>
              <a:rPr lang="en-GB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and Architecture in a Divided </a:t>
            </a:r>
            <a:r>
              <a:rPr lang="en-GB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City: </a:t>
            </a:r>
            <a:r>
              <a:rPr lang="en-GB" sz="2400" b="1" u="sng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Friedrichstrasse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6169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-63897" y="925298"/>
            <a:ext cx="3595010" cy="3306538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b="1" i="1" dirty="0" err="1" smtClean="0">
                <a:solidFill>
                  <a:srgbClr val="FFFF00"/>
                </a:solidFill>
                <a:cs typeface="Arial" charset="0"/>
              </a:rPr>
              <a:t>Intershops</a:t>
            </a:r>
            <a:r>
              <a:rPr lang="en-GB" sz="2400" b="1" i="1" dirty="0" smtClean="0">
                <a:solidFill>
                  <a:srgbClr val="FFFF00"/>
                </a:solidFill>
                <a:cs typeface="Arial" charset="0"/>
              </a:rPr>
              <a:t> </a:t>
            </a:r>
            <a:r>
              <a:rPr lang="en-GB" sz="2400" b="1" dirty="0" smtClean="0">
                <a:solidFill>
                  <a:srgbClr val="FFFF00"/>
                </a:solidFill>
                <a:cs typeface="Arial" charset="0"/>
              </a:rPr>
              <a:t> - GDR stores where Western produce could be purchased</a:t>
            </a:r>
            <a:endParaRPr lang="en-GB" sz="2400" b="1" dirty="0" smtClean="0">
              <a:solidFill>
                <a:srgbClr val="FF0000"/>
              </a:solidFill>
              <a:cs typeface="Arial" charset="0"/>
            </a:endParaRPr>
          </a:p>
          <a:p>
            <a:pPr>
              <a:defRPr/>
            </a:pPr>
            <a:r>
              <a:rPr lang="en-GB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 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-34924" y="0"/>
            <a:ext cx="9204915" cy="1459879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>
              <a:defRPr/>
            </a:pPr>
            <a:r>
              <a:rPr lang="en-GB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1.  </a:t>
            </a:r>
            <a:r>
              <a:rPr lang="en-GB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Space </a:t>
            </a:r>
            <a:r>
              <a:rPr lang="en-GB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and Architecture in a Divided </a:t>
            </a:r>
            <a:r>
              <a:rPr lang="en-GB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City: </a:t>
            </a:r>
            <a:r>
              <a:rPr lang="en-GB" sz="2400" b="1" u="sng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Friedrichstrasse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41214"/>
            <a:ext cx="4937770" cy="3316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1112" y="968152"/>
            <a:ext cx="5657850" cy="379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149080"/>
            <a:ext cx="3464834" cy="26690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7207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204" y="0"/>
            <a:ext cx="4174604" cy="47701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6972" y="0"/>
            <a:ext cx="3810000" cy="3533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144" y="0"/>
            <a:ext cx="9196828" cy="2567874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algn="ctr">
              <a:defRPr/>
            </a:pPr>
            <a:r>
              <a:rPr lang="en-GB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1.  Space and Architecture </a:t>
            </a:r>
          </a:p>
          <a:p>
            <a:pPr algn="ctr">
              <a:defRPr/>
            </a:pPr>
            <a:r>
              <a:rPr lang="en-GB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in </a:t>
            </a:r>
            <a:r>
              <a:rPr lang="en-GB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a Divided </a:t>
            </a:r>
            <a:r>
              <a:rPr lang="en-GB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City</a:t>
            </a:r>
            <a:r>
              <a:rPr lang="en-GB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: </a:t>
            </a:r>
            <a:endParaRPr lang="en-GB" sz="2400" b="1" u="sng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ctr">
              <a:defRPr/>
            </a:pPr>
            <a:r>
              <a:rPr lang="en-GB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Karl Marx </a:t>
            </a:r>
            <a:r>
              <a:rPr lang="en-GB" sz="2400" b="1" u="sng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Allee</a:t>
            </a:r>
            <a:r>
              <a:rPr lang="en-GB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, built 1952 to 1962</a:t>
            </a:r>
          </a:p>
          <a:p>
            <a:pPr algn="ctr">
              <a:defRPr/>
            </a:pPr>
            <a:r>
              <a:rPr lang="en-GB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(East Berlin)</a:t>
            </a:r>
          </a:p>
        </p:txBody>
      </p:sp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6972" y="3467100"/>
            <a:ext cx="7620000" cy="339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2527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44" y="0"/>
            <a:ext cx="9196828" cy="2567874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lvl="7" algn="r">
              <a:defRPr/>
            </a:pPr>
            <a:r>
              <a:rPr lang="en-GB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1.  Space and Architecture </a:t>
            </a:r>
          </a:p>
          <a:p>
            <a:pPr algn="r">
              <a:defRPr/>
            </a:pPr>
            <a:r>
              <a:rPr lang="en-GB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in </a:t>
            </a:r>
            <a:r>
              <a:rPr lang="en-GB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a Divided </a:t>
            </a:r>
            <a:r>
              <a:rPr lang="en-GB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City</a:t>
            </a:r>
            <a:r>
              <a:rPr lang="en-GB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: </a:t>
            </a:r>
            <a:endParaRPr lang="en-GB" sz="2400" b="1" u="sng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r">
              <a:defRPr/>
            </a:pPr>
            <a:r>
              <a:rPr lang="en-GB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Karl Marx </a:t>
            </a:r>
            <a:r>
              <a:rPr lang="en-GB" sz="2400" b="1" u="sng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Allee</a:t>
            </a:r>
            <a:endParaRPr lang="en-GB" sz="2400" b="1" u="sng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r">
              <a:defRPr/>
            </a:pPr>
            <a:r>
              <a:rPr lang="en-GB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(East Berlin)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649"/>
          <a:stretch/>
        </p:blipFill>
        <p:spPr bwMode="auto">
          <a:xfrm>
            <a:off x="144" y="0"/>
            <a:ext cx="4572748" cy="29219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849"/>
          <a:stretch/>
        </p:blipFill>
        <p:spPr bwMode="auto">
          <a:xfrm>
            <a:off x="3130286" y="2567874"/>
            <a:ext cx="6006074" cy="42718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" y="2584642"/>
            <a:ext cx="3744416" cy="24775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3895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513339" cy="46878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4477" y="4657752"/>
            <a:ext cx="5524500" cy="225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/>
        </p:nvSpPr>
        <p:spPr>
          <a:xfrm>
            <a:off x="4598558" y="0"/>
            <a:ext cx="4598414" cy="2567874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algn="r">
              <a:defRPr/>
            </a:pPr>
            <a:r>
              <a:rPr lang="en-GB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1.  Space and Architecture in a Divided City</a:t>
            </a:r>
            <a:r>
              <a:rPr lang="en-GB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: </a:t>
            </a:r>
            <a:endParaRPr lang="en-GB" sz="2400" b="1" u="sng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r">
              <a:defRPr/>
            </a:pPr>
            <a:r>
              <a:rPr lang="en-GB" sz="2400" b="1" u="sng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Kur­fürs­ten­damm</a:t>
            </a:r>
            <a:r>
              <a:rPr lang="en-GB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 </a:t>
            </a:r>
          </a:p>
          <a:p>
            <a:pPr algn="r">
              <a:defRPr/>
            </a:pPr>
            <a:r>
              <a:rPr lang="en-GB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(West Berlin)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02" y="4201810"/>
            <a:ext cx="1835696" cy="27657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9310" y="2818511"/>
            <a:ext cx="2737662" cy="4149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7167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0838" y="1029225"/>
            <a:ext cx="5372100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" y="3548886"/>
            <a:ext cx="3359971" cy="3331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74" b="15002"/>
          <a:stretch/>
        </p:blipFill>
        <p:spPr bwMode="auto">
          <a:xfrm>
            <a:off x="145" y="1029225"/>
            <a:ext cx="3995792" cy="24970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5033" y="4253099"/>
            <a:ext cx="3911263" cy="26049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/>
        </p:nvSpPr>
        <p:spPr>
          <a:xfrm>
            <a:off x="144" y="0"/>
            <a:ext cx="9196828" cy="2198543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algn="just">
              <a:defRPr/>
            </a:pPr>
            <a:r>
              <a:rPr lang="en-GB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1.  Space and Architecture in </a:t>
            </a:r>
            <a:r>
              <a:rPr lang="en-GB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a Divided </a:t>
            </a:r>
            <a:r>
              <a:rPr lang="en-GB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City</a:t>
            </a:r>
            <a:r>
              <a:rPr lang="en-GB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: </a:t>
            </a:r>
            <a:r>
              <a:rPr lang="en-GB" sz="2400" b="1" u="sng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Alexanderplatz</a:t>
            </a:r>
            <a:r>
              <a:rPr lang="en-GB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 </a:t>
            </a:r>
            <a:r>
              <a:rPr lang="en-GB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(East  Berlin)</a:t>
            </a:r>
          </a:p>
          <a:p>
            <a:pPr algn="just">
              <a:defRPr/>
            </a:pPr>
            <a:endParaRPr lang="en-GB" sz="2400" b="1" u="sng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7236296" y="4610625"/>
            <a:ext cx="16561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r">
              <a:buFont typeface="Arial" panose="020B0604020202020204" pitchFamily="34" charset="0"/>
              <a:buChar char="•"/>
              <a:defRPr/>
            </a:pPr>
            <a:r>
              <a:rPr lang="en-GB" dirty="0" smtClean="0">
                <a:solidFill>
                  <a:srgbClr val="FF0000"/>
                </a:solidFill>
                <a:cs typeface="Arial" charset="0"/>
              </a:rPr>
              <a:t>TV Tower built 1965 to 1969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6769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52120" cy="5652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7657" y="4314825"/>
            <a:ext cx="5695950" cy="2543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432" y="3428918"/>
            <a:ext cx="3297685" cy="3448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3779912" y="0"/>
            <a:ext cx="5350047" cy="5153198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algn="r">
              <a:defRPr/>
            </a:pPr>
            <a:r>
              <a:rPr lang="en-GB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1.  Space and Architecture in a Divided City</a:t>
            </a:r>
            <a:r>
              <a:rPr lang="en-GB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: </a:t>
            </a:r>
            <a:endParaRPr lang="en-GB" sz="2400" b="1" u="sng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r">
              <a:defRPr/>
            </a:pPr>
            <a:r>
              <a:rPr lang="en-GB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Palace of the Republic (East  Berlin)</a:t>
            </a:r>
          </a:p>
          <a:p>
            <a:pPr marL="342900" indent="-342900" algn="r">
              <a:buFont typeface="Arial" panose="020B0604020202020204" pitchFamily="34" charset="0"/>
              <a:buChar char="•"/>
              <a:defRPr/>
            </a:pPr>
            <a:r>
              <a:rPr lang="en-GB" sz="2400" dirty="0" smtClean="0">
                <a:solidFill>
                  <a:srgbClr val="FF0000"/>
                </a:solidFill>
                <a:cs typeface="Arial" charset="0"/>
              </a:rPr>
              <a:t>Built 1973 to 1976</a:t>
            </a:r>
          </a:p>
          <a:p>
            <a:pPr marL="342900" indent="-342900" algn="r">
              <a:buFont typeface="Arial" panose="020B0604020202020204" pitchFamily="34" charset="0"/>
              <a:buChar char="•"/>
              <a:defRPr/>
            </a:pPr>
            <a:r>
              <a:rPr lang="en-GB" sz="2400" dirty="0" smtClean="0">
                <a:solidFill>
                  <a:srgbClr val="FF0000"/>
                </a:solidFill>
                <a:cs typeface="Arial" charset="0"/>
              </a:rPr>
              <a:t>Seat </a:t>
            </a:r>
            <a:r>
              <a:rPr lang="en-GB" sz="2400" dirty="0">
                <a:solidFill>
                  <a:srgbClr val="FF0000"/>
                </a:solidFill>
                <a:cs typeface="Arial" charset="0"/>
              </a:rPr>
              <a:t>of </a:t>
            </a:r>
            <a:r>
              <a:rPr lang="en-GB" sz="2400" dirty="0" err="1">
                <a:solidFill>
                  <a:srgbClr val="FF0000"/>
                </a:solidFill>
                <a:cs typeface="Arial" charset="0"/>
              </a:rPr>
              <a:t>Volkskammer</a:t>
            </a:r>
            <a:r>
              <a:rPr lang="en-GB" sz="2400" dirty="0">
                <a:solidFill>
                  <a:srgbClr val="FF0000"/>
                </a:solidFill>
                <a:cs typeface="Arial" charset="0"/>
              </a:rPr>
              <a:t> (</a:t>
            </a:r>
            <a:r>
              <a:rPr lang="en-GB" sz="2400" dirty="0" smtClean="0">
                <a:solidFill>
                  <a:srgbClr val="FF0000"/>
                </a:solidFill>
                <a:cs typeface="Arial" charset="0"/>
              </a:rPr>
              <a:t>People’s </a:t>
            </a:r>
            <a:r>
              <a:rPr lang="en-GB" sz="2400" dirty="0">
                <a:solidFill>
                  <a:srgbClr val="FF0000"/>
                </a:solidFill>
                <a:cs typeface="Arial" charset="0"/>
              </a:rPr>
              <a:t>Chamber</a:t>
            </a:r>
            <a:r>
              <a:rPr lang="en-GB" sz="2400" dirty="0" smtClean="0">
                <a:solidFill>
                  <a:srgbClr val="FF0000"/>
                </a:solidFill>
                <a:cs typeface="Arial" charset="0"/>
              </a:rPr>
              <a:t>) parliament</a:t>
            </a:r>
          </a:p>
          <a:p>
            <a:pPr marL="342900" indent="-342900" algn="r"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solidFill>
                  <a:srgbClr val="FF0000"/>
                </a:solidFill>
                <a:cs typeface="Arial" charset="0"/>
              </a:rPr>
              <a:t>Also housed art galleries, a theatre, </a:t>
            </a:r>
            <a:r>
              <a:rPr lang="en-GB" sz="2400" dirty="0" smtClean="0">
                <a:solidFill>
                  <a:srgbClr val="FF0000"/>
                </a:solidFill>
                <a:cs typeface="Arial" charset="0"/>
              </a:rPr>
              <a:t>restaurants</a:t>
            </a:r>
            <a:r>
              <a:rPr lang="en-GB" sz="2400" dirty="0">
                <a:solidFill>
                  <a:srgbClr val="FF0000"/>
                </a:solidFill>
                <a:cs typeface="Arial" charset="0"/>
              </a:rPr>
              <a:t>, a bowling </a:t>
            </a:r>
            <a:r>
              <a:rPr lang="en-GB" sz="2400" dirty="0" smtClean="0">
                <a:solidFill>
                  <a:srgbClr val="FF0000"/>
                </a:solidFill>
                <a:cs typeface="Arial" charset="0"/>
              </a:rPr>
              <a:t>alley and disco </a:t>
            </a:r>
          </a:p>
          <a:p>
            <a:pPr marL="342900" indent="-342900" algn="r">
              <a:buFont typeface="Arial" panose="020B0604020202020204" pitchFamily="34" charset="0"/>
              <a:buChar char="•"/>
              <a:defRPr/>
            </a:pPr>
            <a:endParaRPr lang="en-GB" sz="2400" b="1" u="sng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686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7836" y="4406080"/>
            <a:ext cx="4582122" cy="242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68"/>
            <a:ext cx="6062535" cy="37849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3957" y="3776836"/>
            <a:ext cx="4936633" cy="30379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/>
        </p:nvSpPr>
        <p:spPr>
          <a:xfrm>
            <a:off x="5868144" y="0"/>
            <a:ext cx="3261814" cy="4912793"/>
          </a:xfrm>
          <a:prstGeom prst="rect">
            <a:avLst/>
          </a:prstGeom>
        </p:spPr>
        <p:txBody>
          <a:bodyPr wrap="square" lIns="540000" tIns="360000" rIns="360000" bIns="360000">
            <a:spAutoFit/>
          </a:bodyPr>
          <a:lstStyle/>
          <a:p>
            <a:pPr marL="285750" indent="-285750" algn="r">
              <a:buFont typeface="Arial" panose="020B0604020202020204" pitchFamily="34" charset="0"/>
              <a:buChar char="•"/>
              <a:defRPr/>
            </a:pPr>
            <a:r>
              <a:rPr lang="en-GB" dirty="0" smtClean="0">
                <a:solidFill>
                  <a:srgbClr val="FFFF00"/>
                </a:solidFill>
                <a:cs typeface="Arial" charset="0"/>
              </a:rPr>
              <a:t>Former </a:t>
            </a:r>
            <a:r>
              <a:rPr lang="en-GB" dirty="0">
                <a:solidFill>
                  <a:srgbClr val="FFFF00"/>
                </a:solidFill>
                <a:cs typeface="Arial" charset="0"/>
              </a:rPr>
              <a:t>site </a:t>
            </a:r>
            <a:r>
              <a:rPr lang="en-GB" dirty="0" smtClean="0">
                <a:solidFill>
                  <a:srgbClr val="FFFF00"/>
                </a:solidFill>
                <a:cs typeface="Arial" charset="0"/>
              </a:rPr>
              <a:t>of Berliner </a:t>
            </a:r>
            <a:r>
              <a:rPr lang="en-GB" dirty="0" err="1" smtClean="0">
                <a:solidFill>
                  <a:srgbClr val="FFFF00"/>
                </a:solidFill>
                <a:cs typeface="Arial" charset="0"/>
              </a:rPr>
              <a:t>Stadtschloss</a:t>
            </a:r>
            <a:r>
              <a:rPr lang="en-GB" dirty="0" smtClean="0">
                <a:solidFill>
                  <a:srgbClr val="FFFF00"/>
                </a:solidFill>
                <a:cs typeface="Arial" charset="0"/>
              </a:rPr>
              <a:t> – various iterations from 15</a:t>
            </a:r>
            <a:r>
              <a:rPr lang="en-GB" baseline="30000" dirty="0" smtClean="0">
                <a:solidFill>
                  <a:srgbClr val="FFFF00"/>
                </a:solidFill>
                <a:cs typeface="Arial" charset="0"/>
              </a:rPr>
              <a:t>th</a:t>
            </a:r>
            <a:r>
              <a:rPr lang="en-GB" dirty="0" smtClean="0">
                <a:solidFill>
                  <a:srgbClr val="FFFF00"/>
                </a:solidFill>
                <a:cs typeface="Arial" charset="0"/>
              </a:rPr>
              <a:t> century onwards</a:t>
            </a:r>
          </a:p>
          <a:p>
            <a:pPr marL="342900" indent="-342900" algn="r">
              <a:buFont typeface="Arial" panose="020B0604020202020204" pitchFamily="34" charset="0"/>
              <a:buChar char="•"/>
              <a:defRPr/>
            </a:pPr>
            <a:r>
              <a:rPr lang="en-GB" dirty="0" err="1">
                <a:solidFill>
                  <a:srgbClr val="FFFF00"/>
                </a:solidFill>
                <a:cs typeface="Arial" charset="0"/>
              </a:rPr>
              <a:t>Stadtschloss</a:t>
            </a:r>
            <a:r>
              <a:rPr lang="en-GB" dirty="0">
                <a:solidFill>
                  <a:srgbClr val="FFFF00"/>
                </a:solidFill>
                <a:cs typeface="Arial" charset="0"/>
              </a:rPr>
              <a:t> </a:t>
            </a:r>
            <a:r>
              <a:rPr lang="en-GB" dirty="0" smtClean="0">
                <a:solidFill>
                  <a:srgbClr val="FFFF00"/>
                </a:solidFill>
                <a:cs typeface="Arial" charset="0"/>
              </a:rPr>
              <a:t>bombed 1945; demolished 1950</a:t>
            </a:r>
          </a:p>
          <a:p>
            <a:pPr marL="342900" indent="-342900" algn="r">
              <a:buFont typeface="Arial" panose="020B0604020202020204" pitchFamily="34" charset="0"/>
              <a:buChar char="•"/>
              <a:defRPr/>
            </a:pPr>
            <a:r>
              <a:rPr lang="en-GB" dirty="0" smtClean="0">
                <a:solidFill>
                  <a:srgbClr val="FFFF00"/>
                </a:solidFill>
                <a:cs typeface="Arial" charset="0"/>
              </a:rPr>
              <a:t>GDR Palace closed 1990; completely demolished 2008</a:t>
            </a:r>
          </a:p>
          <a:p>
            <a:pPr marL="342900" indent="-342900" algn="r">
              <a:buFont typeface="Arial" panose="020B0604020202020204" pitchFamily="34" charset="0"/>
              <a:buChar char="•"/>
              <a:defRPr/>
            </a:pPr>
            <a:r>
              <a:rPr lang="en-GB" dirty="0" smtClean="0">
                <a:solidFill>
                  <a:srgbClr val="FFFF00"/>
                </a:solidFill>
                <a:cs typeface="Arial" charset="0"/>
              </a:rPr>
              <a:t>To </a:t>
            </a:r>
            <a:r>
              <a:rPr lang="en-GB" dirty="0">
                <a:solidFill>
                  <a:srgbClr val="FFFF00"/>
                </a:solidFill>
                <a:cs typeface="Arial" charset="0"/>
              </a:rPr>
              <a:t>house rebuilt Humboldt </a:t>
            </a:r>
            <a:r>
              <a:rPr lang="en-GB" dirty="0" smtClean="0">
                <a:solidFill>
                  <a:srgbClr val="FFFF00"/>
                </a:solidFill>
                <a:cs typeface="Arial" charset="0"/>
              </a:rPr>
              <a:t>Forum from 2019  </a:t>
            </a:r>
          </a:p>
          <a:p>
            <a:pPr marL="342900" indent="-342900" algn="r">
              <a:buFont typeface="Arial" panose="020B0604020202020204" pitchFamily="34" charset="0"/>
              <a:buChar char="•"/>
              <a:defRPr/>
            </a:pPr>
            <a:endParaRPr lang="en-GB" sz="2000" b="1" u="sng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-84917" y="-314289"/>
            <a:ext cx="4669120" cy="2321653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>
              <a:defRPr/>
            </a:pPr>
            <a:r>
              <a:rPr lang="en-GB" sz="2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1.  Space and Architecture in a Divided City: </a:t>
            </a:r>
          </a:p>
          <a:p>
            <a:pPr>
              <a:defRPr/>
            </a:pPr>
            <a:r>
              <a:rPr lang="en-GB" sz="2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Palace of the Republic</a:t>
            </a:r>
          </a:p>
          <a:p>
            <a:pPr>
              <a:defRPr/>
            </a:pPr>
            <a:r>
              <a:rPr lang="en-GB" sz="2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(East  Berlin)</a:t>
            </a:r>
          </a:p>
        </p:txBody>
      </p:sp>
    </p:spTree>
    <p:extLst>
      <p:ext uri="{BB962C8B-B14F-4D97-AF65-F5344CB8AC3E}">
        <p14:creationId xmlns:p14="http://schemas.microsoft.com/office/powerpoint/2010/main" val="4198139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-13894"/>
            <a:ext cx="9144000" cy="8267557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algn="ctr"/>
            <a:endParaRPr lang="en-GB" sz="2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GB" sz="22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GB" sz="22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GB" sz="2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GB" sz="22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GB" sz="22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GB" sz="2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GB" sz="22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GB" sz="2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GB" sz="2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r>
              <a:rPr lang="en-US" sz="2400" dirty="0" smtClean="0"/>
              <a:t>“ … What </a:t>
            </a:r>
            <a:r>
              <a:rPr lang="en-US" sz="2400" dirty="0"/>
              <a:t>is now emerging is the </a:t>
            </a:r>
            <a:r>
              <a:rPr lang="en-US" sz="2400" dirty="0" smtClean="0"/>
              <a:t>intriguing </a:t>
            </a:r>
            <a:r>
              <a:rPr lang="en-US" sz="2400" dirty="0"/>
              <a:t>notion of Berlin as  palimpsest</a:t>
            </a:r>
            <a:r>
              <a:rPr lang="en-US" sz="2400" dirty="0">
                <a:solidFill>
                  <a:srgbClr val="FFFF00"/>
                </a:solidFill>
              </a:rPr>
              <a:t>, a disparate city-text that is being rewritten while earlier texts are preserved, traces restored, erasures documented – all of this  producing a complex web of historical markers that point to the continuing heterogeneous life of a vital city ambivalent about its built </a:t>
            </a:r>
            <a:r>
              <a:rPr lang="en-US" sz="2400" dirty="0" smtClean="0">
                <a:solidFill>
                  <a:srgbClr val="FFFF00"/>
                </a:solidFill>
              </a:rPr>
              <a:t>past </a:t>
            </a:r>
            <a:r>
              <a:rPr lang="en-US" sz="2400" dirty="0">
                <a:solidFill>
                  <a:srgbClr val="FFFF00"/>
                </a:solidFill>
              </a:rPr>
              <a:t>and its urban </a:t>
            </a:r>
            <a:r>
              <a:rPr lang="en-US" sz="2400" dirty="0" smtClean="0">
                <a:solidFill>
                  <a:srgbClr val="FFFF00"/>
                </a:solidFill>
              </a:rPr>
              <a:t>future</a:t>
            </a:r>
            <a:r>
              <a:rPr lang="en-US" sz="2400" dirty="0" smtClean="0"/>
              <a:t>.”</a:t>
            </a:r>
          </a:p>
          <a:p>
            <a:pPr marL="342900" indent="-342900" algn="r">
              <a:buFontTx/>
              <a:buChar char="-"/>
            </a:pPr>
            <a:r>
              <a:rPr lang="en-US" dirty="0" smtClean="0"/>
              <a:t>Andreas </a:t>
            </a:r>
            <a:r>
              <a:rPr lang="en-US" dirty="0" err="1"/>
              <a:t>Huyssen</a:t>
            </a:r>
            <a:r>
              <a:rPr lang="en-US" dirty="0" smtClean="0"/>
              <a:t>, </a:t>
            </a:r>
            <a:r>
              <a:rPr lang="en-US" i="1" dirty="0" smtClean="0"/>
              <a:t>Present Pasts: Urban Palimpsests and </a:t>
            </a:r>
            <a:r>
              <a:rPr lang="en-US" i="1" dirty="0"/>
              <a:t>the </a:t>
            </a:r>
            <a:r>
              <a:rPr lang="en-US" i="1" dirty="0" smtClean="0"/>
              <a:t>Politics </a:t>
            </a:r>
            <a:r>
              <a:rPr lang="en-US" i="1" dirty="0"/>
              <a:t>of </a:t>
            </a:r>
            <a:r>
              <a:rPr lang="en-US" i="1" dirty="0" smtClean="0"/>
              <a:t>Memory </a:t>
            </a:r>
            <a:r>
              <a:rPr lang="en-US" dirty="0" smtClean="0"/>
              <a:t>(Stanford, California: Stanford </a:t>
            </a:r>
            <a:r>
              <a:rPr lang="en-US" dirty="0"/>
              <a:t>University Press, </a:t>
            </a:r>
            <a:r>
              <a:rPr lang="en-US" dirty="0" smtClean="0"/>
              <a:t>2003), </a:t>
            </a:r>
            <a:r>
              <a:rPr lang="en-US" dirty="0"/>
              <a:t>p. </a:t>
            </a:r>
            <a:r>
              <a:rPr lang="en-US" dirty="0" smtClean="0"/>
              <a:t>81</a:t>
            </a:r>
          </a:p>
          <a:p>
            <a:pPr marL="342900" indent="-342900" algn="just">
              <a:buFontTx/>
              <a:buChar char="-"/>
            </a:pPr>
            <a:endParaRPr lang="en-US" sz="2400" dirty="0"/>
          </a:p>
          <a:p>
            <a:pPr algn="ctr"/>
            <a:endParaRPr lang="en-GB" sz="22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/>
            <a:endParaRPr lang="en-GB" sz="22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/>
            <a:endParaRPr lang="en-GB" sz="2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-40067" y="-34231"/>
            <a:ext cx="9159876" cy="1829211"/>
          </a:xfrm>
          <a:prstGeom prst="rect">
            <a:avLst/>
          </a:prstGeom>
        </p:spPr>
        <p:txBody>
          <a:bodyPr lIns="540000" tIns="540000" rIns="540000" bIns="540000">
            <a:spAutoFit/>
          </a:bodyPr>
          <a:lstStyle/>
          <a:p>
            <a:pPr>
              <a:defRPr/>
            </a:pPr>
            <a:r>
              <a:rPr lang="en-GB" sz="2400" b="1" u="sng" dirty="0" smtClean="0">
                <a:solidFill>
                  <a:prstClr val="white"/>
                </a:solidFill>
                <a:latin typeface="+mn-lt"/>
              </a:rPr>
              <a:t>1.  Space and Architecture </a:t>
            </a:r>
            <a:r>
              <a:rPr lang="en-US" sz="2400" b="1" u="sng" dirty="0" smtClean="0">
                <a:solidFill>
                  <a:prstClr val="white"/>
                </a:solidFill>
              </a:rPr>
              <a:t>in </a:t>
            </a:r>
            <a:r>
              <a:rPr lang="en-US" sz="2400" b="1" u="sng" dirty="0">
                <a:solidFill>
                  <a:prstClr val="white"/>
                </a:solidFill>
              </a:rPr>
              <a:t>a Divided City: </a:t>
            </a:r>
            <a:r>
              <a:rPr lang="en-GB" sz="2400" b="1" u="sng" dirty="0" smtClean="0">
                <a:solidFill>
                  <a:prstClr val="white"/>
                </a:solidFill>
                <a:latin typeface="+mn-lt"/>
              </a:rPr>
              <a:t>Urban </a:t>
            </a:r>
            <a:r>
              <a:rPr lang="en-GB" sz="2400" b="1" u="sng" dirty="0">
                <a:solidFill>
                  <a:prstClr val="white"/>
                </a:solidFill>
                <a:latin typeface="+mn-lt"/>
              </a:rPr>
              <a:t>Palimpsests</a:t>
            </a:r>
          </a:p>
          <a:p>
            <a:pPr>
              <a:defRPr/>
            </a:pPr>
            <a:endParaRPr lang="en-GB" sz="2400" b="1" u="sng" dirty="0" smtClean="0">
              <a:solidFill>
                <a:prstClr val="white"/>
              </a:solidFill>
              <a:latin typeface="+mn-lt"/>
            </a:endParaRP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6582" y="966555"/>
            <a:ext cx="5185367" cy="2592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5283" y="966555"/>
            <a:ext cx="4911078" cy="2592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4519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54" y="0"/>
            <a:ext cx="9122246" cy="6043488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0" y="5877272"/>
            <a:ext cx="4427984" cy="1034808"/>
          </a:xfrm>
          <a:prstGeom prst="rect">
            <a:avLst/>
          </a:prstGeom>
        </p:spPr>
        <p:txBody>
          <a:bodyPr wrap="square" lIns="540000" tIns="360000" rIns="360000" bIns="360000">
            <a:spAutoFit/>
          </a:bodyPr>
          <a:lstStyle/>
          <a:p>
            <a:pPr algn="r">
              <a:defRPr/>
            </a:pPr>
            <a:r>
              <a:rPr lang="en-GB" sz="2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Frank </a:t>
            </a:r>
            <a:r>
              <a:rPr lang="en-GB" sz="2000" b="1" u="sng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Thiel</a:t>
            </a:r>
            <a:r>
              <a:rPr lang="en-GB" sz="2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, Reichstag</a:t>
            </a:r>
          </a:p>
        </p:txBody>
      </p:sp>
    </p:spTree>
    <p:extLst>
      <p:ext uri="{BB962C8B-B14F-4D97-AF65-F5344CB8AC3E}">
        <p14:creationId xmlns:p14="http://schemas.microsoft.com/office/powerpoint/2010/main" val="26853453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84165"/>
            <a:ext cx="9144000" cy="611511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355976" y="254849"/>
            <a:ext cx="4427984" cy="1034808"/>
          </a:xfrm>
          <a:prstGeom prst="rect">
            <a:avLst/>
          </a:prstGeom>
        </p:spPr>
        <p:txBody>
          <a:bodyPr wrap="square" lIns="540000" tIns="360000" rIns="360000" bIns="360000">
            <a:spAutoFit/>
          </a:bodyPr>
          <a:lstStyle/>
          <a:p>
            <a:pPr algn="r">
              <a:defRPr/>
            </a:pPr>
            <a:r>
              <a:rPr lang="en-GB" sz="2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Frank </a:t>
            </a:r>
            <a:r>
              <a:rPr lang="en-GB" sz="2000" b="1" u="sng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Thiel</a:t>
            </a:r>
            <a:r>
              <a:rPr lang="en-GB" sz="2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, Reichstag</a:t>
            </a:r>
          </a:p>
        </p:txBody>
      </p:sp>
    </p:spTree>
    <p:extLst>
      <p:ext uri="{BB962C8B-B14F-4D97-AF65-F5344CB8AC3E}">
        <p14:creationId xmlns:p14="http://schemas.microsoft.com/office/powerpoint/2010/main" val="25186890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516" y="4043"/>
            <a:ext cx="4618484" cy="346923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25516" y="3473276"/>
            <a:ext cx="4618484" cy="286346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13345"/>
            <a:ext cx="4644655" cy="348662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" y="3473276"/>
            <a:ext cx="5107718" cy="3398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98742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0"/>
            <a:ext cx="5589662" cy="373756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2936090"/>
            <a:ext cx="2843808" cy="392190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08920"/>
            <a:ext cx="2969961" cy="414908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699792" y="3501008"/>
            <a:ext cx="3261814" cy="1342584"/>
          </a:xfrm>
          <a:prstGeom prst="rect">
            <a:avLst/>
          </a:prstGeom>
        </p:spPr>
        <p:txBody>
          <a:bodyPr wrap="square" lIns="540000" tIns="360000" rIns="360000" bIns="360000">
            <a:spAutoFit/>
          </a:bodyPr>
          <a:lstStyle/>
          <a:p>
            <a:pPr algn="r">
              <a:defRPr/>
            </a:pPr>
            <a:r>
              <a:rPr lang="en-GB" sz="2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Frank </a:t>
            </a:r>
            <a:r>
              <a:rPr lang="en-GB" sz="2000" b="1" u="sng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Thiel</a:t>
            </a:r>
            <a:r>
              <a:rPr lang="en-GB" sz="2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, Palace of the Republic</a:t>
            </a:r>
          </a:p>
        </p:txBody>
      </p:sp>
    </p:spTree>
    <p:extLst>
      <p:ext uri="{BB962C8B-B14F-4D97-AF65-F5344CB8AC3E}">
        <p14:creationId xmlns:p14="http://schemas.microsoft.com/office/powerpoint/2010/main" val="1429746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620688"/>
            <a:ext cx="7636317" cy="4891236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827584" y="5541066"/>
            <a:ext cx="784887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“ … the </a:t>
            </a:r>
            <a:r>
              <a:rPr lang="en-GB" dirty="0"/>
              <a:t>GDR became a present absence, invoked mostly to be disavowed</a:t>
            </a:r>
            <a:r>
              <a:rPr lang="en-GB" dirty="0" smtClean="0"/>
              <a:t>.”</a:t>
            </a:r>
          </a:p>
          <a:p>
            <a:pPr marL="285750" indent="-285750" algn="r">
              <a:buFontTx/>
              <a:buChar char="-"/>
            </a:pPr>
            <a:r>
              <a:rPr lang="en-GB" dirty="0" smtClean="0"/>
              <a:t>Jonathan </a:t>
            </a:r>
            <a:r>
              <a:rPr lang="en-GB" dirty="0"/>
              <a:t>Bach, </a:t>
            </a:r>
            <a:r>
              <a:rPr lang="en-GB" i="1" dirty="0"/>
              <a:t>What Remains: Everyday Encounters with the Socialist Past in Germany </a:t>
            </a:r>
            <a:r>
              <a:rPr lang="en-GB" dirty="0"/>
              <a:t>(New York: Columbia University Press, 2017), </a:t>
            </a:r>
            <a:r>
              <a:rPr lang="en-GB" dirty="0" smtClean="0"/>
              <a:t>p. 1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043609" y="908720"/>
            <a:ext cx="295232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002060"/>
                </a:solidFill>
              </a:rPr>
              <a:t>“The GDR Never Existed”</a:t>
            </a:r>
          </a:p>
        </p:txBody>
      </p:sp>
    </p:spTree>
    <p:extLst>
      <p:ext uri="{BB962C8B-B14F-4D97-AF65-F5344CB8AC3E}">
        <p14:creationId xmlns:p14="http://schemas.microsoft.com/office/powerpoint/2010/main" val="20088898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7509"/>
            <a:ext cx="3348895" cy="4841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4416" y="61339"/>
            <a:ext cx="5399584" cy="35895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4416" y="3285297"/>
            <a:ext cx="5399584" cy="3599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27" t="25695" r="22758" b="21047"/>
          <a:stretch/>
        </p:blipFill>
        <p:spPr bwMode="auto">
          <a:xfrm>
            <a:off x="3528407" y="5735917"/>
            <a:ext cx="1537280" cy="11389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4908574" y="6473357"/>
            <a:ext cx="33278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http://www.ddr-museum.de/en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27709"/>
            <a:ext cx="4125854" cy="1459879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>
              <a:defRPr/>
            </a:pPr>
            <a:r>
              <a:rPr lang="en-GB" sz="2400" b="1" u="sng" dirty="0" smtClean="0">
                <a:solidFill>
                  <a:prstClr val="white"/>
                </a:solidFill>
              </a:rPr>
              <a:t>2. </a:t>
            </a:r>
            <a:r>
              <a:rPr lang="en-US" sz="2400" b="1" i="1" u="sng" dirty="0" err="1" smtClean="0">
                <a:solidFill>
                  <a:prstClr val="white"/>
                </a:solidFill>
              </a:rPr>
              <a:t>Ostalgie</a:t>
            </a:r>
            <a:endParaRPr lang="en-GB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3159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0152" y="13905"/>
            <a:ext cx="8229600" cy="1143000"/>
          </a:xfrm>
        </p:spPr>
        <p:txBody>
          <a:bodyPr/>
          <a:lstStyle/>
          <a:p>
            <a:r>
              <a:rPr lang="en-GB" sz="3600" dirty="0" smtClean="0"/>
              <a:t>2. </a:t>
            </a:r>
            <a:r>
              <a:rPr lang="en-GB" sz="3600" dirty="0" err="1" smtClean="0"/>
              <a:t>Ostalgie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0152" y="1190260"/>
            <a:ext cx="8229600" cy="4525963"/>
          </a:xfrm>
        </p:spPr>
        <p:txBody>
          <a:bodyPr/>
          <a:lstStyle/>
          <a:p>
            <a:pPr marL="0" indent="0" algn="just">
              <a:buNone/>
            </a:pPr>
            <a:r>
              <a:rPr lang="en-GB" sz="2000" dirty="0"/>
              <a:t>“East Germany, considered the </a:t>
            </a:r>
            <a:r>
              <a:rPr lang="en-GB" sz="2000" dirty="0" smtClean="0"/>
              <a:t>most economically </a:t>
            </a:r>
            <a:r>
              <a:rPr lang="en-GB" sz="2000" dirty="0"/>
              <a:t>and technologically advanced country in the Eastern Bloc</a:t>
            </a:r>
            <a:r>
              <a:rPr lang="en-GB" sz="2000" dirty="0" smtClean="0"/>
              <a:t>, disappeared </a:t>
            </a:r>
            <a:r>
              <a:rPr lang="en-GB" sz="2000" dirty="0"/>
              <a:t>in 1990, less than a year after its fortieth anniversary. With </a:t>
            </a:r>
            <a:r>
              <a:rPr lang="en-GB" sz="2000" dirty="0" smtClean="0"/>
              <a:t>its precipitous </a:t>
            </a:r>
            <a:r>
              <a:rPr lang="en-GB" sz="2000" dirty="0"/>
              <a:t>collapse, </a:t>
            </a:r>
            <a:r>
              <a:rPr lang="en-GB" sz="2000" b="1" dirty="0">
                <a:solidFill>
                  <a:srgbClr val="FFFF00"/>
                </a:solidFill>
              </a:rPr>
              <a:t>an entire modern state’s materiality seemed </a:t>
            </a:r>
            <a:r>
              <a:rPr lang="en-GB" sz="2000" b="1" dirty="0" smtClean="0">
                <a:solidFill>
                  <a:srgbClr val="FFFF00"/>
                </a:solidFill>
              </a:rPr>
              <a:t>abruptly </a:t>
            </a: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obsolete</a:t>
            </a:r>
            <a:r>
              <a:rPr lang="en-GB" sz="2000" b="1" dirty="0">
                <a:solidFill>
                  <a:srgbClr val="FFFF00"/>
                </a:solidFill>
              </a:rPr>
              <a:t>, from clothes and detergent to factories to the Berlin Wall</a:t>
            </a:r>
            <a:r>
              <a:rPr lang="en-GB" sz="2000" dirty="0"/>
              <a:t>. </a:t>
            </a:r>
            <a:r>
              <a:rPr lang="en-GB" sz="2000" dirty="0" smtClean="0"/>
              <a:t>Such a </a:t>
            </a:r>
            <a:r>
              <a:rPr lang="en-GB" sz="2000" dirty="0"/>
              <a:t>thoroughgoing reversal was possible because the East’s end was </a:t>
            </a:r>
            <a:r>
              <a:rPr lang="en-GB" sz="2000" dirty="0" smtClean="0"/>
              <a:t>technically </a:t>
            </a:r>
            <a:r>
              <a:rPr lang="en-GB" sz="2000" dirty="0" smtClean="0">
                <a:solidFill>
                  <a:srgbClr val="FFFF00"/>
                </a:solidFill>
              </a:rPr>
              <a:t>an </a:t>
            </a:r>
            <a:r>
              <a:rPr lang="en-GB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accession</a:t>
            </a:r>
            <a:r>
              <a:rPr lang="en-GB" sz="2000" dirty="0">
                <a:solidFill>
                  <a:srgbClr val="FFFF00"/>
                </a:solidFill>
              </a:rPr>
              <a:t> to the West, not integration between two equal states</a:t>
            </a:r>
            <a:r>
              <a:rPr lang="en-GB" sz="2000" dirty="0"/>
              <a:t>: </a:t>
            </a:r>
            <a:r>
              <a:rPr lang="en-GB" sz="2000" dirty="0" smtClean="0">
                <a:solidFill>
                  <a:srgbClr val="FFFF00"/>
                </a:solidFill>
              </a:rPr>
              <a:t>at midnight </a:t>
            </a:r>
            <a:r>
              <a:rPr lang="en-GB" sz="2000" dirty="0">
                <a:solidFill>
                  <a:srgbClr val="FFFF00"/>
                </a:solidFill>
              </a:rPr>
              <a:t>on October 3, 1990, federal (West) German law applied </a:t>
            </a:r>
            <a:r>
              <a:rPr lang="en-GB" sz="2000" dirty="0" smtClean="0">
                <a:solidFill>
                  <a:srgbClr val="FFFF00"/>
                </a:solidFill>
              </a:rPr>
              <a:t>literally overnight </a:t>
            </a:r>
            <a:r>
              <a:rPr lang="en-GB" sz="2000" dirty="0">
                <a:solidFill>
                  <a:srgbClr val="FFFF00"/>
                </a:solidFill>
              </a:rPr>
              <a:t>throughout the East. </a:t>
            </a:r>
            <a:r>
              <a:rPr lang="en-GB" sz="2000" dirty="0"/>
              <a:t>Many former East Germans (and </a:t>
            </a:r>
            <a:r>
              <a:rPr lang="en-GB" sz="2000" dirty="0" smtClean="0"/>
              <a:t>some former </a:t>
            </a:r>
            <a:r>
              <a:rPr lang="en-GB" sz="2000" dirty="0"/>
              <a:t>Westerners) decried this approach to </a:t>
            </a:r>
            <a:r>
              <a:rPr lang="en-GB" sz="2000" dirty="0" smtClean="0"/>
              <a:t>unification </a:t>
            </a:r>
            <a:r>
              <a:rPr lang="en-GB" sz="2000" dirty="0"/>
              <a:t>as disabling </a:t>
            </a:r>
            <a:r>
              <a:rPr lang="en-GB" sz="2000" dirty="0" smtClean="0"/>
              <a:t>the agency </a:t>
            </a:r>
            <a:r>
              <a:rPr lang="en-GB" sz="2000" dirty="0"/>
              <a:t>of the East to set the terms of its transformation, betraying </a:t>
            </a:r>
            <a:r>
              <a:rPr lang="en-GB" sz="2000" dirty="0" smtClean="0"/>
              <a:t>the spirit </a:t>
            </a:r>
            <a:r>
              <a:rPr lang="en-GB" sz="2000" dirty="0"/>
              <a:t>of the original revolution against the communist government </a:t>
            </a:r>
            <a:r>
              <a:rPr lang="en-GB" sz="2000" dirty="0" smtClean="0"/>
              <a:t>and coming </a:t>
            </a:r>
            <a:r>
              <a:rPr lang="en-GB" sz="2000" dirty="0"/>
              <a:t>uncomfortably close to colonization. Whether </a:t>
            </a:r>
            <a:r>
              <a:rPr lang="en-GB" sz="2000" dirty="0" smtClean="0"/>
              <a:t>unification was fated </a:t>
            </a:r>
            <a:r>
              <a:rPr lang="en-GB" sz="2000" dirty="0"/>
              <a:t>to happen in this way or not, it set the stage for both </a:t>
            </a:r>
            <a:r>
              <a:rPr lang="en-GB" sz="2000" b="1" dirty="0">
                <a:solidFill>
                  <a:srgbClr val="FFFF00"/>
                </a:solidFill>
              </a:rPr>
              <a:t>an </a:t>
            </a:r>
            <a:r>
              <a:rPr lang="en-GB" sz="2000" b="1" dirty="0" smtClean="0">
                <a:solidFill>
                  <a:srgbClr val="FFFF00"/>
                </a:solidFill>
              </a:rPr>
              <a:t>unequal power </a:t>
            </a:r>
            <a:r>
              <a:rPr lang="en-GB" sz="2000" b="1" dirty="0">
                <a:solidFill>
                  <a:srgbClr val="FFFF00"/>
                </a:solidFill>
              </a:rPr>
              <a:t>relationship</a:t>
            </a:r>
            <a:r>
              <a:rPr lang="en-GB" sz="2000" dirty="0"/>
              <a:t> and </a:t>
            </a:r>
            <a:r>
              <a:rPr lang="en-GB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 unprecedented case of cultural obsolescence</a:t>
            </a:r>
            <a:r>
              <a:rPr lang="en-GB" sz="2000" dirty="0" smtClean="0"/>
              <a:t>, as </a:t>
            </a:r>
            <a:r>
              <a:rPr lang="en-GB" sz="2000" dirty="0"/>
              <a:t>an entire country’s infrastructure, products, and standards were in </a:t>
            </a:r>
            <a:r>
              <a:rPr lang="en-GB" sz="2000" dirty="0" smtClean="0"/>
              <a:t>short order </a:t>
            </a:r>
            <a:r>
              <a:rPr lang="en-GB" sz="2000" dirty="0"/>
              <a:t>widely considered </a:t>
            </a:r>
            <a:r>
              <a:rPr lang="en-GB" sz="2000" dirty="0" smtClean="0"/>
              <a:t>inferior.”</a:t>
            </a:r>
          </a:p>
          <a:p>
            <a:pPr marL="0" indent="0" algn="r">
              <a:buNone/>
            </a:pPr>
            <a:r>
              <a:rPr lang="en-GB" sz="2000" dirty="0" smtClean="0"/>
              <a:t>- Bach</a:t>
            </a:r>
            <a:r>
              <a:rPr lang="en-GB" sz="2000" dirty="0"/>
              <a:t>, </a:t>
            </a:r>
            <a:r>
              <a:rPr lang="en-GB" sz="2000" i="1" dirty="0"/>
              <a:t>What </a:t>
            </a:r>
            <a:r>
              <a:rPr lang="en-GB" sz="2000" i="1" dirty="0" smtClean="0"/>
              <a:t>Remains</a:t>
            </a:r>
            <a:r>
              <a:rPr lang="en-GB" sz="2000" dirty="0" smtClean="0"/>
              <a:t>, p. 4.</a:t>
            </a:r>
          </a:p>
          <a:p>
            <a:pPr marL="0" indent="0" algn="r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012736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0"/>
            <a:ext cx="7602810" cy="3341079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5140605" y="3675959"/>
            <a:ext cx="400339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http://eng.intershop2000.de/?</a:t>
            </a:r>
            <a:r>
              <a:rPr lang="en-GB" dirty="0" smtClean="0"/>
              <a:t>noredirect=en_US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5148064" y="4414623"/>
            <a:ext cx="34563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https://vimeo.com/56666009</a:t>
            </a:r>
          </a:p>
        </p:txBody>
      </p:sp>
      <p:sp>
        <p:nvSpPr>
          <p:cNvPr id="6" name="Rectangle 5"/>
          <p:cNvSpPr/>
          <p:nvPr/>
        </p:nvSpPr>
        <p:spPr>
          <a:xfrm>
            <a:off x="5308291" y="4963512"/>
            <a:ext cx="3600517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dirty="0" smtClean="0"/>
              <a:t>Für </a:t>
            </a:r>
            <a:r>
              <a:rPr lang="de-DE" dirty="0"/>
              <a:t>eingefleischte nostalgiker verkaufen wir auch unterm </a:t>
            </a:r>
            <a:r>
              <a:rPr lang="de-DE" dirty="0" smtClean="0"/>
              <a:t>ladentisch</a:t>
            </a:r>
          </a:p>
          <a:p>
            <a:endParaRPr lang="de-DE" dirty="0"/>
          </a:p>
          <a:p>
            <a:r>
              <a:rPr lang="en-GB" dirty="0" smtClean="0"/>
              <a:t>For </a:t>
            </a:r>
            <a:r>
              <a:rPr lang="en-GB" dirty="0"/>
              <a:t>die-hard </a:t>
            </a:r>
            <a:r>
              <a:rPr lang="en-GB" dirty="0" err="1"/>
              <a:t>nostalgics</a:t>
            </a:r>
            <a:r>
              <a:rPr lang="en-GB" dirty="0"/>
              <a:t> we also sell under the counter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t="10049" r="2160"/>
          <a:stretch/>
        </p:blipFill>
        <p:spPr>
          <a:xfrm>
            <a:off x="-93271" y="3211181"/>
            <a:ext cx="5159896" cy="3646819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3919417" y="3244334"/>
            <a:ext cx="13051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cs typeface="Arial" charset="0"/>
              </a:rPr>
              <a:t>2. </a:t>
            </a:r>
            <a:r>
              <a:rPr lang="en-GB" b="1" dirty="0" err="1">
                <a:cs typeface="Arial" charset="0"/>
              </a:rPr>
              <a:t>Ostalgie</a:t>
            </a:r>
            <a:r>
              <a:rPr lang="en-GB" b="1" dirty="0">
                <a:cs typeface="Arial" charset="0"/>
              </a:rPr>
              <a:t>: </a:t>
            </a:r>
            <a:endParaRPr lang="en-GB" dirty="0"/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457200" y="399802"/>
            <a:ext cx="8229600" cy="1301006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l"/>
            <a:r>
              <a:rPr lang="en-GB" b="1" dirty="0" smtClean="0">
                <a:solidFill>
                  <a:srgbClr val="FF0000"/>
                </a:solidFill>
                <a:cs typeface="Arial" charset="0"/>
              </a:rPr>
              <a:t>2. </a:t>
            </a:r>
            <a:r>
              <a:rPr lang="en-GB" b="1" dirty="0" err="1" smtClean="0">
                <a:solidFill>
                  <a:srgbClr val="FF0000"/>
                </a:solidFill>
                <a:cs typeface="Arial" charset="0"/>
              </a:rPr>
              <a:t>Ostalgie</a:t>
            </a:r>
            <a:r>
              <a:rPr lang="en-GB" b="1" dirty="0" smtClean="0">
                <a:solidFill>
                  <a:srgbClr val="FF0000"/>
                </a:solidFill>
                <a:cs typeface="Arial" charset="0"/>
              </a:rPr>
              <a:t>: </a:t>
            </a:r>
          </a:p>
          <a:p>
            <a:pPr algn="l"/>
            <a:r>
              <a:rPr lang="en-GB" b="1" dirty="0" smtClean="0">
                <a:solidFill>
                  <a:srgbClr val="FF0000"/>
                </a:solidFill>
              </a:rPr>
              <a:t>Material culture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40237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7864" y="0"/>
            <a:ext cx="5796136" cy="322007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b="7825"/>
          <a:stretch/>
        </p:blipFill>
        <p:spPr>
          <a:xfrm>
            <a:off x="0" y="2616573"/>
            <a:ext cx="6298332" cy="4241427"/>
          </a:xfrm>
          <a:prstGeom prst="rect">
            <a:avLst/>
          </a:prstGeom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457200" y="399802"/>
            <a:ext cx="8229600" cy="1301006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l"/>
            <a:r>
              <a:rPr lang="en-GB" b="1" dirty="0" smtClean="0">
                <a:solidFill>
                  <a:srgbClr val="FF0000"/>
                </a:solidFill>
                <a:cs typeface="Arial" charset="0"/>
              </a:rPr>
              <a:t>2. </a:t>
            </a:r>
            <a:r>
              <a:rPr lang="en-GB" b="1" dirty="0" err="1" smtClean="0">
                <a:solidFill>
                  <a:srgbClr val="FF0000"/>
                </a:solidFill>
                <a:cs typeface="Arial" charset="0"/>
              </a:rPr>
              <a:t>Ostalgie</a:t>
            </a:r>
            <a:r>
              <a:rPr lang="en-GB" b="1" dirty="0" smtClean="0">
                <a:solidFill>
                  <a:srgbClr val="FF0000"/>
                </a:solidFill>
                <a:cs typeface="Arial" charset="0"/>
              </a:rPr>
              <a:t>: </a:t>
            </a:r>
          </a:p>
          <a:p>
            <a:pPr algn="l"/>
            <a:r>
              <a:rPr lang="en-GB" b="1" dirty="0" smtClean="0">
                <a:solidFill>
                  <a:srgbClr val="FF0000"/>
                </a:solidFill>
              </a:rPr>
              <a:t>Material culture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3603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dirty="0" smtClean="0"/>
              <a:t>“</a:t>
            </a:r>
            <a:r>
              <a:rPr lang="en-GB" dirty="0"/>
              <a:t>One person’s souvenir kitsch, </a:t>
            </a:r>
            <a:r>
              <a:rPr lang="en-GB" dirty="0" smtClean="0"/>
              <a:t>or cherished </a:t>
            </a:r>
            <a:r>
              <a:rPr lang="en-GB" dirty="0"/>
              <a:t>memory, can thus also be condemned as a symbolic </a:t>
            </a:r>
            <a:r>
              <a:rPr lang="en-GB" dirty="0" smtClean="0"/>
              <a:t>trivialization of </a:t>
            </a:r>
            <a:r>
              <a:rPr lang="en-GB" dirty="0"/>
              <a:t>the past. </a:t>
            </a:r>
            <a:r>
              <a:rPr lang="en-GB" dirty="0" smtClean="0"/>
              <a:t>The </a:t>
            </a:r>
            <a:r>
              <a:rPr lang="en-GB" dirty="0"/>
              <a:t>German word to </a:t>
            </a:r>
            <a:r>
              <a:rPr lang="en-GB" dirty="0" smtClean="0"/>
              <a:t>trivialize — </a:t>
            </a:r>
            <a:r>
              <a:rPr lang="en-GB" i="1" dirty="0" err="1"/>
              <a:t>verharmlosen</a:t>
            </a:r>
            <a:r>
              <a:rPr lang="en-GB" i="1" dirty="0"/>
              <a:t> </a:t>
            </a:r>
            <a:r>
              <a:rPr lang="en-GB" dirty="0"/>
              <a:t>—</a:t>
            </a:r>
            <a:r>
              <a:rPr lang="en-GB" dirty="0" smtClean="0"/>
              <a:t>means literally </a:t>
            </a:r>
            <a:r>
              <a:rPr lang="en-GB" dirty="0"/>
              <a:t>to make harmless, and the last thing a responsible, </a:t>
            </a:r>
            <a:r>
              <a:rPr lang="en-GB" dirty="0" smtClean="0"/>
              <a:t>democratic citizen </a:t>
            </a:r>
            <a:r>
              <a:rPr lang="en-GB" dirty="0"/>
              <a:t>wants is to be accused of declaring Germany’s history of </a:t>
            </a:r>
            <a:r>
              <a:rPr lang="en-GB" dirty="0" smtClean="0"/>
              <a:t>dictatorship harmless.”</a:t>
            </a:r>
          </a:p>
          <a:p>
            <a:pPr marL="0" indent="0" algn="r">
              <a:buNone/>
            </a:pPr>
            <a:r>
              <a:rPr lang="en-GB" sz="2000" dirty="0"/>
              <a:t>- Bach, </a:t>
            </a:r>
            <a:r>
              <a:rPr lang="en-GB" sz="2000" i="1" dirty="0"/>
              <a:t>What Remains</a:t>
            </a:r>
            <a:r>
              <a:rPr lang="en-GB" sz="2000" dirty="0"/>
              <a:t>, p. </a:t>
            </a:r>
            <a:r>
              <a:rPr lang="en-GB" sz="2000" dirty="0" smtClean="0"/>
              <a:t>5.</a:t>
            </a:r>
            <a:endParaRPr lang="en-GB" sz="2000" dirty="0"/>
          </a:p>
          <a:p>
            <a:pPr marL="0" indent="0" algn="just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1602344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74812" y="993522"/>
            <a:ext cx="8794376" cy="1141076"/>
          </a:xfrm>
          <a:prstGeom prst="rect">
            <a:avLst/>
          </a:prstGeom>
        </p:spPr>
        <p:txBody>
          <a:bodyPr wrap="square" lIns="405000" tIns="405000" rIns="405000" bIns="405000">
            <a:spAutoFit/>
          </a:bodyPr>
          <a:lstStyle/>
          <a:p>
            <a:pPr marL="228600" indent="-342900">
              <a:buFont typeface="Arial" panose="020B0604020202020204" pitchFamily="34" charset="0"/>
              <a:buChar char="•"/>
              <a:defRPr/>
            </a:pPr>
            <a:r>
              <a:rPr lang="en-GB" sz="2100" i="1" dirty="0" err="1"/>
              <a:t>Historikerstreit</a:t>
            </a:r>
            <a:r>
              <a:rPr lang="en-GB" sz="2100" dirty="0"/>
              <a:t> (historians’ quarrel)  over how to interpret </a:t>
            </a:r>
            <a:r>
              <a:rPr lang="en-GB" sz="2100" dirty="0" smtClean="0"/>
              <a:t>Nazism</a:t>
            </a:r>
            <a:endParaRPr lang="en-GB" sz="2100" dirty="0">
              <a:cs typeface="Arial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 smtClean="0">
                <a:cs typeface="Arial" charset="0"/>
              </a:rPr>
              <a:t>2. </a:t>
            </a:r>
            <a:r>
              <a:rPr lang="en-GB" sz="3600" b="1" dirty="0" err="1" smtClean="0">
                <a:cs typeface="Arial" charset="0"/>
              </a:rPr>
              <a:t>Ostalgie</a:t>
            </a:r>
            <a:r>
              <a:rPr lang="en-GB" sz="3600" b="1" dirty="0" smtClean="0">
                <a:cs typeface="Arial" charset="0"/>
              </a:rPr>
              <a:t>: </a:t>
            </a:r>
            <a:r>
              <a:rPr lang="en-GB" sz="3600" b="1" i="1" dirty="0" err="1"/>
              <a:t>Historikerstreit</a:t>
            </a:r>
            <a:r>
              <a:rPr lang="en-GB" sz="3600" b="1" dirty="0"/>
              <a:t> </a:t>
            </a:r>
            <a:endParaRPr lang="en-US" sz="36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8064" y="1913759"/>
            <a:ext cx="3187836" cy="475297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9672" y="1913760"/>
            <a:ext cx="3162300" cy="475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5298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49338" y="1225859"/>
            <a:ext cx="8794376" cy="1464241"/>
          </a:xfrm>
          <a:prstGeom prst="rect">
            <a:avLst/>
          </a:prstGeom>
        </p:spPr>
        <p:txBody>
          <a:bodyPr wrap="square" lIns="405000" tIns="405000" rIns="405000" bIns="405000">
            <a:spAutoFit/>
          </a:bodyPr>
          <a:lstStyle/>
          <a:p>
            <a:pPr marL="257175" indent="-257175">
              <a:buFont typeface="Arial" panose="020B0604020202020204" pitchFamily="34" charset="0"/>
              <a:buChar char="•"/>
              <a:defRPr/>
            </a:pPr>
            <a:r>
              <a:rPr lang="en-GB" sz="2100" i="1" dirty="0" err="1" smtClean="0"/>
              <a:t>Literaturstreit</a:t>
            </a:r>
            <a:r>
              <a:rPr lang="en-GB" sz="2100" dirty="0" smtClean="0"/>
              <a:t> </a:t>
            </a:r>
            <a:r>
              <a:rPr lang="en-GB" sz="2100" dirty="0"/>
              <a:t>(literature quarrel) </a:t>
            </a:r>
            <a:r>
              <a:rPr lang="en-GB" sz="2100" dirty="0" smtClean="0"/>
              <a:t>surrounding Christa Wolf, East German novelist </a:t>
            </a:r>
            <a:endParaRPr lang="en-GB" sz="21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 smtClean="0">
                <a:cs typeface="Arial" charset="0"/>
              </a:rPr>
              <a:t>2. </a:t>
            </a:r>
            <a:r>
              <a:rPr lang="en-GB" sz="3600" b="1" dirty="0" err="1" smtClean="0">
                <a:cs typeface="Arial" charset="0"/>
              </a:rPr>
              <a:t>Ostalgie</a:t>
            </a:r>
            <a:r>
              <a:rPr lang="en-GB" sz="3600" b="1" dirty="0" smtClean="0">
                <a:cs typeface="Arial" charset="0"/>
              </a:rPr>
              <a:t>: </a:t>
            </a:r>
            <a:r>
              <a:rPr lang="en-GB" sz="3600" b="1" i="1" dirty="0" err="1"/>
              <a:t>Literaturstreit</a:t>
            </a:r>
            <a:r>
              <a:rPr lang="en-GB" sz="3600" b="1" dirty="0" smtClean="0">
                <a:cs typeface="Arial" charset="0"/>
              </a:rPr>
              <a:t/>
            </a:r>
            <a:br>
              <a:rPr lang="en-GB" sz="3600" b="1" dirty="0" smtClean="0">
                <a:cs typeface="Arial" charset="0"/>
              </a:rPr>
            </a:br>
            <a:r>
              <a:rPr lang="en-GB" sz="3600" b="1" dirty="0" smtClean="0">
                <a:cs typeface="Arial" charset="0"/>
              </a:rPr>
              <a:t>Christa Wolf, </a:t>
            </a:r>
            <a:r>
              <a:rPr lang="en-GB" sz="3600" b="1" i="1" dirty="0" smtClean="0">
                <a:cs typeface="Arial" charset="0"/>
              </a:rPr>
              <a:t>What Remains</a:t>
            </a:r>
            <a:endParaRPr lang="en-US" sz="36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936" y="2713263"/>
            <a:ext cx="4973252" cy="372138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482" y="2498320"/>
            <a:ext cx="2526060" cy="4130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486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3729133"/>
            <a:ext cx="1921972" cy="3142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7767" y="4252606"/>
            <a:ext cx="3321844" cy="2486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0183" y="1501550"/>
            <a:ext cx="1649428" cy="252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https://a.ltrbxd.com/resized/film-poster/1/4/4/3/2/8/144328-the-divided-heaven-0-230-0-345-crop.jpg?k=4ad0a6721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-37875"/>
            <a:ext cx="2094869" cy="314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3182" y="17794"/>
            <a:ext cx="7747370" cy="1994288"/>
          </a:xfrm>
        </p:spPr>
        <p:txBody>
          <a:bodyPr/>
          <a:lstStyle/>
          <a:p>
            <a:pPr>
              <a:defRPr/>
            </a:pPr>
            <a:r>
              <a:rPr lang="en-GB" b="1" dirty="0" smtClean="0">
                <a:cs typeface="Arial" charset="0"/>
              </a:rPr>
              <a:t>Christa </a:t>
            </a:r>
            <a:r>
              <a:rPr lang="en-GB" b="1" dirty="0">
                <a:cs typeface="Arial" charset="0"/>
              </a:rPr>
              <a:t>Wolf, </a:t>
            </a:r>
            <a:r>
              <a:rPr lang="en-GB" b="1" i="1" dirty="0">
                <a:cs typeface="Arial" charset="0"/>
              </a:rPr>
              <a:t>What </a:t>
            </a:r>
            <a:r>
              <a:rPr lang="en-GB" b="1" i="1" dirty="0" smtClean="0">
                <a:cs typeface="Arial" charset="0"/>
              </a:rPr>
              <a:t>Remains</a:t>
            </a:r>
            <a:endParaRPr lang="en-GB" b="1" i="1" dirty="0">
              <a:cs typeface="Arial" charset="0"/>
            </a:endParaRP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1921971" y="1340768"/>
            <a:ext cx="3916563" cy="5235788"/>
          </a:xfrm>
          <a:prstGeom prst="rect">
            <a:avLst/>
          </a:prstGeom>
        </p:spPr>
        <p:txBody>
          <a:bodyPr vert="horz" wrap="square" lIns="270000" tIns="270000" rIns="270000" bIns="270000" numCol="1" anchor="t" anchorCtr="0" compatLnSpc="1">
            <a:prstTxWarp prst="textNoShape">
              <a:avLst/>
            </a:prstTxWarp>
            <a:spAutoFit/>
          </a:bodyPr>
          <a:lstStyle/>
          <a:p>
            <a:pPr marL="257175" indent="-257175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Wolf </a:t>
            </a:r>
            <a:r>
              <a:rPr lang="en-GB" sz="2400" dirty="0"/>
              <a:t>b. 1929 in Landsberg an der Warthe in Prussia – now Gorzów Wielkopolski, Poland; d. Berlin 2011</a:t>
            </a:r>
          </a:p>
          <a:p>
            <a:pPr marL="257175" indent="-257175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Most internationally-acclaimed GDR </a:t>
            </a:r>
            <a:r>
              <a:rPr lang="en-GB" sz="2400" dirty="0"/>
              <a:t>writer</a:t>
            </a:r>
          </a:p>
          <a:p>
            <a:pPr marL="462915" lvl="1" indent="-257175">
              <a:buFontTx/>
              <a:buChar char="-"/>
              <a:defRPr/>
            </a:pPr>
            <a:r>
              <a:rPr lang="en-US" sz="2000" i="1" dirty="0"/>
              <a:t>Divided Heaven </a:t>
            </a:r>
            <a:r>
              <a:rPr lang="en-US" sz="2000" dirty="0"/>
              <a:t>(1963; film version 1964)</a:t>
            </a:r>
          </a:p>
          <a:p>
            <a:pPr marL="462915" lvl="1" indent="-257175">
              <a:buFontTx/>
              <a:buChar char="-"/>
              <a:defRPr/>
            </a:pPr>
            <a:r>
              <a:rPr lang="en-US" sz="2000" i="1" dirty="0"/>
              <a:t>The </a:t>
            </a:r>
            <a:r>
              <a:rPr lang="en-US" sz="2000" i="1" dirty="0"/>
              <a:t>Quest for Christa </a:t>
            </a:r>
            <a:r>
              <a:rPr lang="en-US" sz="2000" i="1" dirty="0"/>
              <a:t>T </a:t>
            </a:r>
            <a:r>
              <a:rPr lang="en-US" sz="2000" dirty="0"/>
              <a:t>(1968)</a:t>
            </a:r>
          </a:p>
          <a:p>
            <a:pPr marL="462915" lvl="1" indent="-257175">
              <a:buFontTx/>
              <a:buChar char="-"/>
              <a:defRPr/>
            </a:pPr>
            <a:r>
              <a:rPr lang="en-GB" sz="2000" i="1" dirty="0"/>
              <a:t>What Remains </a:t>
            </a:r>
            <a:r>
              <a:rPr lang="en-GB" sz="2000" dirty="0"/>
              <a:t>(</a:t>
            </a:r>
            <a:r>
              <a:rPr lang="en-GB" sz="2000" dirty="0" smtClean="0"/>
              <a:t>1990; written 1979)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576505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1700808"/>
            <a:ext cx="9144000" cy="4141897"/>
          </a:xfrm>
          <a:prstGeom prst="rect">
            <a:avLst/>
          </a:prstGeom>
        </p:spPr>
        <p:txBody>
          <a:bodyPr wrap="square" lIns="405000" tIns="405000" rIns="405000" bIns="405000">
            <a:spAutoFit/>
          </a:bodyPr>
          <a:lstStyle/>
          <a:p>
            <a:pPr marL="257175" indent="-257175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Wolf </a:t>
            </a:r>
            <a:r>
              <a:rPr lang="en-GB" sz="2400" dirty="0"/>
              <a:t>member of Hitler Youth in childhood</a:t>
            </a:r>
          </a:p>
          <a:p>
            <a:pPr marL="257175" indent="-257175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Member of ruling Socialist Unity Party of Germany, 1949–1989 – remained socialist and opposed reunification</a:t>
            </a:r>
          </a:p>
          <a:p>
            <a:pPr marL="257175" indent="-257175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Centre of </a:t>
            </a:r>
            <a:r>
              <a:rPr lang="en-GB" sz="2400" i="1" dirty="0" err="1"/>
              <a:t>Literaturstreit</a:t>
            </a:r>
            <a:r>
              <a:rPr lang="en-GB" sz="2400" dirty="0" smtClean="0"/>
              <a:t>) </a:t>
            </a:r>
            <a:endParaRPr lang="en-GB" sz="2400" dirty="0"/>
          </a:p>
          <a:p>
            <a:pPr marL="600075" lvl="1" indent="-257175">
              <a:buFontTx/>
              <a:buChar char="-"/>
              <a:defRPr/>
            </a:pPr>
            <a:r>
              <a:rPr lang="en-GB" sz="2400" dirty="0"/>
              <a:t>W</a:t>
            </a:r>
            <a:r>
              <a:rPr lang="en-GB" sz="2400" dirty="0"/>
              <a:t>hy </a:t>
            </a:r>
            <a:r>
              <a:rPr lang="en-GB" sz="2400" dirty="0"/>
              <a:t>did Wolf wait so long to publish </a:t>
            </a:r>
            <a:r>
              <a:rPr lang="en-GB" sz="2400" i="1" dirty="0"/>
              <a:t>What </a:t>
            </a:r>
            <a:r>
              <a:rPr lang="en-GB" sz="2400" i="1" dirty="0" smtClean="0"/>
              <a:t>Remains </a:t>
            </a:r>
            <a:r>
              <a:rPr lang="en-GB" sz="2400" dirty="0" smtClean="0"/>
              <a:t>(1989)?</a:t>
            </a:r>
            <a:endParaRPr lang="en-GB" sz="2400" dirty="0"/>
          </a:p>
          <a:p>
            <a:pPr marL="600075" lvl="1" indent="-257175">
              <a:buFontTx/>
              <a:buChar char="-"/>
              <a:defRPr/>
            </a:pPr>
            <a:r>
              <a:rPr lang="en-GB" sz="2400" dirty="0">
                <a:cs typeface="Arial" charset="0"/>
              </a:rPr>
              <a:t>Who has the right to call themselves ‘victims’ when remembering  GDR?</a:t>
            </a:r>
          </a:p>
          <a:p>
            <a:pPr marL="600075" lvl="1" indent="-257175">
              <a:buFontTx/>
              <a:buChar char="-"/>
              <a:defRPr/>
            </a:pPr>
            <a:r>
              <a:rPr lang="en-GB" sz="2400" dirty="0">
                <a:cs typeface="Arial" charset="0"/>
              </a:rPr>
              <a:t>Parallels  </a:t>
            </a:r>
            <a:r>
              <a:rPr lang="en-GB" sz="2400" i="1" dirty="0"/>
              <a:t>Historikerstreit</a:t>
            </a:r>
            <a:r>
              <a:rPr lang="en-GB" sz="2400" dirty="0"/>
              <a:t> (historians’ quarrel)  over how to interpret </a:t>
            </a:r>
            <a:r>
              <a:rPr lang="en-GB" sz="2400" dirty="0"/>
              <a:t>Nazism</a:t>
            </a:r>
            <a:endParaRPr lang="en-GB" sz="2400" dirty="0">
              <a:cs typeface="Arial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99802"/>
            <a:ext cx="8229600" cy="1301006"/>
          </a:xfrm>
        </p:spPr>
        <p:txBody>
          <a:bodyPr/>
          <a:lstStyle/>
          <a:p>
            <a:r>
              <a:rPr lang="en-GB" b="1" dirty="0">
                <a:cs typeface="Arial" charset="0"/>
              </a:rPr>
              <a:t>2. </a:t>
            </a:r>
            <a:r>
              <a:rPr lang="en-GB" b="1" dirty="0" err="1">
                <a:cs typeface="Arial" charset="0"/>
              </a:rPr>
              <a:t>Ostalgie</a:t>
            </a:r>
            <a:r>
              <a:rPr lang="en-GB" b="1" dirty="0">
                <a:cs typeface="Arial" charset="0"/>
              </a:rPr>
              <a:t>: </a:t>
            </a:r>
            <a:r>
              <a:rPr lang="en-GB" b="1" i="1" dirty="0" err="1"/>
              <a:t>Literaturstreit</a:t>
            </a:r>
            <a:r>
              <a:rPr lang="en-GB" b="1" dirty="0">
                <a:cs typeface="Arial" charset="0"/>
              </a:rPr>
              <a:t/>
            </a:r>
            <a:br>
              <a:rPr lang="en-GB" b="1" dirty="0">
                <a:cs typeface="Arial" charset="0"/>
              </a:rPr>
            </a:br>
            <a:r>
              <a:rPr lang="en-GB" b="1" dirty="0">
                <a:cs typeface="Arial" charset="0"/>
              </a:rPr>
              <a:t>Christa Wolf, </a:t>
            </a:r>
            <a:r>
              <a:rPr lang="en-GB" b="1" i="1" dirty="0">
                <a:cs typeface="Arial" charset="0"/>
              </a:rPr>
              <a:t>What Remains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4683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Executive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1900</TotalTime>
  <Words>943</Words>
  <Application>Microsoft Office PowerPoint</Application>
  <PresentationFormat>On-screen Show (4:3)</PresentationFormat>
  <Paragraphs>179</Paragraphs>
  <Slides>28</Slides>
  <Notes>19</Notes>
  <HiddenSlides>0</HiddenSlides>
  <MMClips>2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1" baseType="lpstr">
      <vt:lpstr>Arial</vt:lpstr>
      <vt:lpstr>Calibri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2. Ostalgie</vt:lpstr>
      <vt:lpstr>PowerPoint Presentation</vt:lpstr>
      <vt:lpstr>PowerPoint Presentation</vt:lpstr>
      <vt:lpstr>PowerPoint Presentation</vt:lpstr>
      <vt:lpstr>2. Ostalgie: Historikerstreit </vt:lpstr>
      <vt:lpstr>2. Ostalgie: Literaturstreit Christa Wolf, What Remains</vt:lpstr>
      <vt:lpstr>Christa Wolf, What Remains</vt:lpstr>
      <vt:lpstr>2. Ostalgie: Literaturstreit Christa Wolf, What Remains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</dc:creator>
  <cp:lastModifiedBy>Alexander Scott</cp:lastModifiedBy>
  <cp:revision>130</cp:revision>
  <cp:lastPrinted>2018-03-22T11:25:10Z</cp:lastPrinted>
  <dcterms:created xsi:type="dcterms:W3CDTF">2016-03-11T16:09:36Z</dcterms:created>
  <dcterms:modified xsi:type="dcterms:W3CDTF">2018-12-18T17:00:28Z</dcterms:modified>
</cp:coreProperties>
</file>