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63" d="100"/>
          <a:sy n="63" d="100"/>
        </p:scale>
        <p:origin x="804"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slide" Target="slides/slide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D67643-EC05-5F1E-4E77-2CF828858C7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B6888B1-E90E-99AE-EDFA-8D16A93AAA4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332ED0F-D022-54BC-B2E8-4298A8C57D6A}"/>
              </a:ext>
            </a:extLst>
          </p:cNvPr>
          <p:cNvSpPr>
            <a:spLocks noGrp="1"/>
          </p:cNvSpPr>
          <p:nvPr>
            <p:ph type="dt" sz="half" idx="10"/>
          </p:nvPr>
        </p:nvSpPr>
        <p:spPr/>
        <p:txBody>
          <a:bodyPr/>
          <a:lstStyle/>
          <a:p>
            <a:fld id="{E6BE5E6B-18DD-4C64-9D9C-546EAA25A445}" type="datetimeFigureOut">
              <a:rPr lang="en-GB" smtClean="0"/>
              <a:t>18/07/2023</a:t>
            </a:fld>
            <a:endParaRPr lang="en-GB"/>
          </a:p>
        </p:txBody>
      </p:sp>
      <p:sp>
        <p:nvSpPr>
          <p:cNvPr id="5" name="Footer Placeholder 4">
            <a:extLst>
              <a:ext uri="{FF2B5EF4-FFF2-40B4-BE49-F238E27FC236}">
                <a16:creationId xmlns:a16="http://schemas.microsoft.com/office/drawing/2014/main" id="{17582155-D734-8E5D-5A41-A47591552CF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F078CD9-BFD1-1053-A5DB-D2E225E31F9B}"/>
              </a:ext>
            </a:extLst>
          </p:cNvPr>
          <p:cNvSpPr>
            <a:spLocks noGrp="1"/>
          </p:cNvSpPr>
          <p:nvPr>
            <p:ph type="sldNum" sz="quarter" idx="12"/>
          </p:nvPr>
        </p:nvSpPr>
        <p:spPr/>
        <p:txBody>
          <a:bodyPr/>
          <a:lstStyle/>
          <a:p>
            <a:fld id="{1B70AD87-4804-4085-A548-7CD3BD651F82}" type="slidenum">
              <a:rPr lang="en-GB" smtClean="0"/>
              <a:t>‹#›</a:t>
            </a:fld>
            <a:endParaRPr lang="en-GB"/>
          </a:p>
        </p:txBody>
      </p:sp>
    </p:spTree>
    <p:extLst>
      <p:ext uri="{BB962C8B-B14F-4D97-AF65-F5344CB8AC3E}">
        <p14:creationId xmlns:p14="http://schemas.microsoft.com/office/powerpoint/2010/main" val="198195286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AFE2D1-859D-6C6D-3D90-D673C33824F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571559D-539E-BD28-5F94-F92A5FE0345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A1F32E5-2939-2503-3D94-65E8EDCEF7B6}"/>
              </a:ext>
            </a:extLst>
          </p:cNvPr>
          <p:cNvSpPr>
            <a:spLocks noGrp="1"/>
          </p:cNvSpPr>
          <p:nvPr>
            <p:ph type="dt" sz="half" idx="10"/>
          </p:nvPr>
        </p:nvSpPr>
        <p:spPr/>
        <p:txBody>
          <a:bodyPr/>
          <a:lstStyle/>
          <a:p>
            <a:fld id="{E6BE5E6B-18DD-4C64-9D9C-546EAA25A445}" type="datetimeFigureOut">
              <a:rPr lang="en-GB" smtClean="0"/>
              <a:t>18/07/2023</a:t>
            </a:fld>
            <a:endParaRPr lang="en-GB"/>
          </a:p>
        </p:txBody>
      </p:sp>
      <p:sp>
        <p:nvSpPr>
          <p:cNvPr id="5" name="Footer Placeholder 4">
            <a:extLst>
              <a:ext uri="{FF2B5EF4-FFF2-40B4-BE49-F238E27FC236}">
                <a16:creationId xmlns:a16="http://schemas.microsoft.com/office/drawing/2014/main" id="{78F7D485-3ED3-CA20-44DD-0A93AB06751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3CDA065-83AA-C6FF-52AD-34E6EF972667}"/>
              </a:ext>
            </a:extLst>
          </p:cNvPr>
          <p:cNvSpPr>
            <a:spLocks noGrp="1"/>
          </p:cNvSpPr>
          <p:nvPr>
            <p:ph type="sldNum" sz="quarter" idx="12"/>
          </p:nvPr>
        </p:nvSpPr>
        <p:spPr/>
        <p:txBody>
          <a:bodyPr/>
          <a:lstStyle/>
          <a:p>
            <a:fld id="{1B70AD87-4804-4085-A548-7CD3BD651F82}" type="slidenum">
              <a:rPr lang="en-GB" smtClean="0"/>
              <a:t>‹#›</a:t>
            </a:fld>
            <a:endParaRPr lang="en-GB"/>
          </a:p>
        </p:txBody>
      </p:sp>
    </p:spTree>
    <p:extLst>
      <p:ext uri="{BB962C8B-B14F-4D97-AF65-F5344CB8AC3E}">
        <p14:creationId xmlns:p14="http://schemas.microsoft.com/office/powerpoint/2010/main" val="53481071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0BA79D-AE41-BCE2-A3B4-58BE56947AD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CE0EB7B-619A-1596-E61F-61D0E027C17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82EC1E8-92BF-5D7D-7CC6-C1BCF7F1DFEB}"/>
              </a:ext>
            </a:extLst>
          </p:cNvPr>
          <p:cNvSpPr>
            <a:spLocks noGrp="1"/>
          </p:cNvSpPr>
          <p:nvPr>
            <p:ph type="dt" sz="half" idx="10"/>
          </p:nvPr>
        </p:nvSpPr>
        <p:spPr/>
        <p:txBody>
          <a:bodyPr/>
          <a:lstStyle/>
          <a:p>
            <a:fld id="{E6BE5E6B-18DD-4C64-9D9C-546EAA25A445}" type="datetimeFigureOut">
              <a:rPr lang="en-GB" smtClean="0"/>
              <a:t>18/07/2023</a:t>
            </a:fld>
            <a:endParaRPr lang="en-GB"/>
          </a:p>
        </p:txBody>
      </p:sp>
      <p:sp>
        <p:nvSpPr>
          <p:cNvPr id="5" name="Footer Placeholder 4">
            <a:extLst>
              <a:ext uri="{FF2B5EF4-FFF2-40B4-BE49-F238E27FC236}">
                <a16:creationId xmlns:a16="http://schemas.microsoft.com/office/drawing/2014/main" id="{DEF3AAE7-F9F0-F851-0477-A6B3C2D7318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A176588-6670-B7F4-3559-B4B4D3078908}"/>
              </a:ext>
            </a:extLst>
          </p:cNvPr>
          <p:cNvSpPr>
            <a:spLocks noGrp="1"/>
          </p:cNvSpPr>
          <p:nvPr>
            <p:ph type="sldNum" sz="quarter" idx="12"/>
          </p:nvPr>
        </p:nvSpPr>
        <p:spPr/>
        <p:txBody>
          <a:bodyPr/>
          <a:lstStyle/>
          <a:p>
            <a:fld id="{1B70AD87-4804-4085-A548-7CD3BD651F82}" type="slidenum">
              <a:rPr lang="en-GB" smtClean="0"/>
              <a:t>‹#›</a:t>
            </a:fld>
            <a:endParaRPr lang="en-GB"/>
          </a:p>
        </p:txBody>
      </p:sp>
    </p:spTree>
    <p:extLst>
      <p:ext uri="{BB962C8B-B14F-4D97-AF65-F5344CB8AC3E}">
        <p14:creationId xmlns:p14="http://schemas.microsoft.com/office/powerpoint/2010/main" val="193210178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DDF371-45C3-F869-3280-061C2FCE43A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108BC00-F25F-A729-9CA0-186F8F217F3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5E54A86-DB1C-9E56-A26D-92B658602B1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36AD86F-9275-9C93-1AC7-91DDEDD87685}"/>
              </a:ext>
            </a:extLst>
          </p:cNvPr>
          <p:cNvSpPr>
            <a:spLocks noGrp="1"/>
          </p:cNvSpPr>
          <p:nvPr>
            <p:ph type="dt" sz="half" idx="10"/>
          </p:nvPr>
        </p:nvSpPr>
        <p:spPr/>
        <p:txBody>
          <a:bodyPr/>
          <a:lstStyle/>
          <a:p>
            <a:fld id="{E6BE5E6B-18DD-4C64-9D9C-546EAA25A445}" type="datetimeFigureOut">
              <a:rPr lang="en-GB" smtClean="0"/>
              <a:t>18/07/2023</a:t>
            </a:fld>
            <a:endParaRPr lang="en-GB"/>
          </a:p>
        </p:txBody>
      </p:sp>
      <p:sp>
        <p:nvSpPr>
          <p:cNvPr id="6" name="Footer Placeholder 5">
            <a:extLst>
              <a:ext uri="{FF2B5EF4-FFF2-40B4-BE49-F238E27FC236}">
                <a16:creationId xmlns:a16="http://schemas.microsoft.com/office/drawing/2014/main" id="{2E72A323-DE15-1EFB-41AB-A99046B9F4B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95F606C-2788-DEC1-F405-417BA569AC17}"/>
              </a:ext>
            </a:extLst>
          </p:cNvPr>
          <p:cNvSpPr>
            <a:spLocks noGrp="1"/>
          </p:cNvSpPr>
          <p:nvPr>
            <p:ph type="sldNum" sz="quarter" idx="12"/>
          </p:nvPr>
        </p:nvSpPr>
        <p:spPr/>
        <p:txBody>
          <a:bodyPr/>
          <a:lstStyle/>
          <a:p>
            <a:fld id="{1B70AD87-4804-4085-A548-7CD3BD651F82}" type="slidenum">
              <a:rPr lang="en-GB" smtClean="0"/>
              <a:t>‹#›</a:t>
            </a:fld>
            <a:endParaRPr lang="en-GB"/>
          </a:p>
        </p:txBody>
      </p:sp>
    </p:spTree>
    <p:extLst>
      <p:ext uri="{BB962C8B-B14F-4D97-AF65-F5344CB8AC3E}">
        <p14:creationId xmlns:p14="http://schemas.microsoft.com/office/powerpoint/2010/main" val="401697566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F9271B-4553-C299-2972-9FD65DDB75B7}"/>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B92B033-E966-F9DE-3D5C-DDC8C77DF5D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9C5F3DC-BE94-056D-D4B2-FF2BF4D0F02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AC7B30B-ED26-8036-2CCB-858ED4B9841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A477EB2-DB28-4BDD-AD53-CDE1A2CBDA3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3034A2D-2D63-1990-95F0-84E8D4550880}"/>
              </a:ext>
            </a:extLst>
          </p:cNvPr>
          <p:cNvSpPr>
            <a:spLocks noGrp="1"/>
          </p:cNvSpPr>
          <p:nvPr>
            <p:ph type="dt" sz="half" idx="10"/>
          </p:nvPr>
        </p:nvSpPr>
        <p:spPr/>
        <p:txBody>
          <a:bodyPr/>
          <a:lstStyle/>
          <a:p>
            <a:fld id="{E6BE5E6B-18DD-4C64-9D9C-546EAA25A445}" type="datetimeFigureOut">
              <a:rPr lang="en-GB" smtClean="0"/>
              <a:t>18/07/2023</a:t>
            </a:fld>
            <a:endParaRPr lang="en-GB"/>
          </a:p>
        </p:txBody>
      </p:sp>
      <p:sp>
        <p:nvSpPr>
          <p:cNvPr id="8" name="Footer Placeholder 7">
            <a:extLst>
              <a:ext uri="{FF2B5EF4-FFF2-40B4-BE49-F238E27FC236}">
                <a16:creationId xmlns:a16="http://schemas.microsoft.com/office/drawing/2014/main" id="{B2E0CAC9-0607-2CEA-81FE-8C0020FF914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ABA31D8-8BF2-F324-7DBF-6FE8B4D7E1C5}"/>
              </a:ext>
            </a:extLst>
          </p:cNvPr>
          <p:cNvSpPr>
            <a:spLocks noGrp="1"/>
          </p:cNvSpPr>
          <p:nvPr>
            <p:ph type="sldNum" sz="quarter" idx="12"/>
          </p:nvPr>
        </p:nvSpPr>
        <p:spPr/>
        <p:txBody>
          <a:bodyPr/>
          <a:lstStyle/>
          <a:p>
            <a:fld id="{1B70AD87-4804-4085-A548-7CD3BD651F82}" type="slidenum">
              <a:rPr lang="en-GB" smtClean="0"/>
              <a:t>‹#›</a:t>
            </a:fld>
            <a:endParaRPr lang="en-GB"/>
          </a:p>
        </p:txBody>
      </p:sp>
    </p:spTree>
    <p:extLst>
      <p:ext uri="{BB962C8B-B14F-4D97-AF65-F5344CB8AC3E}">
        <p14:creationId xmlns:p14="http://schemas.microsoft.com/office/powerpoint/2010/main" val="38660290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E62EA0-1D30-EB78-4C5F-D0CF65C7F1CC}"/>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473F424-9676-4744-1479-75FC44C87ACD}"/>
              </a:ext>
            </a:extLst>
          </p:cNvPr>
          <p:cNvSpPr>
            <a:spLocks noGrp="1"/>
          </p:cNvSpPr>
          <p:nvPr>
            <p:ph type="dt" sz="half" idx="10"/>
          </p:nvPr>
        </p:nvSpPr>
        <p:spPr/>
        <p:txBody>
          <a:bodyPr/>
          <a:lstStyle/>
          <a:p>
            <a:fld id="{E6BE5E6B-18DD-4C64-9D9C-546EAA25A445}" type="datetimeFigureOut">
              <a:rPr lang="en-GB" smtClean="0"/>
              <a:t>18/07/2023</a:t>
            </a:fld>
            <a:endParaRPr lang="en-GB"/>
          </a:p>
        </p:txBody>
      </p:sp>
      <p:sp>
        <p:nvSpPr>
          <p:cNvPr id="4" name="Footer Placeholder 3">
            <a:extLst>
              <a:ext uri="{FF2B5EF4-FFF2-40B4-BE49-F238E27FC236}">
                <a16:creationId xmlns:a16="http://schemas.microsoft.com/office/drawing/2014/main" id="{5F1AB935-F73B-6E0B-E1CC-A0D4406483DC}"/>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513BE39-38F6-A46D-002B-E28176ECF10F}"/>
              </a:ext>
            </a:extLst>
          </p:cNvPr>
          <p:cNvSpPr>
            <a:spLocks noGrp="1"/>
          </p:cNvSpPr>
          <p:nvPr>
            <p:ph type="sldNum" sz="quarter" idx="12"/>
          </p:nvPr>
        </p:nvSpPr>
        <p:spPr/>
        <p:txBody>
          <a:bodyPr/>
          <a:lstStyle/>
          <a:p>
            <a:fld id="{1B70AD87-4804-4085-A548-7CD3BD651F82}" type="slidenum">
              <a:rPr lang="en-GB" smtClean="0"/>
              <a:t>‹#›</a:t>
            </a:fld>
            <a:endParaRPr lang="en-GB"/>
          </a:p>
        </p:txBody>
      </p:sp>
    </p:spTree>
    <p:extLst>
      <p:ext uri="{BB962C8B-B14F-4D97-AF65-F5344CB8AC3E}">
        <p14:creationId xmlns:p14="http://schemas.microsoft.com/office/powerpoint/2010/main" val="95544874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819A94D-4D94-6521-D2A9-FC532D11B116}"/>
              </a:ext>
            </a:extLst>
          </p:cNvPr>
          <p:cNvSpPr>
            <a:spLocks noGrp="1"/>
          </p:cNvSpPr>
          <p:nvPr>
            <p:ph type="dt" sz="half" idx="10"/>
          </p:nvPr>
        </p:nvSpPr>
        <p:spPr/>
        <p:txBody>
          <a:bodyPr/>
          <a:lstStyle/>
          <a:p>
            <a:fld id="{E6BE5E6B-18DD-4C64-9D9C-546EAA25A445}" type="datetimeFigureOut">
              <a:rPr lang="en-GB" smtClean="0"/>
              <a:t>18/07/2023</a:t>
            </a:fld>
            <a:endParaRPr lang="en-GB"/>
          </a:p>
        </p:txBody>
      </p:sp>
      <p:sp>
        <p:nvSpPr>
          <p:cNvPr id="3" name="Footer Placeholder 2">
            <a:extLst>
              <a:ext uri="{FF2B5EF4-FFF2-40B4-BE49-F238E27FC236}">
                <a16:creationId xmlns:a16="http://schemas.microsoft.com/office/drawing/2014/main" id="{379AEF41-9361-7949-5408-C0B2C754AF2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632375B4-6D95-D8F9-D349-8A68F770DF26}"/>
              </a:ext>
            </a:extLst>
          </p:cNvPr>
          <p:cNvSpPr>
            <a:spLocks noGrp="1"/>
          </p:cNvSpPr>
          <p:nvPr>
            <p:ph type="sldNum" sz="quarter" idx="12"/>
          </p:nvPr>
        </p:nvSpPr>
        <p:spPr/>
        <p:txBody>
          <a:bodyPr/>
          <a:lstStyle/>
          <a:p>
            <a:fld id="{1B70AD87-4804-4085-A548-7CD3BD651F82}" type="slidenum">
              <a:rPr lang="en-GB" smtClean="0"/>
              <a:t>‹#›</a:t>
            </a:fld>
            <a:endParaRPr lang="en-GB"/>
          </a:p>
        </p:txBody>
      </p:sp>
    </p:spTree>
    <p:extLst>
      <p:ext uri="{BB962C8B-B14F-4D97-AF65-F5344CB8AC3E}">
        <p14:creationId xmlns:p14="http://schemas.microsoft.com/office/powerpoint/2010/main" val="251459844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5CC638-9E92-881E-4078-61544980F40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1DAEFF0-16DB-BF65-4E3E-9FF626DBEEC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B53F172-E916-C02F-B377-79E96729DAB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EFA0C9F-CB1D-75E1-5BE2-C0438993748F}"/>
              </a:ext>
            </a:extLst>
          </p:cNvPr>
          <p:cNvSpPr>
            <a:spLocks noGrp="1"/>
          </p:cNvSpPr>
          <p:nvPr>
            <p:ph type="dt" sz="half" idx="10"/>
          </p:nvPr>
        </p:nvSpPr>
        <p:spPr/>
        <p:txBody>
          <a:bodyPr/>
          <a:lstStyle/>
          <a:p>
            <a:fld id="{E6BE5E6B-18DD-4C64-9D9C-546EAA25A445}" type="datetimeFigureOut">
              <a:rPr lang="en-GB" smtClean="0"/>
              <a:t>18/07/2023</a:t>
            </a:fld>
            <a:endParaRPr lang="en-GB"/>
          </a:p>
        </p:txBody>
      </p:sp>
      <p:sp>
        <p:nvSpPr>
          <p:cNvPr id="6" name="Footer Placeholder 5">
            <a:extLst>
              <a:ext uri="{FF2B5EF4-FFF2-40B4-BE49-F238E27FC236}">
                <a16:creationId xmlns:a16="http://schemas.microsoft.com/office/drawing/2014/main" id="{B4D78BDE-83A9-F90E-56E3-A793903EE77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81B209A-0EBF-130A-C0FD-D485D65F9FB6}"/>
              </a:ext>
            </a:extLst>
          </p:cNvPr>
          <p:cNvSpPr>
            <a:spLocks noGrp="1"/>
          </p:cNvSpPr>
          <p:nvPr>
            <p:ph type="sldNum" sz="quarter" idx="12"/>
          </p:nvPr>
        </p:nvSpPr>
        <p:spPr/>
        <p:txBody>
          <a:bodyPr/>
          <a:lstStyle/>
          <a:p>
            <a:fld id="{1B70AD87-4804-4085-A548-7CD3BD651F82}" type="slidenum">
              <a:rPr lang="en-GB" smtClean="0"/>
              <a:t>‹#›</a:t>
            </a:fld>
            <a:endParaRPr lang="en-GB"/>
          </a:p>
        </p:txBody>
      </p:sp>
    </p:spTree>
    <p:extLst>
      <p:ext uri="{BB962C8B-B14F-4D97-AF65-F5344CB8AC3E}">
        <p14:creationId xmlns:p14="http://schemas.microsoft.com/office/powerpoint/2010/main" val="25728241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8EF8AE-930F-193E-E9D6-1B332A9644B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B1D8D8CE-94E2-CBFE-73CE-6A30B38D48D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51A1FF9-BCB4-57DD-621D-BB9911B0819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6A5A42A-5E66-7696-CB9C-0EA8DFE656C3}"/>
              </a:ext>
            </a:extLst>
          </p:cNvPr>
          <p:cNvSpPr>
            <a:spLocks noGrp="1"/>
          </p:cNvSpPr>
          <p:nvPr>
            <p:ph type="dt" sz="half" idx="10"/>
          </p:nvPr>
        </p:nvSpPr>
        <p:spPr/>
        <p:txBody>
          <a:bodyPr/>
          <a:lstStyle/>
          <a:p>
            <a:fld id="{E6BE5E6B-18DD-4C64-9D9C-546EAA25A445}" type="datetimeFigureOut">
              <a:rPr lang="en-GB" smtClean="0"/>
              <a:t>18/07/2023</a:t>
            </a:fld>
            <a:endParaRPr lang="en-GB"/>
          </a:p>
        </p:txBody>
      </p:sp>
      <p:sp>
        <p:nvSpPr>
          <p:cNvPr id="6" name="Footer Placeholder 5">
            <a:extLst>
              <a:ext uri="{FF2B5EF4-FFF2-40B4-BE49-F238E27FC236}">
                <a16:creationId xmlns:a16="http://schemas.microsoft.com/office/drawing/2014/main" id="{04051774-76AF-8AA6-8FE0-AD73D626066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F3D38C0-DE3B-596C-7FE4-C39034D34BCA}"/>
              </a:ext>
            </a:extLst>
          </p:cNvPr>
          <p:cNvSpPr>
            <a:spLocks noGrp="1"/>
          </p:cNvSpPr>
          <p:nvPr>
            <p:ph type="sldNum" sz="quarter" idx="12"/>
          </p:nvPr>
        </p:nvSpPr>
        <p:spPr/>
        <p:txBody>
          <a:bodyPr/>
          <a:lstStyle/>
          <a:p>
            <a:fld id="{1B70AD87-4804-4085-A548-7CD3BD651F82}" type="slidenum">
              <a:rPr lang="en-GB" smtClean="0"/>
              <a:t>‹#›</a:t>
            </a:fld>
            <a:endParaRPr lang="en-GB"/>
          </a:p>
        </p:txBody>
      </p:sp>
    </p:spTree>
    <p:extLst>
      <p:ext uri="{BB962C8B-B14F-4D97-AF65-F5344CB8AC3E}">
        <p14:creationId xmlns:p14="http://schemas.microsoft.com/office/powerpoint/2010/main" val="13140479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BEF0B1-DEE2-F4ED-274A-D41A84F8C19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8716765-A2BC-E0FF-F022-727135A3282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64DE30A-840D-88A0-4A04-587BF9A71D58}"/>
              </a:ext>
            </a:extLst>
          </p:cNvPr>
          <p:cNvSpPr>
            <a:spLocks noGrp="1"/>
          </p:cNvSpPr>
          <p:nvPr>
            <p:ph type="dt" sz="half" idx="10"/>
          </p:nvPr>
        </p:nvSpPr>
        <p:spPr/>
        <p:txBody>
          <a:bodyPr/>
          <a:lstStyle/>
          <a:p>
            <a:fld id="{E6BE5E6B-18DD-4C64-9D9C-546EAA25A445}" type="datetimeFigureOut">
              <a:rPr lang="en-GB" smtClean="0"/>
              <a:t>18/07/2023</a:t>
            </a:fld>
            <a:endParaRPr lang="en-GB"/>
          </a:p>
        </p:txBody>
      </p:sp>
      <p:sp>
        <p:nvSpPr>
          <p:cNvPr id="5" name="Footer Placeholder 4">
            <a:extLst>
              <a:ext uri="{FF2B5EF4-FFF2-40B4-BE49-F238E27FC236}">
                <a16:creationId xmlns:a16="http://schemas.microsoft.com/office/drawing/2014/main" id="{E77BBCF7-59D3-3375-81B2-1C9BFB38B09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29E4C52-9ED4-622D-CDA9-1DE44B8C2B15}"/>
              </a:ext>
            </a:extLst>
          </p:cNvPr>
          <p:cNvSpPr>
            <a:spLocks noGrp="1"/>
          </p:cNvSpPr>
          <p:nvPr>
            <p:ph type="sldNum" sz="quarter" idx="12"/>
          </p:nvPr>
        </p:nvSpPr>
        <p:spPr/>
        <p:txBody>
          <a:bodyPr/>
          <a:lstStyle/>
          <a:p>
            <a:fld id="{1B70AD87-4804-4085-A548-7CD3BD651F82}" type="slidenum">
              <a:rPr lang="en-GB" smtClean="0"/>
              <a:t>‹#›</a:t>
            </a:fld>
            <a:endParaRPr lang="en-GB"/>
          </a:p>
        </p:txBody>
      </p:sp>
    </p:spTree>
    <p:extLst>
      <p:ext uri="{BB962C8B-B14F-4D97-AF65-F5344CB8AC3E}">
        <p14:creationId xmlns:p14="http://schemas.microsoft.com/office/powerpoint/2010/main" val="19514075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08F6FD2-7A32-4419-1C02-E7CC3580666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1C8754C-EF9B-44AF-B3AD-2AE9EB27F15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20FBC99-27D5-6EAC-4620-B0301FB777F2}"/>
              </a:ext>
            </a:extLst>
          </p:cNvPr>
          <p:cNvSpPr>
            <a:spLocks noGrp="1"/>
          </p:cNvSpPr>
          <p:nvPr>
            <p:ph type="dt" sz="half" idx="10"/>
          </p:nvPr>
        </p:nvSpPr>
        <p:spPr/>
        <p:txBody>
          <a:bodyPr/>
          <a:lstStyle/>
          <a:p>
            <a:fld id="{E6BE5E6B-18DD-4C64-9D9C-546EAA25A445}" type="datetimeFigureOut">
              <a:rPr lang="en-GB" smtClean="0"/>
              <a:t>18/07/2023</a:t>
            </a:fld>
            <a:endParaRPr lang="en-GB"/>
          </a:p>
        </p:txBody>
      </p:sp>
      <p:sp>
        <p:nvSpPr>
          <p:cNvPr id="5" name="Footer Placeholder 4">
            <a:extLst>
              <a:ext uri="{FF2B5EF4-FFF2-40B4-BE49-F238E27FC236}">
                <a16:creationId xmlns:a16="http://schemas.microsoft.com/office/drawing/2014/main" id="{EA001E62-80A1-4D0E-0234-55040666803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3F87996-F08A-8F64-B6EB-D34BEA797C34}"/>
              </a:ext>
            </a:extLst>
          </p:cNvPr>
          <p:cNvSpPr>
            <a:spLocks noGrp="1"/>
          </p:cNvSpPr>
          <p:nvPr>
            <p:ph type="sldNum" sz="quarter" idx="12"/>
          </p:nvPr>
        </p:nvSpPr>
        <p:spPr/>
        <p:txBody>
          <a:bodyPr/>
          <a:lstStyle/>
          <a:p>
            <a:fld id="{1B70AD87-4804-4085-A548-7CD3BD651F82}" type="slidenum">
              <a:rPr lang="en-GB" smtClean="0"/>
              <a:t>‹#›</a:t>
            </a:fld>
            <a:endParaRPr lang="en-GB"/>
          </a:p>
        </p:txBody>
      </p:sp>
    </p:spTree>
    <p:extLst>
      <p:ext uri="{BB962C8B-B14F-4D97-AF65-F5344CB8AC3E}">
        <p14:creationId xmlns:p14="http://schemas.microsoft.com/office/powerpoint/2010/main" val="2420788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8759569-371C-9814-6A58-2CA41D7AF78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71A4C91-737F-7F8F-CD1D-144DA497687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932E7C0-A0BF-E2EC-D0DF-AE8D5767686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6BE5E6B-18DD-4C64-9D9C-546EAA25A445}" type="datetimeFigureOut">
              <a:rPr lang="en-GB" smtClean="0"/>
              <a:t>18/07/2023</a:t>
            </a:fld>
            <a:endParaRPr lang="en-GB"/>
          </a:p>
        </p:txBody>
      </p:sp>
      <p:sp>
        <p:nvSpPr>
          <p:cNvPr id="5" name="Footer Placeholder 4">
            <a:extLst>
              <a:ext uri="{FF2B5EF4-FFF2-40B4-BE49-F238E27FC236}">
                <a16:creationId xmlns:a16="http://schemas.microsoft.com/office/drawing/2014/main" id="{C8B73C2A-9173-61EA-1445-3B7685AAEA4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CD049EC6-4E73-B757-36EB-8718F8C4B94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B70AD87-4804-4085-A548-7CD3BD651F82}" type="slidenum">
              <a:rPr lang="en-GB" smtClean="0"/>
              <a:t>‹#›</a:t>
            </a:fld>
            <a:endParaRPr lang="en-GB"/>
          </a:p>
        </p:txBody>
      </p:sp>
    </p:spTree>
    <p:extLst>
      <p:ext uri="{BB962C8B-B14F-4D97-AF65-F5344CB8AC3E}">
        <p14:creationId xmlns:p14="http://schemas.microsoft.com/office/powerpoint/2010/main" val="857727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0" name="Rectangle 1029">
            <a:extLst>
              <a:ext uri="{FF2B5EF4-FFF2-40B4-BE49-F238E27FC236}">
                <a16:creationId xmlns:a16="http://schemas.microsoft.com/office/drawing/2014/main" id="{3346177D-ADC4-4968-B747-5CFCD390B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2">
            <a:extLst>
              <a:ext uri="{FF2B5EF4-FFF2-40B4-BE49-F238E27FC236}">
                <a16:creationId xmlns:a16="http://schemas.microsoft.com/office/drawing/2014/main" id="{1677EF53-E148-6527-1CB5-6F37474B7870}"/>
              </a:ext>
            </a:extLst>
          </p:cNvPr>
          <p:cNvSpPr>
            <a:spLocks noChangeArrowheads="1"/>
          </p:cNvSpPr>
          <p:nvPr/>
        </p:nvSpPr>
        <p:spPr bwMode="auto">
          <a:xfrm>
            <a:off x="5596501" y="489508"/>
            <a:ext cx="5754896" cy="1667569"/>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b" anchorCtr="0" compatLnSpc="1">
            <a:prstTxWarp prst="textNoShape">
              <a:avLst/>
            </a:prstTxWarp>
            <a:norm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eaLnBrk="1" fontAlgn="base" hangingPunct="1">
              <a:lnSpc>
                <a:spcPct val="90000"/>
              </a:lnSpc>
              <a:spcAft>
                <a:spcPts val="600"/>
              </a:spcAft>
              <a:buClrTx/>
              <a:buSzTx/>
              <a:tabLst/>
            </a:pPr>
            <a:r>
              <a:rPr kumimoji="0" lang="en-US" altLang="en-US" sz="3100" b="0" i="0" u="none" strike="noStrike" kern="1200" cap="none" normalizeH="0" baseline="0">
                <a:ln>
                  <a:noFill/>
                </a:ln>
                <a:solidFill>
                  <a:schemeClr val="tx1"/>
                </a:solidFill>
                <a:effectLst/>
                <a:latin typeface="+mj-lt"/>
                <a:ea typeface="+mj-ea"/>
                <a:cs typeface="+mj-cs"/>
              </a:rPr>
              <a:t>University of Wales Trinity Saint David</a:t>
            </a:r>
          </a:p>
          <a:p>
            <a:pPr marL="0" marR="0" lvl="0" indent="0" eaLnBrk="1" fontAlgn="base" hangingPunct="1">
              <a:lnSpc>
                <a:spcPct val="90000"/>
              </a:lnSpc>
              <a:spcAft>
                <a:spcPts val="600"/>
              </a:spcAft>
              <a:buClrTx/>
              <a:buSzTx/>
              <a:tabLst/>
            </a:pPr>
            <a:r>
              <a:rPr kumimoji="0" lang="en-US" altLang="en-US" sz="3100" b="0" i="0" u="none" strike="noStrike" kern="1200" cap="none" normalizeH="0" baseline="0">
                <a:ln>
                  <a:noFill/>
                </a:ln>
                <a:solidFill>
                  <a:schemeClr val="tx1"/>
                </a:solidFill>
                <a:effectLst/>
                <a:latin typeface="+mj-lt"/>
                <a:ea typeface="+mj-ea"/>
                <a:cs typeface="+mj-cs"/>
              </a:rPr>
              <a:t>Wales Institute of Science and Art</a:t>
            </a:r>
          </a:p>
          <a:p>
            <a:pPr marL="0" marR="0" lvl="0" indent="0" eaLnBrk="1" fontAlgn="base" hangingPunct="1">
              <a:lnSpc>
                <a:spcPct val="90000"/>
              </a:lnSpc>
              <a:spcAft>
                <a:spcPts val="600"/>
              </a:spcAft>
              <a:buClrTx/>
              <a:buSzTx/>
              <a:tabLst/>
            </a:pPr>
            <a:endParaRPr kumimoji="0" lang="en-US" altLang="en-US" sz="3100" b="0" i="0" u="none" strike="noStrike" kern="1200" cap="none" normalizeH="0" baseline="0">
              <a:ln>
                <a:noFill/>
              </a:ln>
              <a:solidFill>
                <a:schemeClr val="tx1"/>
              </a:solidFill>
              <a:effectLst/>
              <a:latin typeface="+mj-lt"/>
              <a:ea typeface="+mj-ea"/>
              <a:cs typeface="+mj-cs"/>
            </a:endParaRPr>
          </a:p>
        </p:txBody>
      </p:sp>
      <p:pic>
        <p:nvPicPr>
          <p:cNvPr id="1025" name="Picture 1" descr="Industry Support Officer - High Value Engineering (12 month FTC) at  University of Wales, Trinity Saint David">
            <a:extLst>
              <a:ext uri="{FF2B5EF4-FFF2-40B4-BE49-F238E27FC236}">
                <a16:creationId xmlns:a16="http://schemas.microsoft.com/office/drawing/2014/main" id="{E785E0F2-1393-05EC-0F16-71AEE6BCFF37}"/>
              </a:ext>
            </a:extLst>
          </p:cNvPr>
          <p:cNvPicPr>
            <a:picLocks noGrp="1"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068130" y="2244111"/>
            <a:ext cx="3876165" cy="1938082"/>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3">
            <a:extLst>
              <a:ext uri="{FF2B5EF4-FFF2-40B4-BE49-F238E27FC236}">
                <a16:creationId xmlns:a16="http://schemas.microsoft.com/office/drawing/2014/main" id="{45D943C7-B647-81BC-F606-B3972784A9D0}"/>
              </a:ext>
            </a:extLst>
          </p:cNvPr>
          <p:cNvSpPr>
            <a:spLocks noChangeArrowheads="1"/>
          </p:cNvSpPr>
          <p:nvPr/>
        </p:nvSpPr>
        <p:spPr bwMode="auto">
          <a:xfrm>
            <a:off x="5596502" y="2405894"/>
            <a:ext cx="5754896" cy="3197464"/>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t" anchorCtr="0" compatLnSpc="1">
            <a:prstTxWarp prst="textNoShape">
              <a:avLst/>
            </a:prstTxWarp>
            <a:norm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R="0" lvl="0" eaLnBrk="1" fontAlgn="base" hangingPunct="1">
              <a:lnSpc>
                <a:spcPct val="90000"/>
              </a:lnSpc>
              <a:spcBef>
                <a:spcPct val="0"/>
              </a:spcBef>
              <a:spcAft>
                <a:spcPts val="600"/>
              </a:spcAft>
              <a:buClrTx/>
              <a:buSzTx/>
              <a:tabLst/>
            </a:pPr>
            <a:r>
              <a:rPr kumimoji="0" lang="en-US" altLang="en-US" sz="1400" b="0" i="0" u="none" strike="noStrike" cap="none" normalizeH="0" baseline="0" dirty="0">
                <a:ln>
                  <a:noFill/>
                </a:ln>
                <a:effectLst/>
                <a:latin typeface="+mn-lt"/>
              </a:rPr>
              <a:t> </a:t>
            </a:r>
          </a:p>
          <a:p>
            <a:pPr marL="0" marR="0" lvl="0" indent="-228600" eaLnBrk="1" fontAlgn="base" hangingPunct="1">
              <a:lnSpc>
                <a:spcPct val="90000"/>
              </a:lnSpc>
              <a:spcBef>
                <a:spcPct val="0"/>
              </a:spcBef>
              <a:spcAft>
                <a:spcPts val="600"/>
              </a:spcAft>
              <a:buClrTx/>
              <a:buSzTx/>
              <a:buFont typeface="Arial" panose="020B0604020202020204" pitchFamily="34" charset="0"/>
              <a:buChar char="•"/>
              <a:tabLst/>
            </a:pPr>
            <a:r>
              <a:rPr kumimoji="0" lang="en-US" altLang="en-US" sz="1400" b="0" i="0" u="none" strike="noStrike" cap="none" normalizeH="0" baseline="0" dirty="0">
                <a:ln>
                  <a:noFill/>
                </a:ln>
                <a:effectLst/>
                <a:latin typeface="+mn-lt"/>
              </a:rPr>
              <a:t>Business Model Canvas</a:t>
            </a:r>
          </a:p>
          <a:p>
            <a:pPr marL="0" marR="0" lvl="0" indent="-228600" eaLnBrk="1" fontAlgn="base" hangingPunct="1">
              <a:lnSpc>
                <a:spcPct val="90000"/>
              </a:lnSpc>
              <a:spcBef>
                <a:spcPct val="0"/>
              </a:spcBef>
              <a:spcAft>
                <a:spcPts val="600"/>
              </a:spcAft>
              <a:buClrTx/>
              <a:buSzTx/>
              <a:buFont typeface="Arial" panose="020B0604020202020204" pitchFamily="34" charset="0"/>
              <a:buChar char="•"/>
              <a:tabLst/>
            </a:pPr>
            <a:r>
              <a:rPr kumimoji="0" lang="en-US" altLang="en-US" sz="1400" b="0" i="0" u="none" strike="noStrike" cap="none" normalizeH="0" baseline="0" dirty="0">
                <a:ln>
                  <a:noFill/>
                </a:ln>
                <a:effectLst/>
                <a:latin typeface="+mn-lt"/>
              </a:rPr>
              <a:t> </a:t>
            </a:r>
          </a:p>
          <a:p>
            <a:pPr marL="0" marR="0" lvl="0" indent="-228600" eaLnBrk="1" fontAlgn="base" hangingPunct="1">
              <a:lnSpc>
                <a:spcPct val="90000"/>
              </a:lnSpc>
              <a:spcBef>
                <a:spcPct val="0"/>
              </a:spcBef>
              <a:spcAft>
                <a:spcPts val="600"/>
              </a:spcAft>
              <a:buClrTx/>
              <a:buSzTx/>
              <a:buFont typeface="Arial" panose="020B0604020202020204" pitchFamily="34" charset="0"/>
              <a:buChar char="•"/>
              <a:tabLst/>
            </a:pPr>
            <a:r>
              <a:rPr kumimoji="0" lang="en-US" altLang="en-US" sz="1400" b="0" i="0" u="none" strike="noStrike" cap="none" normalizeH="0" baseline="0" dirty="0">
                <a:ln>
                  <a:noFill/>
                </a:ln>
                <a:effectLst/>
                <a:latin typeface="+mn-lt"/>
              </a:rPr>
              <a:t>Entrepreneurial Innovation </a:t>
            </a:r>
          </a:p>
          <a:p>
            <a:pPr marR="0" lvl="0" eaLnBrk="1" fontAlgn="base" hangingPunct="1">
              <a:lnSpc>
                <a:spcPct val="90000"/>
              </a:lnSpc>
              <a:spcBef>
                <a:spcPct val="0"/>
              </a:spcBef>
              <a:spcAft>
                <a:spcPts val="600"/>
              </a:spcAft>
              <a:buClrTx/>
              <a:buSzTx/>
              <a:tabLst/>
            </a:pPr>
            <a:endParaRPr kumimoji="0" lang="en-US" altLang="en-US" sz="1400" b="0" i="0" u="none" strike="noStrike" cap="none" normalizeH="0" baseline="0" dirty="0">
              <a:ln>
                <a:noFill/>
              </a:ln>
              <a:effectLst/>
              <a:latin typeface="+mn-lt"/>
            </a:endParaRPr>
          </a:p>
          <a:p>
            <a:pPr marL="0" marR="0" lvl="0" indent="-228600" eaLnBrk="1" fontAlgn="base" hangingPunct="1">
              <a:lnSpc>
                <a:spcPct val="90000"/>
              </a:lnSpc>
              <a:spcBef>
                <a:spcPct val="0"/>
              </a:spcBef>
              <a:spcAft>
                <a:spcPts val="600"/>
              </a:spcAft>
              <a:buClrTx/>
              <a:buSzTx/>
              <a:buFont typeface="Arial" panose="020B0604020202020204" pitchFamily="34" charset="0"/>
              <a:buChar char="•"/>
              <a:tabLst/>
            </a:pPr>
            <a:r>
              <a:rPr kumimoji="0" lang="en-US" altLang="en-US" sz="1400" b="0" i="0" u="none" strike="noStrike" cap="none" normalizeH="0" baseline="0" dirty="0">
                <a:ln>
                  <a:noFill/>
                </a:ln>
                <a:effectLst/>
                <a:latin typeface="+mn-lt"/>
              </a:rPr>
              <a:t>William Rivers</a:t>
            </a:r>
          </a:p>
          <a:p>
            <a:pPr marL="0" marR="0" lvl="0" indent="-228600" eaLnBrk="1" fontAlgn="base" hangingPunct="1">
              <a:lnSpc>
                <a:spcPct val="90000"/>
              </a:lnSpc>
              <a:spcBef>
                <a:spcPct val="0"/>
              </a:spcBef>
              <a:spcAft>
                <a:spcPts val="600"/>
              </a:spcAft>
              <a:buClrTx/>
              <a:buSzTx/>
              <a:buFont typeface="Arial" panose="020B0604020202020204" pitchFamily="34" charset="0"/>
              <a:buChar char="•"/>
              <a:tabLst/>
            </a:pPr>
            <a:r>
              <a:rPr kumimoji="0" lang="en-US" altLang="en-US" sz="1400" b="0" i="0" u="none" strike="noStrike" cap="none" normalizeH="0" baseline="0" dirty="0">
                <a:ln>
                  <a:noFill/>
                </a:ln>
                <a:effectLst/>
                <a:latin typeface="+mn-lt"/>
              </a:rPr>
              <a:t>2104200</a:t>
            </a:r>
          </a:p>
          <a:p>
            <a:pPr marL="0" marR="0" lvl="0" indent="-228600" eaLnBrk="1" fontAlgn="base" hangingPunct="1">
              <a:lnSpc>
                <a:spcPct val="90000"/>
              </a:lnSpc>
              <a:spcBef>
                <a:spcPct val="0"/>
              </a:spcBef>
              <a:spcAft>
                <a:spcPts val="600"/>
              </a:spcAft>
              <a:buClrTx/>
              <a:buSzTx/>
              <a:buFont typeface="Arial" panose="020B0604020202020204" pitchFamily="34" charset="0"/>
              <a:buChar char="•"/>
              <a:tabLst/>
            </a:pPr>
            <a:r>
              <a:rPr kumimoji="0" lang="en-US" altLang="en-US" sz="1400" b="0" i="0" u="none" strike="noStrike" cap="none" normalizeH="0" baseline="0" dirty="0">
                <a:ln>
                  <a:noFill/>
                </a:ln>
                <a:effectLst/>
                <a:latin typeface="+mn-lt"/>
              </a:rPr>
              <a:t>May 2023</a:t>
            </a:r>
          </a:p>
          <a:p>
            <a:pPr marL="0" marR="0" lvl="0" indent="-228600" eaLnBrk="1" fontAlgn="base" hangingPunct="1">
              <a:lnSpc>
                <a:spcPct val="90000"/>
              </a:lnSpc>
              <a:spcBef>
                <a:spcPct val="0"/>
              </a:spcBef>
              <a:spcAft>
                <a:spcPts val="600"/>
              </a:spcAft>
              <a:buClrTx/>
              <a:buSzTx/>
              <a:buFont typeface="Arial" panose="020B0604020202020204" pitchFamily="34" charset="0"/>
              <a:buChar char="•"/>
              <a:tabLst/>
            </a:pPr>
            <a:r>
              <a:rPr kumimoji="0" lang="en-US" altLang="en-US" sz="1400" b="0" i="0" u="none" strike="noStrike" cap="none" normalizeH="0" baseline="0" dirty="0">
                <a:ln>
                  <a:noFill/>
                </a:ln>
                <a:effectLst/>
                <a:latin typeface="+mn-lt"/>
              </a:rPr>
              <a:t> </a:t>
            </a:r>
          </a:p>
        </p:txBody>
      </p:sp>
      <p:sp>
        <p:nvSpPr>
          <p:cNvPr id="1032" name="Rectangle 1031">
            <a:extLst>
              <a:ext uri="{FF2B5EF4-FFF2-40B4-BE49-F238E27FC236}">
                <a16:creationId xmlns:a16="http://schemas.microsoft.com/office/drawing/2014/main" id="{0844A943-BF79-4FEA-ABB1-3BD54D2366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90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4" name="Rectangle 1033">
            <a:extLst>
              <a:ext uri="{FF2B5EF4-FFF2-40B4-BE49-F238E27FC236}">
                <a16:creationId xmlns:a16="http://schemas.microsoft.com/office/drawing/2014/main" id="{6437CC72-F4A8-4DC3-AFAB-D22C482C81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50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86999344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2">
            <a:extLst>
              <a:ext uri="{FF2B5EF4-FFF2-40B4-BE49-F238E27FC236}">
                <a16:creationId xmlns:a16="http://schemas.microsoft.com/office/drawing/2014/main" id="{B45B858F-660B-74EB-0DC6-BA71B8365FD2}"/>
              </a:ext>
            </a:extLst>
          </p:cNvPr>
          <p:cNvSpPr>
            <a:spLocks noChangeArrowheads="1"/>
          </p:cNvSpPr>
          <p:nvPr/>
        </p:nvSpPr>
        <p:spPr bwMode="auto">
          <a:xfrm>
            <a:off x="-2159000" y="-1257300"/>
            <a:ext cx="14411325" cy="9856788"/>
          </a:xfrm>
          <a:prstGeom prst="rect">
            <a:avLst/>
          </a:prstGeom>
          <a:solidFill>
            <a:srgbClr val="FFFFFF"/>
          </a:solidFill>
          <a:ln w="31750" algn="ctr">
            <a:solidFill>
              <a:srgbClr val="9E9E9E"/>
            </a:solidFill>
            <a:miter lim="800000"/>
            <a:headEnd/>
            <a:tailEnd/>
          </a:ln>
          <a:effectLst/>
          <a:extLst>
            <a:ext uri="{AF507438-7753-43E0-B8FC-AC1667EBCBE1}">
              <a14:hiddenEffects xmlns:a14="http://schemas.microsoft.com/office/drawing/2010/main">
                <a:effectLst>
                  <a:outerShdw dist="35921" dir="2700000" algn="ctr" rotWithShape="0">
                    <a:srgbClr val="868686"/>
                  </a:outerShdw>
                </a:effectLst>
              </a14:hiddenEffects>
            </a:ext>
          </a:extLst>
        </p:spPr>
        <p:txBody>
          <a:bodyPr vert="horz" wrap="square" lIns="36576" tIns="36576" rIns="36576" bIns="36576" numCol="1" anchor="t" anchorCtr="0" compatLnSpc="1">
            <a:prstTxWarp prst="textNoShape">
              <a:avLst/>
            </a:prstTxWarp>
          </a:bodyPr>
          <a:lstStyle/>
          <a:p>
            <a:endParaRPr lang="en-GB"/>
          </a:p>
        </p:txBody>
      </p:sp>
      <p:sp>
        <p:nvSpPr>
          <p:cNvPr id="7" name="Text Box 3">
            <a:extLst>
              <a:ext uri="{FF2B5EF4-FFF2-40B4-BE49-F238E27FC236}">
                <a16:creationId xmlns:a16="http://schemas.microsoft.com/office/drawing/2014/main" id="{BC273BEF-2F2B-A132-BFFB-4A7291501BB8}"/>
              </a:ext>
            </a:extLst>
          </p:cNvPr>
          <p:cNvSpPr txBox="1">
            <a:spLocks noChangeArrowheads="1"/>
          </p:cNvSpPr>
          <p:nvPr/>
        </p:nvSpPr>
        <p:spPr bwMode="auto">
          <a:xfrm>
            <a:off x="-2435225" y="-1704975"/>
            <a:ext cx="7988300" cy="412750"/>
          </a:xfrm>
          <a:prstGeom prst="rect">
            <a:avLst/>
          </a:prstGeom>
          <a:solidFill>
            <a:srgbClr val="FFFFFF"/>
          </a:solidFill>
          <a:ln w="31750" algn="ctr">
            <a:solidFill>
              <a:srgbClr val="9E9E9E"/>
            </a:solidFill>
            <a:miter lim="800000"/>
            <a:headEnd/>
            <a:tailEnd/>
          </a:ln>
          <a:effectLst/>
          <a:extLst>
            <a:ext uri="{AF507438-7753-43E0-B8FC-AC1667EBCBE1}">
              <a14:hiddenEffects xmlns:a14="http://schemas.microsoft.com/office/drawing/2010/main">
                <a:effectLst>
                  <a:outerShdw dist="35921" dir="2700000" algn="ctr" rotWithShape="0">
                    <a:srgbClr val="868686"/>
                  </a:outerShdw>
                </a:effectLst>
              </a14:hiddenEffects>
            </a:ext>
          </a:extLst>
        </p:spPr>
        <p:txBody>
          <a:bodyPr vert="horz" wrap="square" lIns="36576" tIns="36576" rIns="36576" bIns="36576"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2200" b="0" i="0" u="none" strike="noStrike" cap="none" normalizeH="0" baseline="0">
                <a:ln>
                  <a:noFill/>
                </a:ln>
                <a:solidFill>
                  <a:srgbClr val="000000"/>
                </a:solidFill>
                <a:effectLst/>
                <a:latin typeface="Calibri" panose="020F0502020204030204" pitchFamily="34" charset="0"/>
              </a:rPr>
              <a:t>BUSINESS MODEL CANVAS (SAMSUNG) (WILLIAM RIVERS 2104200)</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8" name="Text Box 4">
            <a:extLst>
              <a:ext uri="{FF2B5EF4-FFF2-40B4-BE49-F238E27FC236}">
                <a16:creationId xmlns:a16="http://schemas.microsoft.com/office/drawing/2014/main" id="{7741F530-5880-D3D8-0886-E03E8225831F}"/>
              </a:ext>
            </a:extLst>
          </p:cNvPr>
          <p:cNvSpPr txBox="1">
            <a:spLocks noChangeArrowheads="1"/>
          </p:cNvSpPr>
          <p:nvPr/>
        </p:nvSpPr>
        <p:spPr bwMode="auto">
          <a:xfrm>
            <a:off x="-2159000" y="-1222375"/>
            <a:ext cx="1892300" cy="5986463"/>
          </a:xfrm>
          <a:prstGeom prst="rect">
            <a:avLst/>
          </a:prstGeom>
          <a:solidFill>
            <a:srgbClr val="FFFFFF"/>
          </a:solidFill>
          <a:ln w="31750" algn="ctr">
            <a:solidFill>
              <a:srgbClr val="9E9E9E"/>
            </a:solidFill>
            <a:miter lim="800000"/>
            <a:headEnd/>
            <a:tailEnd/>
          </a:ln>
          <a:effectLst/>
          <a:extLst>
            <a:ext uri="{AF507438-7753-43E0-B8FC-AC1667EBCBE1}">
              <a14:hiddenEffects xmlns:a14="http://schemas.microsoft.com/office/drawing/2010/main">
                <a:effectLst>
                  <a:outerShdw dist="35921" dir="2700000" algn="ctr" rotWithShape="0">
                    <a:srgbClr val="868686"/>
                  </a:outerShdw>
                </a:effectLst>
              </a14:hiddenEffects>
            </a:ext>
          </a:extLst>
        </p:spPr>
        <p:txBody>
          <a:bodyPr vert="horz" wrap="square" lIns="36576" tIns="36576" rIns="36576" bIns="36576"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400" b="1" i="0" u="none" strike="noStrike" cap="none" normalizeH="0" baseline="0">
                <a:ln>
                  <a:noFill/>
                </a:ln>
                <a:solidFill>
                  <a:srgbClr val="000000"/>
                </a:solidFill>
                <a:effectLst/>
                <a:latin typeface="Calibri" panose="020F0502020204030204" pitchFamily="34" charset="0"/>
              </a:rPr>
              <a:t>KEY PARTNERS</a:t>
            </a: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200" b="0" i="0" u="none" strike="noStrike" cap="none" normalizeH="0" baseline="0">
                <a:ln>
                  <a:noFill/>
                </a:ln>
                <a:solidFill>
                  <a:srgbClr val="000000"/>
                </a:solidFill>
                <a:effectLst/>
                <a:latin typeface="Calibri" panose="020F0502020204030204" pitchFamily="34" charset="0"/>
              </a:rPr>
              <a:t>Samsung Group</a:t>
            </a: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200" b="0" i="0" u="none" strike="noStrike" cap="none" normalizeH="0" baseline="0">
                <a:ln>
                  <a:noFill/>
                </a:ln>
                <a:solidFill>
                  <a:srgbClr val="000000"/>
                </a:solidFill>
                <a:effectLst/>
                <a:latin typeface="Calibri" panose="020F0502020204030204" pitchFamily="34" charset="0"/>
              </a:rPr>
              <a:t>NAC (Domestic Appliances) Ltd</a:t>
            </a: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200" b="0" i="0" u="none" strike="noStrike" cap="none" normalizeH="0" baseline="0">
                <a:ln>
                  <a:noFill/>
                </a:ln>
                <a:solidFill>
                  <a:srgbClr val="000000"/>
                </a:solidFill>
                <a:effectLst/>
                <a:latin typeface="Calibri" panose="020F0502020204030204" pitchFamily="34" charset="0"/>
              </a:rPr>
              <a:t>FedEx</a:t>
            </a: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400" b="1" i="0" u="none" strike="noStrike" cap="none" normalizeH="0" baseline="0">
                <a:ln>
                  <a:noFill/>
                </a:ln>
                <a:solidFill>
                  <a:srgbClr val="000000"/>
                </a:solidFill>
                <a:effectLst/>
                <a:latin typeface="Calibri" panose="020F0502020204030204" pitchFamily="34" charset="0"/>
              </a:rPr>
              <a:t>Why have we chosen these partners?</a:t>
            </a: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200" b="0" i="0" u="none" strike="noStrike" cap="none" normalizeH="0" baseline="0">
                <a:ln>
                  <a:noFill/>
                </a:ln>
                <a:solidFill>
                  <a:srgbClr val="000000"/>
                </a:solidFill>
                <a:effectLst/>
                <a:latin typeface="Calibri" panose="020F0502020204030204" pitchFamily="34" charset="0"/>
              </a:rPr>
              <a:t>We have chosen these companies to make Samsung a more circular business and reduce costs to the business by using already established third parties.</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9" name="Text Box 5">
            <a:extLst>
              <a:ext uri="{FF2B5EF4-FFF2-40B4-BE49-F238E27FC236}">
                <a16:creationId xmlns:a16="http://schemas.microsoft.com/office/drawing/2014/main" id="{0362EC9E-9F24-4FE4-3B55-FD1F1785C68C}"/>
              </a:ext>
            </a:extLst>
          </p:cNvPr>
          <p:cNvSpPr txBox="1">
            <a:spLocks noChangeArrowheads="1"/>
          </p:cNvSpPr>
          <p:nvPr/>
        </p:nvSpPr>
        <p:spPr bwMode="auto">
          <a:xfrm>
            <a:off x="-247650" y="-1222375"/>
            <a:ext cx="4826000" cy="3078163"/>
          </a:xfrm>
          <a:prstGeom prst="rect">
            <a:avLst/>
          </a:prstGeom>
          <a:solidFill>
            <a:srgbClr val="FFFFFF"/>
          </a:solidFill>
          <a:ln w="31750" algn="ctr">
            <a:solidFill>
              <a:srgbClr val="9E9E9E"/>
            </a:solidFill>
            <a:miter lim="800000"/>
            <a:headEnd/>
            <a:tailEnd/>
          </a:ln>
          <a:effectLst/>
          <a:extLst>
            <a:ext uri="{AF507438-7753-43E0-B8FC-AC1667EBCBE1}">
              <a14:hiddenEffects xmlns:a14="http://schemas.microsoft.com/office/drawing/2010/main">
                <a:effectLst>
                  <a:outerShdw dist="35921" dir="2700000" algn="ctr" rotWithShape="0">
                    <a:srgbClr val="868686"/>
                  </a:outerShdw>
                </a:effectLst>
              </a14:hiddenEffects>
            </a:ext>
          </a:extLst>
        </p:spPr>
        <p:txBody>
          <a:bodyPr vert="horz" wrap="square" lIns="36576" tIns="36576" rIns="36576" bIns="36576"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400" b="1" i="0" u="none" strike="noStrike" cap="none" normalizeH="0" baseline="0">
                <a:ln>
                  <a:noFill/>
                </a:ln>
                <a:solidFill>
                  <a:srgbClr val="000000"/>
                </a:solidFill>
                <a:effectLst/>
                <a:latin typeface="Calibri" panose="020F0502020204030204" pitchFamily="34" charset="0"/>
              </a:rPr>
              <a:t>KEY ACTIVITIES</a:t>
            </a: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200" b="0" i="0" u="none" strike="noStrike" cap="none" normalizeH="0" baseline="0">
                <a:ln>
                  <a:noFill/>
                </a:ln>
                <a:solidFill>
                  <a:srgbClr val="000000"/>
                </a:solidFill>
                <a:effectLst/>
                <a:latin typeface="Calibri" panose="020F0502020204030204" pitchFamily="34" charset="0"/>
              </a:rPr>
              <a:t>The key activity for this business it to implement plans to make Samsung a more circular business to fit in with the modern ethics of green businesses, in 2021 Samsung had the highest e-waste with over 1.3 million metric tonnes (Laricchia 2022)</a:t>
            </a: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200" b="0" i="0" u="none" strike="noStrike" cap="none" normalizeH="0" baseline="0">
                <a:ln>
                  <a:noFill/>
                </a:ln>
                <a:solidFill>
                  <a:srgbClr val="000000"/>
                </a:solidFill>
                <a:effectLst/>
                <a:latin typeface="Calibri" panose="020F0502020204030204" pitchFamily="34" charset="0"/>
              </a:rPr>
              <a:t>To operate successfully our business will need to create strong relationships between us and the customers, and create strong channels for distribution, sales and communication.</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10" name="Text Box 6">
            <a:extLst>
              <a:ext uri="{FF2B5EF4-FFF2-40B4-BE49-F238E27FC236}">
                <a16:creationId xmlns:a16="http://schemas.microsoft.com/office/drawing/2014/main" id="{AC52BA22-9A51-3DAD-4CF1-C6FBEA1F67B7}"/>
              </a:ext>
            </a:extLst>
          </p:cNvPr>
          <p:cNvSpPr txBox="1">
            <a:spLocks noChangeArrowheads="1"/>
          </p:cNvSpPr>
          <p:nvPr/>
        </p:nvSpPr>
        <p:spPr bwMode="auto">
          <a:xfrm>
            <a:off x="-247650" y="1868488"/>
            <a:ext cx="4826000" cy="2895600"/>
          </a:xfrm>
          <a:prstGeom prst="rect">
            <a:avLst/>
          </a:prstGeom>
          <a:solidFill>
            <a:srgbClr val="FFFFFF"/>
          </a:solidFill>
          <a:ln w="31750" algn="ctr">
            <a:solidFill>
              <a:srgbClr val="9E9E9E"/>
            </a:solidFill>
            <a:miter lim="800000"/>
            <a:headEnd/>
            <a:tailEnd/>
          </a:ln>
          <a:effectLst/>
          <a:extLst>
            <a:ext uri="{AF507438-7753-43E0-B8FC-AC1667EBCBE1}">
              <a14:hiddenEffects xmlns:a14="http://schemas.microsoft.com/office/drawing/2010/main">
                <a:effectLst>
                  <a:outerShdw dist="35921" dir="2700000" algn="ctr" rotWithShape="0">
                    <a:srgbClr val="868686"/>
                  </a:outerShdw>
                </a:effectLst>
              </a14:hiddenEffects>
            </a:ext>
          </a:extLst>
        </p:spPr>
        <p:txBody>
          <a:bodyPr vert="horz" wrap="square" lIns="36576" tIns="36576" rIns="36576" bIns="36576"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400" b="1" i="0" u="none" strike="noStrike" cap="none" normalizeH="0" baseline="0">
                <a:ln>
                  <a:noFill/>
                </a:ln>
                <a:solidFill>
                  <a:srgbClr val="000000"/>
                </a:solidFill>
                <a:effectLst/>
                <a:latin typeface="Calibri" panose="020F0502020204030204" pitchFamily="34" charset="0"/>
              </a:rPr>
              <a:t>KEY RESOURCES</a:t>
            </a: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200" b="0" i="0" u="none" strike="noStrike" cap="none" normalizeH="0" baseline="0">
                <a:ln>
                  <a:noFill/>
                </a:ln>
                <a:solidFill>
                  <a:srgbClr val="000000"/>
                </a:solidFill>
                <a:effectLst/>
                <a:latin typeface="Calibri" panose="020F0502020204030204" pitchFamily="34" charset="0"/>
              </a:rPr>
              <a:t>The business would be unable to operate without a strong transport system being put in place to ensure the collection and delivery of the appliances and parts needed to be moved to and from various warehouses and to either the third party to install the parts or direct to the consumer.</a:t>
            </a: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200" b="0" i="0" u="none" strike="noStrike" cap="none" normalizeH="0" baseline="0">
                <a:ln>
                  <a:noFill/>
                </a:ln>
                <a:solidFill>
                  <a:srgbClr val="000000"/>
                </a:solidFill>
                <a:effectLst/>
                <a:latin typeface="Calibri" panose="020F0502020204030204" pitchFamily="34" charset="0"/>
              </a:rPr>
              <a:t>Staff are also going to be needed to disassemble to appliances down to parts and organise the transport.</a:t>
            </a: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200" b="0" i="0" u="none" strike="noStrike" cap="none" normalizeH="0" baseline="0">
                <a:ln>
                  <a:noFill/>
                </a:ln>
                <a:solidFill>
                  <a:srgbClr val="000000"/>
                </a:solidFill>
                <a:effectLst/>
                <a:latin typeface="Calibri" panose="020F0502020204030204" pitchFamily="34" charset="0"/>
              </a:rPr>
              <a:t>Capital will be needed to start contracts with various other firms for staff, transport and fitting.</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11" name="Text Box 7">
            <a:extLst>
              <a:ext uri="{FF2B5EF4-FFF2-40B4-BE49-F238E27FC236}">
                <a16:creationId xmlns:a16="http://schemas.microsoft.com/office/drawing/2014/main" id="{D0DFA2E4-456A-3C5A-0066-A0E5C6BAEB71}"/>
              </a:ext>
            </a:extLst>
          </p:cNvPr>
          <p:cNvSpPr txBox="1">
            <a:spLocks noChangeArrowheads="1"/>
          </p:cNvSpPr>
          <p:nvPr/>
        </p:nvSpPr>
        <p:spPr bwMode="auto">
          <a:xfrm>
            <a:off x="4578350" y="-1222375"/>
            <a:ext cx="2832100" cy="5986463"/>
          </a:xfrm>
          <a:prstGeom prst="rect">
            <a:avLst/>
          </a:prstGeom>
          <a:solidFill>
            <a:srgbClr val="FFFFFF"/>
          </a:solidFill>
          <a:ln w="31750" algn="ctr">
            <a:solidFill>
              <a:srgbClr val="9E9E9E"/>
            </a:solidFill>
            <a:miter lim="800000"/>
            <a:headEnd/>
            <a:tailEnd/>
          </a:ln>
          <a:effectLst/>
          <a:extLst>
            <a:ext uri="{AF507438-7753-43E0-B8FC-AC1667EBCBE1}">
              <a14:hiddenEffects xmlns:a14="http://schemas.microsoft.com/office/drawing/2010/main">
                <a:effectLst>
                  <a:outerShdw dist="35921" dir="2700000" algn="ctr" rotWithShape="0">
                    <a:srgbClr val="868686"/>
                  </a:outerShdw>
                </a:effectLst>
              </a14:hiddenEffects>
            </a:ext>
          </a:extLst>
        </p:spPr>
        <p:txBody>
          <a:bodyPr vert="horz" wrap="square" lIns="36576" tIns="36576" rIns="36576" bIns="36576"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400" b="1" i="0" u="none" strike="noStrike" cap="none" normalizeH="0" baseline="0">
                <a:ln>
                  <a:noFill/>
                </a:ln>
                <a:solidFill>
                  <a:srgbClr val="000000"/>
                </a:solidFill>
                <a:effectLst/>
                <a:latin typeface="Calibri" panose="020F0502020204030204" pitchFamily="34" charset="0"/>
              </a:rPr>
              <a:t>VALUE PROPOSITIONS</a:t>
            </a: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200" b="0" i="0" u="none" strike="noStrike" cap="none" normalizeH="0" baseline="0">
                <a:ln>
                  <a:noFill/>
                </a:ln>
                <a:solidFill>
                  <a:srgbClr val="000000"/>
                </a:solidFill>
                <a:effectLst/>
                <a:latin typeface="Calibri" panose="020F0502020204030204" pitchFamily="34" charset="0"/>
              </a:rPr>
              <a:t>The values we will offer Samsung customers is the ability to both lower their environmental impact and more cost effectively fix their domestic appliances.</a:t>
            </a: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200" b="0" i="0" u="none" strike="noStrike" cap="none" normalizeH="0" baseline="0">
                <a:ln>
                  <a:noFill/>
                </a:ln>
                <a:solidFill>
                  <a:srgbClr val="000000"/>
                </a:solidFill>
                <a:effectLst/>
                <a:latin typeface="Calibri" panose="020F0502020204030204" pitchFamily="34" charset="0"/>
              </a:rPr>
              <a:t>We are trying to solve the issue of costly appliance repair or the cost of a new one all together by offering a fitting service of quality used parts from damaged/old appliances.</a:t>
            </a: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200" b="0" i="0" u="none" strike="noStrike" cap="none" normalizeH="0" baseline="0">
                <a:ln>
                  <a:noFill/>
                </a:ln>
                <a:solidFill>
                  <a:srgbClr val="000000"/>
                </a:solidFill>
                <a:effectLst/>
                <a:latin typeface="Calibri" panose="020F0502020204030204" pitchFamily="34" charset="0"/>
              </a:rPr>
              <a:t>Our products are quality used parts being sold to consumers and being fitted by reputable third parties.</a:t>
            </a: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200" b="0" i="0" u="none" strike="noStrike" cap="none" normalizeH="0" baseline="0">
                <a:ln>
                  <a:noFill/>
                </a:ln>
                <a:solidFill>
                  <a:srgbClr val="000000"/>
                </a:solidFill>
                <a:effectLst/>
                <a:latin typeface="Calibri" panose="020F0502020204030204" pitchFamily="34" charset="0"/>
              </a:rPr>
              <a:t>We are satisfying the need of cost effective fixes of customers domestic appliances, this is needed as the average cost of appliance repair is quite expensive as highlighted in the revenue streams section. By using these quality used parts customers will be reducing their impact on the environment by not purchasing a new appliance meaning less pollution from factories, retailers and transport.</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12" name="Text Box 8">
            <a:extLst>
              <a:ext uri="{FF2B5EF4-FFF2-40B4-BE49-F238E27FC236}">
                <a16:creationId xmlns:a16="http://schemas.microsoft.com/office/drawing/2014/main" id="{CAFD837B-10CD-8CAF-E0D5-BFF755647DFF}"/>
              </a:ext>
            </a:extLst>
          </p:cNvPr>
          <p:cNvSpPr txBox="1">
            <a:spLocks noChangeArrowheads="1"/>
          </p:cNvSpPr>
          <p:nvPr/>
        </p:nvSpPr>
        <p:spPr bwMode="auto">
          <a:xfrm>
            <a:off x="7435850" y="-1243013"/>
            <a:ext cx="4816475" cy="3098801"/>
          </a:xfrm>
          <a:prstGeom prst="rect">
            <a:avLst/>
          </a:prstGeom>
          <a:solidFill>
            <a:srgbClr val="FFFFFF"/>
          </a:solidFill>
          <a:ln w="31750" algn="ctr">
            <a:solidFill>
              <a:srgbClr val="9E9E9E"/>
            </a:solidFill>
            <a:miter lim="800000"/>
            <a:headEnd/>
            <a:tailEnd/>
          </a:ln>
          <a:effectLst/>
          <a:extLst>
            <a:ext uri="{AF507438-7753-43E0-B8FC-AC1667EBCBE1}">
              <a14:hiddenEffects xmlns:a14="http://schemas.microsoft.com/office/drawing/2010/main">
                <a:effectLst>
                  <a:outerShdw dist="35921" dir="2700000" algn="ctr" rotWithShape="0">
                    <a:srgbClr val="868686"/>
                  </a:outerShdw>
                </a:effectLst>
              </a14:hiddenEffects>
            </a:ext>
          </a:extLst>
        </p:spPr>
        <p:txBody>
          <a:bodyPr vert="horz" wrap="square" lIns="36576" tIns="36576" rIns="36576" bIns="36576"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400" b="1" i="0" u="none" strike="noStrike" cap="none" normalizeH="0" baseline="0">
                <a:ln>
                  <a:noFill/>
                </a:ln>
                <a:solidFill>
                  <a:srgbClr val="000000"/>
                </a:solidFill>
                <a:effectLst/>
                <a:latin typeface="Calibri" panose="020F0502020204030204" pitchFamily="34" charset="0"/>
              </a:rPr>
              <a:t>CUSTOMER RELATIONSHIPS</a:t>
            </a: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100" b="0" i="0" u="none" strike="noStrike" cap="none" normalizeH="0" baseline="0">
                <a:ln>
                  <a:noFill/>
                </a:ln>
                <a:solidFill>
                  <a:srgbClr val="000000"/>
                </a:solidFill>
                <a:effectLst/>
                <a:latin typeface="Calibri" panose="020F0502020204030204" pitchFamily="34" charset="0"/>
              </a:rPr>
              <a:t>Each one of our customer segments require different relationships. By establishing the appropriate relationship with each of them is integral for the business to run smoothly for example, customers who are trading against a new appliance will require different treatment to one requestion maintenance with approved used parts for their appliance.</a:t>
            </a: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100" b="0" i="0" u="none" strike="noStrike" cap="none" normalizeH="0" baseline="0">
                <a:ln>
                  <a:noFill/>
                </a:ln>
                <a:solidFill>
                  <a:srgbClr val="000000"/>
                </a:solidFill>
                <a:effectLst/>
                <a:latin typeface="Calibri" panose="020F0502020204030204" pitchFamily="34" charset="0"/>
              </a:rPr>
              <a:t>Customer relationships have already been established from the time a customer purchases a Samsung appliance. For example over 10 million refrigerators were sold by Samsung meaning over 10 million new relationships with customers (Samsung 2011)</a:t>
            </a: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100" b="0" i="0" u="none" strike="noStrike" cap="none" normalizeH="0" baseline="0">
                <a:ln>
                  <a:noFill/>
                </a:ln>
                <a:solidFill>
                  <a:srgbClr val="000000"/>
                </a:solidFill>
                <a:effectLst/>
                <a:latin typeface="Calibri" panose="020F0502020204030204" pitchFamily="34" charset="0"/>
              </a:rPr>
              <a:t>Keeping good relationships with maintenance customers is key, the costs of this could be seen as the cost of marketing the sale of these approved used parts.</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13" name="Text Box 9">
            <a:extLst>
              <a:ext uri="{FF2B5EF4-FFF2-40B4-BE49-F238E27FC236}">
                <a16:creationId xmlns:a16="http://schemas.microsoft.com/office/drawing/2014/main" id="{B92CE4DD-4209-6645-65C4-24842B69F116}"/>
              </a:ext>
            </a:extLst>
          </p:cNvPr>
          <p:cNvSpPr txBox="1">
            <a:spLocks noChangeArrowheads="1"/>
          </p:cNvSpPr>
          <p:nvPr/>
        </p:nvSpPr>
        <p:spPr bwMode="auto">
          <a:xfrm>
            <a:off x="7423150" y="1868488"/>
            <a:ext cx="4829175" cy="2895600"/>
          </a:xfrm>
          <a:prstGeom prst="rect">
            <a:avLst/>
          </a:prstGeom>
          <a:solidFill>
            <a:srgbClr val="FFFFFF"/>
          </a:solidFill>
          <a:ln w="31750" algn="ctr">
            <a:solidFill>
              <a:srgbClr val="9E9E9E"/>
            </a:solidFill>
            <a:miter lim="800000"/>
            <a:headEnd/>
            <a:tailEnd/>
          </a:ln>
          <a:effectLst/>
          <a:extLst>
            <a:ext uri="{AF507438-7753-43E0-B8FC-AC1667EBCBE1}">
              <a14:hiddenEffects xmlns:a14="http://schemas.microsoft.com/office/drawing/2010/main">
                <a:effectLst>
                  <a:outerShdw dist="35921" dir="2700000" algn="ctr" rotWithShape="0">
                    <a:srgbClr val="868686"/>
                  </a:outerShdw>
                </a:effectLst>
              </a14:hiddenEffects>
            </a:ext>
          </a:extLst>
        </p:spPr>
        <p:txBody>
          <a:bodyPr vert="horz" wrap="square" lIns="36576" tIns="36576" rIns="36576" bIns="36576"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400" b="1" i="0" u="none" strike="noStrike" cap="none" normalizeH="0" baseline="0">
                <a:ln>
                  <a:noFill/>
                </a:ln>
                <a:solidFill>
                  <a:srgbClr val="000000"/>
                </a:solidFill>
                <a:effectLst/>
                <a:latin typeface="Calibri" panose="020F0502020204030204" pitchFamily="34" charset="0"/>
              </a:rPr>
              <a:t>CHANNELS</a:t>
            </a: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200" b="0" i="0" u="none" strike="noStrike" cap="none" normalizeH="0" baseline="0">
                <a:ln>
                  <a:noFill/>
                </a:ln>
                <a:solidFill>
                  <a:srgbClr val="000000"/>
                </a:solidFill>
                <a:effectLst/>
                <a:latin typeface="Calibri" panose="020F0502020204030204" pitchFamily="34" charset="0"/>
              </a:rPr>
              <a:t>Using channels already established by Samsung for communication and sales can be more cost effective than setting up ones specifically for this venture.</a:t>
            </a: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200" b="0" i="0" u="none" strike="noStrike" cap="none" normalizeH="0" baseline="0">
                <a:ln>
                  <a:noFill/>
                </a:ln>
                <a:solidFill>
                  <a:srgbClr val="000000"/>
                </a:solidFill>
                <a:effectLst/>
                <a:latin typeface="Calibri" panose="020F0502020204030204" pitchFamily="34" charset="0"/>
              </a:rPr>
              <a:t>With an average monthly traffic of over 1.2 billion people using the existing website would mean less expenditure on direct advertisement with the amount of foot fall from the website alone. (similarweb, 2023)</a:t>
            </a: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200" b="0" i="0" u="none" strike="noStrike" cap="none" normalizeH="0" baseline="0">
                <a:ln>
                  <a:noFill/>
                </a:ln>
                <a:solidFill>
                  <a:srgbClr val="000000"/>
                </a:solidFill>
                <a:effectLst/>
                <a:latin typeface="Calibri" panose="020F0502020204030204" pitchFamily="34" charset="0"/>
              </a:rPr>
              <a:t>Distribution will be handled by FedEx as they operate on a worldwide level.</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14" name="Text Box 10">
            <a:extLst>
              <a:ext uri="{FF2B5EF4-FFF2-40B4-BE49-F238E27FC236}">
                <a16:creationId xmlns:a16="http://schemas.microsoft.com/office/drawing/2014/main" id="{DC28AF3E-4E41-9C1B-3BEF-20FB4E9BAC36}"/>
              </a:ext>
            </a:extLst>
          </p:cNvPr>
          <p:cNvSpPr txBox="1">
            <a:spLocks noChangeArrowheads="1"/>
          </p:cNvSpPr>
          <p:nvPr/>
        </p:nvSpPr>
        <p:spPr bwMode="auto">
          <a:xfrm>
            <a:off x="-2139950" y="4751388"/>
            <a:ext cx="5613400" cy="3848100"/>
          </a:xfrm>
          <a:prstGeom prst="rect">
            <a:avLst/>
          </a:prstGeom>
          <a:solidFill>
            <a:srgbClr val="FFFFFF"/>
          </a:solidFill>
          <a:ln w="31750" algn="ctr">
            <a:solidFill>
              <a:srgbClr val="9E9E9E"/>
            </a:solidFill>
            <a:miter lim="800000"/>
            <a:headEnd/>
            <a:tailEnd/>
          </a:ln>
          <a:effectLst/>
          <a:extLst>
            <a:ext uri="{AF507438-7753-43E0-B8FC-AC1667EBCBE1}">
              <a14:hiddenEffects xmlns:a14="http://schemas.microsoft.com/office/drawing/2010/main">
                <a:effectLst>
                  <a:outerShdw dist="35921" dir="2700000" algn="ctr" rotWithShape="0">
                    <a:srgbClr val="868686"/>
                  </a:outerShdw>
                </a:effectLst>
              </a14:hiddenEffects>
            </a:ext>
          </a:extLst>
        </p:spPr>
        <p:txBody>
          <a:bodyPr vert="horz" wrap="square" lIns="36576" tIns="36576" rIns="36576" bIns="36576"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400" b="1" i="0" u="none" strike="noStrike" cap="none" normalizeH="0" baseline="0">
                <a:ln>
                  <a:noFill/>
                </a:ln>
                <a:solidFill>
                  <a:srgbClr val="000000"/>
                </a:solidFill>
                <a:effectLst/>
                <a:latin typeface="Calibri" panose="020F0502020204030204" pitchFamily="34" charset="0"/>
              </a:rPr>
              <a:t>COST STRUCTURE</a:t>
            </a: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100" b="0" i="0" u="none" strike="noStrike" cap="none" normalizeH="0" baseline="0">
                <a:ln>
                  <a:noFill/>
                </a:ln>
                <a:solidFill>
                  <a:srgbClr val="000000"/>
                </a:solidFill>
                <a:effectLst/>
                <a:latin typeface="Calibri" panose="020F0502020204030204" pitchFamily="34" charset="0"/>
              </a:rPr>
              <a:t>The cost structure affects the business in more ways than one.</a:t>
            </a: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100" b="0" i="0" u="none" strike="noStrike" cap="none" normalizeH="0" baseline="0">
                <a:ln>
                  <a:noFill/>
                </a:ln>
                <a:solidFill>
                  <a:srgbClr val="000000"/>
                </a:solidFill>
                <a:effectLst/>
                <a:latin typeface="Calibri" panose="020F0502020204030204" pitchFamily="34" charset="0"/>
              </a:rPr>
              <a:t>The main costs that are inherent with our business plan are mainly transport and rent/mortgage.</a:t>
            </a: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100" b="0" i="0" u="none" strike="noStrike" cap="none" normalizeH="0" baseline="0">
                <a:ln>
                  <a:noFill/>
                </a:ln>
                <a:solidFill>
                  <a:srgbClr val="000000"/>
                </a:solidFill>
                <a:effectLst/>
                <a:latin typeface="Calibri" panose="020F0502020204030204" pitchFamily="34" charset="0"/>
              </a:rPr>
              <a:t>The transport cost covers the recovery of old/broken machines that have been traded toward new that are going to be broken down for spare parts, the transport of parts to the third party that will then fix the appliances and the transport to and from the job site. FedEx charges by both the physical size and the weight of the packages meaning calculating costs can be slightly tricky. Rent/mortgages will be needed for warehouse space to keep all of the spare parts. </a:t>
            </a: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100" b="0" i="0" u="none" strike="noStrike" cap="none" normalizeH="0" baseline="0">
                <a:ln>
                  <a:noFill/>
                </a:ln>
                <a:solidFill>
                  <a:srgbClr val="000000"/>
                </a:solidFill>
                <a:effectLst/>
                <a:latin typeface="Calibri" panose="020F0502020204030204" pitchFamily="34" charset="0"/>
              </a:rPr>
              <a:t>The most expensive resources are going to be the transport.</a:t>
            </a: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100" b="0" i="0" u="none" strike="noStrike" cap="none" normalizeH="0" baseline="0">
                <a:ln>
                  <a:noFill/>
                </a:ln>
                <a:solidFill>
                  <a:srgbClr val="000000"/>
                </a:solidFill>
                <a:effectLst/>
                <a:latin typeface="Calibri" panose="020F0502020204030204" pitchFamily="34" charset="0"/>
              </a:rPr>
              <a:t>The most expensive activities will be breaking down the appliances to parts.</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15" name="Text Box 11">
            <a:extLst>
              <a:ext uri="{FF2B5EF4-FFF2-40B4-BE49-F238E27FC236}">
                <a16:creationId xmlns:a16="http://schemas.microsoft.com/office/drawing/2014/main" id="{48F93129-9ADE-60DE-FCA9-FA42EA33077B}"/>
              </a:ext>
            </a:extLst>
          </p:cNvPr>
          <p:cNvSpPr txBox="1">
            <a:spLocks noChangeArrowheads="1"/>
          </p:cNvSpPr>
          <p:nvPr/>
        </p:nvSpPr>
        <p:spPr bwMode="auto">
          <a:xfrm>
            <a:off x="3486150" y="4751388"/>
            <a:ext cx="4724400" cy="3848100"/>
          </a:xfrm>
          <a:prstGeom prst="rect">
            <a:avLst/>
          </a:prstGeom>
          <a:solidFill>
            <a:srgbClr val="FFFFFF"/>
          </a:solidFill>
          <a:ln w="31750" algn="ctr">
            <a:solidFill>
              <a:srgbClr val="9E9E9E"/>
            </a:solidFill>
            <a:miter lim="800000"/>
            <a:headEnd/>
            <a:tailEnd/>
          </a:ln>
          <a:effectLst/>
          <a:extLst>
            <a:ext uri="{AF507438-7753-43E0-B8FC-AC1667EBCBE1}">
              <a14:hiddenEffects xmlns:a14="http://schemas.microsoft.com/office/drawing/2010/main">
                <a:effectLst>
                  <a:outerShdw dist="35921" dir="2700000" algn="ctr" rotWithShape="0">
                    <a:srgbClr val="868686"/>
                  </a:outerShdw>
                </a:effectLst>
              </a14:hiddenEffects>
            </a:ext>
          </a:extLst>
        </p:spPr>
        <p:txBody>
          <a:bodyPr vert="horz" wrap="square" lIns="36576" tIns="36576" rIns="36576" bIns="36576"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400" b="1" i="0" u="none" strike="noStrike" cap="none" normalizeH="0" baseline="0">
                <a:ln>
                  <a:noFill/>
                </a:ln>
                <a:solidFill>
                  <a:srgbClr val="000000"/>
                </a:solidFill>
                <a:effectLst/>
                <a:latin typeface="Calibri" panose="020F0502020204030204" pitchFamily="34" charset="0"/>
              </a:rPr>
              <a:t>REVENUE STREAMS</a:t>
            </a: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200" b="0" i="0" u="none" strike="noStrike" cap="none" normalizeH="0" baseline="0">
                <a:ln>
                  <a:noFill/>
                </a:ln>
                <a:solidFill>
                  <a:srgbClr val="000000"/>
                </a:solidFill>
                <a:effectLst/>
                <a:latin typeface="Calibri" panose="020F0502020204030204" pitchFamily="34" charset="0"/>
              </a:rPr>
              <a:t>The value of which people are going to pay is less than the cost of replacing an entire unit, some customers may find this easier creating more waste.</a:t>
            </a: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200" b="0" i="0" u="none" strike="noStrike" cap="none" normalizeH="0" baseline="0">
                <a:ln>
                  <a:noFill/>
                </a:ln>
                <a:solidFill>
                  <a:srgbClr val="000000"/>
                </a:solidFill>
                <a:effectLst/>
                <a:latin typeface="Calibri" panose="020F0502020204030204" pitchFamily="34" charset="0"/>
              </a:rPr>
              <a:t>Costs of washing machine repair can vary from £60 all the way to £250, the average cost of washing machine repair is £150 (Checkatrade,2023). </a:t>
            </a: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200" b="0" i="0" u="none" strike="noStrike" cap="none" normalizeH="0" baseline="0">
                <a:ln>
                  <a:noFill/>
                </a:ln>
                <a:solidFill>
                  <a:srgbClr val="000000"/>
                </a:solidFill>
                <a:effectLst/>
                <a:latin typeface="Calibri" panose="020F0502020204030204" pitchFamily="34" charset="0"/>
              </a:rPr>
              <a:t>Customers are primarily paying for two parties one for the supply of the parts and a second party to undertake the actual repairs of the appliances.</a:t>
            </a: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200" b="0" i="0" u="none" strike="noStrike" cap="none" normalizeH="0" baseline="0">
                <a:ln>
                  <a:noFill/>
                </a:ln>
                <a:solidFill>
                  <a:srgbClr val="000000"/>
                </a:solidFill>
                <a:effectLst/>
                <a:latin typeface="Calibri" panose="020F0502020204030204" pitchFamily="34" charset="0"/>
              </a:rPr>
              <a:t>Customers would prefer the pay as little as possible, this can somewhat be achieved in warrantying the appliances.</a:t>
            </a: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200" b="0" i="0" u="none" strike="noStrike" cap="none" normalizeH="0" baseline="0">
                <a:ln>
                  <a:noFill/>
                </a:ln>
                <a:solidFill>
                  <a:srgbClr val="000000"/>
                </a:solidFill>
                <a:effectLst/>
                <a:latin typeface="Calibri" panose="020F0502020204030204" pitchFamily="34" charset="0"/>
              </a:rPr>
              <a:t>By recycling parts from damaged/older machines these parts can essentially be free, excluding the cost of transport etc. However, some customers may prefer this route as it is more environmentally friendly and cheaper than replacing the whole unit </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16" name="Text Box 12">
            <a:extLst>
              <a:ext uri="{FF2B5EF4-FFF2-40B4-BE49-F238E27FC236}">
                <a16:creationId xmlns:a16="http://schemas.microsoft.com/office/drawing/2014/main" id="{1DC43F9C-8E69-E0E3-5BE0-5E363124D2D1}"/>
              </a:ext>
            </a:extLst>
          </p:cNvPr>
          <p:cNvSpPr txBox="1">
            <a:spLocks noChangeArrowheads="1"/>
          </p:cNvSpPr>
          <p:nvPr/>
        </p:nvSpPr>
        <p:spPr bwMode="auto">
          <a:xfrm>
            <a:off x="8223250" y="4738688"/>
            <a:ext cx="3975100" cy="3860800"/>
          </a:xfrm>
          <a:prstGeom prst="rect">
            <a:avLst/>
          </a:prstGeom>
          <a:solidFill>
            <a:srgbClr val="FFFFFF"/>
          </a:solidFill>
          <a:ln w="31750" algn="ctr">
            <a:solidFill>
              <a:srgbClr val="9E9E9E"/>
            </a:solidFill>
            <a:miter lim="800000"/>
            <a:headEnd/>
            <a:tailEnd/>
          </a:ln>
          <a:effectLst/>
          <a:extLst>
            <a:ext uri="{AF507438-7753-43E0-B8FC-AC1667EBCBE1}">
              <a14:hiddenEffects xmlns:a14="http://schemas.microsoft.com/office/drawing/2010/main">
                <a:effectLst>
                  <a:outerShdw dist="35921" dir="2700000" algn="ctr" rotWithShape="0">
                    <a:srgbClr val="868686"/>
                  </a:outerShdw>
                </a:effectLst>
              </a14:hiddenEffects>
            </a:ext>
          </a:extLst>
        </p:spPr>
        <p:txBody>
          <a:bodyPr vert="horz" wrap="square" lIns="36576" tIns="36576" rIns="36576" bIns="36576"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400" b="1" i="0" u="none" strike="noStrike" cap="none" normalizeH="0" baseline="0">
                <a:ln>
                  <a:noFill/>
                </a:ln>
                <a:solidFill>
                  <a:srgbClr val="000000"/>
                </a:solidFill>
                <a:effectLst/>
                <a:latin typeface="Calibri" panose="020F0502020204030204" pitchFamily="34" charset="0"/>
              </a:rPr>
              <a:t>CUSTOMER SEGMENTS</a:t>
            </a: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200" b="0" i="0" u="none" strike="noStrike" cap="none" normalizeH="0" baseline="0">
                <a:ln>
                  <a:noFill/>
                </a:ln>
                <a:solidFill>
                  <a:srgbClr val="000000"/>
                </a:solidFill>
                <a:effectLst/>
                <a:latin typeface="Calibri" panose="020F0502020204030204" pitchFamily="34" charset="0"/>
              </a:rPr>
              <a:t>Customers are the most important asset to any business, their loyalty keeps a business afloat. This venture will create value to all customers of Samsung domestic appliances. With the majority of UK households owning a washing machine, 98% in fact from 2017-18 (Bergur, 2022).  The need for cheap domestic appliance repair is needed now more than ever with the current UK cost of living crisis meaning less disposable income for the majority of residents, and the climate crisis also plays a factor with our more circular business model.</a:t>
            </a: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200" b="0" i="0" u="none" strike="noStrike" cap="none" normalizeH="0" baseline="0">
                <a:ln>
                  <a:noFill/>
                </a:ln>
                <a:solidFill>
                  <a:srgbClr val="000000"/>
                </a:solidFill>
                <a:effectLst/>
                <a:latin typeface="Calibri" panose="020F0502020204030204" pitchFamily="34" charset="0"/>
              </a:rPr>
              <a:t>The distribution channels for these customers will be direct from manufacturer to order these replacement parts and then an authorised third party to install the parts.</a:t>
            </a: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200" b="0" i="0" u="none" strike="noStrike" cap="none" normalizeH="0" baseline="0">
                <a:ln>
                  <a:noFill/>
                </a:ln>
                <a:solidFill>
                  <a:srgbClr val="000000"/>
                </a:solidFill>
                <a:effectLst/>
                <a:latin typeface="Calibri" panose="020F0502020204030204" pitchFamily="34" charset="0"/>
              </a:rPr>
              <a:t>Some customers may require different relationships than others, depending on cost of repair etc.</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419004915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Box 2">
            <a:extLst>
              <a:ext uri="{FF2B5EF4-FFF2-40B4-BE49-F238E27FC236}">
                <a16:creationId xmlns:a16="http://schemas.microsoft.com/office/drawing/2014/main" id="{78B814CF-29BD-8B64-D3FD-D2C621294622}"/>
              </a:ext>
            </a:extLst>
          </p:cNvPr>
          <p:cNvSpPr txBox="1">
            <a:spLocks noChangeArrowheads="1"/>
          </p:cNvSpPr>
          <p:nvPr/>
        </p:nvSpPr>
        <p:spPr bwMode="auto">
          <a:xfrm>
            <a:off x="1523047" y="416877"/>
            <a:ext cx="6548438" cy="5272723"/>
          </a:xfrm>
          <a:prstGeom prst="rect">
            <a:avLst/>
          </a:prstGeom>
          <a:solidFill>
            <a:srgbClr val="FFFFFF"/>
          </a:solidFill>
          <a:ln w="31750" algn="ctr">
            <a:solidFill>
              <a:srgbClr val="9E9E9E"/>
            </a:solidFill>
            <a:miter lim="800000"/>
            <a:headEnd/>
            <a:tailEnd/>
          </a:ln>
          <a:effectLst/>
          <a:extLst>
            <a:ext uri="{AF507438-7753-43E0-B8FC-AC1667EBCBE1}">
              <a14:hiddenEffects xmlns:a14="http://schemas.microsoft.com/office/drawing/2010/main">
                <a:effectLst>
                  <a:outerShdw dist="35921" dir="2700000" algn="ctr" rotWithShape="0">
                    <a:srgbClr val="868686"/>
                  </a:outerShdw>
                </a:effectLst>
              </a14:hiddenEffects>
            </a:ext>
          </a:extLst>
        </p:spPr>
        <p:txBody>
          <a:bodyPr vert="horz" wrap="square" lIns="36576" tIns="36576" rIns="36576" bIns="36576"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2200" b="0" i="0" u="none" strike="noStrike" cap="none" normalizeH="0" baseline="0">
                <a:ln>
                  <a:noFill/>
                </a:ln>
                <a:solidFill>
                  <a:srgbClr val="000000"/>
                </a:solidFill>
                <a:effectLst/>
                <a:latin typeface="Calibri" panose="020F0502020204030204" pitchFamily="34" charset="0"/>
              </a:rPr>
              <a:t>References: </a:t>
            </a: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600" b="0" i="1" u="none" strike="noStrike" cap="none" normalizeH="0" baseline="0">
                <a:ln>
                  <a:noFill/>
                </a:ln>
                <a:solidFill>
                  <a:srgbClr val="000000"/>
                </a:solidFill>
                <a:effectLst/>
                <a:latin typeface="Calibri" panose="020F0502020204030204" pitchFamily="34" charset="0"/>
              </a:rPr>
              <a:t>Average Domestic Appliance Repair Cost in 2023? | Checkatrade</a:t>
            </a:r>
            <a:r>
              <a:rPr kumimoji="0" lang="en-GB" altLang="en-US" sz="1600" b="0" i="0" u="none" strike="noStrike" cap="none" normalizeH="0" baseline="0">
                <a:ln>
                  <a:noFill/>
                </a:ln>
                <a:solidFill>
                  <a:srgbClr val="000000"/>
                </a:solidFill>
                <a:effectLst/>
                <a:latin typeface="Calibri" panose="020F0502020204030204" pitchFamily="34" charset="0"/>
              </a:rPr>
              <a:t> (2023). Available at: https://www.checkatrade.com/blog/cost-guides/appliance-repair-cost/ (Accessed: 13 May 2023).</a:t>
            </a:r>
            <a:endParaRPr kumimoji="0" lang="en-GB" altLang="en-US" sz="2000" b="0" i="0" u="none" strike="noStrike" cap="none" normalizeH="0" baseline="0">
              <a:ln>
                <a:noFill/>
              </a:ln>
              <a:solidFill>
                <a:srgbClr val="000000"/>
              </a:solidFill>
              <a:effectLst/>
              <a:latin typeface="Calibri" panose="020F050202020403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600" b="0" i="0" u="none" strike="noStrike" cap="none" normalizeH="0" baseline="0">
                <a:ln>
                  <a:noFill/>
                </a:ln>
                <a:solidFill>
                  <a:srgbClr val="000000"/>
                </a:solidFill>
                <a:effectLst/>
                <a:latin typeface="Calibri" panose="020F0502020204030204" pitchFamily="34" charset="0"/>
              </a:rPr>
              <a:t>Bergur, T. (2022) </a:t>
            </a:r>
            <a:r>
              <a:rPr kumimoji="0" lang="en-GB" altLang="en-US" sz="1600" b="0" i="1" u="none" strike="noStrike" cap="none" normalizeH="0" baseline="0">
                <a:ln>
                  <a:noFill/>
                </a:ln>
                <a:solidFill>
                  <a:srgbClr val="000000"/>
                </a:solidFill>
                <a:effectLst/>
                <a:latin typeface="Calibri" panose="020F0502020204030204" pitchFamily="34" charset="0"/>
              </a:rPr>
              <a:t>Washing machine ownership 1970-2018 | Statista</a:t>
            </a:r>
            <a:r>
              <a:rPr kumimoji="0" lang="en-GB" altLang="en-US" sz="1600" b="0" i="0" u="none" strike="noStrike" cap="none" normalizeH="0" baseline="0">
                <a:ln>
                  <a:noFill/>
                </a:ln>
                <a:solidFill>
                  <a:srgbClr val="000000"/>
                </a:solidFill>
                <a:effectLst/>
                <a:latin typeface="Calibri" panose="020F0502020204030204" pitchFamily="34" charset="0"/>
              </a:rPr>
              <a:t>. Available at: https://www.statista.com/statistics/289017/washing-machine-ownership-in-the-uk/ (Accessed: 13 May 2023).</a:t>
            </a: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600" b="0" i="0" u="none" strike="noStrike" cap="none" normalizeH="0" baseline="0">
                <a:ln>
                  <a:noFill/>
                </a:ln>
                <a:solidFill>
                  <a:srgbClr val="000000"/>
                </a:solidFill>
                <a:effectLst/>
                <a:latin typeface="Calibri" panose="020F0502020204030204" pitchFamily="34" charset="0"/>
              </a:rPr>
              <a:t>Laricchia, F. (2022) </a:t>
            </a:r>
            <a:r>
              <a:rPr kumimoji="0" lang="en-GB" altLang="en-US" sz="1600" b="0" i="1" u="none" strike="noStrike" cap="none" normalizeH="0" baseline="0">
                <a:ln>
                  <a:noFill/>
                </a:ln>
                <a:solidFill>
                  <a:srgbClr val="000000"/>
                </a:solidFill>
                <a:effectLst/>
                <a:latin typeface="Calibri" panose="020F0502020204030204" pitchFamily="34" charset="0"/>
              </a:rPr>
              <a:t>Waste generated: Top 10 global tech companies 2021 | Statista</a:t>
            </a:r>
            <a:r>
              <a:rPr kumimoji="0" lang="en-GB" altLang="en-US" sz="1600" b="0" i="0" u="none" strike="noStrike" cap="none" normalizeH="0" baseline="0">
                <a:ln>
                  <a:noFill/>
                </a:ln>
                <a:solidFill>
                  <a:srgbClr val="000000"/>
                </a:solidFill>
                <a:effectLst/>
                <a:latin typeface="Calibri" panose="020F0502020204030204" pitchFamily="34" charset="0"/>
              </a:rPr>
              <a:t>. Available at: https://www.statista.com/statistics/1250749/generated-waste-top-tech-companies-worldwide/ (Accessed: 13 May 2023).</a:t>
            </a: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600" b="0" i="0" u="none" strike="noStrike" cap="none" normalizeH="0" baseline="0">
                <a:ln>
                  <a:noFill/>
                </a:ln>
                <a:solidFill>
                  <a:srgbClr val="000000"/>
                </a:solidFill>
                <a:effectLst/>
                <a:latin typeface="Calibri" panose="020F0502020204030204" pitchFamily="34" charset="0"/>
              </a:rPr>
              <a:t>Samsung (2011) </a:t>
            </a:r>
            <a:r>
              <a:rPr kumimoji="0" lang="en-GB" altLang="en-US" sz="1600" b="0" i="1" u="none" strike="noStrike" cap="none" normalizeH="0" baseline="0">
                <a:ln>
                  <a:noFill/>
                </a:ln>
                <a:solidFill>
                  <a:srgbClr val="000000"/>
                </a:solidFill>
                <a:effectLst/>
                <a:latin typeface="Calibri" panose="020F0502020204030204" pitchFamily="34" charset="0"/>
              </a:rPr>
              <a:t>Sales of Samsung’s Side-by-Side Refrigerator Top 10 Million – Samsung Global Newsroom</a:t>
            </a:r>
            <a:r>
              <a:rPr kumimoji="0" lang="en-GB" altLang="en-US" sz="1600" b="0" i="0" u="none" strike="noStrike" cap="none" normalizeH="0" baseline="0">
                <a:ln>
                  <a:noFill/>
                </a:ln>
                <a:solidFill>
                  <a:srgbClr val="000000"/>
                </a:solidFill>
                <a:effectLst/>
                <a:latin typeface="Calibri" panose="020F0502020204030204" pitchFamily="34" charset="0"/>
              </a:rPr>
              <a:t>. Available at: https://news.samsung.com/global/sales-of-samsung%E2%80%99s-side-by-side-refrigerator-top-10-million (Accessed: 13 May 2023).</a:t>
            </a: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600" b="0" i="0" u="none" strike="noStrike" cap="none" normalizeH="0" baseline="0">
                <a:ln>
                  <a:noFill/>
                </a:ln>
                <a:solidFill>
                  <a:srgbClr val="000000"/>
                </a:solidFill>
                <a:effectLst/>
                <a:latin typeface="Calibri" panose="020F0502020204030204" pitchFamily="34" charset="0"/>
              </a:rPr>
              <a:t>similarweb (2023) </a:t>
            </a:r>
            <a:r>
              <a:rPr kumimoji="0" lang="en-GB" altLang="en-US" sz="1600" b="0" i="1" u="none" strike="noStrike" cap="none" normalizeH="0" baseline="0">
                <a:ln>
                  <a:noFill/>
                </a:ln>
                <a:solidFill>
                  <a:srgbClr val="000000"/>
                </a:solidFill>
                <a:effectLst/>
                <a:latin typeface="Calibri" panose="020F0502020204030204" pitchFamily="34" charset="0"/>
              </a:rPr>
              <a:t>samsung.com Market Share, Revenue and Traffic Analytics | Similarweb</a:t>
            </a:r>
            <a:r>
              <a:rPr kumimoji="0" lang="en-GB" altLang="en-US" sz="1600" b="0" i="0" u="none" strike="noStrike" cap="none" normalizeH="0" baseline="0">
                <a:ln>
                  <a:noFill/>
                </a:ln>
                <a:solidFill>
                  <a:srgbClr val="000000"/>
                </a:solidFill>
                <a:effectLst/>
                <a:latin typeface="Calibri" panose="020F0502020204030204" pitchFamily="34" charset="0"/>
              </a:rPr>
              <a:t>. Available at: https://www.similarweb.com/website/samsung.com/#overview (Accessed: 13 May 2023).</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95096816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TotalTime>
  <Words>1235</Words>
  <Application>Microsoft Office PowerPoint</Application>
  <PresentationFormat>Widescreen</PresentationFormat>
  <Paragraphs>60</Paragraphs>
  <Slides>3</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vt:i4>
      </vt:variant>
    </vt:vector>
  </HeadingPairs>
  <TitlesOfParts>
    <vt:vector size="7" baseType="lpstr">
      <vt:lpstr>Arial</vt:lpstr>
      <vt:lpstr>Calibri</vt:lpstr>
      <vt:lpstr>Calibri Light</vt:lpstr>
      <vt:lpstr>Office Theme</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Will Rivers (2104200)</dc:creator>
  <cp:lastModifiedBy>Will Rivers (2104200)</cp:lastModifiedBy>
  <cp:revision>1</cp:revision>
  <dcterms:created xsi:type="dcterms:W3CDTF">2023-07-18T22:34:35Z</dcterms:created>
  <dcterms:modified xsi:type="dcterms:W3CDTF">2023-07-18T22:38:24Z</dcterms:modified>
</cp:coreProperties>
</file>