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2"/>
  </p:notesMasterIdLst>
  <p:sldIdLst>
    <p:sldId id="256" r:id="rId2"/>
    <p:sldId id="257" r:id="rId3"/>
    <p:sldId id="258" r:id="rId4"/>
    <p:sldId id="263" r:id="rId5"/>
    <p:sldId id="259" r:id="rId6"/>
    <p:sldId id="260" r:id="rId7"/>
    <p:sldId id="261" r:id="rId8"/>
    <p:sldId id="262"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6" r:id="rId30"/>
    <p:sldId id="287"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7528D32-D484-B32B-5D6A-7FB431C6CAD8}" name="HUGHES L. (1910033)" initials="HL(" userId="S::1910033@swansea.ac.uk::55c45490-6dbc-4566-923b-c33771bc1ea7"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5853"/>
  </p:normalViewPr>
  <p:slideViewPr>
    <p:cSldViewPr snapToGrid="0">
      <p:cViewPr varScale="1">
        <p:scale>
          <a:sx n="84" d="100"/>
          <a:sy n="84" d="100"/>
        </p:scale>
        <p:origin x="186"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CBA848-35C9-504A-B497-E39D201790A7}" type="datetimeFigureOut">
              <a:rPr lang="en-US" smtClean="0"/>
              <a:t>11/18/2022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ABE8FF-2F10-4D47-B297-E44CEAF92CEA}" type="slidenum">
              <a:rPr lang="en-US" smtClean="0"/>
              <a:t>‹#›</a:t>
            </a:fld>
            <a:endParaRPr lang="en-US" dirty="0"/>
          </a:p>
        </p:txBody>
      </p:sp>
    </p:spTree>
    <p:extLst>
      <p:ext uri="{BB962C8B-B14F-4D97-AF65-F5344CB8AC3E}">
        <p14:creationId xmlns:p14="http://schemas.microsoft.com/office/powerpoint/2010/main" val="37024221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AABE8FF-2F10-4D47-B297-E44CEAF92CEA}" type="slidenum">
              <a:rPr lang="en-US" smtClean="0"/>
              <a:t>1</a:t>
            </a:fld>
            <a:endParaRPr lang="en-US" dirty="0"/>
          </a:p>
        </p:txBody>
      </p:sp>
    </p:spTree>
    <p:extLst>
      <p:ext uri="{BB962C8B-B14F-4D97-AF65-F5344CB8AC3E}">
        <p14:creationId xmlns:p14="http://schemas.microsoft.com/office/powerpoint/2010/main" val="4067157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See Gordon Brown 2010 where he remained Prime Minister but resigned after Labour could not get their support</a:t>
            </a:r>
          </a:p>
          <a:p>
            <a:endParaRPr lang="en-US" dirty="0"/>
          </a:p>
        </p:txBody>
      </p:sp>
      <p:sp>
        <p:nvSpPr>
          <p:cNvPr id="4" name="Slide Number Placeholder 3"/>
          <p:cNvSpPr>
            <a:spLocks noGrp="1"/>
          </p:cNvSpPr>
          <p:nvPr>
            <p:ph type="sldNum" sz="quarter" idx="5"/>
          </p:nvPr>
        </p:nvSpPr>
        <p:spPr/>
        <p:txBody>
          <a:bodyPr/>
          <a:lstStyle/>
          <a:p>
            <a:fld id="{9AABE8FF-2F10-4D47-B297-E44CEAF92CEA}" type="slidenum">
              <a:rPr lang="en-US" smtClean="0"/>
              <a:t>5</a:t>
            </a:fld>
            <a:endParaRPr lang="en-US" dirty="0"/>
          </a:p>
        </p:txBody>
      </p:sp>
    </p:spTree>
    <p:extLst>
      <p:ext uri="{BB962C8B-B14F-4D97-AF65-F5344CB8AC3E}">
        <p14:creationId xmlns:p14="http://schemas.microsoft.com/office/powerpoint/2010/main" val="24035945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first task that a PM will have is writing ‘last resort letters’ which are carried under Trident submarines which set out the PM’s instructions if a nuclear attack destroys government.</a:t>
            </a:r>
          </a:p>
        </p:txBody>
      </p:sp>
      <p:sp>
        <p:nvSpPr>
          <p:cNvPr id="4" name="Slide Number Placeholder 3"/>
          <p:cNvSpPr>
            <a:spLocks noGrp="1"/>
          </p:cNvSpPr>
          <p:nvPr>
            <p:ph type="sldNum" sz="quarter" idx="5"/>
          </p:nvPr>
        </p:nvSpPr>
        <p:spPr/>
        <p:txBody>
          <a:bodyPr/>
          <a:lstStyle/>
          <a:p>
            <a:fld id="{9AABE8FF-2F10-4D47-B297-E44CEAF92CEA}" type="slidenum">
              <a:rPr lang="en-US" smtClean="0"/>
              <a:t>7</a:t>
            </a:fld>
            <a:endParaRPr lang="en-US" dirty="0"/>
          </a:p>
        </p:txBody>
      </p:sp>
    </p:spTree>
    <p:extLst>
      <p:ext uri="{BB962C8B-B14F-4D97-AF65-F5344CB8AC3E}">
        <p14:creationId xmlns:p14="http://schemas.microsoft.com/office/powerpoint/2010/main" val="21308487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AG v De Keyser’s Royal Hotel 1920 – During WW1 the Crown requisitioned De Keyser’s hotel as headquarters for the Royal Flying Corps under the Defense of the Realm Act 1914. The Crown argued that under the royal prerogative they did not have to pay compensation. Whilst De Keyser argued they did under the statute. Held that the statute limited the power so compensation was owed.</a:t>
            </a:r>
          </a:p>
        </p:txBody>
      </p:sp>
      <p:sp>
        <p:nvSpPr>
          <p:cNvPr id="4" name="Slide Number Placeholder 3"/>
          <p:cNvSpPr>
            <a:spLocks noGrp="1"/>
          </p:cNvSpPr>
          <p:nvPr>
            <p:ph type="sldNum" sz="quarter" idx="5"/>
          </p:nvPr>
        </p:nvSpPr>
        <p:spPr/>
        <p:txBody>
          <a:bodyPr/>
          <a:lstStyle/>
          <a:p>
            <a:fld id="{9AABE8FF-2F10-4D47-B297-E44CEAF92CEA}" type="slidenum">
              <a:rPr lang="en-US" smtClean="0"/>
              <a:t>16</a:t>
            </a:fld>
            <a:endParaRPr lang="en-US" dirty="0"/>
          </a:p>
        </p:txBody>
      </p:sp>
    </p:spTree>
    <p:extLst>
      <p:ext uri="{BB962C8B-B14F-4D97-AF65-F5344CB8AC3E}">
        <p14:creationId xmlns:p14="http://schemas.microsoft.com/office/powerpoint/2010/main" val="13076178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Miller, Boris Johnson used his prerogative power to prorogue parliament for 33 days. Meaning that the current parliament session comes to an end and parliament cannot meet. This prorogation occurred right before the time leading up to Brexit meaning parliament could not debate and hold the executive accountable</a:t>
            </a:r>
          </a:p>
        </p:txBody>
      </p:sp>
      <p:sp>
        <p:nvSpPr>
          <p:cNvPr id="4" name="Slide Number Placeholder 3"/>
          <p:cNvSpPr>
            <a:spLocks noGrp="1"/>
          </p:cNvSpPr>
          <p:nvPr>
            <p:ph type="sldNum" sz="quarter" idx="5"/>
          </p:nvPr>
        </p:nvSpPr>
        <p:spPr/>
        <p:txBody>
          <a:bodyPr/>
          <a:lstStyle/>
          <a:p>
            <a:fld id="{9AABE8FF-2F10-4D47-B297-E44CEAF92CEA}" type="slidenum">
              <a:rPr lang="en-US" smtClean="0"/>
              <a:t>19</a:t>
            </a:fld>
            <a:endParaRPr lang="en-US" dirty="0"/>
          </a:p>
        </p:txBody>
      </p:sp>
    </p:spTree>
    <p:extLst>
      <p:ext uri="{BB962C8B-B14F-4D97-AF65-F5344CB8AC3E}">
        <p14:creationId xmlns:p14="http://schemas.microsoft.com/office/powerpoint/2010/main" val="26915407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farmland known as Crichel Down was acquired by the Air Ministry in 1937. Following from numerous blunders from civil servants the land was not returned to the owner. Following an inquiry, the Minister for Agriculture resigned.</a:t>
            </a:r>
          </a:p>
        </p:txBody>
      </p:sp>
      <p:sp>
        <p:nvSpPr>
          <p:cNvPr id="4" name="Slide Number Placeholder 3"/>
          <p:cNvSpPr>
            <a:spLocks noGrp="1"/>
          </p:cNvSpPr>
          <p:nvPr>
            <p:ph type="sldNum" sz="quarter" idx="5"/>
          </p:nvPr>
        </p:nvSpPr>
        <p:spPr/>
        <p:txBody>
          <a:bodyPr/>
          <a:lstStyle/>
          <a:p>
            <a:fld id="{9AABE8FF-2F10-4D47-B297-E44CEAF92CEA}" type="slidenum">
              <a:rPr lang="en-US" smtClean="0"/>
              <a:t>24</a:t>
            </a:fld>
            <a:endParaRPr lang="en-US" dirty="0"/>
          </a:p>
        </p:txBody>
      </p:sp>
    </p:spTree>
    <p:extLst>
      <p:ext uri="{BB962C8B-B14F-4D97-AF65-F5344CB8AC3E}">
        <p14:creationId xmlns:p14="http://schemas.microsoft.com/office/powerpoint/2010/main" val="491193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11/18/2022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11/18/2022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a:t>11/18/2022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a:t>11/18/2022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a:t>11/18/2022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a:t>11/18/2022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a:t>11/18/2022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11/18/2022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a:pPr/>
              <a:t>11/18/2022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11/18/2022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11/18/2022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a:pPr/>
              <a:t>11/18/2022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FBAE1-5EE1-F808-728B-491373628E93}"/>
              </a:ext>
            </a:extLst>
          </p:cNvPr>
          <p:cNvSpPr>
            <a:spLocks noGrp="1"/>
          </p:cNvSpPr>
          <p:nvPr>
            <p:ph type="ctrTitle"/>
          </p:nvPr>
        </p:nvSpPr>
        <p:spPr/>
        <p:txBody>
          <a:bodyPr/>
          <a:lstStyle/>
          <a:p>
            <a:r>
              <a:rPr lang="en-US" dirty="0"/>
              <a:t>Executive powers</a:t>
            </a:r>
          </a:p>
        </p:txBody>
      </p:sp>
    </p:spTree>
    <p:extLst>
      <p:ext uri="{BB962C8B-B14F-4D97-AF65-F5344CB8AC3E}">
        <p14:creationId xmlns:p14="http://schemas.microsoft.com/office/powerpoint/2010/main" val="1953386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88C72F-B1B1-426F-E530-CB722C5DD362}"/>
              </a:ext>
            </a:extLst>
          </p:cNvPr>
          <p:cNvSpPr>
            <a:spLocks noGrp="1"/>
          </p:cNvSpPr>
          <p:nvPr>
            <p:ph idx="1"/>
          </p:nvPr>
        </p:nvSpPr>
        <p:spPr/>
        <p:txBody>
          <a:bodyPr/>
          <a:lstStyle/>
          <a:p>
            <a:r>
              <a:rPr lang="en-US" dirty="0"/>
              <a:t>Explain the roles of the Executive.</a:t>
            </a:r>
          </a:p>
          <a:p>
            <a:r>
              <a:rPr lang="en-US" dirty="0"/>
              <a:t>Describe the functions and legal status of civil servants and government agencies</a:t>
            </a:r>
          </a:p>
          <a:p>
            <a:r>
              <a:rPr lang="en-US" dirty="0"/>
              <a:t>Explain how the royal prerogative works and how statues and the judiciary control them.</a:t>
            </a:r>
          </a:p>
          <a:p>
            <a:r>
              <a:rPr lang="en-US" dirty="0"/>
              <a:t>Describe how the Executive are accountable.</a:t>
            </a:r>
          </a:p>
          <a:p>
            <a:r>
              <a:rPr lang="en-US" dirty="0"/>
              <a:t>Outline the Ministerial code</a:t>
            </a:r>
          </a:p>
        </p:txBody>
      </p:sp>
      <p:sp>
        <p:nvSpPr>
          <p:cNvPr id="6" name="TextBox 5">
            <a:extLst>
              <a:ext uri="{FF2B5EF4-FFF2-40B4-BE49-F238E27FC236}">
                <a16:creationId xmlns:a16="http://schemas.microsoft.com/office/drawing/2014/main" id="{374D3147-A289-4A36-6F0A-89EE311DB5D6}"/>
              </a:ext>
            </a:extLst>
          </p:cNvPr>
          <p:cNvSpPr txBox="1"/>
          <p:nvPr/>
        </p:nvSpPr>
        <p:spPr>
          <a:xfrm>
            <a:off x="1451579" y="1275645"/>
            <a:ext cx="9476065" cy="584775"/>
          </a:xfrm>
          <a:prstGeom prst="rect">
            <a:avLst/>
          </a:prstGeom>
          <a:noFill/>
        </p:spPr>
        <p:txBody>
          <a:bodyPr wrap="square" rtlCol="0">
            <a:spAutoFit/>
          </a:bodyPr>
          <a:lstStyle/>
          <a:p>
            <a:r>
              <a:rPr lang="en-US" sz="3200" dirty="0"/>
              <a:t>Learning objectives: </a:t>
            </a:r>
          </a:p>
        </p:txBody>
      </p:sp>
    </p:spTree>
    <p:extLst>
      <p:ext uri="{BB962C8B-B14F-4D97-AF65-F5344CB8AC3E}">
        <p14:creationId xmlns:p14="http://schemas.microsoft.com/office/powerpoint/2010/main" val="10295653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EBE74-8DBC-B399-CD67-0A5FD6ED346A}"/>
              </a:ext>
            </a:extLst>
          </p:cNvPr>
          <p:cNvSpPr>
            <a:spLocks noGrp="1"/>
          </p:cNvSpPr>
          <p:nvPr>
            <p:ph type="title"/>
          </p:nvPr>
        </p:nvSpPr>
        <p:spPr/>
        <p:txBody>
          <a:bodyPr/>
          <a:lstStyle/>
          <a:p>
            <a:r>
              <a:rPr lang="en-US" dirty="0"/>
              <a:t>The executive</a:t>
            </a:r>
          </a:p>
        </p:txBody>
      </p:sp>
      <p:sp>
        <p:nvSpPr>
          <p:cNvPr id="3" name="Content Placeholder 2">
            <a:extLst>
              <a:ext uri="{FF2B5EF4-FFF2-40B4-BE49-F238E27FC236}">
                <a16:creationId xmlns:a16="http://schemas.microsoft.com/office/drawing/2014/main" id="{89C3587C-1A8F-1212-623E-AF9B29EBABBC}"/>
              </a:ext>
            </a:extLst>
          </p:cNvPr>
          <p:cNvSpPr>
            <a:spLocks noGrp="1"/>
          </p:cNvSpPr>
          <p:nvPr>
            <p:ph idx="1"/>
          </p:nvPr>
        </p:nvSpPr>
        <p:spPr>
          <a:xfrm>
            <a:off x="1451579" y="1853754"/>
            <a:ext cx="9603275" cy="4622135"/>
          </a:xfrm>
        </p:spPr>
        <p:txBody>
          <a:bodyPr/>
          <a:lstStyle/>
          <a:p>
            <a:pPr marL="0" indent="0">
              <a:buNone/>
            </a:pPr>
            <a:r>
              <a:rPr lang="en-US" dirty="0"/>
              <a:t>Broadly speaking, the Executive are the bodies that deal with creating and implementing government’s policy</a:t>
            </a:r>
          </a:p>
          <a:p>
            <a:pPr marL="0" indent="0">
              <a:buNone/>
            </a:pPr>
            <a:r>
              <a:rPr lang="en-US" dirty="0"/>
              <a:t>There are six branches of the Executive:</a:t>
            </a:r>
          </a:p>
          <a:p>
            <a:pPr marL="457200" indent="-457200">
              <a:buFont typeface="+mj-lt"/>
              <a:buAutoNum type="arabicPeriod"/>
            </a:pPr>
            <a:r>
              <a:rPr lang="en-US" dirty="0"/>
              <a:t>The Monarch</a:t>
            </a:r>
          </a:p>
          <a:p>
            <a:pPr marL="457200" indent="-457200">
              <a:buFont typeface="+mj-lt"/>
              <a:buAutoNum type="arabicPeriod"/>
            </a:pPr>
            <a:r>
              <a:rPr lang="en-US" dirty="0"/>
              <a:t>The Prime Minister</a:t>
            </a:r>
          </a:p>
          <a:p>
            <a:pPr marL="457200" indent="-457200">
              <a:buFont typeface="+mj-lt"/>
              <a:buAutoNum type="arabicPeriod"/>
            </a:pPr>
            <a:r>
              <a:rPr lang="en-US" dirty="0"/>
              <a:t>The Cabinet</a:t>
            </a:r>
          </a:p>
          <a:p>
            <a:pPr marL="457200" indent="-457200">
              <a:buFont typeface="+mj-lt"/>
              <a:buAutoNum type="arabicPeriod"/>
            </a:pPr>
            <a:r>
              <a:rPr lang="en-US" dirty="0"/>
              <a:t>The wider government</a:t>
            </a:r>
          </a:p>
          <a:p>
            <a:pPr marL="457200" indent="-457200">
              <a:buFont typeface="+mj-lt"/>
              <a:buAutoNum type="arabicPeriod"/>
            </a:pPr>
            <a:r>
              <a:rPr lang="en-US" dirty="0"/>
              <a:t>The civil service </a:t>
            </a:r>
          </a:p>
          <a:p>
            <a:pPr marL="457200" indent="-457200">
              <a:buFont typeface="+mj-lt"/>
              <a:buAutoNum type="arabicPeriod"/>
            </a:pPr>
            <a:r>
              <a:rPr lang="en-US" dirty="0"/>
              <a:t>‘Other public bodies’</a:t>
            </a:r>
          </a:p>
          <a:p>
            <a:pPr marL="457200" indent="-457200">
              <a:buFont typeface="+mj-lt"/>
              <a:buAutoNum type="arabicPeriod"/>
            </a:pPr>
            <a:endParaRPr lang="en-US" dirty="0"/>
          </a:p>
          <a:p>
            <a:pPr marL="457200" indent="-457200">
              <a:buFont typeface="+mj-lt"/>
              <a:buAutoNum type="arabicPeriod"/>
            </a:pPr>
            <a:endParaRPr lang="en-US" dirty="0"/>
          </a:p>
        </p:txBody>
      </p:sp>
    </p:spTree>
    <p:extLst>
      <p:ext uri="{BB962C8B-B14F-4D97-AF65-F5344CB8AC3E}">
        <p14:creationId xmlns:p14="http://schemas.microsoft.com/office/powerpoint/2010/main" val="2110214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442F9DAA-F7CD-4621-A628-566E16483D2E}"/>
              </a:ext>
            </a:extLst>
          </p:cNvPr>
          <p:cNvSpPr>
            <a:spLocks noGrp="1"/>
          </p:cNvSpPr>
          <p:nvPr>
            <p:ph type="title"/>
          </p:nvPr>
        </p:nvSpPr>
        <p:spPr>
          <a:xfrm>
            <a:off x="1451580" y="804520"/>
            <a:ext cx="4176511" cy="1049235"/>
          </a:xfrm>
        </p:spPr>
        <p:txBody>
          <a:bodyPr>
            <a:normAutofit/>
          </a:bodyPr>
          <a:lstStyle/>
          <a:p>
            <a:r>
              <a:rPr lang="en-US" dirty="0"/>
              <a:t>The monarch </a:t>
            </a:r>
          </a:p>
        </p:txBody>
      </p:sp>
      <p:sp>
        <p:nvSpPr>
          <p:cNvPr id="13" name="Rectangle 1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3" name="Content Placeholder 2">
            <a:extLst>
              <a:ext uri="{FF2B5EF4-FFF2-40B4-BE49-F238E27FC236}">
                <a16:creationId xmlns:a16="http://schemas.microsoft.com/office/drawing/2014/main" id="{DAC11746-E67A-5307-48BB-FD97E39B3859}"/>
              </a:ext>
            </a:extLst>
          </p:cNvPr>
          <p:cNvSpPr>
            <a:spLocks noGrp="1"/>
          </p:cNvSpPr>
          <p:nvPr>
            <p:ph idx="1"/>
          </p:nvPr>
        </p:nvSpPr>
        <p:spPr>
          <a:xfrm>
            <a:off x="283863" y="2034489"/>
            <a:ext cx="4172212" cy="3450613"/>
          </a:xfrm>
        </p:spPr>
        <p:txBody>
          <a:bodyPr>
            <a:normAutofit/>
          </a:bodyPr>
          <a:lstStyle/>
          <a:p>
            <a:pPr marL="0" indent="0">
              <a:buNone/>
            </a:pPr>
            <a:r>
              <a:rPr lang="en-US" dirty="0"/>
              <a:t>The apex leader of the Executive.</a:t>
            </a:r>
          </a:p>
          <a:p>
            <a:pPr marL="0" indent="0">
              <a:buNone/>
            </a:pPr>
            <a:endParaRPr lang="en-US" dirty="0"/>
          </a:p>
          <a:p>
            <a:pPr marL="0" indent="0">
              <a:buNone/>
            </a:pPr>
            <a:r>
              <a:rPr lang="en-US" dirty="0"/>
              <a:t>As they are no longer the active head of the executive, the Executive carries out their duties in the name of the crown.</a:t>
            </a:r>
          </a:p>
          <a:p>
            <a:pPr marL="0" indent="0">
              <a:buNone/>
            </a:pPr>
            <a:endParaRPr lang="en-US" dirty="0"/>
          </a:p>
          <a:p>
            <a:pPr marL="0" indent="0">
              <a:buNone/>
            </a:pPr>
            <a:endParaRPr lang="en-US" dirty="0"/>
          </a:p>
        </p:txBody>
      </p:sp>
      <p:pic>
        <p:nvPicPr>
          <p:cNvPr id="4" name="Picture 3">
            <a:extLst>
              <a:ext uri="{FF2B5EF4-FFF2-40B4-BE49-F238E27FC236}">
                <a16:creationId xmlns:a16="http://schemas.microsoft.com/office/drawing/2014/main" id="{A3AA9E22-64F0-1784-0136-84E91192C803}"/>
              </a:ext>
            </a:extLst>
          </p:cNvPr>
          <p:cNvPicPr>
            <a:picLocks noChangeAspect="1"/>
          </p:cNvPicPr>
          <p:nvPr/>
        </p:nvPicPr>
        <p:blipFill>
          <a:blip r:embed="rId2"/>
          <a:stretch>
            <a:fillRect/>
          </a:stretch>
        </p:blipFill>
        <p:spPr>
          <a:xfrm>
            <a:off x="6096000" y="1831097"/>
            <a:ext cx="6040737" cy="3835867"/>
          </a:xfrm>
          <a:prstGeom prst="rect">
            <a:avLst/>
          </a:prstGeom>
        </p:spPr>
      </p:pic>
      <p:pic>
        <p:nvPicPr>
          <p:cNvPr id="15" name="Picture 1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094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A865A-C3A3-DC62-9912-C8FF3A1B98CD}"/>
              </a:ext>
            </a:extLst>
          </p:cNvPr>
          <p:cNvSpPr>
            <a:spLocks noGrp="1"/>
          </p:cNvSpPr>
          <p:nvPr>
            <p:ph type="title"/>
          </p:nvPr>
        </p:nvSpPr>
        <p:spPr>
          <a:xfrm>
            <a:off x="1451578" y="1256075"/>
            <a:ext cx="9603275" cy="1049235"/>
          </a:xfrm>
        </p:spPr>
        <p:txBody>
          <a:bodyPr/>
          <a:lstStyle/>
          <a:p>
            <a:r>
              <a:rPr lang="en-US" dirty="0"/>
              <a:t>The prime minister</a:t>
            </a:r>
          </a:p>
        </p:txBody>
      </p:sp>
      <p:sp>
        <p:nvSpPr>
          <p:cNvPr id="3" name="Content Placeholder 2">
            <a:extLst>
              <a:ext uri="{FF2B5EF4-FFF2-40B4-BE49-F238E27FC236}">
                <a16:creationId xmlns:a16="http://schemas.microsoft.com/office/drawing/2014/main" id="{2DC26B5F-8B20-F74D-B4AD-BF7B1FE13636}"/>
              </a:ext>
            </a:extLst>
          </p:cNvPr>
          <p:cNvSpPr>
            <a:spLocks noGrp="1"/>
          </p:cNvSpPr>
          <p:nvPr>
            <p:ph idx="1"/>
          </p:nvPr>
        </p:nvSpPr>
        <p:spPr>
          <a:xfrm>
            <a:off x="254957" y="2151312"/>
            <a:ext cx="11937043" cy="3450613"/>
          </a:xfrm>
        </p:spPr>
        <p:txBody>
          <a:bodyPr>
            <a:normAutofit/>
          </a:bodyPr>
          <a:lstStyle/>
          <a:p>
            <a:pPr marL="0" indent="0">
              <a:buNone/>
            </a:pPr>
            <a:r>
              <a:rPr lang="en-US" sz="1800" dirty="0"/>
              <a:t>The Prime Minister is head of the government.  Constitutionally they are chosen by the monarchy through constitution convention. However, convention says that the monarchy will always appoint the leader of the winning political party within elections.</a:t>
            </a:r>
          </a:p>
          <a:p>
            <a:pPr marL="0" indent="0">
              <a:buNone/>
            </a:pPr>
            <a:endParaRPr lang="en-US" sz="1800" dirty="0"/>
          </a:p>
          <a:p>
            <a:pPr marL="0" indent="0">
              <a:buNone/>
            </a:pPr>
            <a:r>
              <a:rPr lang="en-US" sz="1800" dirty="0"/>
              <a:t>What if there’s no winning majority? The Cabinet Manuel (which sets out the rules and conventions impacting the conduct of government) states that the Prime Minister at the time of the general election may remain as Prime Minister if they can get the support of the House of Commons. </a:t>
            </a:r>
          </a:p>
        </p:txBody>
      </p:sp>
    </p:spTree>
    <p:extLst>
      <p:ext uri="{BB962C8B-B14F-4D97-AF65-F5344CB8AC3E}">
        <p14:creationId xmlns:p14="http://schemas.microsoft.com/office/powerpoint/2010/main" val="1820155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963C2-6655-B6D7-E30D-A91887C5C711}"/>
              </a:ext>
            </a:extLst>
          </p:cNvPr>
          <p:cNvSpPr>
            <a:spLocks noGrp="1"/>
          </p:cNvSpPr>
          <p:nvPr>
            <p:ph type="title"/>
          </p:nvPr>
        </p:nvSpPr>
        <p:spPr>
          <a:xfrm>
            <a:off x="1451578" y="1233496"/>
            <a:ext cx="9603275" cy="1049235"/>
          </a:xfrm>
        </p:spPr>
        <p:txBody>
          <a:bodyPr/>
          <a:lstStyle/>
          <a:p>
            <a:r>
              <a:rPr lang="en-US" dirty="0"/>
              <a:t>The prime minister</a:t>
            </a:r>
          </a:p>
        </p:txBody>
      </p:sp>
      <p:sp>
        <p:nvSpPr>
          <p:cNvPr id="3" name="Content Placeholder 2">
            <a:extLst>
              <a:ext uri="{FF2B5EF4-FFF2-40B4-BE49-F238E27FC236}">
                <a16:creationId xmlns:a16="http://schemas.microsoft.com/office/drawing/2014/main" id="{213B08D1-19D2-58C6-F54D-04B28F4BC4CF}"/>
              </a:ext>
            </a:extLst>
          </p:cNvPr>
          <p:cNvSpPr>
            <a:spLocks noGrp="1"/>
          </p:cNvSpPr>
          <p:nvPr>
            <p:ph idx="1"/>
          </p:nvPr>
        </p:nvSpPr>
        <p:spPr>
          <a:xfrm>
            <a:off x="322690" y="2004443"/>
            <a:ext cx="11214554" cy="3450613"/>
          </a:xfrm>
        </p:spPr>
        <p:txBody>
          <a:bodyPr/>
          <a:lstStyle/>
          <a:p>
            <a:pPr marL="0" indent="0">
              <a:buNone/>
            </a:pPr>
            <a:r>
              <a:rPr lang="en-US" dirty="0"/>
              <a:t>Prime Minister may resign without having lost a general election.</a:t>
            </a:r>
          </a:p>
          <a:p>
            <a:pPr marL="0" indent="0">
              <a:buNone/>
            </a:pPr>
            <a:endParaRPr lang="en-US" dirty="0"/>
          </a:p>
          <a:p>
            <a:pPr marL="0" indent="0">
              <a:buNone/>
            </a:pPr>
            <a:r>
              <a:rPr lang="en-US" dirty="0"/>
              <a:t>Task – Pick one of these former Prime Ministers and explain why they resigned from their post:</a:t>
            </a:r>
          </a:p>
          <a:p>
            <a:pPr marL="457200" indent="-457200">
              <a:buFont typeface="+mj-lt"/>
              <a:buAutoNum type="arabicPeriod"/>
            </a:pPr>
            <a:r>
              <a:rPr lang="en-US" dirty="0"/>
              <a:t>Tony Blair in 2007</a:t>
            </a:r>
          </a:p>
          <a:p>
            <a:pPr marL="457200" indent="-457200">
              <a:buFont typeface="+mj-lt"/>
              <a:buAutoNum type="arabicPeriod"/>
            </a:pPr>
            <a:r>
              <a:rPr lang="en-US" dirty="0"/>
              <a:t>David Cameron in 2016</a:t>
            </a:r>
          </a:p>
          <a:p>
            <a:pPr marL="457200" indent="-457200">
              <a:buFont typeface="+mj-lt"/>
              <a:buAutoNum type="arabicPeriod"/>
            </a:pPr>
            <a:r>
              <a:rPr lang="en-US" dirty="0"/>
              <a:t>Theresa May in 2019</a:t>
            </a:r>
          </a:p>
        </p:txBody>
      </p:sp>
    </p:spTree>
    <p:extLst>
      <p:ext uri="{BB962C8B-B14F-4D97-AF65-F5344CB8AC3E}">
        <p14:creationId xmlns:p14="http://schemas.microsoft.com/office/powerpoint/2010/main" val="1280930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47775-AC51-C66A-D522-3F261FD2AFBE}"/>
              </a:ext>
            </a:extLst>
          </p:cNvPr>
          <p:cNvSpPr>
            <a:spLocks noGrp="1"/>
          </p:cNvSpPr>
          <p:nvPr>
            <p:ph type="title"/>
          </p:nvPr>
        </p:nvSpPr>
        <p:spPr>
          <a:xfrm>
            <a:off x="1451578" y="1255781"/>
            <a:ext cx="9603275" cy="1049235"/>
          </a:xfrm>
        </p:spPr>
        <p:txBody>
          <a:bodyPr/>
          <a:lstStyle/>
          <a:p>
            <a:r>
              <a:rPr lang="en-US" dirty="0"/>
              <a:t>The role of prime minister</a:t>
            </a:r>
          </a:p>
        </p:txBody>
      </p:sp>
      <p:sp>
        <p:nvSpPr>
          <p:cNvPr id="3" name="Content Placeholder 2">
            <a:extLst>
              <a:ext uri="{FF2B5EF4-FFF2-40B4-BE49-F238E27FC236}">
                <a16:creationId xmlns:a16="http://schemas.microsoft.com/office/drawing/2014/main" id="{DD4612E5-46AD-19EC-86C0-11B6A0B0A398}"/>
              </a:ext>
            </a:extLst>
          </p:cNvPr>
          <p:cNvSpPr>
            <a:spLocks noGrp="1"/>
          </p:cNvSpPr>
          <p:nvPr>
            <p:ph idx="1"/>
          </p:nvPr>
        </p:nvSpPr>
        <p:spPr>
          <a:xfrm>
            <a:off x="501553" y="2003857"/>
            <a:ext cx="9603275" cy="3450613"/>
          </a:xfrm>
        </p:spPr>
        <p:txBody>
          <a:bodyPr/>
          <a:lstStyle/>
          <a:p>
            <a:pPr marL="0" indent="0">
              <a:buNone/>
            </a:pPr>
            <a:r>
              <a:rPr lang="en-US" dirty="0"/>
              <a:t>The role of Prime Minister:</a:t>
            </a:r>
          </a:p>
          <a:p>
            <a:r>
              <a:rPr lang="en-US" dirty="0"/>
              <a:t>Create and organise the government</a:t>
            </a:r>
          </a:p>
          <a:p>
            <a:r>
              <a:rPr lang="en-US" dirty="0"/>
              <a:t>Patronage</a:t>
            </a:r>
          </a:p>
          <a:p>
            <a:r>
              <a:rPr lang="en-US" dirty="0"/>
              <a:t>Manages the cabinet</a:t>
            </a:r>
          </a:p>
          <a:p>
            <a:r>
              <a:rPr lang="en-US" dirty="0"/>
              <a:t>Role as nation leader internationally</a:t>
            </a:r>
          </a:p>
          <a:p>
            <a:r>
              <a:rPr lang="en-US" dirty="0"/>
              <a:t>Role in the civil service</a:t>
            </a:r>
          </a:p>
          <a:p>
            <a:r>
              <a:rPr lang="en-US" dirty="0"/>
              <a:t>Role within UK security</a:t>
            </a:r>
          </a:p>
        </p:txBody>
      </p:sp>
    </p:spTree>
    <p:extLst>
      <p:ext uri="{BB962C8B-B14F-4D97-AF65-F5344CB8AC3E}">
        <p14:creationId xmlns:p14="http://schemas.microsoft.com/office/powerpoint/2010/main" val="3142307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A9FFF-289B-54B6-BE8B-A76EE00564CF}"/>
              </a:ext>
            </a:extLst>
          </p:cNvPr>
          <p:cNvSpPr>
            <a:spLocks noGrp="1"/>
          </p:cNvSpPr>
          <p:nvPr>
            <p:ph type="title"/>
          </p:nvPr>
        </p:nvSpPr>
        <p:spPr>
          <a:xfrm>
            <a:off x="1451579" y="1267657"/>
            <a:ext cx="9603275" cy="1049235"/>
          </a:xfrm>
        </p:spPr>
        <p:txBody>
          <a:bodyPr/>
          <a:lstStyle/>
          <a:p>
            <a:r>
              <a:rPr lang="en-US" dirty="0"/>
              <a:t>The cabinet</a:t>
            </a:r>
          </a:p>
        </p:txBody>
      </p:sp>
      <p:sp>
        <p:nvSpPr>
          <p:cNvPr id="3" name="Content Placeholder 2">
            <a:extLst>
              <a:ext uri="{FF2B5EF4-FFF2-40B4-BE49-F238E27FC236}">
                <a16:creationId xmlns:a16="http://schemas.microsoft.com/office/drawing/2014/main" id="{0148B66E-67DB-1ED6-F68E-23A063150CC8}"/>
              </a:ext>
            </a:extLst>
          </p:cNvPr>
          <p:cNvSpPr>
            <a:spLocks noGrp="1"/>
          </p:cNvSpPr>
          <p:nvPr>
            <p:ph idx="1"/>
          </p:nvPr>
        </p:nvSpPr>
        <p:spPr>
          <a:xfrm>
            <a:off x="192795" y="2139730"/>
            <a:ext cx="11456899" cy="3450613"/>
          </a:xfrm>
        </p:spPr>
        <p:txBody>
          <a:bodyPr/>
          <a:lstStyle/>
          <a:p>
            <a:pPr marL="0" indent="0">
              <a:buNone/>
            </a:pPr>
            <a:r>
              <a:rPr lang="en-US" dirty="0"/>
              <a:t>Governed by constitutional convention they comprise of the Prime Minister and senior ministers.</a:t>
            </a:r>
          </a:p>
          <a:p>
            <a:pPr marL="0" indent="0">
              <a:buNone/>
            </a:pPr>
            <a:r>
              <a:rPr lang="en-US" dirty="0"/>
              <a:t>They meet at 10 Downing Street during parliament sessions to debate and make collective decisions on policy, public expenditure and national affairs.</a:t>
            </a:r>
          </a:p>
          <a:p>
            <a:pPr marL="0" indent="0">
              <a:buNone/>
            </a:pPr>
            <a:r>
              <a:rPr lang="en-US" dirty="0"/>
              <a:t>The senior ministers are known as the Secretary of States. These are appointed by the crown on the recommendation of the Prime Minister to take responsibility for a specific government department.</a:t>
            </a:r>
          </a:p>
          <a:p>
            <a:pPr marL="0" indent="0">
              <a:buNone/>
            </a:pPr>
            <a:r>
              <a:rPr lang="en-US" dirty="0"/>
              <a:t>By constitutional convention, a cabinet members must be a member of the House of Commons or House of Lords.</a:t>
            </a:r>
          </a:p>
          <a:p>
            <a:pPr>
              <a:buFontTx/>
              <a:buChar char="-"/>
            </a:pPr>
            <a:endParaRPr lang="en-US" dirty="0"/>
          </a:p>
          <a:p>
            <a:pPr marL="0" indent="0">
              <a:buNone/>
            </a:pPr>
            <a:endParaRPr lang="en-US" dirty="0"/>
          </a:p>
        </p:txBody>
      </p:sp>
    </p:spTree>
    <p:extLst>
      <p:ext uri="{BB962C8B-B14F-4D97-AF65-F5344CB8AC3E}">
        <p14:creationId xmlns:p14="http://schemas.microsoft.com/office/powerpoint/2010/main" val="396042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B6C78-A3F0-69E1-10DA-4CBC450B0F81}"/>
              </a:ext>
            </a:extLst>
          </p:cNvPr>
          <p:cNvSpPr>
            <a:spLocks noGrp="1"/>
          </p:cNvSpPr>
          <p:nvPr>
            <p:ph type="title"/>
          </p:nvPr>
        </p:nvSpPr>
        <p:spPr>
          <a:xfrm>
            <a:off x="1451578" y="1232031"/>
            <a:ext cx="9603275" cy="1049235"/>
          </a:xfrm>
        </p:spPr>
        <p:txBody>
          <a:bodyPr/>
          <a:lstStyle/>
          <a:p>
            <a:r>
              <a:rPr lang="en-US" dirty="0"/>
              <a:t>The cabinet</a:t>
            </a:r>
          </a:p>
        </p:txBody>
      </p:sp>
      <p:sp>
        <p:nvSpPr>
          <p:cNvPr id="3" name="Content Placeholder 2">
            <a:extLst>
              <a:ext uri="{FF2B5EF4-FFF2-40B4-BE49-F238E27FC236}">
                <a16:creationId xmlns:a16="http://schemas.microsoft.com/office/drawing/2014/main" id="{E073F5BB-780B-FEB0-C0FC-35E0602AFDF6}"/>
              </a:ext>
            </a:extLst>
          </p:cNvPr>
          <p:cNvSpPr>
            <a:spLocks noGrp="1"/>
          </p:cNvSpPr>
          <p:nvPr>
            <p:ph idx="1"/>
          </p:nvPr>
        </p:nvSpPr>
        <p:spPr>
          <a:xfrm>
            <a:off x="525304" y="2027608"/>
            <a:ext cx="11219392" cy="3450613"/>
          </a:xfrm>
        </p:spPr>
        <p:txBody>
          <a:bodyPr>
            <a:normAutofit/>
          </a:bodyPr>
          <a:lstStyle/>
          <a:p>
            <a:pPr marL="0" indent="0">
              <a:buNone/>
            </a:pPr>
            <a:r>
              <a:rPr lang="en-US" sz="1800" dirty="0"/>
              <a:t>There are other ministers which may sit within the cabinet:</a:t>
            </a:r>
          </a:p>
          <a:p>
            <a:pPr marL="457200" indent="-457200">
              <a:buFont typeface="+mj-lt"/>
              <a:buAutoNum type="arabicPeriod"/>
            </a:pPr>
            <a:r>
              <a:rPr lang="en-US" sz="1800" dirty="0"/>
              <a:t>The Attorney General – This is a government law officer who is a chief legal advisor to the crown and government.  They superintend the CPS, Serious Fraud Office and the Government Legal Department. They may refer unduly lenient sentences to the Court of Appeal, bring proceeds of contempt of court and give their consent to certain prosecutions. They will only attend the cabinet on the Prime Minister’s invitation.</a:t>
            </a:r>
          </a:p>
          <a:p>
            <a:pPr marL="457200" indent="-457200">
              <a:buFont typeface="+mj-lt"/>
              <a:buAutoNum type="arabicPeriod"/>
            </a:pPr>
            <a:r>
              <a:rPr lang="en-US" sz="1800" dirty="0"/>
              <a:t>Home Secretary – The Home Secretary deals with policing, fire and rescue services, immigration and the MI5. As a secretary of state, they will always sit in the cabinet.</a:t>
            </a:r>
          </a:p>
          <a:p>
            <a:pPr marL="457200" indent="-457200">
              <a:buFont typeface="+mj-lt"/>
              <a:buAutoNum type="arabicPeriod"/>
            </a:pPr>
            <a:r>
              <a:rPr lang="en-US" sz="1800" dirty="0"/>
              <a:t>The leader of the House of Lords.</a:t>
            </a:r>
          </a:p>
        </p:txBody>
      </p:sp>
    </p:spTree>
    <p:extLst>
      <p:ext uri="{BB962C8B-B14F-4D97-AF65-F5344CB8AC3E}">
        <p14:creationId xmlns:p14="http://schemas.microsoft.com/office/powerpoint/2010/main" val="1120259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C5841-2DB1-1693-1DAC-DB872E34A4F8}"/>
              </a:ext>
            </a:extLst>
          </p:cNvPr>
          <p:cNvSpPr>
            <a:spLocks noGrp="1"/>
          </p:cNvSpPr>
          <p:nvPr>
            <p:ph type="title"/>
          </p:nvPr>
        </p:nvSpPr>
        <p:spPr>
          <a:xfrm>
            <a:off x="1451578" y="1220156"/>
            <a:ext cx="9603275" cy="1049235"/>
          </a:xfrm>
        </p:spPr>
        <p:txBody>
          <a:bodyPr/>
          <a:lstStyle/>
          <a:p>
            <a:r>
              <a:rPr lang="en-US" dirty="0"/>
              <a:t>The  wider government</a:t>
            </a:r>
          </a:p>
        </p:txBody>
      </p:sp>
      <p:sp>
        <p:nvSpPr>
          <p:cNvPr id="3" name="Content Placeholder 2">
            <a:extLst>
              <a:ext uri="{FF2B5EF4-FFF2-40B4-BE49-F238E27FC236}">
                <a16:creationId xmlns:a16="http://schemas.microsoft.com/office/drawing/2014/main" id="{91E6A71C-EE68-8D8A-96C1-89A6D483CB67}"/>
              </a:ext>
            </a:extLst>
          </p:cNvPr>
          <p:cNvSpPr>
            <a:spLocks noGrp="1"/>
          </p:cNvSpPr>
          <p:nvPr>
            <p:ph idx="1"/>
          </p:nvPr>
        </p:nvSpPr>
        <p:spPr>
          <a:xfrm>
            <a:off x="287797" y="2063233"/>
            <a:ext cx="11112515" cy="3450613"/>
          </a:xfrm>
        </p:spPr>
        <p:txBody>
          <a:bodyPr/>
          <a:lstStyle/>
          <a:p>
            <a:pPr marL="0" indent="0">
              <a:buNone/>
            </a:pPr>
            <a:r>
              <a:rPr lang="en-US" dirty="0"/>
              <a:t>The crown discharges most of their functions through ministers who hold political offices in government and by constitutional convention must be a member of Parliament.</a:t>
            </a:r>
          </a:p>
          <a:p>
            <a:pPr marL="0" indent="0">
              <a:buNone/>
            </a:pPr>
            <a:endParaRPr lang="en-US" dirty="0"/>
          </a:p>
          <a:p>
            <a:pPr marL="0" indent="0">
              <a:buNone/>
            </a:pPr>
            <a:r>
              <a:rPr lang="en-US" dirty="0"/>
              <a:t>S.2 House of Commons Disqualification Act 1975 imposed a limit of only 95 paid ministers who can be members of the House of Commons.</a:t>
            </a:r>
          </a:p>
          <a:p>
            <a:pPr marL="0" indent="0">
              <a:buNone/>
            </a:pPr>
            <a:r>
              <a:rPr lang="en-US" dirty="0"/>
              <a:t>Reflection – why do you think it was important to limit the number of executive ministers who sat in the House of Commons? </a:t>
            </a:r>
          </a:p>
        </p:txBody>
      </p:sp>
    </p:spTree>
    <p:extLst>
      <p:ext uri="{BB962C8B-B14F-4D97-AF65-F5344CB8AC3E}">
        <p14:creationId xmlns:p14="http://schemas.microsoft.com/office/powerpoint/2010/main" val="28916236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EB3DF-C644-E0EA-A5FB-B0E46048C818}"/>
              </a:ext>
            </a:extLst>
          </p:cNvPr>
          <p:cNvSpPr>
            <a:spLocks noGrp="1"/>
          </p:cNvSpPr>
          <p:nvPr>
            <p:ph type="title"/>
          </p:nvPr>
        </p:nvSpPr>
        <p:spPr>
          <a:xfrm>
            <a:off x="1451578" y="1220155"/>
            <a:ext cx="9603275" cy="1049235"/>
          </a:xfrm>
        </p:spPr>
        <p:txBody>
          <a:bodyPr/>
          <a:lstStyle/>
          <a:p>
            <a:r>
              <a:rPr lang="en-US" dirty="0"/>
              <a:t>The wider government </a:t>
            </a:r>
          </a:p>
        </p:txBody>
      </p:sp>
      <p:sp>
        <p:nvSpPr>
          <p:cNvPr id="3" name="Content Placeholder 2">
            <a:extLst>
              <a:ext uri="{FF2B5EF4-FFF2-40B4-BE49-F238E27FC236}">
                <a16:creationId xmlns:a16="http://schemas.microsoft.com/office/drawing/2014/main" id="{01CB86B4-66C8-11DE-A26F-69893A7E1E63}"/>
              </a:ext>
            </a:extLst>
          </p:cNvPr>
          <p:cNvSpPr>
            <a:spLocks noGrp="1"/>
          </p:cNvSpPr>
          <p:nvPr>
            <p:ph idx="1"/>
          </p:nvPr>
        </p:nvSpPr>
        <p:spPr>
          <a:xfrm>
            <a:off x="240296" y="2187232"/>
            <a:ext cx="11951704" cy="3450613"/>
          </a:xfrm>
        </p:spPr>
        <p:txBody>
          <a:bodyPr>
            <a:normAutofit/>
          </a:bodyPr>
          <a:lstStyle/>
          <a:p>
            <a:pPr marL="0" indent="0">
              <a:buNone/>
            </a:pPr>
            <a:r>
              <a:rPr lang="en-US" sz="1800" dirty="0"/>
              <a:t>There are several grades of ministers:</a:t>
            </a:r>
          </a:p>
          <a:p>
            <a:pPr marL="457200" indent="-457200">
              <a:buFont typeface="+mj-lt"/>
              <a:buAutoNum type="arabicPeriod"/>
            </a:pPr>
            <a:r>
              <a:rPr lang="en-US" sz="1800" dirty="0"/>
              <a:t>Cabinet ministers</a:t>
            </a:r>
          </a:p>
          <a:p>
            <a:pPr marL="457200" indent="-457200">
              <a:buFont typeface="+mj-lt"/>
              <a:buAutoNum type="arabicPeriod"/>
            </a:pPr>
            <a:r>
              <a:rPr lang="en-US" sz="1800" dirty="0"/>
              <a:t>Secretaries of State</a:t>
            </a:r>
          </a:p>
          <a:p>
            <a:pPr marL="457200" indent="-457200">
              <a:buFont typeface="+mj-lt"/>
              <a:buAutoNum type="arabicPeriod"/>
            </a:pPr>
            <a:r>
              <a:rPr lang="en-US" sz="1800" dirty="0"/>
              <a:t>Ministers of State – these ministers head ’less important government departments. E.g Minister of State for Schools)</a:t>
            </a:r>
          </a:p>
          <a:p>
            <a:pPr marL="457200" indent="-457200">
              <a:buFont typeface="+mj-lt"/>
              <a:buAutoNum type="arabicPeriod"/>
            </a:pPr>
            <a:r>
              <a:rPr lang="en-US" sz="1800" dirty="0"/>
              <a:t>Parliamentary Under-secretaries of State – these ministers will assist with the parliamentary work of the department. They are the lowest ranking minister.  They will assist the Secretaries of State for their department.</a:t>
            </a:r>
          </a:p>
        </p:txBody>
      </p:sp>
    </p:spTree>
    <p:extLst>
      <p:ext uri="{BB962C8B-B14F-4D97-AF65-F5344CB8AC3E}">
        <p14:creationId xmlns:p14="http://schemas.microsoft.com/office/powerpoint/2010/main" val="1994401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D19B4-7DFA-5667-DFE2-BD8185E185E2}"/>
              </a:ext>
            </a:extLst>
          </p:cNvPr>
          <p:cNvSpPr>
            <a:spLocks noGrp="1"/>
          </p:cNvSpPr>
          <p:nvPr>
            <p:ph type="title"/>
          </p:nvPr>
        </p:nvSpPr>
        <p:spPr>
          <a:xfrm>
            <a:off x="1439704" y="1243906"/>
            <a:ext cx="9603275" cy="1049235"/>
          </a:xfrm>
        </p:spPr>
        <p:txBody>
          <a:bodyPr/>
          <a:lstStyle/>
          <a:p>
            <a:r>
              <a:rPr lang="en-US" dirty="0"/>
              <a:t>The civil service</a:t>
            </a:r>
          </a:p>
        </p:txBody>
      </p:sp>
      <p:sp>
        <p:nvSpPr>
          <p:cNvPr id="3" name="Content Placeholder 2">
            <a:extLst>
              <a:ext uri="{FF2B5EF4-FFF2-40B4-BE49-F238E27FC236}">
                <a16:creationId xmlns:a16="http://schemas.microsoft.com/office/drawing/2014/main" id="{6BB6CA9B-9190-6D7C-F032-4D87D90CD98E}"/>
              </a:ext>
            </a:extLst>
          </p:cNvPr>
          <p:cNvSpPr>
            <a:spLocks noGrp="1"/>
          </p:cNvSpPr>
          <p:nvPr>
            <p:ph idx="1"/>
          </p:nvPr>
        </p:nvSpPr>
        <p:spPr>
          <a:xfrm>
            <a:off x="299672" y="2015732"/>
            <a:ext cx="11195642" cy="3450613"/>
          </a:xfrm>
        </p:spPr>
        <p:txBody>
          <a:bodyPr/>
          <a:lstStyle/>
          <a:p>
            <a:pPr marL="0" indent="0">
              <a:buNone/>
            </a:pPr>
            <a:endParaRPr lang="en-US" sz="1800" dirty="0"/>
          </a:p>
          <a:p>
            <a:pPr marL="0" indent="0">
              <a:buNone/>
            </a:pPr>
            <a:endParaRPr lang="en-US" dirty="0"/>
          </a:p>
        </p:txBody>
      </p:sp>
      <p:sp>
        <p:nvSpPr>
          <p:cNvPr id="4" name="TextBox 3">
            <a:extLst>
              <a:ext uri="{FF2B5EF4-FFF2-40B4-BE49-F238E27FC236}">
                <a16:creationId xmlns:a16="http://schemas.microsoft.com/office/drawing/2014/main" id="{E6478931-48DA-996A-D70A-04CDE7D65683}"/>
              </a:ext>
            </a:extLst>
          </p:cNvPr>
          <p:cNvSpPr txBox="1"/>
          <p:nvPr/>
        </p:nvSpPr>
        <p:spPr>
          <a:xfrm>
            <a:off x="391886" y="2015732"/>
            <a:ext cx="11103428" cy="3970318"/>
          </a:xfrm>
          <a:prstGeom prst="rect">
            <a:avLst/>
          </a:prstGeom>
          <a:noFill/>
        </p:spPr>
        <p:txBody>
          <a:bodyPr wrap="square" rtlCol="0">
            <a:spAutoFit/>
          </a:bodyPr>
          <a:lstStyle/>
          <a:p>
            <a:r>
              <a:rPr lang="en-US" dirty="0"/>
              <a:t>There are around 400,000 civil servants in the UK who are employed to carry out the administration of government, give objective and impartial advice to ministers and help the government execute policies.</a:t>
            </a:r>
          </a:p>
          <a:p>
            <a:endParaRPr lang="en-US" dirty="0"/>
          </a:p>
          <a:p>
            <a:r>
              <a:rPr lang="en-US" dirty="0"/>
              <a:t>They are employed by the Crown with the Prime Minister being the Minister for the Civil Service) having in theory control of the service. In practice the Civil Service Department oversee the administration of the civil service.</a:t>
            </a:r>
          </a:p>
          <a:p>
            <a:endParaRPr lang="en-US" dirty="0"/>
          </a:p>
          <a:p>
            <a:r>
              <a:rPr lang="en-US" dirty="0"/>
              <a:t>The civil service is designed to be politically neutral, and they do not change when an election is held.</a:t>
            </a:r>
          </a:p>
          <a:p>
            <a:endParaRPr lang="en-US" dirty="0"/>
          </a:p>
          <a:p>
            <a:r>
              <a:rPr lang="en-US" dirty="0"/>
              <a:t>Where a civil servant acts unlawfully, the minister in charge of the department is held accountable, not the civil servant.</a:t>
            </a:r>
          </a:p>
          <a:p>
            <a:endParaRPr lang="en-US" dirty="0"/>
          </a:p>
          <a:p>
            <a:r>
              <a:rPr lang="en-US" dirty="0"/>
              <a:t>Management of the civil service is contained in the Constitutional Reform and Governance Act 2010 part 1.</a:t>
            </a:r>
          </a:p>
          <a:p>
            <a:endParaRPr lang="en-US" dirty="0"/>
          </a:p>
          <a:p>
            <a:endParaRPr lang="en-US" dirty="0"/>
          </a:p>
        </p:txBody>
      </p:sp>
    </p:spTree>
    <p:extLst>
      <p:ext uri="{BB962C8B-B14F-4D97-AF65-F5344CB8AC3E}">
        <p14:creationId xmlns:p14="http://schemas.microsoft.com/office/powerpoint/2010/main" val="20075114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FD219-085A-0154-44EE-7FCA95AA2B6F}"/>
              </a:ext>
            </a:extLst>
          </p:cNvPr>
          <p:cNvSpPr>
            <a:spLocks noGrp="1"/>
          </p:cNvSpPr>
          <p:nvPr>
            <p:ph type="title"/>
          </p:nvPr>
        </p:nvSpPr>
        <p:spPr>
          <a:xfrm>
            <a:off x="1451579" y="1243906"/>
            <a:ext cx="9603275" cy="1049235"/>
          </a:xfrm>
        </p:spPr>
        <p:txBody>
          <a:bodyPr/>
          <a:lstStyle/>
          <a:p>
            <a:r>
              <a:rPr lang="en-US" dirty="0"/>
              <a:t>Other public bodies</a:t>
            </a:r>
          </a:p>
        </p:txBody>
      </p:sp>
      <p:sp>
        <p:nvSpPr>
          <p:cNvPr id="3" name="Content Placeholder 2">
            <a:extLst>
              <a:ext uri="{FF2B5EF4-FFF2-40B4-BE49-F238E27FC236}">
                <a16:creationId xmlns:a16="http://schemas.microsoft.com/office/drawing/2014/main" id="{D895DB5E-76A7-E5DB-5BFE-64B5B0A79E10}"/>
              </a:ext>
            </a:extLst>
          </p:cNvPr>
          <p:cNvSpPr>
            <a:spLocks noGrp="1"/>
          </p:cNvSpPr>
          <p:nvPr>
            <p:ph idx="1"/>
          </p:nvPr>
        </p:nvSpPr>
        <p:spPr>
          <a:xfrm>
            <a:off x="442177" y="2027608"/>
            <a:ext cx="11338145" cy="3743800"/>
          </a:xfrm>
        </p:spPr>
        <p:txBody>
          <a:bodyPr>
            <a:normAutofit/>
          </a:bodyPr>
          <a:lstStyle/>
          <a:p>
            <a:pPr marL="0" indent="0">
              <a:buNone/>
            </a:pPr>
            <a:r>
              <a:rPr lang="en-US" sz="1800" dirty="0"/>
              <a:t>Public Corporations – These bodies are established by the government but are legally separate from them. They aren’t pestered by government control but are owned by the government who retains overall control. They have their own legal entity which means that they can sue or be sued in their own name and not on behalf of the government. An example is the BBC.</a:t>
            </a:r>
          </a:p>
          <a:p>
            <a:pPr marL="0" indent="0">
              <a:buNone/>
            </a:pPr>
            <a:r>
              <a:rPr lang="en-US" sz="1800" dirty="0"/>
              <a:t>Executive agency – These are public institutions which help deliver government services in the UK. Examples include the DVLA and HM Prison and Probation Services.</a:t>
            </a:r>
          </a:p>
          <a:p>
            <a:pPr marL="0" indent="0">
              <a:buNone/>
            </a:pPr>
            <a:endParaRPr lang="en-US" sz="1800" dirty="0"/>
          </a:p>
          <a:p>
            <a:pPr marL="0" indent="0">
              <a:buNone/>
            </a:pPr>
            <a:r>
              <a:rPr lang="en-US" sz="1800" dirty="0"/>
              <a:t>The biggest controversies these public bodies face is which bodies should be public (being controlled by government) or private (being control by private entities).  Take for example the privatization of energy bills recently, should private entities have control over human necessities?</a:t>
            </a:r>
          </a:p>
        </p:txBody>
      </p:sp>
    </p:spTree>
    <p:extLst>
      <p:ext uri="{BB962C8B-B14F-4D97-AF65-F5344CB8AC3E}">
        <p14:creationId xmlns:p14="http://schemas.microsoft.com/office/powerpoint/2010/main" val="34438306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2A899-342E-85B7-81A1-73BFC839C171}"/>
              </a:ext>
            </a:extLst>
          </p:cNvPr>
          <p:cNvSpPr>
            <a:spLocks noGrp="1"/>
          </p:cNvSpPr>
          <p:nvPr>
            <p:ph type="title"/>
          </p:nvPr>
        </p:nvSpPr>
        <p:spPr>
          <a:xfrm>
            <a:off x="1451578" y="1184529"/>
            <a:ext cx="9603275" cy="1049235"/>
          </a:xfrm>
        </p:spPr>
        <p:txBody>
          <a:bodyPr/>
          <a:lstStyle/>
          <a:p>
            <a:r>
              <a:rPr lang="en-US" dirty="0"/>
              <a:t>Royal prerogatives</a:t>
            </a:r>
          </a:p>
        </p:txBody>
      </p:sp>
      <p:sp>
        <p:nvSpPr>
          <p:cNvPr id="3" name="Content Placeholder 2">
            <a:extLst>
              <a:ext uri="{FF2B5EF4-FFF2-40B4-BE49-F238E27FC236}">
                <a16:creationId xmlns:a16="http://schemas.microsoft.com/office/drawing/2014/main" id="{4D8E87EB-496F-54E6-E6A6-27EA88B21EE6}"/>
              </a:ext>
            </a:extLst>
          </p:cNvPr>
          <p:cNvSpPr>
            <a:spLocks noGrp="1"/>
          </p:cNvSpPr>
          <p:nvPr>
            <p:ph idx="1"/>
          </p:nvPr>
        </p:nvSpPr>
        <p:spPr>
          <a:xfrm>
            <a:off x="454052" y="2063233"/>
            <a:ext cx="11195642" cy="3945681"/>
          </a:xfrm>
        </p:spPr>
        <p:txBody>
          <a:bodyPr/>
          <a:lstStyle/>
          <a:p>
            <a:pPr marL="0" indent="0">
              <a:buNone/>
            </a:pPr>
            <a:r>
              <a:rPr lang="en-US" dirty="0"/>
              <a:t>‘[The royal prerogative] encompasses the residue of powers which remained vested in the Crown, and they are exercisable by ministers, provided that the exercise is consistent with legislation.’ – R(Miller) v Secretary of State for Exiting the European Union 2017</a:t>
            </a:r>
          </a:p>
          <a:p>
            <a:pPr marL="0" indent="0">
              <a:buNone/>
            </a:pPr>
            <a:endParaRPr lang="en-US" dirty="0"/>
          </a:p>
          <a:p>
            <a:pPr marL="0" indent="0">
              <a:buNone/>
            </a:pPr>
            <a:r>
              <a:rPr lang="en-US" dirty="0"/>
              <a:t>These are powers which were once exercised by the Crown but are now exercised by the Executive to enable them to function efficiently and quickly.</a:t>
            </a:r>
          </a:p>
          <a:p>
            <a:pPr marL="0" indent="0">
              <a:buNone/>
            </a:pPr>
            <a:endParaRPr lang="en-US" dirty="0"/>
          </a:p>
          <a:p>
            <a:pPr marL="0" indent="0">
              <a:buNone/>
            </a:pPr>
            <a:r>
              <a:rPr lang="en-US" dirty="0"/>
              <a:t>As prerogative powers are residual, no new powers can be created. </a:t>
            </a:r>
          </a:p>
        </p:txBody>
      </p:sp>
    </p:spTree>
    <p:extLst>
      <p:ext uri="{BB962C8B-B14F-4D97-AF65-F5344CB8AC3E}">
        <p14:creationId xmlns:p14="http://schemas.microsoft.com/office/powerpoint/2010/main" val="14891971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EC374-7434-4B80-9AF4-0A9FF3C00030}"/>
              </a:ext>
            </a:extLst>
          </p:cNvPr>
          <p:cNvSpPr>
            <a:spLocks noGrp="1"/>
          </p:cNvSpPr>
          <p:nvPr>
            <p:ph type="title"/>
          </p:nvPr>
        </p:nvSpPr>
        <p:spPr>
          <a:xfrm>
            <a:off x="1451578" y="1160779"/>
            <a:ext cx="9603275" cy="1049235"/>
          </a:xfrm>
        </p:spPr>
        <p:txBody>
          <a:bodyPr/>
          <a:lstStyle/>
          <a:p>
            <a:r>
              <a:rPr lang="en-US" dirty="0"/>
              <a:t>tHE EXERCISE OF ROYAL prerogatives </a:t>
            </a:r>
          </a:p>
        </p:txBody>
      </p:sp>
      <p:sp>
        <p:nvSpPr>
          <p:cNvPr id="3" name="Content Placeholder 2">
            <a:extLst>
              <a:ext uri="{FF2B5EF4-FFF2-40B4-BE49-F238E27FC236}">
                <a16:creationId xmlns:a16="http://schemas.microsoft.com/office/drawing/2014/main" id="{D569BB4F-81C1-3EA3-5A57-00717B9F7ED4}"/>
              </a:ext>
            </a:extLst>
          </p:cNvPr>
          <p:cNvSpPr>
            <a:spLocks noGrp="1"/>
          </p:cNvSpPr>
          <p:nvPr>
            <p:ph idx="1"/>
          </p:nvPr>
        </p:nvSpPr>
        <p:spPr>
          <a:xfrm>
            <a:off x="477803" y="1980106"/>
            <a:ext cx="11551901" cy="4040684"/>
          </a:xfrm>
        </p:spPr>
        <p:txBody>
          <a:bodyPr/>
          <a:lstStyle/>
          <a:p>
            <a:pPr marL="0" indent="0">
              <a:buNone/>
            </a:pPr>
            <a:r>
              <a:rPr lang="en-US" dirty="0"/>
              <a:t>Whilst the monarch retained some prerogative powers (Royal Assent and dismissing a Prime Minister) it is government ministers who usually exercise prerogative powers. Some examples of these powers include:</a:t>
            </a:r>
          </a:p>
          <a:p>
            <a:pPr lvl="1"/>
            <a:r>
              <a:rPr lang="en-US" dirty="0"/>
              <a:t>Foreign affairs (eg making treaties)</a:t>
            </a:r>
          </a:p>
          <a:p>
            <a:pPr lvl="1"/>
            <a:r>
              <a:rPr lang="en-US" dirty="0"/>
              <a:t>Command of the armed forces</a:t>
            </a:r>
          </a:p>
          <a:p>
            <a:pPr lvl="1"/>
            <a:r>
              <a:rPr lang="en-US" dirty="0"/>
              <a:t>Defense of the realm (protecting the UK)</a:t>
            </a:r>
          </a:p>
          <a:p>
            <a:pPr lvl="1"/>
            <a:r>
              <a:rPr lang="en-US" dirty="0"/>
              <a:t>Maintaining the King’s peace (keeping public order)</a:t>
            </a:r>
          </a:p>
          <a:p>
            <a:pPr lvl="1"/>
            <a:r>
              <a:rPr lang="en-US" dirty="0"/>
              <a:t>The Prime Minister’s powers to appoint ministers</a:t>
            </a:r>
          </a:p>
          <a:p>
            <a:pPr lvl="1"/>
            <a:r>
              <a:rPr lang="en-US" dirty="0"/>
              <a:t>Granting and revoking passports</a:t>
            </a:r>
          </a:p>
          <a:p>
            <a:pPr lvl="1"/>
            <a:r>
              <a:rPr lang="en-US" dirty="0"/>
              <a:t>Granting pardons </a:t>
            </a:r>
          </a:p>
          <a:p>
            <a:endParaRPr lang="en-US" dirty="0"/>
          </a:p>
        </p:txBody>
      </p:sp>
    </p:spTree>
    <p:extLst>
      <p:ext uri="{BB962C8B-B14F-4D97-AF65-F5344CB8AC3E}">
        <p14:creationId xmlns:p14="http://schemas.microsoft.com/office/powerpoint/2010/main" val="37592795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4" name="Picture 3">
            <a:extLst>
              <a:ext uri="{FF2B5EF4-FFF2-40B4-BE49-F238E27FC236}">
                <a16:creationId xmlns:a16="http://schemas.microsoft.com/office/drawing/2014/main" id="{BCC5750F-D4BA-9AD7-BBD1-8989969AF856}"/>
              </a:ext>
            </a:extLst>
          </p:cNvPr>
          <p:cNvPicPr>
            <a:picLocks noChangeAspect="1"/>
          </p:cNvPicPr>
          <p:nvPr/>
        </p:nvPicPr>
        <p:blipFill rotWithShape="1">
          <a:blip r:embed="rId4"/>
          <a:srcRect l="15153" t="8063" r="1" b="1028"/>
          <a:stretch/>
        </p:blipFill>
        <p:spPr>
          <a:xfrm>
            <a:off x="2" y="10"/>
            <a:ext cx="12191695" cy="6857990"/>
          </a:xfrm>
          <a:prstGeom prst="rect">
            <a:avLst/>
          </a:prstGeom>
        </p:spPr>
      </p:pic>
      <p:sp>
        <p:nvSpPr>
          <p:cNvPr id="17" name="Rectangle 16">
            <a:extLst>
              <a:ext uri="{FF2B5EF4-FFF2-40B4-BE49-F238E27FC236}">
                <a16:creationId xmlns:a16="http://schemas.microsoft.com/office/drawing/2014/main" id="{6A0FFA78-985C-4F50-B21A-77045C7DF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CD1010-CC6E-3356-18FB-6E2F511551B2}"/>
              </a:ext>
            </a:extLst>
          </p:cNvPr>
          <p:cNvSpPr>
            <a:spLocks noGrp="1"/>
          </p:cNvSpPr>
          <p:nvPr>
            <p:ph type="title"/>
          </p:nvPr>
        </p:nvSpPr>
        <p:spPr>
          <a:xfrm>
            <a:off x="4065511" y="3236470"/>
            <a:ext cx="6832500" cy="1252601"/>
          </a:xfrm>
        </p:spPr>
        <p:txBody>
          <a:bodyPr vert="horz" lIns="91440" tIns="45720" rIns="91440" bIns="0" rtlCol="0" anchor="b">
            <a:normAutofit/>
          </a:bodyPr>
          <a:lstStyle/>
          <a:p>
            <a:r>
              <a:rPr lang="en-US" sz="3100" dirty="0">
                <a:solidFill>
                  <a:srgbClr val="FFFFFE"/>
                </a:solidFill>
              </a:rPr>
              <a:t>What takes precedent – prerogative powers or statute?</a:t>
            </a:r>
          </a:p>
        </p:txBody>
      </p:sp>
      <p:sp>
        <p:nvSpPr>
          <p:cNvPr id="3" name="Content Placeholder 2">
            <a:extLst>
              <a:ext uri="{FF2B5EF4-FFF2-40B4-BE49-F238E27FC236}">
                <a16:creationId xmlns:a16="http://schemas.microsoft.com/office/drawing/2014/main" id="{68583538-877B-D69F-A9B6-8B907DA8866B}"/>
              </a:ext>
            </a:extLst>
          </p:cNvPr>
          <p:cNvSpPr>
            <a:spLocks noGrp="1"/>
          </p:cNvSpPr>
          <p:nvPr>
            <p:ph idx="1"/>
          </p:nvPr>
        </p:nvSpPr>
        <p:spPr>
          <a:xfrm>
            <a:off x="4065511" y="4669144"/>
            <a:ext cx="6832499" cy="716529"/>
          </a:xfrm>
        </p:spPr>
        <p:txBody>
          <a:bodyPr vert="horz" lIns="91440" tIns="91440" rIns="91440" bIns="91440" rtlCol="0">
            <a:normAutofit/>
          </a:bodyPr>
          <a:lstStyle/>
          <a:p>
            <a:pPr marL="0" indent="0">
              <a:buNone/>
            </a:pPr>
            <a:r>
              <a:rPr lang="en-US" sz="1600" cap="all" dirty="0">
                <a:solidFill>
                  <a:srgbClr val="FFFFFE"/>
                </a:solidFill>
              </a:rPr>
              <a:t>Attorney-General v De Keyser’s Royal Hotel 1920</a:t>
            </a:r>
          </a:p>
        </p:txBody>
      </p:sp>
      <p:cxnSp>
        <p:nvCxnSpPr>
          <p:cNvPr id="19" name="Straight Connector 18">
            <a:extLst>
              <a:ext uri="{FF2B5EF4-FFF2-40B4-BE49-F238E27FC236}">
                <a16:creationId xmlns:a16="http://schemas.microsoft.com/office/drawing/2014/main" id="{65409EC7-69B1-45CC-8FB7-1964C1AB67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509" y="4666480"/>
            <a:ext cx="683249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904302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EC700-5661-29C9-A4BB-3EED8F21F8BC}"/>
              </a:ext>
            </a:extLst>
          </p:cNvPr>
          <p:cNvSpPr>
            <a:spLocks noGrp="1"/>
          </p:cNvSpPr>
          <p:nvPr>
            <p:ph type="title"/>
          </p:nvPr>
        </p:nvSpPr>
        <p:spPr>
          <a:xfrm>
            <a:off x="1451579" y="923272"/>
            <a:ext cx="9603275" cy="1049235"/>
          </a:xfrm>
        </p:spPr>
        <p:txBody>
          <a:bodyPr/>
          <a:lstStyle/>
          <a:p>
            <a:r>
              <a:rPr lang="en-US" dirty="0"/>
              <a:t>The legal control over prerogative powers</a:t>
            </a:r>
          </a:p>
        </p:txBody>
      </p:sp>
      <p:sp>
        <p:nvSpPr>
          <p:cNvPr id="3" name="Content Placeholder 2">
            <a:extLst>
              <a:ext uri="{FF2B5EF4-FFF2-40B4-BE49-F238E27FC236}">
                <a16:creationId xmlns:a16="http://schemas.microsoft.com/office/drawing/2014/main" id="{57DC3C4D-D6ED-C9D6-A73F-A7FD2E449BEF}"/>
              </a:ext>
            </a:extLst>
          </p:cNvPr>
          <p:cNvSpPr>
            <a:spLocks noGrp="1"/>
          </p:cNvSpPr>
          <p:nvPr>
            <p:ph idx="1"/>
          </p:nvPr>
        </p:nvSpPr>
        <p:spPr>
          <a:xfrm>
            <a:off x="430301" y="2127855"/>
            <a:ext cx="11124390" cy="3806873"/>
          </a:xfrm>
        </p:spPr>
        <p:txBody>
          <a:bodyPr/>
          <a:lstStyle/>
          <a:p>
            <a:pPr marL="0" indent="0">
              <a:buNone/>
            </a:pPr>
            <a:r>
              <a:rPr lang="en-US" dirty="0"/>
              <a:t>Consequent to the high discretionary and extensive powers the government have, scrutiny and control over such powers is imperative. Parliament scrutinize these powers by creating legislation that overrules prerogative powers, but the judiciary also have the task of controlling prerogative powers through judicial review.</a:t>
            </a:r>
          </a:p>
          <a:p>
            <a:pPr marL="0" indent="0">
              <a:buNone/>
            </a:pPr>
            <a:endParaRPr lang="en-US" dirty="0"/>
          </a:p>
          <a:p>
            <a:pPr marL="0" indent="0">
              <a:buNone/>
            </a:pPr>
            <a:r>
              <a:rPr lang="en-US" dirty="0"/>
              <a:t>Traditionally, courts took a restrictive approach regarding judicially reviewing prerogative powers – Burmah Oil v Lords Advocate 1965</a:t>
            </a:r>
          </a:p>
        </p:txBody>
      </p:sp>
    </p:spTree>
    <p:extLst>
      <p:ext uri="{BB962C8B-B14F-4D97-AF65-F5344CB8AC3E}">
        <p14:creationId xmlns:p14="http://schemas.microsoft.com/office/powerpoint/2010/main" val="34678495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7789-A783-E9E3-9607-2ED71BBF0DFF}"/>
              </a:ext>
            </a:extLst>
          </p:cNvPr>
          <p:cNvSpPr>
            <a:spLocks noGrp="1"/>
          </p:cNvSpPr>
          <p:nvPr>
            <p:ph type="title"/>
          </p:nvPr>
        </p:nvSpPr>
        <p:spPr/>
        <p:txBody>
          <a:bodyPr/>
          <a:lstStyle/>
          <a:p>
            <a:r>
              <a:rPr lang="en-US" dirty="0"/>
              <a:t>The legal control over prerogative powers</a:t>
            </a:r>
          </a:p>
        </p:txBody>
      </p:sp>
      <p:sp>
        <p:nvSpPr>
          <p:cNvPr id="3" name="Content Placeholder 2">
            <a:extLst>
              <a:ext uri="{FF2B5EF4-FFF2-40B4-BE49-F238E27FC236}">
                <a16:creationId xmlns:a16="http://schemas.microsoft.com/office/drawing/2014/main" id="{0BB18B27-3969-48A9-991F-40CAF7B89BBF}"/>
              </a:ext>
            </a:extLst>
          </p:cNvPr>
          <p:cNvSpPr>
            <a:spLocks noGrp="1"/>
          </p:cNvSpPr>
          <p:nvPr>
            <p:ph idx="1"/>
          </p:nvPr>
        </p:nvSpPr>
        <p:spPr>
          <a:xfrm>
            <a:off x="430301" y="2158235"/>
            <a:ext cx="11076889" cy="3895246"/>
          </a:xfrm>
        </p:spPr>
        <p:txBody>
          <a:bodyPr/>
          <a:lstStyle/>
          <a:p>
            <a:pPr marL="0" indent="0">
              <a:buNone/>
            </a:pPr>
            <a:r>
              <a:rPr lang="en-US" dirty="0"/>
              <a:t>However, in Council of Civil Service Unions v Minister for the Civil Service 1985 the House of Lords changed their approached and granted themselves the power to review prerogative powers under judicial review based.</a:t>
            </a:r>
          </a:p>
          <a:p>
            <a:pPr marL="0" indent="0">
              <a:buNone/>
            </a:pPr>
            <a:r>
              <a:rPr lang="en-US" dirty="0"/>
              <a:t>The House held that they were permitted to review prerogative powers if the power was regarded as ‘justiciable’. An example of a prerogative power that is held non-justiciable comes from Prime Minister and others (Campaign for Nuclear Disarmament) 2002. Here the Court of Appeal held that the Prime Minister’s prerogative of declaring war was non-justiciable.</a:t>
            </a:r>
          </a:p>
        </p:txBody>
      </p:sp>
    </p:spTree>
    <p:extLst>
      <p:ext uri="{BB962C8B-B14F-4D97-AF65-F5344CB8AC3E}">
        <p14:creationId xmlns:p14="http://schemas.microsoft.com/office/powerpoint/2010/main" val="384178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BC8C9CB1-86BF-378D-BCF1-6C6A21FA3E8F}"/>
              </a:ext>
            </a:extLst>
          </p:cNvPr>
          <p:cNvPicPr>
            <a:picLocks noChangeAspect="1"/>
          </p:cNvPicPr>
          <p:nvPr/>
        </p:nvPicPr>
        <p:blipFill rotWithShape="1">
          <a:blip r:embed="rId3">
            <a:alphaModFix amt="50000"/>
          </a:blip>
          <a:srcRect t="15728" r="-1" b="-1"/>
          <a:stretch/>
        </p:blipFill>
        <p:spPr>
          <a:xfrm>
            <a:off x="305" y="10"/>
            <a:ext cx="12191695" cy="6857990"/>
          </a:xfrm>
          <a:prstGeom prst="rect">
            <a:avLst/>
          </a:prstGeom>
        </p:spPr>
      </p:pic>
      <p:sp>
        <p:nvSpPr>
          <p:cNvPr id="1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8BFFFF27-E5AA-8219-8941-9754149C2FD8}"/>
              </a:ext>
            </a:extLst>
          </p:cNvPr>
          <p:cNvSpPr>
            <a:spLocks noGrp="1"/>
          </p:cNvSpPr>
          <p:nvPr>
            <p:ph type="title"/>
          </p:nvPr>
        </p:nvSpPr>
        <p:spPr>
          <a:xfrm>
            <a:off x="1130271" y="1193800"/>
            <a:ext cx="3193050" cy="4699000"/>
          </a:xfrm>
        </p:spPr>
        <p:txBody>
          <a:bodyPr anchor="ctr">
            <a:normAutofit/>
          </a:bodyPr>
          <a:lstStyle/>
          <a:p>
            <a:r>
              <a:rPr lang="en-US" dirty="0"/>
              <a:t>The legal control over prerogative powers</a:t>
            </a:r>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3BA5EFF-1F7E-D58F-92A9-0072F2D5A772}"/>
              </a:ext>
            </a:extLst>
          </p:cNvPr>
          <p:cNvSpPr>
            <a:spLocks noGrp="1"/>
          </p:cNvSpPr>
          <p:nvPr>
            <p:ph idx="1"/>
          </p:nvPr>
        </p:nvSpPr>
        <p:spPr>
          <a:xfrm>
            <a:off x="4826135" y="2330839"/>
            <a:ext cx="6085091" cy="4699000"/>
          </a:xfrm>
        </p:spPr>
        <p:txBody>
          <a:bodyPr anchor="ctr">
            <a:normAutofit/>
          </a:bodyPr>
          <a:lstStyle/>
          <a:p>
            <a:pPr marL="0" indent="0">
              <a:buNone/>
            </a:pPr>
            <a:r>
              <a:rPr lang="en-US" dirty="0"/>
              <a:t>A case where a prerogative power was held to be justiciable was R(Miller) v The Prime Minister; Cherry and others v Advocate General for Scotland 2019</a:t>
            </a:r>
          </a:p>
        </p:txBody>
      </p:sp>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3779903721"/>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68DB7-89FE-FE3F-9E38-93C99375BB93}"/>
              </a:ext>
            </a:extLst>
          </p:cNvPr>
          <p:cNvSpPr>
            <a:spLocks noGrp="1"/>
          </p:cNvSpPr>
          <p:nvPr>
            <p:ph type="title"/>
          </p:nvPr>
        </p:nvSpPr>
        <p:spPr>
          <a:xfrm>
            <a:off x="1451579" y="1232030"/>
            <a:ext cx="9603275" cy="1049235"/>
          </a:xfrm>
        </p:spPr>
        <p:txBody>
          <a:bodyPr/>
          <a:lstStyle/>
          <a:p>
            <a:r>
              <a:rPr lang="en-US" dirty="0"/>
              <a:t>R(Miller) v  the prime minister 2019 cont</a:t>
            </a:r>
          </a:p>
        </p:txBody>
      </p:sp>
      <p:sp>
        <p:nvSpPr>
          <p:cNvPr id="3" name="Content Placeholder 2">
            <a:extLst>
              <a:ext uri="{FF2B5EF4-FFF2-40B4-BE49-F238E27FC236}">
                <a16:creationId xmlns:a16="http://schemas.microsoft.com/office/drawing/2014/main" id="{0BB77F56-E31A-861F-D776-1C28DD7295E6}"/>
              </a:ext>
            </a:extLst>
          </p:cNvPr>
          <p:cNvSpPr>
            <a:spLocks noGrp="1"/>
          </p:cNvSpPr>
          <p:nvPr>
            <p:ph idx="1"/>
          </p:nvPr>
        </p:nvSpPr>
        <p:spPr>
          <a:xfrm>
            <a:off x="786561" y="2175357"/>
            <a:ext cx="9603275" cy="3450613"/>
          </a:xfrm>
        </p:spPr>
        <p:txBody>
          <a:bodyPr/>
          <a:lstStyle/>
          <a:p>
            <a:pPr marL="0" indent="0">
              <a:buNone/>
            </a:pPr>
            <a:r>
              <a:rPr lang="en-US" dirty="0"/>
              <a:t>The Supreme Court held:</a:t>
            </a:r>
          </a:p>
          <a:p>
            <a:pPr marL="0" indent="0">
              <a:buNone/>
            </a:pPr>
            <a:r>
              <a:rPr lang="en-US" dirty="0"/>
              <a:t>‘A decision to prorogue Parliament... will be unlawful if the prorogation has the effect of frustrating or preventing, without reasonable justification, the ability of parliament to carry out its constitutional functions as a legislature and as the body responsible for the supervision of the executive.’</a:t>
            </a:r>
          </a:p>
        </p:txBody>
      </p:sp>
    </p:spTree>
    <p:extLst>
      <p:ext uri="{BB962C8B-B14F-4D97-AF65-F5344CB8AC3E}">
        <p14:creationId xmlns:p14="http://schemas.microsoft.com/office/powerpoint/2010/main" val="10942878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D5B71-11E5-BFE9-B1D3-00DC0419F430}"/>
              </a:ext>
            </a:extLst>
          </p:cNvPr>
          <p:cNvSpPr>
            <a:spLocks noGrp="1"/>
          </p:cNvSpPr>
          <p:nvPr>
            <p:ph type="title"/>
          </p:nvPr>
        </p:nvSpPr>
        <p:spPr/>
        <p:txBody>
          <a:bodyPr/>
          <a:lstStyle/>
          <a:p>
            <a:r>
              <a:rPr lang="en-US" dirty="0"/>
              <a:t>The political accountability of the executive </a:t>
            </a:r>
          </a:p>
        </p:txBody>
      </p:sp>
      <p:sp>
        <p:nvSpPr>
          <p:cNvPr id="3" name="Content Placeholder 2">
            <a:extLst>
              <a:ext uri="{FF2B5EF4-FFF2-40B4-BE49-F238E27FC236}">
                <a16:creationId xmlns:a16="http://schemas.microsoft.com/office/drawing/2014/main" id="{041FCF93-C393-C425-072C-A92F7299BEA6}"/>
              </a:ext>
            </a:extLst>
          </p:cNvPr>
          <p:cNvSpPr>
            <a:spLocks noGrp="1"/>
          </p:cNvSpPr>
          <p:nvPr>
            <p:ph idx="1"/>
          </p:nvPr>
        </p:nvSpPr>
        <p:spPr/>
        <p:txBody>
          <a:bodyPr/>
          <a:lstStyle/>
          <a:p>
            <a:pPr marL="0" indent="0">
              <a:buNone/>
            </a:pPr>
            <a:r>
              <a:rPr lang="en-US" dirty="0"/>
              <a:t>There are two methods through which the Executive are held to account.</a:t>
            </a:r>
          </a:p>
          <a:p>
            <a:r>
              <a:rPr lang="en-US" dirty="0"/>
              <a:t>Collective cabinet responsibility (cabinet solidarity and cabinet confidentiality)</a:t>
            </a:r>
          </a:p>
          <a:p>
            <a:r>
              <a:rPr lang="en-US" dirty="0"/>
              <a:t>Individual ministerial responsibility</a:t>
            </a:r>
          </a:p>
          <a:p>
            <a:endParaRPr lang="en-US" dirty="0"/>
          </a:p>
        </p:txBody>
      </p:sp>
    </p:spTree>
    <p:extLst>
      <p:ext uri="{BB962C8B-B14F-4D97-AF65-F5344CB8AC3E}">
        <p14:creationId xmlns:p14="http://schemas.microsoft.com/office/powerpoint/2010/main" val="38962033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19B5F-6A32-F61E-4F82-3D4ADC7EF785}"/>
              </a:ext>
            </a:extLst>
          </p:cNvPr>
          <p:cNvSpPr>
            <a:spLocks noGrp="1"/>
          </p:cNvSpPr>
          <p:nvPr>
            <p:ph type="title"/>
          </p:nvPr>
        </p:nvSpPr>
        <p:spPr>
          <a:xfrm>
            <a:off x="1451578" y="1196405"/>
            <a:ext cx="9603275" cy="1049235"/>
          </a:xfrm>
        </p:spPr>
        <p:txBody>
          <a:bodyPr/>
          <a:lstStyle/>
          <a:p>
            <a:r>
              <a:rPr lang="en-US" dirty="0"/>
              <a:t>Cabinet solidarity</a:t>
            </a:r>
          </a:p>
        </p:txBody>
      </p:sp>
      <p:sp>
        <p:nvSpPr>
          <p:cNvPr id="3" name="Content Placeholder 2">
            <a:extLst>
              <a:ext uri="{FF2B5EF4-FFF2-40B4-BE49-F238E27FC236}">
                <a16:creationId xmlns:a16="http://schemas.microsoft.com/office/drawing/2014/main" id="{814069DF-D4EE-2BA7-54C7-E532C4992D75}"/>
              </a:ext>
            </a:extLst>
          </p:cNvPr>
          <p:cNvSpPr>
            <a:spLocks noGrp="1"/>
          </p:cNvSpPr>
          <p:nvPr>
            <p:ph idx="1"/>
          </p:nvPr>
        </p:nvSpPr>
        <p:spPr>
          <a:xfrm>
            <a:off x="335298" y="2122610"/>
            <a:ext cx="11266894" cy="3660673"/>
          </a:xfrm>
        </p:spPr>
        <p:txBody>
          <a:bodyPr/>
          <a:lstStyle/>
          <a:p>
            <a:pPr marL="0" indent="0">
              <a:buNone/>
            </a:pPr>
            <a:r>
              <a:rPr lang="en-US" dirty="0"/>
              <a:t>When the cabinet make a decision, all cabinet ministers are bound and must defend that decision even if they disagree. This is done to create a sense of unity within the cabinet to promote their trust. If a cabinet minister cannot publicly defend a cabinet decision. They should resign.</a:t>
            </a:r>
          </a:p>
          <a:p>
            <a:pPr marL="0" indent="0">
              <a:buNone/>
            </a:pPr>
            <a:endParaRPr lang="en-US" dirty="0"/>
          </a:p>
          <a:p>
            <a:pPr marL="0" indent="0">
              <a:buNone/>
            </a:pPr>
            <a:r>
              <a:rPr lang="en-US" dirty="0"/>
              <a:t>Task – research the resignation of Robin Cook in 2013. Discover:</a:t>
            </a:r>
          </a:p>
          <a:p>
            <a:pPr lvl="1"/>
            <a:r>
              <a:rPr lang="en-US" dirty="0"/>
              <a:t>What was his role in the cabinet?</a:t>
            </a:r>
          </a:p>
          <a:p>
            <a:pPr lvl="1"/>
            <a:r>
              <a:rPr lang="en-US" dirty="0"/>
              <a:t>What decision could he not defend?</a:t>
            </a:r>
          </a:p>
          <a:p>
            <a:pPr lvl="1"/>
            <a:r>
              <a:rPr lang="en-US" dirty="0"/>
              <a:t>Reflect whether a cabinet minister should be permitted to disapprove a cabinet decision.</a:t>
            </a:r>
          </a:p>
        </p:txBody>
      </p:sp>
    </p:spTree>
    <p:extLst>
      <p:ext uri="{BB962C8B-B14F-4D97-AF65-F5344CB8AC3E}">
        <p14:creationId xmlns:p14="http://schemas.microsoft.com/office/powerpoint/2010/main" val="10025732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937B3-05C1-6898-A63B-7D32866BA63E}"/>
              </a:ext>
            </a:extLst>
          </p:cNvPr>
          <p:cNvSpPr>
            <a:spLocks noGrp="1"/>
          </p:cNvSpPr>
          <p:nvPr>
            <p:ph type="title"/>
          </p:nvPr>
        </p:nvSpPr>
        <p:spPr>
          <a:xfrm>
            <a:off x="1451579" y="1208280"/>
            <a:ext cx="9603275" cy="1049235"/>
          </a:xfrm>
        </p:spPr>
        <p:txBody>
          <a:bodyPr/>
          <a:lstStyle/>
          <a:p>
            <a:r>
              <a:rPr lang="en-US" dirty="0"/>
              <a:t>Cabinet confidentiality </a:t>
            </a:r>
          </a:p>
        </p:txBody>
      </p:sp>
      <p:sp>
        <p:nvSpPr>
          <p:cNvPr id="3" name="Content Placeholder 2">
            <a:extLst>
              <a:ext uri="{FF2B5EF4-FFF2-40B4-BE49-F238E27FC236}">
                <a16:creationId xmlns:a16="http://schemas.microsoft.com/office/drawing/2014/main" id="{3A4862BC-281F-D8C0-2692-D472DB7F212D}"/>
              </a:ext>
            </a:extLst>
          </p:cNvPr>
          <p:cNvSpPr>
            <a:spLocks noGrp="1"/>
          </p:cNvSpPr>
          <p:nvPr>
            <p:ph idx="1"/>
          </p:nvPr>
        </p:nvSpPr>
        <p:spPr>
          <a:xfrm>
            <a:off x="644057" y="2110735"/>
            <a:ext cx="9603275" cy="3450613"/>
          </a:xfrm>
        </p:spPr>
        <p:txBody>
          <a:bodyPr/>
          <a:lstStyle/>
          <a:p>
            <a:pPr marL="0" indent="0">
              <a:buNone/>
            </a:pPr>
            <a:r>
              <a:rPr lang="en-US" dirty="0"/>
              <a:t>This principle permits that cabinet ministers cannot expose what is debated during cabinet meetings. The rationale behind this is to allow cabinet ministers to freely debate decisions without the fear of the public judgement.</a:t>
            </a:r>
          </a:p>
          <a:p>
            <a:pPr marL="0" indent="0">
              <a:buNone/>
            </a:pPr>
            <a:endParaRPr lang="en-US" dirty="0"/>
          </a:p>
          <a:p>
            <a:pPr marL="0" indent="0">
              <a:buNone/>
            </a:pPr>
            <a:r>
              <a:rPr lang="en-US" dirty="0"/>
              <a:t>If a cabinet member is believed to break confidentiality, he may be sacked. (See Gavin Williamson in 2019)</a:t>
            </a:r>
          </a:p>
        </p:txBody>
      </p:sp>
    </p:spTree>
    <p:extLst>
      <p:ext uri="{BB962C8B-B14F-4D97-AF65-F5344CB8AC3E}">
        <p14:creationId xmlns:p14="http://schemas.microsoft.com/office/powerpoint/2010/main" val="23812068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943CD-42C6-A2C7-82E6-4045CD3F7EF1}"/>
              </a:ext>
            </a:extLst>
          </p:cNvPr>
          <p:cNvSpPr>
            <a:spLocks noGrp="1"/>
          </p:cNvSpPr>
          <p:nvPr>
            <p:ph type="title"/>
          </p:nvPr>
        </p:nvSpPr>
        <p:spPr>
          <a:xfrm>
            <a:off x="1451579" y="1172654"/>
            <a:ext cx="9603275" cy="1049235"/>
          </a:xfrm>
        </p:spPr>
        <p:txBody>
          <a:bodyPr/>
          <a:lstStyle/>
          <a:p>
            <a:r>
              <a:rPr lang="en-US" dirty="0"/>
              <a:t>Individual ministerial responsibility</a:t>
            </a:r>
          </a:p>
        </p:txBody>
      </p:sp>
      <p:sp>
        <p:nvSpPr>
          <p:cNvPr id="3" name="Content Placeholder 2">
            <a:extLst>
              <a:ext uri="{FF2B5EF4-FFF2-40B4-BE49-F238E27FC236}">
                <a16:creationId xmlns:a16="http://schemas.microsoft.com/office/drawing/2014/main" id="{6E3B3F3B-B5E4-79BE-BED4-664F2A918BFF}"/>
              </a:ext>
            </a:extLst>
          </p:cNvPr>
          <p:cNvSpPr>
            <a:spLocks noGrp="1"/>
          </p:cNvSpPr>
          <p:nvPr>
            <p:ph idx="1"/>
          </p:nvPr>
        </p:nvSpPr>
        <p:spPr>
          <a:xfrm>
            <a:off x="774686" y="2075108"/>
            <a:ext cx="10399995" cy="3838804"/>
          </a:xfrm>
        </p:spPr>
        <p:txBody>
          <a:bodyPr/>
          <a:lstStyle/>
          <a:p>
            <a:pPr marL="0" indent="0">
              <a:buNone/>
            </a:pPr>
            <a:r>
              <a:rPr lang="en-US" dirty="0"/>
              <a:t>Each minister is politically accountable to parliament for their department’s conduct meaning that even if the civil servant acted erroneously, the minister takes responsibility.</a:t>
            </a:r>
          </a:p>
          <a:p>
            <a:pPr marL="0" indent="0">
              <a:buNone/>
            </a:pPr>
            <a:endParaRPr lang="en-US" dirty="0"/>
          </a:p>
          <a:p>
            <a:pPr marL="0" indent="0">
              <a:buNone/>
            </a:pPr>
            <a:r>
              <a:rPr lang="en-US" dirty="0"/>
              <a:t>A famous case of a minister taking responsibility comes from the Crichel Down affair.</a:t>
            </a:r>
          </a:p>
        </p:txBody>
      </p:sp>
    </p:spTree>
    <p:extLst>
      <p:ext uri="{BB962C8B-B14F-4D97-AF65-F5344CB8AC3E}">
        <p14:creationId xmlns:p14="http://schemas.microsoft.com/office/powerpoint/2010/main" val="42419305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8E6FE-423F-2E95-B455-EC8013810ACB}"/>
              </a:ext>
            </a:extLst>
          </p:cNvPr>
          <p:cNvSpPr>
            <a:spLocks noGrp="1"/>
          </p:cNvSpPr>
          <p:nvPr>
            <p:ph type="title"/>
          </p:nvPr>
        </p:nvSpPr>
        <p:spPr>
          <a:xfrm>
            <a:off x="1451579" y="1184529"/>
            <a:ext cx="9603275" cy="1049235"/>
          </a:xfrm>
        </p:spPr>
        <p:txBody>
          <a:bodyPr/>
          <a:lstStyle/>
          <a:p>
            <a:r>
              <a:rPr lang="en-US" dirty="0"/>
              <a:t>WHAt are ministers accountable for?</a:t>
            </a:r>
          </a:p>
        </p:txBody>
      </p:sp>
      <p:sp>
        <p:nvSpPr>
          <p:cNvPr id="3" name="Content Placeholder 2">
            <a:extLst>
              <a:ext uri="{FF2B5EF4-FFF2-40B4-BE49-F238E27FC236}">
                <a16:creationId xmlns:a16="http://schemas.microsoft.com/office/drawing/2014/main" id="{E6B77B92-D611-87E9-0F7B-145FB31BAE98}"/>
              </a:ext>
            </a:extLst>
          </p:cNvPr>
          <p:cNvSpPr>
            <a:spLocks noGrp="1"/>
          </p:cNvSpPr>
          <p:nvPr>
            <p:ph idx="1"/>
          </p:nvPr>
        </p:nvSpPr>
        <p:spPr>
          <a:xfrm>
            <a:off x="679683" y="1968231"/>
            <a:ext cx="9603275" cy="3450613"/>
          </a:xfrm>
        </p:spPr>
        <p:txBody>
          <a:bodyPr/>
          <a:lstStyle/>
          <a:p>
            <a:pPr marL="0" indent="0">
              <a:buNone/>
            </a:pPr>
            <a:r>
              <a:rPr lang="en-US" dirty="0"/>
              <a:t>Ministers will only be responsible for:</a:t>
            </a:r>
          </a:p>
          <a:p>
            <a:r>
              <a:rPr lang="en-US" dirty="0"/>
              <a:t>Civil servants carrying out the minister’s explicit orders;</a:t>
            </a:r>
          </a:p>
          <a:p>
            <a:r>
              <a:rPr lang="en-US" dirty="0"/>
              <a:t>Civil servants acting in accordance with policy that’s laid down by the minister; and</a:t>
            </a:r>
          </a:p>
          <a:p>
            <a:r>
              <a:rPr lang="en-US" dirty="0"/>
              <a:t>Civil servants who makes a mistake or causes a delay.</a:t>
            </a:r>
          </a:p>
          <a:p>
            <a:endParaRPr lang="en-US" dirty="0"/>
          </a:p>
          <a:p>
            <a:pPr marL="0" indent="0">
              <a:buNone/>
            </a:pPr>
            <a:r>
              <a:rPr lang="en-US" dirty="0"/>
              <a:t>Ministers are not accountable for civil servants for actions that the ministers was unaware of or could not have been reasonably expected to be aware.</a:t>
            </a:r>
          </a:p>
        </p:txBody>
      </p:sp>
    </p:spTree>
    <p:extLst>
      <p:ext uri="{BB962C8B-B14F-4D97-AF65-F5344CB8AC3E}">
        <p14:creationId xmlns:p14="http://schemas.microsoft.com/office/powerpoint/2010/main" val="23431485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85EC4-0B32-9E06-BE84-A6F36DF8CE3F}"/>
              </a:ext>
            </a:extLst>
          </p:cNvPr>
          <p:cNvSpPr>
            <a:spLocks noGrp="1"/>
          </p:cNvSpPr>
          <p:nvPr>
            <p:ph type="title"/>
          </p:nvPr>
        </p:nvSpPr>
        <p:spPr>
          <a:xfrm>
            <a:off x="1451579" y="1220155"/>
            <a:ext cx="9603275" cy="1049235"/>
          </a:xfrm>
        </p:spPr>
        <p:txBody>
          <a:bodyPr/>
          <a:lstStyle/>
          <a:p>
            <a:r>
              <a:rPr lang="en-US" dirty="0"/>
              <a:t>When must a minister resign </a:t>
            </a:r>
          </a:p>
        </p:txBody>
      </p:sp>
      <p:sp>
        <p:nvSpPr>
          <p:cNvPr id="3" name="Content Placeholder 2">
            <a:extLst>
              <a:ext uri="{FF2B5EF4-FFF2-40B4-BE49-F238E27FC236}">
                <a16:creationId xmlns:a16="http://schemas.microsoft.com/office/drawing/2014/main" id="{75623AE6-B1B2-272B-DCFF-267866B0CB73}"/>
              </a:ext>
            </a:extLst>
          </p:cNvPr>
          <p:cNvSpPr>
            <a:spLocks noGrp="1"/>
          </p:cNvSpPr>
          <p:nvPr>
            <p:ph idx="1"/>
          </p:nvPr>
        </p:nvSpPr>
        <p:spPr>
          <a:xfrm>
            <a:off x="454052" y="2269390"/>
            <a:ext cx="11100639" cy="3692023"/>
          </a:xfrm>
        </p:spPr>
        <p:txBody>
          <a:bodyPr/>
          <a:lstStyle/>
          <a:p>
            <a:pPr marL="0" indent="0">
              <a:buNone/>
            </a:pPr>
            <a:r>
              <a:rPr lang="en-US" dirty="0"/>
              <a:t>Although the Crichel Down affair may purport that ministers may resign over civil servant’s errors, in reality it’s rare for a minister to resign. For example, in 1995 the Home Secretary refused to resign consequent to high-profile prison escapes.</a:t>
            </a:r>
          </a:p>
          <a:p>
            <a:pPr marL="0" indent="0">
              <a:buNone/>
            </a:pPr>
            <a:endParaRPr lang="en-US" dirty="0"/>
          </a:p>
          <a:p>
            <a:pPr marL="0" indent="0">
              <a:buNone/>
            </a:pPr>
            <a:r>
              <a:rPr lang="en-US" dirty="0"/>
              <a:t>Reflection – Do you think that ministers should resign where there has been a failure in their department?</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0480346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C46B0-AFE8-3AF5-577D-BB78BAC51882}"/>
              </a:ext>
            </a:extLst>
          </p:cNvPr>
          <p:cNvSpPr>
            <a:spLocks noGrp="1"/>
          </p:cNvSpPr>
          <p:nvPr>
            <p:ph type="title"/>
          </p:nvPr>
        </p:nvSpPr>
        <p:spPr/>
        <p:txBody>
          <a:bodyPr/>
          <a:lstStyle/>
          <a:p>
            <a:r>
              <a:rPr lang="en-US" dirty="0"/>
              <a:t>How are ministers held to account?</a:t>
            </a:r>
          </a:p>
        </p:txBody>
      </p:sp>
      <p:sp>
        <p:nvSpPr>
          <p:cNvPr id="3" name="Content Placeholder 2">
            <a:extLst>
              <a:ext uri="{FF2B5EF4-FFF2-40B4-BE49-F238E27FC236}">
                <a16:creationId xmlns:a16="http://schemas.microsoft.com/office/drawing/2014/main" id="{95BD2B03-384F-E7C0-0CAF-5B3BD149C959}"/>
              </a:ext>
            </a:extLst>
          </p:cNvPr>
          <p:cNvSpPr>
            <a:spLocks noGrp="1"/>
          </p:cNvSpPr>
          <p:nvPr>
            <p:ph idx="1"/>
          </p:nvPr>
        </p:nvSpPr>
        <p:spPr>
          <a:xfrm>
            <a:off x="869688" y="2063233"/>
            <a:ext cx="10780006" cy="3874429"/>
          </a:xfrm>
        </p:spPr>
        <p:txBody>
          <a:bodyPr/>
          <a:lstStyle/>
          <a:p>
            <a:pPr marL="457200" indent="-457200">
              <a:buFont typeface="+mj-lt"/>
              <a:buAutoNum type="arabicPeriod"/>
            </a:pPr>
            <a:r>
              <a:rPr lang="en-US" dirty="0"/>
              <a:t>Select committees – Within every government department there is a select committee who shadow the department actions and review their spending, policies and administration. The committees may call ministers to hearings to question their actions.</a:t>
            </a:r>
          </a:p>
          <a:p>
            <a:pPr marL="457200" indent="-457200">
              <a:buFont typeface="+mj-lt"/>
              <a:buAutoNum type="arabicPeriod"/>
            </a:pPr>
            <a:r>
              <a:rPr lang="en-US" dirty="0"/>
              <a:t>Parliamentary questions – All MPs may put questions to ministers. The televised show Prime Minister Questions allows for the opposition and second largest opposition to ask the Prime Minister questions based on his policies, spending and administration.</a:t>
            </a:r>
          </a:p>
          <a:p>
            <a:pPr marL="457200" indent="-457200">
              <a:buFont typeface="+mj-lt"/>
              <a:buAutoNum type="arabicPeriod"/>
            </a:pPr>
            <a:r>
              <a:rPr lang="en-US" dirty="0"/>
              <a:t>Debates – Debates in the House of Commons are not only for bills, debates may occur to focus on government policy.</a:t>
            </a:r>
          </a:p>
          <a:p>
            <a:pPr marL="457200" indent="-457200">
              <a:buFont typeface="+mj-lt"/>
              <a:buAutoNum type="arabicPeriod"/>
            </a:pPr>
            <a:endParaRPr lang="en-US" dirty="0"/>
          </a:p>
          <a:p>
            <a:pPr marL="457200" indent="-457200">
              <a:buFont typeface="+mj-lt"/>
              <a:buAutoNum type="arabicPeriod"/>
            </a:pPr>
            <a:endParaRPr lang="en-US" dirty="0"/>
          </a:p>
        </p:txBody>
      </p:sp>
    </p:spTree>
    <p:extLst>
      <p:ext uri="{BB962C8B-B14F-4D97-AF65-F5344CB8AC3E}">
        <p14:creationId xmlns:p14="http://schemas.microsoft.com/office/powerpoint/2010/main" val="5621215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FDC84-7F4C-2014-6A59-506B5BA4169A}"/>
              </a:ext>
            </a:extLst>
          </p:cNvPr>
          <p:cNvSpPr>
            <a:spLocks noGrp="1"/>
          </p:cNvSpPr>
          <p:nvPr>
            <p:ph type="title"/>
          </p:nvPr>
        </p:nvSpPr>
        <p:spPr>
          <a:xfrm>
            <a:off x="1451579" y="1243906"/>
            <a:ext cx="9603275" cy="1049235"/>
          </a:xfrm>
        </p:spPr>
        <p:txBody>
          <a:bodyPr/>
          <a:lstStyle/>
          <a:p>
            <a:r>
              <a:rPr lang="en-US" dirty="0"/>
              <a:t>The ministerial code</a:t>
            </a:r>
          </a:p>
        </p:txBody>
      </p:sp>
      <p:sp>
        <p:nvSpPr>
          <p:cNvPr id="3" name="Content Placeholder 2">
            <a:extLst>
              <a:ext uri="{FF2B5EF4-FFF2-40B4-BE49-F238E27FC236}">
                <a16:creationId xmlns:a16="http://schemas.microsoft.com/office/drawing/2014/main" id="{62835B87-E47F-7208-0E78-EF06599F47ED}"/>
              </a:ext>
            </a:extLst>
          </p:cNvPr>
          <p:cNvSpPr>
            <a:spLocks noGrp="1"/>
          </p:cNvSpPr>
          <p:nvPr>
            <p:ph idx="1"/>
          </p:nvPr>
        </p:nvSpPr>
        <p:spPr>
          <a:xfrm>
            <a:off x="477802" y="2039482"/>
            <a:ext cx="10910634" cy="3838804"/>
          </a:xfrm>
        </p:spPr>
        <p:txBody>
          <a:bodyPr>
            <a:normAutofit lnSpcReduction="10000"/>
          </a:bodyPr>
          <a:lstStyle/>
          <a:p>
            <a:pPr marL="0" indent="0">
              <a:buNone/>
            </a:pPr>
            <a:r>
              <a:rPr lang="en-US" dirty="0"/>
              <a:t>The last Ministerial Code was published in 2019 and it details the rules and behaviors of government ministers. Although they are not legally binding, a minister who is in contravention of the code is expected to resign.</a:t>
            </a:r>
          </a:p>
          <a:p>
            <a:pPr marL="0" indent="0">
              <a:buNone/>
            </a:pPr>
            <a:endParaRPr lang="en-US" dirty="0"/>
          </a:p>
          <a:p>
            <a:pPr marL="0" indent="0">
              <a:buNone/>
            </a:pPr>
            <a:r>
              <a:rPr lang="en-US" dirty="0"/>
              <a:t>A key point in the Ministerial Code is 1.3c as it expresses that ministers who knowingly mislead parliament should resign.</a:t>
            </a:r>
          </a:p>
          <a:p>
            <a:pPr marL="0" indent="0">
              <a:buNone/>
            </a:pPr>
            <a:endParaRPr lang="en-US" dirty="0"/>
          </a:p>
          <a:p>
            <a:pPr marL="0" indent="0">
              <a:buNone/>
            </a:pPr>
            <a:r>
              <a:rPr lang="en-US" dirty="0"/>
              <a:t>Where a minister is in contravention, the Prime Minister as Cabinet leader decides whether to impose resignation on the minister.</a:t>
            </a:r>
          </a:p>
        </p:txBody>
      </p:sp>
    </p:spTree>
    <p:extLst>
      <p:ext uri="{BB962C8B-B14F-4D97-AF65-F5344CB8AC3E}">
        <p14:creationId xmlns:p14="http://schemas.microsoft.com/office/powerpoint/2010/main" val="19173328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6667E-61F1-B76B-5C04-7013AFDA3DF8}"/>
              </a:ext>
            </a:extLst>
          </p:cNvPr>
          <p:cNvSpPr>
            <a:spLocks noGrp="1"/>
          </p:cNvSpPr>
          <p:nvPr>
            <p:ph type="title"/>
          </p:nvPr>
        </p:nvSpPr>
        <p:spPr>
          <a:xfrm>
            <a:off x="4880579" y="1204569"/>
            <a:ext cx="9603275" cy="1049235"/>
          </a:xfrm>
        </p:spPr>
        <p:txBody>
          <a:bodyPr/>
          <a:lstStyle/>
          <a:p>
            <a:r>
              <a:rPr lang="en-US" dirty="0"/>
              <a:t>summary</a:t>
            </a:r>
          </a:p>
        </p:txBody>
      </p:sp>
      <p:sp>
        <p:nvSpPr>
          <p:cNvPr id="3" name="Content Placeholder 2">
            <a:extLst>
              <a:ext uri="{FF2B5EF4-FFF2-40B4-BE49-F238E27FC236}">
                <a16:creationId xmlns:a16="http://schemas.microsoft.com/office/drawing/2014/main" id="{35C3E6A2-DB7D-9EB0-BA90-0FBAF916DB5C}"/>
              </a:ext>
            </a:extLst>
          </p:cNvPr>
          <p:cNvSpPr>
            <a:spLocks noGrp="1"/>
          </p:cNvSpPr>
          <p:nvPr>
            <p:ph idx="1"/>
          </p:nvPr>
        </p:nvSpPr>
        <p:spPr/>
        <p:txBody>
          <a:bodyPr>
            <a:normAutofit fontScale="85000" lnSpcReduction="10000"/>
          </a:bodyPr>
          <a:lstStyle/>
          <a:p>
            <a:r>
              <a:rPr lang="en-US" dirty="0"/>
              <a:t>The executive comprises of the Prime Minister who is head of the government. They are appointed by the monarch by convention, but they come from the leader of the winning political party. </a:t>
            </a:r>
          </a:p>
          <a:p>
            <a:r>
              <a:rPr lang="en-US" dirty="0"/>
              <a:t>The role of Prime Minister is to form the government, preside over the cabinet and allocate tasks of government to departments.</a:t>
            </a:r>
          </a:p>
          <a:p>
            <a:r>
              <a:rPr lang="en-US" dirty="0"/>
              <a:t>The executive comprise of the cabinet which are ministers chosen by the Prime Minister, they help push forward government policies</a:t>
            </a:r>
          </a:p>
          <a:p>
            <a:r>
              <a:rPr lang="en-US" dirty="0"/>
              <a:t>The executive includes the civil service who carry out government policy on behalf of the government. They are politically neutral.</a:t>
            </a:r>
          </a:p>
          <a:p>
            <a:r>
              <a:rPr lang="en-US" dirty="0"/>
              <a:t>Other members of the executive include public corporations and executive agencies.</a:t>
            </a:r>
          </a:p>
        </p:txBody>
      </p:sp>
    </p:spTree>
    <p:extLst>
      <p:ext uri="{BB962C8B-B14F-4D97-AF65-F5344CB8AC3E}">
        <p14:creationId xmlns:p14="http://schemas.microsoft.com/office/powerpoint/2010/main" val="1918375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23E9A-BD09-6C91-72F8-6E06C0F4DCBF}"/>
              </a:ext>
            </a:extLst>
          </p:cNvPr>
          <p:cNvSpPr>
            <a:spLocks noGrp="1"/>
          </p:cNvSpPr>
          <p:nvPr>
            <p:ph type="title"/>
          </p:nvPr>
        </p:nvSpPr>
        <p:spPr>
          <a:xfrm>
            <a:off x="4823429" y="1204569"/>
            <a:ext cx="9603275" cy="1049235"/>
          </a:xfrm>
        </p:spPr>
        <p:txBody>
          <a:bodyPr/>
          <a:lstStyle/>
          <a:p>
            <a:r>
              <a:rPr lang="en-US" dirty="0"/>
              <a:t>Summary</a:t>
            </a:r>
          </a:p>
        </p:txBody>
      </p:sp>
      <p:sp>
        <p:nvSpPr>
          <p:cNvPr id="3" name="Content Placeholder 2">
            <a:extLst>
              <a:ext uri="{FF2B5EF4-FFF2-40B4-BE49-F238E27FC236}">
                <a16:creationId xmlns:a16="http://schemas.microsoft.com/office/drawing/2014/main" id="{B4668B34-4543-71B4-7E90-991F9E74D927}"/>
              </a:ext>
            </a:extLst>
          </p:cNvPr>
          <p:cNvSpPr>
            <a:spLocks noGrp="1"/>
          </p:cNvSpPr>
          <p:nvPr>
            <p:ph idx="1"/>
          </p:nvPr>
        </p:nvSpPr>
        <p:spPr/>
        <p:txBody>
          <a:bodyPr>
            <a:normAutofit fontScale="92500" lnSpcReduction="20000"/>
          </a:bodyPr>
          <a:lstStyle/>
          <a:p>
            <a:r>
              <a:rPr lang="en-US" dirty="0"/>
              <a:t>Prerogative powers are the residual powers of the crown. They are exercised by government ministers to quickly and effectively run the UK.</a:t>
            </a:r>
          </a:p>
          <a:p>
            <a:r>
              <a:rPr lang="en-US" dirty="0"/>
              <a:t>Where a statute and prerogative power overlap, the statute takes precedent.</a:t>
            </a:r>
          </a:p>
          <a:p>
            <a:r>
              <a:rPr lang="en-US" dirty="0"/>
              <a:t>The courts may view prerogative powers through judicial review if they are held ‘judiciable’</a:t>
            </a:r>
          </a:p>
          <a:p>
            <a:r>
              <a:rPr lang="en-US" dirty="0"/>
              <a:t>Ministers are held to account politically through ministerial responsibility and the Ministerial Code</a:t>
            </a:r>
          </a:p>
          <a:p>
            <a:r>
              <a:rPr lang="en-US" dirty="0"/>
              <a:t>A minister takes accountability for their department’s actions and may resign if there are failures.</a:t>
            </a:r>
          </a:p>
          <a:p>
            <a:r>
              <a:rPr lang="en-US" dirty="0"/>
              <a:t>Ministers are held accountable through select committees, questions and debates.</a:t>
            </a:r>
          </a:p>
        </p:txBody>
      </p:sp>
    </p:spTree>
    <p:extLst>
      <p:ext uri="{BB962C8B-B14F-4D97-AF65-F5344CB8AC3E}">
        <p14:creationId xmlns:p14="http://schemas.microsoft.com/office/powerpoint/2010/main" val="428043276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2421</Words>
  <Application>Microsoft Office PowerPoint</Application>
  <PresentationFormat>Widescreen</PresentationFormat>
  <Paragraphs>168</Paragraphs>
  <Slides>30</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Gill Sans MT</vt:lpstr>
      <vt:lpstr>Gallery</vt:lpstr>
      <vt:lpstr>Executive powers</vt:lpstr>
      <vt:lpstr>PowerPoint Presentation</vt:lpstr>
      <vt:lpstr>The executive</vt:lpstr>
      <vt:lpstr>The monarch </vt:lpstr>
      <vt:lpstr>The prime minister</vt:lpstr>
      <vt:lpstr>The prime minister</vt:lpstr>
      <vt:lpstr>The role of prime minister</vt:lpstr>
      <vt:lpstr>The cabinet</vt:lpstr>
      <vt:lpstr>The cabinet</vt:lpstr>
      <vt:lpstr>The  wider government</vt:lpstr>
      <vt:lpstr>The wider government </vt:lpstr>
      <vt:lpstr>The civil service</vt:lpstr>
      <vt:lpstr>Other public bodies</vt:lpstr>
      <vt:lpstr>Royal prerogatives</vt:lpstr>
      <vt:lpstr>tHE EXERCISE OF ROYAL prerogatives </vt:lpstr>
      <vt:lpstr>What takes precedent – prerogative powers or statute?</vt:lpstr>
      <vt:lpstr>The legal control over prerogative powers</vt:lpstr>
      <vt:lpstr>The legal control over prerogative powers</vt:lpstr>
      <vt:lpstr>The legal control over prerogative powers</vt:lpstr>
      <vt:lpstr>R(Miller) v  the prime minister 2019 cont</vt:lpstr>
      <vt:lpstr>The political accountability of the executive </vt:lpstr>
      <vt:lpstr>Cabinet solidarity</vt:lpstr>
      <vt:lpstr>Cabinet confidentiality </vt:lpstr>
      <vt:lpstr>Individual ministerial responsibility</vt:lpstr>
      <vt:lpstr>WHAt are ministers accountable for?</vt:lpstr>
      <vt:lpstr>When must a minister resign </vt:lpstr>
      <vt:lpstr>How are ministers held to account?</vt:lpstr>
      <vt:lpstr>The ministerial code</vt:lpstr>
      <vt:lpstr>summary</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Executive powers</dc:title>
  <dc:creator>HUGHES L. (1910033)</dc:creator>
  <cp:lastModifiedBy>Sian Turvey</cp:lastModifiedBy>
  <cp:revision>189</cp:revision>
  <dcterms:created xsi:type="dcterms:W3CDTF">2022-11-17T11:51:26Z</dcterms:created>
  <dcterms:modified xsi:type="dcterms:W3CDTF">2022-11-18T09:09:09Z</dcterms:modified>
</cp:coreProperties>
</file>