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1A39C-C1DE-0D2E-962E-B785133B80A6}" v="505" dt="2025-03-24T03:14:59.470"/>
    <p1510:client id="{CB6D1D38-0010-890B-AC8A-23E6DB20F380}" v="2338" dt="2025-03-24T01:56:29.067"/>
    <p1510:client id="{D6DCE115-8D2D-6AF6-FCF5-303A09A8B508}" v="346" dt="2025-03-23T18:13:17.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3/23/2025</a:t>
            </a:fld>
            <a:endParaRPr lang="en-US" dirty="0"/>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3482717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3/23/2025</a:t>
            </a:fld>
            <a:endParaRPr lang="en-US" dirty="0"/>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603537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3/23/2025</a:t>
            </a:fld>
            <a:endParaRPr lang="en-US" dirty="0"/>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44173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3/23/2025</a:t>
            </a:fld>
            <a:endParaRPr lang="en-US" dirty="0"/>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166122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3/23/2025</a:t>
            </a:fld>
            <a:endParaRPr lang="en-US" dirty="0"/>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3181408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3/23/2025</a:t>
            </a:fld>
            <a:endParaRPr lang="en-US" dirty="0"/>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862419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3/23/2025</a:t>
            </a:fld>
            <a:endParaRPr lang="en-US" dirty="0"/>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836177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3/23/2025</a:t>
            </a:fld>
            <a:endParaRPr lang="en-US" dirty="0"/>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828083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3/23/2025</a:t>
            </a:fld>
            <a:endParaRPr lang="en-US" dirty="0"/>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599713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3/23/2025</a:t>
            </a:fld>
            <a:endParaRPr lang="en-US" dirty="0"/>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253199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3/23/2025</a:t>
            </a:fld>
            <a:endParaRPr lang="en-US" dirty="0"/>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dirty="0"/>
          </a:p>
        </p:txBody>
      </p:sp>
    </p:spTree>
    <p:extLst>
      <p:ext uri="{BB962C8B-B14F-4D97-AF65-F5344CB8AC3E}">
        <p14:creationId xmlns:p14="http://schemas.microsoft.com/office/powerpoint/2010/main" val="4036200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3/23/2025</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dirty="0"/>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dirty="0"/>
          </a:p>
        </p:txBody>
      </p:sp>
    </p:spTree>
    <p:extLst>
      <p:ext uri="{BB962C8B-B14F-4D97-AF65-F5344CB8AC3E}">
        <p14:creationId xmlns:p14="http://schemas.microsoft.com/office/powerpoint/2010/main" val="38330894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astate.pressbooks.pub/individualfamilydevelopment/chapter/freuds-psychodynamic-theory/#:~:text=The%20id%20and%20superego%20are,(overusing%20ego%20defense%20mechanisms" TargetMode="External"/><Relationship Id="rId2" Type="http://schemas.openxmlformats.org/officeDocument/2006/relationships/hyperlink" Target="https://archive.org/details/criminalmanaccor00lomb/page/236/mode/2up" TargetMode="External"/><Relationship Id="rId1" Type="http://schemas.openxmlformats.org/officeDocument/2006/relationships/slideLayout" Target="../slideLayouts/slideLayout2.xml"/><Relationship Id="rId6" Type="http://schemas.openxmlformats.org/officeDocument/2006/relationships/hyperlink" Target="https://books.google.co.uk/books?id=MynYCQAAQBAJ&amp;lpg=PA10&amp;ots=-6f2cA_Xd6&amp;dq=sigmund%20freud%20theory%20of%20personality&amp;lr&amp;pg=PA10#v=onepage&amp;q=sigmund%20freud%20theory%20of%20personality&amp;f=false" TargetMode="External"/><Relationship Id="rId5" Type="http://schemas.openxmlformats.org/officeDocument/2006/relationships/hyperlink" Target="http://Ahttps:/archive.org/details/essayoncrimespu00Becc/page/22/mode/2up" TargetMode="External"/><Relationship Id="rId4" Type="http://schemas.openxmlformats.org/officeDocument/2006/relationships/hyperlink" Target="https://www.sccjr.ac.uk/wp-content/uploads/2016/02/SCCJR-Causes-of-Crime.pdf"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dirty="0"/>
              <a:t>Criminological theories and cause of criminal </a:t>
            </a:r>
            <a:r>
              <a:rPr lang="en-GB" sz="4400" dirty="0"/>
              <a:t>behaviour</a:t>
            </a:r>
            <a:r>
              <a:rPr lang="en-US" sz="4400" dirty="0"/>
              <a:t> </a:t>
            </a:r>
          </a:p>
        </p:txBody>
      </p:sp>
      <p:sp>
        <p:nvSpPr>
          <p:cNvPr id="3" name="Subtitle 2"/>
          <p:cNvSpPr>
            <a:spLocks noGrp="1"/>
          </p:cNvSpPr>
          <p:nvPr>
            <p:ph type="subTitle" idx="1"/>
          </p:nvPr>
        </p:nvSpPr>
        <p:spPr>
          <a:xfrm>
            <a:off x="1524000" y="3696833"/>
            <a:ext cx="9144000" cy="1066890"/>
          </a:xfrm>
        </p:spPr>
        <p:txBody>
          <a:bodyPr vert="horz" lIns="91440" tIns="45720" rIns="91440" bIns="45720" rtlCol="0" anchor="t">
            <a:noAutofit/>
          </a:bodyPr>
          <a:lstStyle/>
          <a:p>
            <a:r>
              <a:rPr lang="en-US" sz="2000" dirty="0"/>
              <a:t>Understanding why people commit crimes  </a:t>
            </a:r>
          </a:p>
          <a:p>
            <a:endParaRPr lang="en-US" sz="1400" dirty="0"/>
          </a:p>
          <a:p>
            <a:endParaRPr lang="en-US" sz="1400" dirty="0"/>
          </a:p>
          <a:p>
            <a:r>
              <a:rPr lang="en-US" sz="1400" dirty="0"/>
              <a:t>By Nikola (2300652)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B3761-6CF4-65A8-E815-A8844C9BCE53}"/>
              </a:ext>
            </a:extLst>
          </p:cNvPr>
          <p:cNvSpPr>
            <a:spLocks noGrp="1"/>
          </p:cNvSpPr>
          <p:nvPr>
            <p:ph type="title"/>
          </p:nvPr>
        </p:nvSpPr>
        <p:spPr>
          <a:xfrm>
            <a:off x="557957" y="442108"/>
            <a:ext cx="10439346" cy="618750"/>
          </a:xfrm>
        </p:spPr>
        <p:txBody>
          <a:bodyPr>
            <a:noAutofit/>
          </a:bodyPr>
          <a:lstStyle/>
          <a:p>
            <a:r>
              <a:rPr lang="en-US" sz="4000" dirty="0"/>
              <a:t>Introduction </a:t>
            </a:r>
          </a:p>
        </p:txBody>
      </p:sp>
      <p:sp>
        <p:nvSpPr>
          <p:cNvPr id="3" name="Content Placeholder 2">
            <a:extLst>
              <a:ext uri="{FF2B5EF4-FFF2-40B4-BE49-F238E27FC236}">
                <a16:creationId xmlns:a16="http://schemas.microsoft.com/office/drawing/2014/main" id="{81D2E50D-E5A8-F0BF-8FDA-F44AAEE346F4}"/>
              </a:ext>
            </a:extLst>
          </p:cNvPr>
          <p:cNvSpPr>
            <a:spLocks noGrp="1"/>
          </p:cNvSpPr>
          <p:nvPr>
            <p:ph idx="1"/>
          </p:nvPr>
        </p:nvSpPr>
        <p:spPr>
          <a:xfrm>
            <a:off x="564673" y="1228970"/>
            <a:ext cx="10442448" cy="3903819"/>
          </a:xfrm>
        </p:spPr>
        <p:txBody>
          <a:bodyPr vert="horz" lIns="91440" tIns="45720" rIns="91440" bIns="45720" rtlCol="0" anchor="t">
            <a:normAutofit/>
          </a:bodyPr>
          <a:lstStyle/>
          <a:p>
            <a:pPr marL="0" indent="0">
              <a:buNone/>
            </a:pPr>
            <a:r>
              <a:rPr lang="en-US" sz="1800" dirty="0"/>
              <a:t>Criminal </a:t>
            </a:r>
            <a:r>
              <a:rPr lang="en-GB" sz="1800" dirty="0"/>
              <a:t>behaviour</a:t>
            </a:r>
            <a:r>
              <a:rPr lang="en-US" sz="1800" dirty="0"/>
              <a:t> is influenced by various of factors including psychological, sociological and biological elements. Different criminological theories attempt to explain why individuals commit crimes.  </a:t>
            </a:r>
          </a:p>
          <a:p>
            <a:pPr marL="0" indent="0">
              <a:buNone/>
            </a:pPr>
            <a:r>
              <a:rPr lang="en-US" sz="1800" dirty="0"/>
              <a:t>This presentation will focus on </a:t>
            </a:r>
            <a:r>
              <a:rPr lang="en-US" sz="1800" b="1" dirty="0"/>
              <a:t>four key theories</a:t>
            </a:r>
            <a:r>
              <a:rPr lang="en-US" sz="1800" dirty="0"/>
              <a:t>: </a:t>
            </a:r>
          </a:p>
          <a:p>
            <a:r>
              <a:rPr lang="en-US" sz="1800" dirty="0"/>
              <a:t>Freud's theory of the structure of personality </a:t>
            </a:r>
          </a:p>
          <a:p>
            <a:r>
              <a:rPr lang="en-US" sz="1800" dirty="0"/>
              <a:t>Labeling perspective </a:t>
            </a:r>
          </a:p>
          <a:p>
            <a:r>
              <a:rPr lang="en-US" sz="1800" dirty="0"/>
              <a:t>Classical criminology by Cesare Beccaria</a:t>
            </a:r>
          </a:p>
          <a:p>
            <a:r>
              <a:rPr lang="en-US" sz="1800" dirty="0"/>
              <a:t>Biological criminology by Cesare Lambrose </a:t>
            </a:r>
          </a:p>
          <a:p>
            <a:pPr marL="0" indent="0">
              <a:buNone/>
            </a:pPr>
            <a:endParaRPr lang="en-US" dirty="0"/>
          </a:p>
        </p:txBody>
      </p:sp>
    </p:spTree>
    <p:extLst>
      <p:ext uri="{BB962C8B-B14F-4D97-AF65-F5344CB8AC3E}">
        <p14:creationId xmlns:p14="http://schemas.microsoft.com/office/powerpoint/2010/main" val="3415739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9EE2-E529-99C3-8EFE-D3EE35ECD0FB}"/>
              </a:ext>
            </a:extLst>
          </p:cNvPr>
          <p:cNvSpPr>
            <a:spLocks noGrp="1"/>
          </p:cNvSpPr>
          <p:nvPr>
            <p:ph type="title"/>
          </p:nvPr>
        </p:nvSpPr>
        <p:spPr>
          <a:xfrm>
            <a:off x="411820" y="285532"/>
            <a:ext cx="10439346" cy="785764"/>
          </a:xfrm>
        </p:spPr>
        <p:txBody>
          <a:bodyPr>
            <a:normAutofit/>
          </a:bodyPr>
          <a:lstStyle/>
          <a:p>
            <a:r>
              <a:rPr lang="en-US" sz="4000" dirty="0">
                <a:latin typeface="Walbaum Display"/>
              </a:rPr>
              <a:t>Freud's theory</a:t>
            </a:r>
            <a:endParaRPr lang="en-US" sz="4000" dirty="0"/>
          </a:p>
        </p:txBody>
      </p:sp>
      <p:sp>
        <p:nvSpPr>
          <p:cNvPr id="3" name="Content Placeholder 2">
            <a:extLst>
              <a:ext uri="{FF2B5EF4-FFF2-40B4-BE49-F238E27FC236}">
                <a16:creationId xmlns:a16="http://schemas.microsoft.com/office/drawing/2014/main" id="{27C21586-DDEE-6E29-06B8-23301014EDB6}"/>
              </a:ext>
            </a:extLst>
          </p:cNvPr>
          <p:cNvSpPr>
            <a:spLocks noGrp="1"/>
          </p:cNvSpPr>
          <p:nvPr>
            <p:ph idx="1"/>
          </p:nvPr>
        </p:nvSpPr>
        <p:spPr>
          <a:xfrm>
            <a:off x="407028" y="1082518"/>
            <a:ext cx="7470279" cy="5472643"/>
          </a:xfrm>
        </p:spPr>
        <p:txBody>
          <a:bodyPr vert="horz" lIns="91440" tIns="45720" rIns="91440" bIns="45720" rtlCol="0" anchor="t">
            <a:normAutofit/>
          </a:bodyPr>
          <a:lstStyle/>
          <a:p>
            <a:r>
              <a:rPr lang="en-US" sz="1800" b="1" dirty="0"/>
              <a:t>Main Idea:</a:t>
            </a:r>
            <a:r>
              <a:rPr lang="en-US" sz="1800" dirty="0"/>
              <a:t> According to Freud, the id, ego, and superego are linked elements of personality that are typically at conflict. The ego controls these cravings by logically delaying fulfilment, whereas the id seeks immediate satisfaction. The superego, on the other hand, protects moral and ethical standards while usually completely suppressing some urges. Additionally, the superego's principles shift based on cultural, religious, and educational contexts, and it is impacted by parental and social factors. </a:t>
            </a:r>
          </a:p>
          <a:p>
            <a:r>
              <a:rPr lang="en-US" sz="1800" b="1" dirty="0"/>
              <a:t>Cause of criminal </a:t>
            </a:r>
            <a:r>
              <a:rPr lang="en-GB" sz="1800" b="1" dirty="0"/>
              <a:t>behaviour</a:t>
            </a:r>
            <a:r>
              <a:rPr lang="en-US" sz="1800" b="1" dirty="0"/>
              <a:t>: </a:t>
            </a:r>
            <a:r>
              <a:rPr lang="en-US" sz="1800" dirty="0"/>
              <a:t>If Id dominates, individuals may engage in impulsive criminal acts for pleasure (</a:t>
            </a:r>
            <a:r>
              <a:rPr lang="en-US" sz="1800" dirty="0" err="1"/>
              <a:t>eg.</a:t>
            </a:r>
            <a:r>
              <a:rPr lang="en-US" sz="1800" dirty="0"/>
              <a:t> Theft, violence). Also, weak superego due to poor upbringing leads to a lack of guilt and moral guidance. </a:t>
            </a:r>
          </a:p>
          <a:p>
            <a:r>
              <a:rPr lang="en-US" sz="1800" b="1" dirty="0"/>
              <a:t>For example: </a:t>
            </a:r>
            <a:r>
              <a:rPr lang="en-US" sz="1800" dirty="0"/>
              <a:t>A serial offender may commit crimes due to unresolved childhood trauma and lack of moral restraint. </a:t>
            </a:r>
          </a:p>
          <a:p>
            <a:pPr marL="0" indent="0">
              <a:buNone/>
            </a:pPr>
            <a:r>
              <a:rPr lang="en-US" sz="1400" dirty="0"/>
              <a:t>(Taylor, Overstreet, Lang, 2022) (Drapela, 1995) </a:t>
            </a:r>
          </a:p>
        </p:txBody>
      </p:sp>
      <p:sp>
        <p:nvSpPr>
          <p:cNvPr id="4" name="Date Placeholder 3">
            <a:extLst>
              <a:ext uri="{FF2B5EF4-FFF2-40B4-BE49-F238E27FC236}">
                <a16:creationId xmlns:a16="http://schemas.microsoft.com/office/drawing/2014/main" id="{FCDE51A4-07EA-4B96-FF2C-7126BF718EDA}"/>
              </a:ext>
            </a:extLst>
          </p:cNvPr>
          <p:cNvSpPr>
            <a:spLocks noGrp="1"/>
          </p:cNvSpPr>
          <p:nvPr>
            <p:ph type="dt" sz="half" idx="10"/>
          </p:nvPr>
        </p:nvSpPr>
        <p:spPr/>
        <p:txBody>
          <a:bodyPr/>
          <a:lstStyle/>
          <a:p>
            <a:fld id="{93CD659A-5F49-4AED-A9B8-9B33733EB9EB}" type="datetime1">
              <a:t>3/23/2025</a:t>
            </a:fld>
            <a:endParaRPr lang="en-US" dirty="0"/>
          </a:p>
        </p:txBody>
      </p:sp>
      <p:sp>
        <p:nvSpPr>
          <p:cNvPr id="5" name="Footer Placeholder 4">
            <a:extLst>
              <a:ext uri="{FF2B5EF4-FFF2-40B4-BE49-F238E27FC236}">
                <a16:creationId xmlns:a16="http://schemas.microsoft.com/office/drawing/2014/main" id="{9B2D1EC5-F056-81F1-4E9A-793B3391A42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DCAFDBD-98DB-4437-C720-0F318772E3E0}"/>
              </a:ext>
            </a:extLst>
          </p:cNvPr>
          <p:cNvSpPr>
            <a:spLocks noGrp="1"/>
          </p:cNvSpPr>
          <p:nvPr>
            <p:ph type="sldNum" sz="quarter" idx="12"/>
          </p:nvPr>
        </p:nvSpPr>
        <p:spPr/>
        <p:txBody>
          <a:bodyPr/>
          <a:lstStyle/>
          <a:p>
            <a:fld id="{5E4DE196-8A13-4FF7-A07E-102851959EAB}" type="slidenum">
              <a:rPr lang="en-US" dirty="0"/>
              <a:t>3</a:t>
            </a:fld>
            <a:endParaRPr lang="en-US" dirty="0"/>
          </a:p>
        </p:txBody>
      </p:sp>
      <p:pic>
        <p:nvPicPr>
          <p:cNvPr id="8" name="Picture 7" descr="A diagram of a diagram&#10;&#10;AI-generated content may be incorrect.">
            <a:extLst>
              <a:ext uri="{FF2B5EF4-FFF2-40B4-BE49-F238E27FC236}">
                <a16:creationId xmlns:a16="http://schemas.microsoft.com/office/drawing/2014/main" id="{EC278F4A-1F46-0966-A6A1-08CF5A0BA466}"/>
              </a:ext>
            </a:extLst>
          </p:cNvPr>
          <p:cNvPicPr>
            <a:picLocks noChangeAspect="1"/>
          </p:cNvPicPr>
          <p:nvPr/>
        </p:nvPicPr>
        <p:blipFill>
          <a:blip r:embed="rId2"/>
          <a:stretch>
            <a:fillRect/>
          </a:stretch>
        </p:blipFill>
        <p:spPr>
          <a:xfrm>
            <a:off x="7774640" y="1941420"/>
            <a:ext cx="4184277" cy="2975160"/>
          </a:xfrm>
          <a:prstGeom prst="rect">
            <a:avLst/>
          </a:prstGeom>
        </p:spPr>
      </p:pic>
      <p:sp>
        <p:nvSpPr>
          <p:cNvPr id="9" name="TextBox 8">
            <a:extLst>
              <a:ext uri="{FF2B5EF4-FFF2-40B4-BE49-F238E27FC236}">
                <a16:creationId xmlns:a16="http://schemas.microsoft.com/office/drawing/2014/main" id="{D461D15E-37F6-90ED-0A8F-C74EB7B81B8B}"/>
              </a:ext>
            </a:extLst>
          </p:cNvPr>
          <p:cNvSpPr txBox="1"/>
          <p:nvPr/>
        </p:nvSpPr>
        <p:spPr>
          <a:xfrm>
            <a:off x="7772400" y="4926106"/>
            <a:ext cx="418875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Figure 12.8 Ego, Id, and Superego in Interaction.</a:t>
            </a:r>
          </a:p>
        </p:txBody>
      </p:sp>
    </p:spTree>
    <p:extLst>
      <p:ext uri="{BB962C8B-B14F-4D97-AF65-F5344CB8AC3E}">
        <p14:creationId xmlns:p14="http://schemas.microsoft.com/office/powerpoint/2010/main" val="2118368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F2E24-8F3C-B10F-1FBD-94F3B58D3393}"/>
              </a:ext>
            </a:extLst>
          </p:cNvPr>
          <p:cNvSpPr>
            <a:spLocks noGrp="1"/>
          </p:cNvSpPr>
          <p:nvPr>
            <p:ph type="title"/>
          </p:nvPr>
        </p:nvSpPr>
        <p:spPr>
          <a:xfrm>
            <a:off x="400461" y="296892"/>
            <a:ext cx="10449784" cy="694428"/>
          </a:xfrm>
        </p:spPr>
        <p:txBody>
          <a:bodyPr>
            <a:noAutofit/>
          </a:bodyPr>
          <a:lstStyle/>
          <a:p>
            <a:r>
              <a:rPr lang="en-US" sz="4000" dirty="0"/>
              <a:t>Labeling perspective by Howard Becker  </a:t>
            </a:r>
          </a:p>
        </p:txBody>
      </p:sp>
      <p:sp>
        <p:nvSpPr>
          <p:cNvPr id="3" name="Content Placeholder 2">
            <a:extLst>
              <a:ext uri="{FF2B5EF4-FFF2-40B4-BE49-F238E27FC236}">
                <a16:creationId xmlns:a16="http://schemas.microsoft.com/office/drawing/2014/main" id="{45AC41F7-13F5-4CB4-1270-2EEC1297CEFB}"/>
              </a:ext>
            </a:extLst>
          </p:cNvPr>
          <p:cNvSpPr>
            <a:spLocks noGrp="1"/>
          </p:cNvSpPr>
          <p:nvPr>
            <p:ph idx="1"/>
          </p:nvPr>
        </p:nvSpPr>
        <p:spPr>
          <a:xfrm>
            <a:off x="395971" y="1115837"/>
            <a:ext cx="8224833" cy="5232434"/>
          </a:xfrm>
        </p:spPr>
        <p:txBody>
          <a:bodyPr vert="horz" lIns="91440" tIns="45720" rIns="91440" bIns="45720" rtlCol="0" anchor="t">
            <a:normAutofit/>
          </a:bodyPr>
          <a:lstStyle/>
          <a:p>
            <a:r>
              <a:rPr lang="en-US" sz="1800" b="1" dirty="0"/>
              <a:t>Main Idea: </a:t>
            </a:r>
            <a:r>
              <a:rPr lang="en-US" sz="1800" dirty="0"/>
              <a:t>This theory argues that crime is not inherent in the act but defined by society's reaction, when someone break a rule or law, their </a:t>
            </a:r>
            <a:r>
              <a:rPr lang="en-US" sz="1800" dirty="0" err="1"/>
              <a:t>behaviour</a:t>
            </a:r>
            <a:r>
              <a:rPr lang="en-US" sz="1800" dirty="0"/>
              <a:t> is observed and evaluated by others. Individuals become criminals when they are labelled by society, and they accept this identity. </a:t>
            </a:r>
            <a:endParaRPr lang="en-US" sz="1800" dirty="0">
              <a:solidFill>
                <a:srgbClr val="35403A"/>
              </a:solidFill>
            </a:endParaRPr>
          </a:p>
          <a:p>
            <a:r>
              <a:rPr lang="en-US" sz="1800" b="1" dirty="0"/>
              <a:t>Primary deviance:</a:t>
            </a:r>
            <a:r>
              <a:rPr lang="en-US" sz="1800" dirty="0"/>
              <a:t> initial minor offenses (e.g., shoplifting) may not affect self-identity. </a:t>
            </a:r>
          </a:p>
          <a:p>
            <a:r>
              <a:rPr lang="en-US" sz="1800" b="1" dirty="0"/>
              <a:t>Secondary deviance: </a:t>
            </a:r>
            <a:r>
              <a:rPr lang="en-US" sz="1800" dirty="0"/>
              <a:t>once labeled as a "criminal" the person is more likely to commit further crimes due to social rejection. </a:t>
            </a:r>
          </a:p>
          <a:p>
            <a:r>
              <a:rPr lang="en-US" sz="1800" b="1" dirty="0"/>
              <a:t>For example: </a:t>
            </a:r>
            <a:r>
              <a:rPr lang="en-US" sz="1800" dirty="0"/>
              <a:t>A study showed that 44 percentage of prisoners </a:t>
            </a:r>
            <a:r>
              <a:rPr lang="en-GB" sz="1800" dirty="0"/>
              <a:t>committed</a:t>
            </a:r>
            <a:r>
              <a:rPr lang="en-US" sz="1800" dirty="0"/>
              <a:t> a new crime after their release from prison. </a:t>
            </a:r>
          </a:p>
          <a:p>
            <a:pPr marL="0" indent="0">
              <a:buNone/>
            </a:pPr>
            <a:r>
              <a:rPr lang="en-US" sz="1400" dirty="0"/>
              <a:t>(</a:t>
            </a:r>
            <a:r>
              <a:rPr lang="en-US" sz="1400" dirty="0">
                <a:solidFill>
                  <a:srgbClr val="000000"/>
                </a:solidFill>
                <a:ea typeface="+mn-lt"/>
                <a:cs typeface="+mn-lt"/>
              </a:rPr>
              <a:t>Wellford, 1975)</a:t>
            </a:r>
            <a:endParaRPr lang="en-US" sz="1400" dirty="0"/>
          </a:p>
        </p:txBody>
      </p:sp>
      <p:sp>
        <p:nvSpPr>
          <p:cNvPr id="4" name="Date Placeholder 3">
            <a:extLst>
              <a:ext uri="{FF2B5EF4-FFF2-40B4-BE49-F238E27FC236}">
                <a16:creationId xmlns:a16="http://schemas.microsoft.com/office/drawing/2014/main" id="{32A84363-C578-3E96-CDCB-7AF7114BBEA8}"/>
              </a:ext>
            </a:extLst>
          </p:cNvPr>
          <p:cNvSpPr>
            <a:spLocks noGrp="1"/>
          </p:cNvSpPr>
          <p:nvPr>
            <p:ph type="dt" sz="half" idx="10"/>
          </p:nvPr>
        </p:nvSpPr>
        <p:spPr/>
        <p:txBody>
          <a:bodyPr/>
          <a:lstStyle/>
          <a:p>
            <a:fld id="{8BCD799B-E671-443E-B130-E20030239E83}" type="datetime1">
              <a:t>3/23/2025</a:t>
            </a:fld>
            <a:endParaRPr lang="en-US" dirty="0"/>
          </a:p>
        </p:txBody>
      </p:sp>
      <p:sp>
        <p:nvSpPr>
          <p:cNvPr id="5" name="Footer Placeholder 4">
            <a:extLst>
              <a:ext uri="{FF2B5EF4-FFF2-40B4-BE49-F238E27FC236}">
                <a16:creationId xmlns:a16="http://schemas.microsoft.com/office/drawing/2014/main" id="{180C97E3-7054-8B66-E605-E513F4652CD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EB60CA4-C683-6010-250E-B18B5CCF240E}"/>
              </a:ext>
            </a:extLst>
          </p:cNvPr>
          <p:cNvSpPr>
            <a:spLocks noGrp="1"/>
          </p:cNvSpPr>
          <p:nvPr>
            <p:ph type="sldNum" sz="quarter" idx="12"/>
          </p:nvPr>
        </p:nvSpPr>
        <p:spPr/>
        <p:txBody>
          <a:bodyPr/>
          <a:lstStyle/>
          <a:p>
            <a:fld id="{5E4DE196-8A13-4FF7-A07E-102851959EAB}" type="slidenum">
              <a:rPr lang="en-US" dirty="0"/>
              <a:t>4</a:t>
            </a:fld>
            <a:endParaRPr lang="en-US" dirty="0"/>
          </a:p>
        </p:txBody>
      </p:sp>
      <p:pic>
        <p:nvPicPr>
          <p:cNvPr id="7" name="Picture 6" descr="A screenshot of a phone&#10;&#10;AI-generated content may be incorrect.">
            <a:extLst>
              <a:ext uri="{FF2B5EF4-FFF2-40B4-BE49-F238E27FC236}">
                <a16:creationId xmlns:a16="http://schemas.microsoft.com/office/drawing/2014/main" id="{113423AC-03D7-F5BF-5B6A-DB9E4FF0D1F0}"/>
              </a:ext>
            </a:extLst>
          </p:cNvPr>
          <p:cNvPicPr>
            <a:picLocks noChangeAspect="1"/>
          </p:cNvPicPr>
          <p:nvPr/>
        </p:nvPicPr>
        <p:blipFill>
          <a:blip r:embed="rId2"/>
          <a:stretch>
            <a:fillRect/>
          </a:stretch>
        </p:blipFill>
        <p:spPr>
          <a:xfrm>
            <a:off x="8624004" y="1714787"/>
            <a:ext cx="3143250" cy="4191000"/>
          </a:xfrm>
          <a:prstGeom prst="rect">
            <a:avLst/>
          </a:prstGeom>
        </p:spPr>
      </p:pic>
    </p:spTree>
    <p:extLst>
      <p:ext uri="{BB962C8B-B14F-4D97-AF65-F5344CB8AC3E}">
        <p14:creationId xmlns:p14="http://schemas.microsoft.com/office/powerpoint/2010/main" val="8088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E033C-9E64-A3ED-C62E-A6BEA8BF1232}"/>
              </a:ext>
            </a:extLst>
          </p:cNvPr>
          <p:cNvSpPr>
            <a:spLocks noGrp="1"/>
          </p:cNvSpPr>
          <p:nvPr>
            <p:ph type="title"/>
          </p:nvPr>
        </p:nvSpPr>
        <p:spPr>
          <a:xfrm>
            <a:off x="390944" y="108080"/>
            <a:ext cx="10439346" cy="890148"/>
          </a:xfrm>
        </p:spPr>
        <p:txBody>
          <a:bodyPr>
            <a:normAutofit/>
          </a:bodyPr>
          <a:lstStyle/>
          <a:p>
            <a:r>
              <a:rPr lang="en-US" sz="4000" dirty="0">
                <a:latin typeface="Walbaum Display"/>
              </a:rPr>
              <a:t>Classical criminology by Cesare Beccaria</a:t>
            </a:r>
          </a:p>
        </p:txBody>
      </p:sp>
      <p:sp>
        <p:nvSpPr>
          <p:cNvPr id="3" name="Content Placeholder 2">
            <a:extLst>
              <a:ext uri="{FF2B5EF4-FFF2-40B4-BE49-F238E27FC236}">
                <a16:creationId xmlns:a16="http://schemas.microsoft.com/office/drawing/2014/main" id="{F3798A4C-5418-8CD6-9BFA-08C0FF0EE7DC}"/>
              </a:ext>
            </a:extLst>
          </p:cNvPr>
          <p:cNvSpPr>
            <a:spLocks noGrp="1"/>
          </p:cNvSpPr>
          <p:nvPr>
            <p:ph idx="1"/>
          </p:nvPr>
        </p:nvSpPr>
        <p:spPr>
          <a:xfrm>
            <a:off x="397660" y="1343792"/>
            <a:ext cx="8189106" cy="4752904"/>
          </a:xfrm>
        </p:spPr>
        <p:txBody>
          <a:bodyPr vert="horz" lIns="91440" tIns="45720" rIns="91440" bIns="45720" rtlCol="0" anchor="t">
            <a:normAutofit/>
          </a:bodyPr>
          <a:lstStyle/>
          <a:p>
            <a:r>
              <a:rPr lang="en-US" sz="1800" b="1" dirty="0"/>
              <a:t>Main Idea: </a:t>
            </a:r>
            <a:r>
              <a:rPr lang="en-US" sz="1800" dirty="0"/>
              <a:t>According to Beccaria, his theory is founded on the believe that individuals possess free will and are therefore fully accountable for their actions. Furthermore, he asserts that individuals have the capacity to make rational decisions, carefully considering the potential outcomes of their actions. Consequently, crime is viewed as the result of deliberate and rational choices made by those involved.</a:t>
            </a:r>
          </a:p>
          <a:p>
            <a:r>
              <a:rPr lang="en-US" sz="1800" b="1" dirty="0"/>
              <a:t>Cause of criminal </a:t>
            </a:r>
            <a:r>
              <a:rPr lang="en-US" sz="1800" b="1" dirty="0" err="1"/>
              <a:t>behaviour</a:t>
            </a:r>
            <a:r>
              <a:rPr lang="en-US" sz="1800" b="1" dirty="0"/>
              <a:t>: </a:t>
            </a:r>
            <a:r>
              <a:rPr lang="en-US" sz="1800" dirty="0"/>
              <a:t>Lack of deterrence encourages criminal </a:t>
            </a:r>
            <a:r>
              <a:rPr lang="en-GB" sz="1800" dirty="0"/>
              <a:t>behaviour</a:t>
            </a:r>
            <a:r>
              <a:rPr lang="en-US" sz="1800" dirty="0"/>
              <a:t> that why the punishment should be swift, certain and proportionate. </a:t>
            </a:r>
            <a:endParaRPr lang="en-US" sz="1800" dirty="0">
              <a:solidFill>
                <a:srgbClr val="35403A"/>
              </a:solidFill>
            </a:endParaRPr>
          </a:p>
          <a:p>
            <a:r>
              <a:rPr lang="en-US" sz="1800" b="1" dirty="0">
                <a:solidFill>
                  <a:srgbClr val="35403A"/>
                </a:solidFill>
              </a:rPr>
              <a:t>For example</a:t>
            </a:r>
            <a:r>
              <a:rPr lang="en-US" sz="1800" dirty="0">
                <a:solidFill>
                  <a:srgbClr val="35403A"/>
                </a:solidFill>
              </a:rPr>
              <a:t>: A person commits a fraud because they believe that the chances of being caught are low and the rewards are high. </a:t>
            </a:r>
          </a:p>
          <a:p>
            <a:pPr marL="0" indent="0">
              <a:buNone/>
            </a:pPr>
            <a:endParaRPr lang="en-US" sz="1800" dirty="0">
              <a:solidFill>
                <a:srgbClr val="35403A"/>
              </a:solidFill>
            </a:endParaRPr>
          </a:p>
          <a:p>
            <a:pPr marL="0" indent="0">
              <a:buNone/>
            </a:pPr>
            <a:r>
              <a:rPr lang="en-US" dirty="0">
                <a:solidFill>
                  <a:schemeClr val="tx1"/>
                </a:solidFill>
              </a:rPr>
              <a:t>(SAGA Publication, 2020). (Smithsonian libraries and archives, 2015)</a:t>
            </a:r>
          </a:p>
        </p:txBody>
      </p:sp>
      <p:sp>
        <p:nvSpPr>
          <p:cNvPr id="4" name="Date Placeholder 3">
            <a:extLst>
              <a:ext uri="{FF2B5EF4-FFF2-40B4-BE49-F238E27FC236}">
                <a16:creationId xmlns:a16="http://schemas.microsoft.com/office/drawing/2014/main" id="{4BE5FF12-5328-18DF-C551-88C251081BD2}"/>
              </a:ext>
            </a:extLst>
          </p:cNvPr>
          <p:cNvSpPr>
            <a:spLocks noGrp="1"/>
          </p:cNvSpPr>
          <p:nvPr>
            <p:ph type="dt" sz="half" idx="10"/>
          </p:nvPr>
        </p:nvSpPr>
        <p:spPr/>
        <p:txBody>
          <a:bodyPr/>
          <a:lstStyle/>
          <a:p>
            <a:fld id="{094AA056-5137-4AD1-944B-9ACF0BB14AAE}" type="datetime1">
              <a:t>3/23/2025</a:t>
            </a:fld>
            <a:endParaRPr lang="en-US" dirty="0"/>
          </a:p>
        </p:txBody>
      </p:sp>
      <p:sp>
        <p:nvSpPr>
          <p:cNvPr id="5" name="Footer Placeholder 4">
            <a:extLst>
              <a:ext uri="{FF2B5EF4-FFF2-40B4-BE49-F238E27FC236}">
                <a16:creationId xmlns:a16="http://schemas.microsoft.com/office/drawing/2014/main" id="{FF156948-E1A0-10B9-CBB1-5A70C6F94A9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420A86F-18B1-3A63-8F5B-236FC7D6F3F3}"/>
              </a:ext>
            </a:extLst>
          </p:cNvPr>
          <p:cNvSpPr>
            <a:spLocks noGrp="1"/>
          </p:cNvSpPr>
          <p:nvPr>
            <p:ph type="sldNum" sz="quarter" idx="12"/>
          </p:nvPr>
        </p:nvSpPr>
        <p:spPr/>
        <p:txBody>
          <a:bodyPr/>
          <a:lstStyle/>
          <a:p>
            <a:fld id="{5E4DE196-8A13-4FF7-A07E-102851959EAB}" type="slidenum">
              <a:rPr lang="en-US" dirty="0"/>
              <a:t>5</a:t>
            </a:fld>
            <a:endParaRPr lang="en-US" dirty="0"/>
          </a:p>
        </p:txBody>
      </p:sp>
      <p:pic>
        <p:nvPicPr>
          <p:cNvPr id="7" name="Picture 6" descr="A portrait of a person&#10;&#10;AI-generated content may be incorrect.">
            <a:extLst>
              <a:ext uri="{FF2B5EF4-FFF2-40B4-BE49-F238E27FC236}">
                <a16:creationId xmlns:a16="http://schemas.microsoft.com/office/drawing/2014/main" id="{EA0F0476-C23F-E138-2AE9-1DBA4DE20DBD}"/>
              </a:ext>
            </a:extLst>
          </p:cNvPr>
          <p:cNvPicPr>
            <a:picLocks noChangeAspect="1"/>
          </p:cNvPicPr>
          <p:nvPr/>
        </p:nvPicPr>
        <p:blipFill>
          <a:blip r:embed="rId2"/>
          <a:stretch>
            <a:fillRect/>
          </a:stretch>
        </p:blipFill>
        <p:spPr>
          <a:xfrm>
            <a:off x="9069842" y="1341663"/>
            <a:ext cx="2619375" cy="3390899"/>
          </a:xfrm>
          <a:prstGeom prst="rect">
            <a:avLst/>
          </a:prstGeom>
        </p:spPr>
      </p:pic>
      <p:sp>
        <p:nvSpPr>
          <p:cNvPr id="8" name="TextBox 7">
            <a:extLst>
              <a:ext uri="{FF2B5EF4-FFF2-40B4-BE49-F238E27FC236}">
                <a16:creationId xmlns:a16="http://schemas.microsoft.com/office/drawing/2014/main" id="{1D5C2D6C-940B-AAF7-5F5B-FAB4E154EC3D}"/>
              </a:ext>
            </a:extLst>
          </p:cNvPr>
          <p:cNvSpPr txBox="1"/>
          <p:nvPr/>
        </p:nvSpPr>
        <p:spPr>
          <a:xfrm>
            <a:off x="9074726" y="4876800"/>
            <a:ext cx="28817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Cesare Beccaria (1738 - 1794); Italian jurist. Adapted from (Photo by: Photo 12/Universal Images Group via Getty Images)</a:t>
            </a:r>
          </a:p>
        </p:txBody>
      </p:sp>
    </p:spTree>
    <p:extLst>
      <p:ext uri="{BB962C8B-B14F-4D97-AF65-F5344CB8AC3E}">
        <p14:creationId xmlns:p14="http://schemas.microsoft.com/office/powerpoint/2010/main" val="3954871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9172-FABB-1265-453E-A160EDDFD03D}"/>
              </a:ext>
            </a:extLst>
          </p:cNvPr>
          <p:cNvSpPr>
            <a:spLocks noGrp="1"/>
          </p:cNvSpPr>
          <p:nvPr>
            <p:ph type="title"/>
          </p:nvPr>
        </p:nvSpPr>
        <p:spPr>
          <a:xfrm>
            <a:off x="512520" y="330509"/>
            <a:ext cx="10449784" cy="672017"/>
          </a:xfrm>
        </p:spPr>
        <p:txBody>
          <a:bodyPr anchor="b">
            <a:normAutofit/>
          </a:bodyPr>
          <a:lstStyle/>
          <a:p>
            <a:r>
              <a:rPr lang="en-US"/>
              <a:t>Biological criminology by Cesare Lambrose </a:t>
            </a:r>
          </a:p>
        </p:txBody>
      </p:sp>
      <p:sp>
        <p:nvSpPr>
          <p:cNvPr id="3" name="Content Placeholder 2">
            <a:extLst>
              <a:ext uri="{FF2B5EF4-FFF2-40B4-BE49-F238E27FC236}">
                <a16:creationId xmlns:a16="http://schemas.microsoft.com/office/drawing/2014/main" id="{30B01864-9BE8-B89E-5C89-A1192D6EBC6C}"/>
              </a:ext>
            </a:extLst>
          </p:cNvPr>
          <p:cNvSpPr>
            <a:spLocks noGrp="1"/>
          </p:cNvSpPr>
          <p:nvPr>
            <p:ph sz="half" idx="1"/>
          </p:nvPr>
        </p:nvSpPr>
        <p:spPr>
          <a:xfrm>
            <a:off x="508030" y="1184263"/>
            <a:ext cx="7072949" cy="5665049"/>
          </a:xfrm>
        </p:spPr>
        <p:txBody>
          <a:bodyPr vert="horz" lIns="91440" tIns="45720" rIns="91440" bIns="45720" rtlCol="0" anchor="t">
            <a:normAutofit/>
          </a:bodyPr>
          <a:lstStyle/>
          <a:p>
            <a:pPr>
              <a:lnSpc>
                <a:spcPct val="110000"/>
              </a:lnSpc>
            </a:pPr>
            <a:r>
              <a:rPr lang="en-US" sz="1800" b="1" dirty="0"/>
              <a:t>Main Idea: </a:t>
            </a:r>
            <a:r>
              <a:rPr lang="en-US" sz="1800" dirty="0"/>
              <a:t>Lombroso suggested that </a:t>
            </a:r>
            <a:r>
              <a:rPr lang="en-GB" sz="1800" dirty="0"/>
              <a:t>criminals</a:t>
            </a:r>
            <a:r>
              <a:rPr lang="en-US" sz="1800" dirty="0"/>
              <a:t> are "born" rather than "made". In his review of prisoners, he found that they shared number of common physical feature, such as large jaws, long arms and more. Also, he suggested that their brains were mal-developed or not fully developed. Furthermore, his </a:t>
            </a:r>
            <a:r>
              <a:rPr lang="en-GB" sz="1800" dirty="0"/>
              <a:t>theory</a:t>
            </a:r>
            <a:r>
              <a:rPr lang="en-US" sz="1800" dirty="0"/>
              <a:t> has been widely criticized and discredited due to their lack of scientific research and racial bias. </a:t>
            </a:r>
            <a:endParaRPr lang="en-US" sz="1800"/>
          </a:p>
          <a:p>
            <a:pPr>
              <a:lnSpc>
                <a:spcPct val="110000"/>
              </a:lnSpc>
            </a:pPr>
            <a:r>
              <a:rPr lang="en-US" sz="1800" dirty="0"/>
              <a:t>Although genetics may play a role in criminality, twin studies have shown that while identical twins exhibit some disagreement, non-identical twins demonstrate agreement, suggesting that environmental factors must also contribute (Williams, 2012, p.150). </a:t>
            </a:r>
            <a:endParaRPr lang="en-US" sz="1800"/>
          </a:p>
          <a:p>
            <a:pPr>
              <a:lnSpc>
                <a:spcPct val="110000"/>
              </a:lnSpc>
            </a:pPr>
            <a:r>
              <a:rPr lang="en-US" sz="1800" dirty="0"/>
              <a:t>Modern biological theories include brain abnormalities, hormonal </a:t>
            </a:r>
            <a:r>
              <a:rPr lang="en-GB" sz="1800" dirty="0"/>
              <a:t>imbalances</a:t>
            </a:r>
            <a:r>
              <a:rPr lang="en-US" sz="1800" dirty="0"/>
              <a:t>, and genetic predispositions. </a:t>
            </a:r>
          </a:p>
          <a:p>
            <a:pPr marL="0" indent="0">
              <a:lnSpc>
                <a:spcPct val="110000"/>
              </a:lnSpc>
              <a:buNone/>
            </a:pPr>
            <a:endParaRPr lang="en-US" sz="1500" dirty="0"/>
          </a:p>
          <a:p>
            <a:pPr marL="0" indent="0">
              <a:lnSpc>
                <a:spcPct val="110000"/>
              </a:lnSpc>
              <a:buNone/>
            </a:pPr>
            <a:r>
              <a:rPr lang="en-US" sz="1500" dirty="0"/>
              <a:t>(</a:t>
            </a:r>
            <a:r>
              <a:rPr lang="en-US" sz="1500" dirty="0" err="1"/>
              <a:t>Ondreicka</a:t>
            </a:r>
            <a:r>
              <a:rPr lang="en-US" sz="1500" dirty="0"/>
              <a:t>, 2009) (SCCJR, no date). </a:t>
            </a:r>
          </a:p>
        </p:txBody>
      </p:sp>
      <p:pic>
        <p:nvPicPr>
          <p:cNvPr id="7" name="Picture 6" descr="A collage of a person with a beard and a book&#10;&#10;AI-generated content may be incorrect.">
            <a:extLst>
              <a:ext uri="{FF2B5EF4-FFF2-40B4-BE49-F238E27FC236}">
                <a16:creationId xmlns:a16="http://schemas.microsoft.com/office/drawing/2014/main" id="{DFA99686-F322-F086-DDD2-DE38117411F2}"/>
              </a:ext>
            </a:extLst>
          </p:cNvPr>
          <p:cNvPicPr>
            <a:picLocks noChangeAspect="1"/>
          </p:cNvPicPr>
          <p:nvPr/>
        </p:nvPicPr>
        <p:blipFill>
          <a:blip r:embed="rId2"/>
          <a:stretch>
            <a:fillRect/>
          </a:stretch>
        </p:blipFill>
        <p:spPr>
          <a:xfrm>
            <a:off x="7704000" y="1419587"/>
            <a:ext cx="4251625" cy="4017787"/>
          </a:xfrm>
          <a:prstGeom prst="rect">
            <a:avLst/>
          </a:prstGeom>
          <a:noFill/>
        </p:spPr>
      </p:pic>
      <p:sp>
        <p:nvSpPr>
          <p:cNvPr id="4" name="Date Placeholder 3">
            <a:extLst>
              <a:ext uri="{FF2B5EF4-FFF2-40B4-BE49-F238E27FC236}">
                <a16:creationId xmlns:a16="http://schemas.microsoft.com/office/drawing/2014/main" id="{543C87BE-1B7D-051A-0918-EBF901EA8810}"/>
              </a:ext>
            </a:extLst>
          </p:cNvPr>
          <p:cNvSpPr>
            <a:spLocks noGrp="1"/>
          </p:cNvSpPr>
          <p:nvPr>
            <p:ph type="dt" sz="half" idx="10"/>
          </p:nvPr>
        </p:nvSpPr>
        <p:spPr>
          <a:xfrm>
            <a:off x="877824" y="6356350"/>
            <a:ext cx="2743200" cy="365125"/>
          </a:xfrm>
        </p:spPr>
        <p:txBody>
          <a:bodyPr anchor="ctr">
            <a:normAutofit/>
          </a:bodyPr>
          <a:lstStyle/>
          <a:p>
            <a:pPr>
              <a:spcAft>
                <a:spcPts val="600"/>
              </a:spcAft>
            </a:pPr>
            <a:fld id="{32715E5A-A206-4A21-AFF3-92048A36CBF7}" type="datetime1">
              <a:rPr lang="en-US"/>
              <a:pPr>
                <a:spcAft>
                  <a:spcPts val="600"/>
                </a:spcAft>
              </a:pPr>
              <a:t>3/23/2025</a:t>
            </a:fld>
            <a:endParaRPr lang="en-US"/>
          </a:p>
        </p:txBody>
      </p:sp>
      <p:sp>
        <p:nvSpPr>
          <p:cNvPr id="5" name="Footer Placeholder 4">
            <a:extLst>
              <a:ext uri="{FF2B5EF4-FFF2-40B4-BE49-F238E27FC236}">
                <a16:creationId xmlns:a16="http://schemas.microsoft.com/office/drawing/2014/main" id="{4F131032-3C09-E76C-11D6-824658909921}"/>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EFE4376-A05E-D85C-2512-DF0E4377AD79}"/>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6</a:t>
            </a:fld>
            <a:endParaRPr lang="en-US"/>
          </a:p>
        </p:txBody>
      </p:sp>
    </p:spTree>
    <p:extLst>
      <p:ext uri="{BB962C8B-B14F-4D97-AF65-F5344CB8AC3E}">
        <p14:creationId xmlns:p14="http://schemas.microsoft.com/office/powerpoint/2010/main" val="481049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A8DE-1FBB-AD3E-F6C6-B392D285D77D}"/>
              </a:ext>
            </a:extLst>
          </p:cNvPr>
          <p:cNvSpPr>
            <a:spLocks noGrp="1"/>
          </p:cNvSpPr>
          <p:nvPr>
            <p:ph type="title"/>
          </p:nvPr>
        </p:nvSpPr>
        <p:spPr>
          <a:xfrm>
            <a:off x="432697" y="275094"/>
            <a:ext cx="10449784" cy="702257"/>
          </a:xfrm>
        </p:spPr>
        <p:txBody>
          <a:bodyPr/>
          <a:lstStyle/>
          <a:p>
            <a:r>
              <a:rPr lang="en-US" sz="4000"/>
              <a:t>Conclusion</a:t>
            </a:r>
            <a:r>
              <a:rPr lang="en-US" sz="4000" dirty="0"/>
              <a:t> </a:t>
            </a:r>
          </a:p>
        </p:txBody>
      </p:sp>
      <p:sp>
        <p:nvSpPr>
          <p:cNvPr id="3" name="Content Placeholder 2">
            <a:extLst>
              <a:ext uri="{FF2B5EF4-FFF2-40B4-BE49-F238E27FC236}">
                <a16:creationId xmlns:a16="http://schemas.microsoft.com/office/drawing/2014/main" id="{0614C387-A3F5-FCB3-C841-0D1780A623E1}"/>
              </a:ext>
            </a:extLst>
          </p:cNvPr>
          <p:cNvSpPr>
            <a:spLocks noGrp="1"/>
          </p:cNvSpPr>
          <p:nvPr>
            <p:ph idx="1"/>
          </p:nvPr>
        </p:nvSpPr>
        <p:spPr>
          <a:xfrm>
            <a:off x="535901" y="1132215"/>
            <a:ext cx="10442448" cy="3903819"/>
          </a:xfrm>
        </p:spPr>
        <p:txBody>
          <a:bodyPr vert="horz" lIns="91440" tIns="45720" rIns="91440" bIns="45720" rtlCol="0" anchor="t">
            <a:normAutofit/>
          </a:bodyPr>
          <a:lstStyle/>
          <a:p>
            <a:r>
              <a:rPr lang="en-US" sz="1800" dirty="0"/>
              <a:t>These theories offer different perspectives on crime: </a:t>
            </a:r>
          </a:p>
          <a:p>
            <a:pPr marL="0" indent="0">
              <a:buNone/>
            </a:pPr>
            <a:r>
              <a:rPr lang="en-US" sz="1800" dirty="0"/>
              <a:t>Freud’s theory highlights psychological influences. </a:t>
            </a:r>
          </a:p>
          <a:p>
            <a:pPr marL="0" indent="0">
              <a:buNone/>
            </a:pPr>
            <a:r>
              <a:rPr lang="en-US" sz="1800" dirty="0"/>
              <a:t>The labeling perspective focuses on societal reactions. </a:t>
            </a:r>
          </a:p>
          <a:p>
            <a:pPr marL="0" indent="0">
              <a:buNone/>
            </a:pPr>
            <a:r>
              <a:rPr lang="en-US" sz="1800" dirty="0"/>
              <a:t>Classical criminology emphasizes rational choice and deterrence. </a:t>
            </a:r>
          </a:p>
          <a:p>
            <a:pPr marL="0" indent="0">
              <a:buNone/>
            </a:pPr>
            <a:r>
              <a:rPr lang="en-US" sz="1800" dirty="0"/>
              <a:t>Lombroso’s theory considers biological predispositions.</a:t>
            </a:r>
          </a:p>
          <a:p>
            <a:r>
              <a:rPr lang="en-US" sz="1800" dirty="0"/>
              <a:t>No single theory fully explains crime, but each contributes to understanding criminal behavior.</a:t>
            </a:r>
          </a:p>
          <a:p>
            <a:endParaRPr lang="en-US" dirty="0"/>
          </a:p>
        </p:txBody>
      </p:sp>
      <p:sp>
        <p:nvSpPr>
          <p:cNvPr id="4" name="Date Placeholder 3">
            <a:extLst>
              <a:ext uri="{FF2B5EF4-FFF2-40B4-BE49-F238E27FC236}">
                <a16:creationId xmlns:a16="http://schemas.microsoft.com/office/drawing/2014/main" id="{2944117E-75CA-2A93-7C92-C54E943235F9}"/>
              </a:ext>
            </a:extLst>
          </p:cNvPr>
          <p:cNvSpPr>
            <a:spLocks noGrp="1"/>
          </p:cNvSpPr>
          <p:nvPr>
            <p:ph type="dt" sz="half" idx="10"/>
          </p:nvPr>
        </p:nvSpPr>
        <p:spPr/>
        <p:txBody>
          <a:bodyPr/>
          <a:lstStyle/>
          <a:p>
            <a:fld id="{8AB6565A-ACAE-47A8-B26D-C66D84C77F40}" type="datetime1">
              <a:t>3/23/2025</a:t>
            </a:fld>
            <a:endParaRPr lang="en-US" dirty="0"/>
          </a:p>
        </p:txBody>
      </p:sp>
      <p:sp>
        <p:nvSpPr>
          <p:cNvPr id="5" name="Footer Placeholder 4">
            <a:extLst>
              <a:ext uri="{FF2B5EF4-FFF2-40B4-BE49-F238E27FC236}">
                <a16:creationId xmlns:a16="http://schemas.microsoft.com/office/drawing/2014/main" id="{26A3EDD9-AEC5-2059-2E98-0258FF88DD2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153E4FF-7953-4016-6F7F-58B8AFE1E152}"/>
              </a:ext>
            </a:extLst>
          </p:cNvPr>
          <p:cNvSpPr>
            <a:spLocks noGrp="1"/>
          </p:cNvSpPr>
          <p:nvPr>
            <p:ph type="sldNum" sz="quarter" idx="12"/>
          </p:nvPr>
        </p:nvSpPr>
        <p:spPr/>
        <p:txBody>
          <a:bodyPr/>
          <a:lstStyle/>
          <a:p>
            <a:fld id="{5E4DE196-8A13-4FF7-A07E-102851959EAB}" type="slidenum">
              <a:rPr lang="en-US" dirty="0"/>
              <a:t>7</a:t>
            </a:fld>
            <a:endParaRPr lang="en-US" dirty="0"/>
          </a:p>
        </p:txBody>
      </p:sp>
    </p:spTree>
    <p:extLst>
      <p:ext uri="{BB962C8B-B14F-4D97-AF65-F5344CB8AC3E}">
        <p14:creationId xmlns:p14="http://schemas.microsoft.com/office/powerpoint/2010/main" val="2035921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4B87-925F-AAEB-610C-76C4BFF2970B}"/>
              </a:ext>
            </a:extLst>
          </p:cNvPr>
          <p:cNvSpPr>
            <a:spLocks noGrp="1"/>
          </p:cNvSpPr>
          <p:nvPr>
            <p:ph type="title"/>
          </p:nvPr>
        </p:nvSpPr>
        <p:spPr>
          <a:xfrm>
            <a:off x="307437" y="222902"/>
            <a:ext cx="10439346" cy="524805"/>
          </a:xfrm>
        </p:spPr>
        <p:txBody>
          <a:bodyPr>
            <a:normAutofit fontScale="90000"/>
          </a:bodyPr>
          <a:lstStyle/>
          <a:p>
            <a:r>
              <a:rPr lang="en-US" dirty="0"/>
              <a:t>Bibliography list: </a:t>
            </a:r>
          </a:p>
        </p:txBody>
      </p:sp>
      <p:sp>
        <p:nvSpPr>
          <p:cNvPr id="3" name="Content Placeholder 2">
            <a:extLst>
              <a:ext uri="{FF2B5EF4-FFF2-40B4-BE49-F238E27FC236}">
                <a16:creationId xmlns:a16="http://schemas.microsoft.com/office/drawing/2014/main" id="{D9F8F90D-A6C0-4A51-FFB0-550E6EAA91C4}"/>
              </a:ext>
            </a:extLst>
          </p:cNvPr>
          <p:cNvSpPr>
            <a:spLocks noGrp="1"/>
          </p:cNvSpPr>
          <p:nvPr>
            <p:ph idx="1"/>
          </p:nvPr>
        </p:nvSpPr>
        <p:spPr>
          <a:xfrm>
            <a:off x="314153" y="768523"/>
            <a:ext cx="10442448" cy="4821040"/>
          </a:xfrm>
        </p:spPr>
        <p:txBody>
          <a:bodyPr vert="horz" lIns="91440" tIns="45720" rIns="91440" bIns="45720" rtlCol="0" anchor="t">
            <a:normAutofit fontScale="77500" lnSpcReduction="20000"/>
          </a:bodyPr>
          <a:lstStyle/>
          <a:p>
            <a:pPr marL="285750" indent="-285750"/>
            <a:endParaRPr lang="en-US" dirty="0">
              <a:ea typeface="+mn-lt"/>
              <a:cs typeface="+mn-lt"/>
            </a:endParaRPr>
          </a:p>
          <a:p>
            <a:pPr marL="285750" indent="-285750"/>
            <a:r>
              <a:rPr lang="en-US" dirty="0">
                <a:ea typeface="+mn-lt"/>
                <a:cs typeface="+mn-lt"/>
              </a:rPr>
              <a:t>Nancy J. Herman (1995) Deviance: A Symbolic Interactionist Approach. Rowman &amp; Littlefield, 1995</a:t>
            </a:r>
            <a:endParaRPr lang="en-US" dirty="0"/>
          </a:p>
          <a:p>
            <a:pPr marL="285750" indent="-285750"/>
            <a:r>
              <a:rPr lang="en-US" dirty="0" err="1">
                <a:ea typeface="+mn-lt"/>
                <a:cs typeface="+mn-lt"/>
              </a:rPr>
              <a:t>Odrenicka</a:t>
            </a:r>
            <a:r>
              <a:rPr lang="en-US" dirty="0">
                <a:ea typeface="+mn-lt"/>
                <a:cs typeface="+mn-lt"/>
              </a:rPr>
              <a:t>, J (2009) Criminal man, according to the classification of Cesare Lombroso Available at: </a:t>
            </a:r>
            <a:r>
              <a:rPr lang="en-US" dirty="0">
                <a:ea typeface="+mn-lt"/>
                <a:cs typeface="+mn-lt"/>
                <a:hlinkClick r:id="rId2"/>
              </a:rPr>
              <a:t>https://archive.org/details/criminalmanaccor00lomb/page/236/mode/2up</a:t>
            </a:r>
            <a:r>
              <a:rPr lang="en-US" dirty="0">
                <a:ea typeface="+mn-lt"/>
                <a:cs typeface="+mn-lt"/>
              </a:rPr>
              <a:t>  (Accessed: 23/04/2025)</a:t>
            </a:r>
          </a:p>
          <a:p>
            <a:pPr marL="285750" indent="-285750"/>
            <a:r>
              <a:rPr lang="en-US" dirty="0">
                <a:ea typeface="+mn-lt"/>
                <a:cs typeface="+mn-lt"/>
              </a:rPr>
              <a:t>Saga Publication (2020) Early and classical criminological theories. </a:t>
            </a:r>
            <a:r>
              <a:rPr lang="en-US" err="1">
                <a:ea typeface="+mn-lt"/>
                <a:cs typeface="+mn-lt"/>
              </a:rPr>
              <a:t>Available:https</a:t>
            </a:r>
            <a:r>
              <a:rPr lang="en-US" dirty="0">
                <a:ea typeface="+mn-lt"/>
                <a:cs typeface="+mn-lt"/>
              </a:rPr>
              <a:t>://us.sagepub.com/sites/default/files/</a:t>
            </a:r>
            <a:r>
              <a:rPr lang="en-US" err="1">
                <a:ea typeface="+mn-lt"/>
                <a:cs typeface="+mn-lt"/>
              </a:rPr>
              <a:t>upm</a:t>
            </a:r>
            <a:r>
              <a:rPr lang="en-US" dirty="0">
                <a:ea typeface="+mn-lt"/>
                <a:cs typeface="+mn-lt"/>
              </a:rPr>
              <a:t>-assets/97953_book_item_97953.pdf (Accessed: 23/04/2025). </a:t>
            </a:r>
          </a:p>
          <a:p>
            <a:pPr marL="285750" indent="-285750"/>
            <a:r>
              <a:rPr lang="en-US" dirty="0">
                <a:ea typeface="+mn-lt"/>
                <a:cs typeface="+mn-lt"/>
              </a:rPr>
              <a:t>Taylor, J, Overstreet, L and Lang, D (2022) Psychodynamic Theory: Freud. Available at: </a:t>
            </a:r>
            <a:r>
              <a:rPr lang="en-US" dirty="0">
                <a:ea typeface="+mn-lt"/>
                <a:cs typeface="+mn-lt"/>
                <a:hlinkClick r:id="rId3"/>
              </a:rPr>
              <a:t>https://iastate.pressbooks.pub/individualfamilydevelopment/chapter/freuds-psychodynamic-theory/#:~:text=The%20id%20and%20superego%20are,(overusing%20ego%20defense%20mechanisms</a:t>
            </a:r>
            <a:r>
              <a:rPr lang="en-US" dirty="0">
                <a:ea typeface="+mn-lt"/>
                <a:cs typeface="+mn-lt"/>
              </a:rPr>
              <a:t> (Accessed: 23/03/2025). </a:t>
            </a:r>
          </a:p>
          <a:p>
            <a:pPr marL="285750" indent="-285750"/>
            <a:r>
              <a:rPr lang="en-US" dirty="0">
                <a:ea typeface="+mn-lt"/>
                <a:cs typeface="+mn-lt"/>
              </a:rPr>
              <a:t>The Scottish center for crime and justice research (no date) Theories and causes of crime. Available at: </a:t>
            </a:r>
            <a:r>
              <a:rPr lang="en-US" dirty="0">
                <a:solidFill>
                  <a:srgbClr val="000000"/>
                </a:solidFill>
                <a:ea typeface="+mn-lt"/>
                <a:cs typeface="+mn-lt"/>
                <a:hlinkClick r:id="rId4"/>
              </a:rPr>
              <a:t>https://www.sccjr.ac.uk/wp-content/uploads/2016/02/SCCJR-Causes-of-Crime.pdf</a:t>
            </a:r>
            <a:r>
              <a:rPr lang="en-US" dirty="0">
                <a:ea typeface="+mn-lt"/>
                <a:cs typeface="+mn-lt"/>
              </a:rPr>
              <a:t> (Accessed: 24/03/2025). </a:t>
            </a:r>
            <a:endParaRPr lang="en-US" dirty="0"/>
          </a:p>
          <a:p>
            <a:pPr marL="285750" indent="-285750"/>
            <a:r>
              <a:rPr lang="en-US" dirty="0">
                <a:ea typeface="+mn-lt"/>
                <a:cs typeface="+mn-lt"/>
              </a:rPr>
              <a:t>Wellford, R (1975) Labelling Theory and Criminology: An Assessment' ,Social Problems, Vol. 22, No. 3 (Feb., 1975), pp. 332-345 (14 pages). Available at: https://doi.org/10.2307/799814</a:t>
            </a:r>
            <a:endParaRPr lang="en-US"/>
          </a:p>
          <a:p>
            <a:pPr marL="285750" indent="-285750"/>
            <a:r>
              <a:rPr lang="en-US" dirty="0">
                <a:latin typeface="Aptos Light"/>
                <a:ea typeface="+mn-lt"/>
                <a:cs typeface="Arial"/>
              </a:rPr>
              <a:t> Williams, K. (2012) Criminology. 7th </a:t>
            </a:r>
            <a:r>
              <a:rPr lang="en-US" err="1">
                <a:latin typeface="Aptos Light"/>
                <a:ea typeface="+mn-lt"/>
                <a:cs typeface="Arial"/>
              </a:rPr>
              <a:t>edn</a:t>
            </a:r>
            <a:r>
              <a:rPr lang="en-US" dirty="0">
                <a:latin typeface="Aptos Light"/>
                <a:ea typeface="+mn-lt"/>
                <a:cs typeface="Arial"/>
              </a:rPr>
              <a:t>. Oxford University Press.  </a:t>
            </a:r>
          </a:p>
          <a:p>
            <a:pPr>
              <a:lnSpc>
                <a:spcPct val="100000"/>
              </a:lnSpc>
            </a:pPr>
            <a:r>
              <a:rPr lang="en-US" dirty="0">
                <a:latin typeface="Aptos Light"/>
                <a:ea typeface="+mn-lt"/>
                <a:cs typeface="Arial"/>
              </a:rPr>
              <a:t>Smithsonian libraries and archives (2015) An essay on crimes and punishments. Available at;</a:t>
            </a:r>
            <a:r>
              <a:rPr lang="en-US" dirty="0">
                <a:ea typeface="+mn-lt"/>
                <a:cs typeface="Arial"/>
              </a:rPr>
              <a:t> </a:t>
            </a:r>
            <a:r>
              <a:rPr lang="en-US" dirty="0">
                <a:ea typeface="+mn-lt"/>
                <a:cs typeface="+mn-lt"/>
                <a:hlinkClick r:id="rId5"/>
              </a:rPr>
              <a:t> https://archive.org/details/essayoncrimespu00Becc/page/22/mode/2up</a:t>
            </a:r>
            <a:r>
              <a:rPr lang="en-US" dirty="0">
                <a:ea typeface="+mn-lt"/>
                <a:cs typeface="+mn-lt"/>
              </a:rPr>
              <a:t> (Accessed: 24/03/2025)   </a:t>
            </a:r>
            <a:endParaRPr lang="en-US" dirty="0">
              <a:ea typeface="+mn-lt"/>
              <a:cs typeface="Arial"/>
            </a:endParaRPr>
          </a:p>
          <a:p>
            <a:pPr>
              <a:lnSpc>
                <a:spcPct val="100000"/>
              </a:lnSpc>
            </a:pPr>
            <a:r>
              <a:rPr lang="en-US" dirty="0">
                <a:ea typeface="+mn-lt"/>
                <a:cs typeface="+mn-lt"/>
              </a:rPr>
              <a:t>Drapela, J, V (1995) A REVIEW OF PERSONALITY THEORIES: (2nd Ed.)  Charles C Thomas Publisher Available at: </a:t>
            </a:r>
            <a:r>
              <a:rPr lang="en-US" dirty="0">
                <a:ea typeface="+mn-lt"/>
                <a:cs typeface="+mn-lt"/>
                <a:hlinkClick r:id="rId6"/>
              </a:rPr>
              <a:t>https://books.google.co.uk/books?id=MynYCQAAQBAJ&amp;lpg=PA10&amp;ots=-6f2cA_Xd6&amp;dq=sigmund%20freud%20theory%20of%20personality&amp;lr&amp;pg=PA10#v=onepage&amp;q=sigmund%20freud%20theory%20of%20personality&amp;f=false</a:t>
            </a:r>
            <a:r>
              <a:rPr lang="en-US" dirty="0">
                <a:ea typeface="+mn-lt"/>
                <a:cs typeface="+mn-lt"/>
              </a:rPr>
              <a:t>  </a:t>
            </a:r>
            <a:r>
              <a:rPr lang="en-US" sz="1500" dirty="0">
                <a:ea typeface="+mn-lt"/>
                <a:cs typeface="+mn-lt"/>
              </a:rPr>
              <a:t>(Accessed: 24/03/2025)  </a:t>
            </a:r>
            <a:endParaRPr lang="en-US" dirty="0"/>
          </a:p>
          <a:p>
            <a:endParaRPr lang="en-US" dirty="0"/>
          </a:p>
        </p:txBody>
      </p:sp>
      <p:sp>
        <p:nvSpPr>
          <p:cNvPr id="4" name="Date Placeholder 3">
            <a:extLst>
              <a:ext uri="{FF2B5EF4-FFF2-40B4-BE49-F238E27FC236}">
                <a16:creationId xmlns:a16="http://schemas.microsoft.com/office/drawing/2014/main" id="{2F22954B-9EA3-1C91-D232-E8B562AD3A5F}"/>
              </a:ext>
            </a:extLst>
          </p:cNvPr>
          <p:cNvSpPr>
            <a:spLocks noGrp="1"/>
          </p:cNvSpPr>
          <p:nvPr>
            <p:ph type="dt" sz="half" idx="10"/>
          </p:nvPr>
        </p:nvSpPr>
        <p:spPr/>
        <p:txBody>
          <a:bodyPr/>
          <a:lstStyle/>
          <a:p>
            <a:fld id="{3C0DE210-8895-44D9-AA0F-B0AB8EFA967D}" type="datetime1">
              <a:t>3/23/2025</a:t>
            </a:fld>
            <a:endParaRPr lang="en-US" dirty="0"/>
          </a:p>
        </p:txBody>
      </p:sp>
      <p:sp>
        <p:nvSpPr>
          <p:cNvPr id="5" name="Footer Placeholder 4">
            <a:extLst>
              <a:ext uri="{FF2B5EF4-FFF2-40B4-BE49-F238E27FC236}">
                <a16:creationId xmlns:a16="http://schemas.microsoft.com/office/drawing/2014/main" id="{C90FD84B-8817-B254-D346-93147BE113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14C782D-2C26-CA57-F1E6-CB8E1833CF5A}"/>
              </a:ext>
            </a:extLst>
          </p:cNvPr>
          <p:cNvSpPr>
            <a:spLocks noGrp="1"/>
          </p:cNvSpPr>
          <p:nvPr>
            <p:ph type="sldNum" sz="quarter" idx="12"/>
          </p:nvPr>
        </p:nvSpPr>
        <p:spPr/>
        <p:txBody>
          <a:bodyPr/>
          <a:lstStyle/>
          <a:p>
            <a:fld id="{5E4DE196-8A13-4FF7-A07E-102851959EAB}" type="slidenum">
              <a:rPr lang="en-US" dirty="0"/>
              <a:t>8</a:t>
            </a:fld>
            <a:endParaRPr lang="en-US" dirty="0"/>
          </a:p>
        </p:txBody>
      </p:sp>
    </p:spTree>
    <p:extLst>
      <p:ext uri="{BB962C8B-B14F-4D97-AF65-F5344CB8AC3E}">
        <p14:creationId xmlns:p14="http://schemas.microsoft.com/office/powerpoint/2010/main" val="2904344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3DFD3D1-FA11-DC7A-D7DA-64F4C37D4FBD}"/>
              </a:ext>
            </a:extLst>
          </p:cNvPr>
          <p:cNvSpPr>
            <a:spLocks noGrp="1"/>
          </p:cNvSpPr>
          <p:nvPr>
            <p:ph type="dt" sz="half" idx="10"/>
          </p:nvPr>
        </p:nvSpPr>
        <p:spPr/>
        <p:txBody>
          <a:bodyPr/>
          <a:lstStyle/>
          <a:p>
            <a:fld id="{63036F64-B5F0-4779-BF59-BE6B1CF70ED8}" type="datetime1">
              <a:t>3/23/2025</a:t>
            </a:fld>
            <a:endParaRPr lang="en-US" dirty="0"/>
          </a:p>
        </p:txBody>
      </p:sp>
      <p:sp>
        <p:nvSpPr>
          <p:cNvPr id="5" name="Footer Placeholder 4">
            <a:extLst>
              <a:ext uri="{FF2B5EF4-FFF2-40B4-BE49-F238E27FC236}">
                <a16:creationId xmlns:a16="http://schemas.microsoft.com/office/drawing/2014/main" id="{F0F4EC39-7469-5881-BE0F-065DB7A8B06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C15FD22-5EA0-2D8A-01C2-6EA162518963}"/>
              </a:ext>
            </a:extLst>
          </p:cNvPr>
          <p:cNvSpPr>
            <a:spLocks noGrp="1"/>
          </p:cNvSpPr>
          <p:nvPr>
            <p:ph type="sldNum" sz="quarter" idx="12"/>
          </p:nvPr>
        </p:nvSpPr>
        <p:spPr/>
        <p:txBody>
          <a:bodyPr/>
          <a:lstStyle/>
          <a:p>
            <a:fld id="{5E4DE196-8A13-4FF7-A07E-102851959EAB}" type="slidenum">
              <a:rPr lang="en-US" dirty="0"/>
              <a:t>9</a:t>
            </a:fld>
            <a:endParaRPr lang="en-US" dirty="0"/>
          </a:p>
        </p:txBody>
      </p:sp>
      <p:pic>
        <p:nvPicPr>
          <p:cNvPr id="11" name="Content Placeholder 10">
            <a:extLst>
              <a:ext uri="{FF2B5EF4-FFF2-40B4-BE49-F238E27FC236}">
                <a16:creationId xmlns:a16="http://schemas.microsoft.com/office/drawing/2014/main" id="{A2504BC9-29B4-0D1D-0D17-B5E15A9C36FE}"/>
              </a:ext>
            </a:extLst>
          </p:cNvPr>
          <p:cNvPicPr>
            <a:picLocks noGrp="1" noChangeAspect="1"/>
          </p:cNvPicPr>
          <p:nvPr>
            <p:ph idx="1"/>
          </p:nvPr>
        </p:nvPicPr>
        <p:blipFill>
          <a:blip r:embed="rId2"/>
          <a:stretch>
            <a:fillRect/>
          </a:stretch>
        </p:blipFill>
        <p:spPr>
          <a:xfrm>
            <a:off x="579268" y="310395"/>
            <a:ext cx="4609531" cy="6033243"/>
          </a:xfrm>
        </p:spPr>
      </p:pic>
      <p:sp>
        <p:nvSpPr>
          <p:cNvPr id="13" name="TextBox 12">
            <a:extLst>
              <a:ext uri="{FF2B5EF4-FFF2-40B4-BE49-F238E27FC236}">
                <a16:creationId xmlns:a16="http://schemas.microsoft.com/office/drawing/2014/main" id="{E32F1F1E-F075-EA0E-FA9A-080D1109AD83}"/>
              </a:ext>
            </a:extLst>
          </p:cNvPr>
          <p:cNvSpPr txBox="1"/>
          <p:nvPr/>
        </p:nvSpPr>
        <p:spPr>
          <a:xfrm>
            <a:off x="5423770" y="423797"/>
            <a:ext cx="65427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I accessed my initial reading through google to access journal articles, books, and school library. I chose these sources because they provided a combination of easily accessible online information and reliable academic resources.</a:t>
            </a:r>
          </a:p>
        </p:txBody>
      </p:sp>
      <p:sp>
        <p:nvSpPr>
          <p:cNvPr id="14" name="TextBox 13">
            <a:extLst>
              <a:ext uri="{FF2B5EF4-FFF2-40B4-BE49-F238E27FC236}">
                <a16:creationId xmlns:a16="http://schemas.microsoft.com/office/drawing/2014/main" id="{BB3529A6-59F9-076F-30CE-2CC899DF7541}"/>
              </a:ext>
            </a:extLst>
          </p:cNvPr>
          <p:cNvSpPr txBox="1"/>
          <p:nvPr/>
        </p:nvSpPr>
        <p:spPr>
          <a:xfrm>
            <a:off x="5413332" y="1718153"/>
            <a:ext cx="65427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I </a:t>
            </a:r>
            <a:r>
              <a:rPr lang="en-GB" dirty="0">
                <a:solidFill>
                  <a:schemeClr val="tx2"/>
                </a:solidFill>
              </a:rPr>
              <a:t>determined</a:t>
            </a:r>
            <a:r>
              <a:rPr lang="en-US" dirty="0">
                <a:solidFill>
                  <a:schemeClr val="tx2"/>
                </a:solidFill>
              </a:rPr>
              <a:t> which reading was relevant to my presentation by assessing the credibility of sources, </a:t>
            </a:r>
            <a:r>
              <a:rPr lang="en-US" err="1">
                <a:solidFill>
                  <a:schemeClr val="tx2"/>
                </a:solidFill>
              </a:rPr>
              <a:t>prioritising</a:t>
            </a:r>
            <a:r>
              <a:rPr lang="en-US" dirty="0">
                <a:solidFill>
                  <a:schemeClr val="tx2"/>
                </a:solidFill>
              </a:rPr>
              <a:t> academic texts, and ensuring the information aligned with my assignment topic.</a:t>
            </a:r>
          </a:p>
        </p:txBody>
      </p:sp>
      <p:sp>
        <p:nvSpPr>
          <p:cNvPr id="15" name="TextBox 14">
            <a:extLst>
              <a:ext uri="{FF2B5EF4-FFF2-40B4-BE49-F238E27FC236}">
                <a16:creationId xmlns:a16="http://schemas.microsoft.com/office/drawing/2014/main" id="{BCD589A0-1F52-553A-0619-71BF26AC07F2}"/>
              </a:ext>
            </a:extLst>
          </p:cNvPr>
          <p:cNvSpPr txBox="1"/>
          <p:nvPr/>
        </p:nvSpPr>
        <p:spPr>
          <a:xfrm>
            <a:off x="5423770" y="2678482"/>
            <a:ext cx="67515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I used the selected sources to </a:t>
            </a:r>
            <a:r>
              <a:rPr lang="en-US" err="1">
                <a:solidFill>
                  <a:schemeClr val="tx2"/>
                </a:solidFill>
              </a:rPr>
              <a:t>organise</a:t>
            </a:r>
            <a:r>
              <a:rPr lang="en-US" dirty="0">
                <a:solidFill>
                  <a:schemeClr val="tx2"/>
                </a:solidFill>
              </a:rPr>
              <a:t> my presentation by </a:t>
            </a:r>
            <a:r>
              <a:rPr lang="en-US" err="1">
                <a:solidFill>
                  <a:schemeClr val="tx2"/>
                </a:solidFill>
              </a:rPr>
              <a:t>categorising</a:t>
            </a:r>
            <a:r>
              <a:rPr lang="en-US" dirty="0">
                <a:solidFill>
                  <a:schemeClr val="tx2"/>
                </a:solidFill>
              </a:rPr>
              <a:t> and </a:t>
            </a:r>
            <a:r>
              <a:rPr lang="en-US" err="1">
                <a:solidFill>
                  <a:schemeClr val="tx2"/>
                </a:solidFill>
              </a:rPr>
              <a:t>summarising</a:t>
            </a:r>
            <a:r>
              <a:rPr lang="en-US" dirty="0">
                <a:solidFill>
                  <a:schemeClr val="tx2"/>
                </a:solidFill>
              </a:rPr>
              <a:t> essential arguments. </a:t>
            </a:r>
          </a:p>
        </p:txBody>
      </p:sp>
      <p:sp>
        <p:nvSpPr>
          <p:cNvPr id="16" name="TextBox 15">
            <a:extLst>
              <a:ext uri="{FF2B5EF4-FFF2-40B4-BE49-F238E27FC236}">
                <a16:creationId xmlns:a16="http://schemas.microsoft.com/office/drawing/2014/main" id="{943034AC-157A-4201-E184-63A60EE09FEB}"/>
              </a:ext>
            </a:extLst>
          </p:cNvPr>
          <p:cNvSpPr txBox="1"/>
          <p:nvPr/>
        </p:nvSpPr>
        <p:spPr>
          <a:xfrm>
            <a:off x="5423770" y="3430044"/>
            <a:ext cx="63026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I supplemented my initial research with additional sources from books and the school library to strengthen my arguments and include a broader range of perspectives.</a:t>
            </a:r>
          </a:p>
        </p:txBody>
      </p:sp>
      <p:sp>
        <p:nvSpPr>
          <p:cNvPr id="17" name="TextBox 16">
            <a:extLst>
              <a:ext uri="{FF2B5EF4-FFF2-40B4-BE49-F238E27FC236}">
                <a16:creationId xmlns:a16="http://schemas.microsoft.com/office/drawing/2014/main" id="{232A435B-B647-DD48-573B-177D44CD229D}"/>
              </a:ext>
            </a:extLst>
          </p:cNvPr>
          <p:cNvSpPr txBox="1"/>
          <p:nvPr/>
        </p:nvSpPr>
        <p:spPr>
          <a:xfrm>
            <a:off x="5423770" y="4453003"/>
            <a:ext cx="655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solidFill>
              </a:rPr>
              <a:t>One challenge I faced was managing multiple sources efficiently while working from home on my laptop. Next time, I would take more structured notes and use citation tools to streamline my research process. </a:t>
            </a:r>
          </a:p>
        </p:txBody>
      </p:sp>
    </p:spTree>
    <p:extLst>
      <p:ext uri="{BB962C8B-B14F-4D97-AF65-F5344CB8AC3E}">
        <p14:creationId xmlns:p14="http://schemas.microsoft.com/office/powerpoint/2010/main" val="2856831417"/>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BohoVogueVTI</vt:lpstr>
      <vt:lpstr>Criminological theories and cause of criminal behaviour </vt:lpstr>
      <vt:lpstr>Introduction </vt:lpstr>
      <vt:lpstr>Freud's theory</vt:lpstr>
      <vt:lpstr>Labeling perspective by Howard Becker  </vt:lpstr>
      <vt:lpstr>Classical criminology by Cesare Beccaria</vt:lpstr>
      <vt:lpstr>Biological criminology by Cesare Lambrose </vt:lpstr>
      <vt:lpstr>Conclusion </vt:lpstr>
      <vt:lpstr>Bibliography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1093</cp:revision>
  <dcterms:created xsi:type="dcterms:W3CDTF">2025-03-23T17:08:16Z</dcterms:created>
  <dcterms:modified xsi:type="dcterms:W3CDTF">2025-03-24T03:16:42Z</dcterms:modified>
</cp:coreProperties>
</file>