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handoutMasterIdLst>
    <p:handoutMasterId r:id="rId10"/>
  </p:handoutMasterIdLst>
  <p:sldIdLst>
    <p:sldId id="256" r:id="rId2"/>
    <p:sldId id="273" r:id="rId3"/>
    <p:sldId id="291" r:id="rId4"/>
    <p:sldId id="296" r:id="rId5"/>
    <p:sldId id="295" r:id="rId6"/>
    <p:sldId id="293" r:id="rId7"/>
    <p:sldId id="297" r:id="rId8"/>
  </p:sldIdLst>
  <p:sldSz cx="9144000" cy="6858000" type="screen4x3"/>
  <p:notesSz cx="6669088" cy="97536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sz="1400"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1773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>
      <p:cViewPr varScale="1">
        <p:scale>
          <a:sx n="115" d="100"/>
          <a:sy n="115" d="100"/>
        </p:scale>
        <p:origin x="1530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 showGuides="1">
      <p:cViewPr varScale="1">
        <p:scale>
          <a:sx n="53" d="100"/>
          <a:sy n="53" d="100"/>
        </p:scale>
        <p:origin x="-1842" y="-90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CBBC46-4A30-4FD8-A074-A5A730E58E87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599961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89938" cy="487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777607" y="0"/>
            <a:ext cx="2889938" cy="487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US" dirty="0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6938" y="731838"/>
            <a:ext cx="4875212" cy="36576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66909" y="4632960"/>
            <a:ext cx="5335270" cy="4389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4227"/>
            <a:ext cx="2889938" cy="487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US" dirty="0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7607" y="9264227"/>
            <a:ext cx="2889938" cy="487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2A394A57-BC80-42F0-A086-B0C86559804B}" type="slidenum">
              <a:rPr lang="en-US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32148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E4D37F71-76AA-40A6-81DF-E577998F6DED}" type="slidenum">
              <a:rPr lang="en-US"/>
              <a:pPr/>
              <a:t>1</a:t>
            </a:fld>
            <a:endParaRPr lang="en-US" dirty="0"/>
          </a:p>
        </p:txBody>
      </p:sp>
      <p:sp>
        <p:nvSpPr>
          <p:cNvPr id="409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AFBDFA8-0016-485A-BB91-0C9D41813587}" type="datetime1">
              <a:rPr lang="en-US" smtClean="0"/>
              <a:pPr/>
              <a:t>2/28/2018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E286AF3-D1CE-48B7-8603-45528CC2DF66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7D9F08B-22FE-4D93-94E0-ED8EA909500C}" type="datetime1">
              <a:rPr lang="en-US" smtClean="0"/>
              <a:pPr/>
              <a:t>2/28/2018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4657A23-F046-44D7-AC1D-38111E7AC05F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DD3A66F-1511-46AE-B2F5-B30731A558E2}" type="datetime1">
              <a:rPr lang="en-US" smtClean="0"/>
              <a:pPr/>
              <a:t>2/28/2018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ABB0A7-0F32-4970-A7C6-4912B2CE64B1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992EA0C-3163-4739-AEEE-E947C91D4B5E}" type="datetime1">
              <a:rPr lang="en-US" smtClean="0"/>
              <a:pPr/>
              <a:t>2/28/2018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AB5CAED-0E1A-44E1-BCFF-8AF6A764EFB5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3D206E0-C874-4B52-BABA-1D7FBF6C3ADA}" type="datetime1">
              <a:rPr lang="en-US" smtClean="0"/>
              <a:pPr/>
              <a:t>2/28/2018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2AD6587-7F73-40C0-9927-BD8DAF0A698F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77CE0B7-12B8-4B30-AD0E-CDE430F765E7}" type="datetime1">
              <a:rPr lang="en-US" smtClean="0"/>
              <a:pPr/>
              <a:t>2/28/2018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0315AA8-ADF8-4472-AB1C-F2A98167A138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C5E0AD1-C655-4953-BC3A-B6BB66AF7172}" type="datetime1">
              <a:rPr lang="en-US" smtClean="0"/>
              <a:pPr/>
              <a:t>2/28/2018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Footer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C2C1EDB-5FA1-4F30-B863-CD2CC6231E9D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4D62470-9FDB-48EB-9347-12F1F3A35477}" type="datetime1">
              <a:rPr lang="en-US" smtClean="0"/>
              <a:pPr/>
              <a:t>2/28/2018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48589AF-CE56-4819-B0EF-BC211976F4B7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7504CBD-BF71-45CA-A44B-82D3954DD48C}" type="datetime1">
              <a:rPr lang="en-US" smtClean="0"/>
              <a:pPr/>
              <a:t>2/28/2018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B6E5551-37C1-4AD3-82F1-947171DC8454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9FECC3D-9DB0-46C1-B19E-9968738D086E}" type="datetime1">
              <a:rPr lang="en-US" smtClean="0"/>
              <a:pPr/>
              <a:t>2/28/2018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08AD5EE-04F8-4A89-B681-23DF288F90BB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86FDF547-1132-4E22-81A3-D87909F630F8}" type="datetime1">
              <a:rPr lang="en-US" smtClean="0"/>
              <a:pPr/>
              <a:t>2/28/2018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10C6E30-0AD5-4FAA-88FE-D379A06A26CC}" type="slidenum">
              <a:rPr lang="en-US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35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692275" y="6237288"/>
            <a:ext cx="7921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fld id="{B6ACF5D5-0678-45F2-908A-6357BD14B706}" type="datetime1">
              <a:rPr lang="en-US" smtClean="0"/>
              <a:pPr/>
              <a:t>2/28/2018</a:t>
            </a:fld>
            <a:endParaRPr lang="en-US" dirty="0"/>
          </a:p>
        </p:txBody>
      </p:sp>
      <p:sp>
        <p:nvSpPr>
          <p:cNvPr id="1036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557463" y="6237288"/>
            <a:ext cx="4967287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r>
              <a:rPr lang="en-US" dirty="0"/>
              <a:t>Footer</a:t>
            </a:r>
          </a:p>
        </p:txBody>
      </p:sp>
      <p:sp>
        <p:nvSpPr>
          <p:cNvPr id="1037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669213" y="6237288"/>
            <a:ext cx="863600" cy="433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fld id="{55704031-4FC0-4328-970C-0945B6D37B37}" type="slidenum">
              <a:rPr lang="en-US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E069D2-4A60-4EE1-942C-FD4D2E1507B9}" type="slidenum">
              <a:rPr lang="en-US"/>
              <a:pPr/>
              <a:t>1</a:t>
            </a:fld>
            <a:endParaRPr lang="en-US" dirty="0"/>
          </a:p>
        </p:txBody>
      </p:sp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5800" y="1772816"/>
            <a:ext cx="7772400" cy="2376264"/>
          </a:xfrm>
        </p:spPr>
        <p:txBody>
          <a:bodyPr/>
          <a:lstStyle/>
          <a:p>
            <a:r>
              <a:rPr lang="en-GB" sz="3200" b="1" dirty="0" smtClean="0"/>
              <a:t>BMSK4004 Problem Solving and Decision Making:</a:t>
            </a:r>
            <a:br>
              <a:rPr lang="en-GB" sz="3200" b="1" dirty="0" smtClean="0"/>
            </a:br>
            <a:r>
              <a:rPr lang="en-GB" sz="3200" b="1" dirty="0" smtClean="0"/>
              <a:t/>
            </a:r>
            <a:br>
              <a:rPr lang="en-GB" sz="3200" b="1" dirty="0" smtClean="0"/>
            </a:br>
            <a:r>
              <a:rPr lang="en-GB" sz="3200" b="1" dirty="0" smtClean="0"/>
              <a:t>Fishbone Analysis</a:t>
            </a:r>
            <a:br>
              <a:rPr lang="en-GB" sz="3200" b="1" dirty="0" smtClean="0"/>
            </a:br>
            <a:r>
              <a:rPr lang="en-GB" sz="3200" b="1" dirty="0" smtClean="0"/>
              <a:t>Assignment Part </a:t>
            </a:r>
            <a:r>
              <a:rPr lang="en-GB" sz="3200" b="1" dirty="0" smtClean="0"/>
              <a:t>2</a:t>
            </a:r>
            <a:endParaRPr lang="en-US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Objectives: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7016" y="1268760"/>
            <a:ext cx="8856984" cy="4525963"/>
          </a:xfrm>
        </p:spPr>
        <p:txBody>
          <a:bodyPr/>
          <a:lstStyle/>
          <a:p>
            <a:r>
              <a:rPr lang="en-GB" dirty="0" smtClean="0"/>
              <a:t>explain the theory of fishbone analysis;</a:t>
            </a:r>
          </a:p>
          <a:p>
            <a:r>
              <a:rPr lang="en-GB" dirty="0"/>
              <a:t>a</a:t>
            </a:r>
            <a:r>
              <a:rPr lang="en-GB" dirty="0" smtClean="0"/>
              <a:t>pply the framework to the NHS.</a:t>
            </a: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2</a:t>
            </a:fld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Fishbone </a:t>
            </a:r>
            <a:r>
              <a:rPr lang="cy-GB" dirty="0" smtClean="0"/>
              <a:t>Analysis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03325"/>
            <a:ext cx="8229600" cy="4525963"/>
          </a:xfrm>
        </p:spPr>
        <p:txBody>
          <a:bodyPr/>
          <a:lstStyle/>
          <a:p>
            <a:endParaRPr lang="en-GB" sz="1200" dirty="0" smtClean="0"/>
          </a:p>
          <a:p>
            <a:r>
              <a:rPr lang="en-GB" sz="2000" dirty="0" smtClean="0"/>
              <a:t>This is also sometimes referred to as Ishikawa’s theory (1968) or cause/effect analysis.</a:t>
            </a:r>
          </a:p>
          <a:p>
            <a:endParaRPr lang="en-GB" sz="1000" dirty="0" smtClean="0"/>
          </a:p>
          <a:p>
            <a:r>
              <a:rPr lang="en-GB" sz="2000" dirty="0" smtClean="0"/>
              <a:t>The </a:t>
            </a:r>
            <a:r>
              <a:rPr lang="en-GB" sz="2000" dirty="0" smtClean="0"/>
              <a:t>framework is useful for identifying factors that affect an organisation </a:t>
            </a:r>
            <a:r>
              <a:rPr lang="en-GB" sz="2000" u="sng" dirty="0" smtClean="0"/>
              <a:t>from the </a:t>
            </a:r>
            <a:r>
              <a:rPr lang="en-GB" sz="2000" u="sng" dirty="0" smtClean="0"/>
              <a:t>inside</a:t>
            </a:r>
            <a:r>
              <a:rPr lang="en-GB" sz="2000" dirty="0" smtClean="0"/>
              <a:t>.  </a:t>
            </a:r>
            <a:endParaRPr lang="en-GB" sz="2000" dirty="0" smtClean="0"/>
          </a:p>
          <a:p>
            <a:endParaRPr lang="en-GB" sz="1000" dirty="0" smtClean="0"/>
          </a:p>
          <a:p>
            <a:r>
              <a:rPr lang="en-GB" sz="2000" dirty="0" smtClean="0"/>
              <a:t>Without such a structure, it would be difficult to know where to start because all organisations are affected by multiple </a:t>
            </a:r>
            <a:r>
              <a:rPr lang="en-GB" sz="2000" dirty="0" smtClean="0"/>
              <a:t>internal </a:t>
            </a:r>
            <a:r>
              <a:rPr lang="en-GB" sz="2000" dirty="0" smtClean="0"/>
              <a:t>factors.  </a:t>
            </a:r>
          </a:p>
          <a:p>
            <a:endParaRPr lang="en-GB" sz="1000" dirty="0" smtClean="0"/>
          </a:p>
          <a:p>
            <a:r>
              <a:rPr lang="en-GB" sz="2000" dirty="0" smtClean="0"/>
              <a:t>It is a used </a:t>
            </a:r>
            <a:r>
              <a:rPr lang="en-GB" sz="2000" dirty="0" smtClean="0"/>
              <a:t>at many levels – corporate, business and functional by many organisations.</a:t>
            </a:r>
          </a:p>
          <a:p>
            <a:pPr marL="0" indent="0">
              <a:buNone/>
            </a:pPr>
            <a:endParaRPr lang="en-GB" sz="1000" dirty="0" smtClean="0"/>
          </a:p>
          <a:p>
            <a:r>
              <a:rPr lang="en-GB" sz="2000" dirty="0" smtClean="0"/>
              <a:t>It is commonly used within the NHS as part of root cause analysis when errors occur. </a:t>
            </a:r>
            <a:endParaRPr lang="cy-GB" sz="20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3</a:t>
            </a:fld>
            <a:endParaRPr lang="en-US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4</a:t>
            </a:fld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5750" y="547687"/>
            <a:ext cx="8572500" cy="5762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87179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2C1EDB-5FA1-4F30-B863-CD2CC6231E9D}" type="slidenum">
              <a:rPr lang="en-US" smtClean="0"/>
              <a:pPr/>
              <a:t>5</a:t>
            </a:fld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3525" y="1147762"/>
            <a:ext cx="6076950" cy="4562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33248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Fishbone </a:t>
            </a:r>
            <a:r>
              <a:rPr lang="cy-GB" dirty="0" smtClean="0"/>
              <a:t>Analysis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sz="2400" dirty="0" smtClean="0"/>
              <a:t>At the outset it is necessary to identify the problem in the ‘head’ of the ‘fish’ (EFFECT).</a:t>
            </a:r>
          </a:p>
          <a:p>
            <a:endParaRPr lang="cy-GB" sz="2400" dirty="0" smtClean="0"/>
          </a:p>
          <a:p>
            <a:r>
              <a:rPr lang="cy-GB" sz="2400" dirty="0" smtClean="0"/>
              <a:t>Next</a:t>
            </a:r>
            <a:r>
              <a:rPr lang="cy-GB" sz="2400" dirty="0" smtClean="0"/>
              <a:t>, it is necessary to take each set of factors in turn and </a:t>
            </a:r>
            <a:r>
              <a:rPr lang="cy-GB" sz="2400" dirty="0" smtClean="0"/>
              <a:t>list </a:t>
            </a:r>
            <a:r>
              <a:rPr lang="cy-GB" sz="2400" dirty="0" smtClean="0"/>
              <a:t>all relevant </a:t>
            </a:r>
            <a:r>
              <a:rPr lang="cy-GB" sz="2400" dirty="0" smtClean="0"/>
              <a:t>issues (CAUSES).</a:t>
            </a:r>
            <a:endParaRPr lang="cy-GB" sz="2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6</a:t>
            </a:fld>
            <a:endParaRPr lang="en-U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Complete the analysis in relation to the NHS to be included in part 2 of </a:t>
            </a:r>
            <a:r>
              <a:rPr lang="en-GB" smtClean="0"/>
              <a:t>the assignment.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657A23-F046-44D7-AC1D-38111E7AC05F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62440967"/>
      </p:ext>
    </p:extLst>
  </p:cSld>
  <p:clrMapOvr>
    <a:masterClrMapping/>
  </p:clrMapOvr>
</p:sld>
</file>

<file path=ppt/theme/theme1.xml><?xml version="1.0" encoding="utf-8"?>
<a:theme xmlns:a="http://schemas.openxmlformats.org/drawingml/2006/main" name="TSD_PP3">
  <a:themeElements>
    <a:clrScheme name="Default Design 14">
      <a:dk1>
        <a:srgbClr val="061E3B"/>
      </a:dk1>
      <a:lt1>
        <a:srgbClr val="ACDFFF"/>
      </a:lt1>
      <a:dk2>
        <a:srgbClr val="061E3B"/>
      </a:dk2>
      <a:lt2>
        <a:srgbClr val="969696"/>
      </a:lt2>
      <a:accent1>
        <a:srgbClr val="FFFFFF"/>
      </a:accent1>
      <a:accent2>
        <a:srgbClr val="8DC6FF"/>
      </a:accent2>
      <a:accent3>
        <a:srgbClr val="D2ECFF"/>
      </a:accent3>
      <a:accent4>
        <a:srgbClr val="041831"/>
      </a:accent4>
      <a:accent5>
        <a:srgbClr val="FFFFFF"/>
      </a:accent5>
      <a:accent6>
        <a:srgbClr val="7FB3E7"/>
      </a:accent6>
      <a:hlink>
        <a:srgbClr val="0E488F"/>
      </a:hlink>
      <a:folHlink>
        <a:srgbClr val="FFCC00"/>
      </a:folHlink>
    </a:clrScheme>
    <a:fontScheme name="Default Design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3">
        <a:dk1>
          <a:srgbClr val="061E3B"/>
        </a:dk1>
        <a:lt1>
          <a:srgbClr val="DEF6F1"/>
        </a:lt1>
        <a:dk2>
          <a:srgbClr val="061E3B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41831"/>
        </a:accent4>
        <a:accent5>
          <a:srgbClr val="FFFFFF"/>
        </a:accent5>
        <a:accent6>
          <a:srgbClr val="7FB3E7"/>
        </a:accent6>
        <a:hlink>
          <a:srgbClr val="0E488F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14">
        <a:dk1>
          <a:srgbClr val="061E3B"/>
        </a:dk1>
        <a:lt1>
          <a:srgbClr val="ACDFFF"/>
        </a:lt1>
        <a:dk2>
          <a:srgbClr val="061E3B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D2ECFF"/>
        </a:accent3>
        <a:accent4>
          <a:srgbClr val="041831"/>
        </a:accent4>
        <a:accent5>
          <a:srgbClr val="FFFFFF"/>
        </a:accent5>
        <a:accent6>
          <a:srgbClr val="7FB3E7"/>
        </a:accent6>
        <a:hlink>
          <a:srgbClr val="0E488F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TSD_PP3</Template>
  <TotalTime>3009</TotalTime>
  <Words>187</Words>
  <Application>Microsoft Office PowerPoint</Application>
  <PresentationFormat>On-screen Show (4:3)</PresentationFormat>
  <Paragraphs>34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Myriad Pro</vt:lpstr>
      <vt:lpstr>TSD_PP3</vt:lpstr>
      <vt:lpstr>BMSK4004 Problem Solving and Decision Making:  Fishbone Analysis Assignment Part 2</vt:lpstr>
      <vt:lpstr>Objectives:</vt:lpstr>
      <vt:lpstr>Fishbone Analysis</vt:lpstr>
      <vt:lpstr>PowerPoint Presentation</vt:lpstr>
      <vt:lpstr>PowerPoint Presentation</vt:lpstr>
      <vt:lpstr>Fishbone Analysis</vt:lpstr>
      <vt:lpstr>Exercise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Sian Harris</dc:creator>
  <cp:lastModifiedBy>Sian Harris</cp:lastModifiedBy>
  <cp:revision>213</cp:revision>
  <cp:lastPrinted>2012-02-21T18:08:33Z</cp:lastPrinted>
  <dcterms:created xsi:type="dcterms:W3CDTF">2011-09-12T14:47:30Z</dcterms:created>
  <dcterms:modified xsi:type="dcterms:W3CDTF">2018-02-28T13:02:26Z</dcterms:modified>
</cp:coreProperties>
</file>