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2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9" r:id="rId3"/>
    <p:sldId id="261" r:id="rId4"/>
    <p:sldId id="263" r:id="rId5"/>
    <p:sldId id="273" r:id="rId6"/>
    <p:sldId id="264" r:id="rId7"/>
    <p:sldId id="265" r:id="rId8"/>
    <p:sldId id="266" r:id="rId9"/>
    <p:sldId id="270" r:id="rId10"/>
    <p:sldId id="271" r:id="rId11"/>
    <p:sldId id="272" r:id="rId12"/>
  </p:sldIdLst>
  <p:sldSz cx="9144000" cy="6858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4" autoAdjust="0"/>
    <p:restoredTop sz="85375" autoAdjust="0"/>
  </p:normalViewPr>
  <p:slideViewPr>
    <p:cSldViewPr>
      <p:cViewPr varScale="1">
        <p:scale>
          <a:sx n="66" d="100"/>
          <a:sy n="66" d="100"/>
        </p:scale>
        <p:origin x="-77" y="-4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416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95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098" y="0"/>
            <a:ext cx="294495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0CA843C6-1E23-494E-BB61-69C98E5D1EEB}" type="datetimeFigureOut">
              <a:rPr lang="en-GB"/>
              <a:pPr>
                <a:defRPr/>
              </a:pPr>
              <a:t>30/11/2010</a:t>
            </a:fld>
            <a:endParaRPr lang="en-GB" dirty="0"/>
          </a:p>
        </p:txBody>
      </p:sp>
      <p:sp>
        <p:nvSpPr>
          <p:cNvPr id="481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4"/>
            <a:ext cx="2944958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098" y="9428164"/>
            <a:ext cx="2944958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5BAA17D1-89E5-4E5C-BE92-18C100C50B0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95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098" y="0"/>
            <a:ext cx="294495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DCFDF89D-3C19-40A3-9EEB-580E92F8F0D7}" type="datetimeFigureOut">
              <a:rPr lang="en-GB"/>
              <a:pPr>
                <a:defRPr/>
              </a:pPr>
              <a:t>30/11/2010</a:t>
            </a:fld>
            <a:endParaRPr lang="en-GB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606" y="4714876"/>
            <a:ext cx="5438464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4"/>
            <a:ext cx="2944958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93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098" y="9428164"/>
            <a:ext cx="2944958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20E0B95C-12E3-4AD0-ADF4-FE0A8BB92E1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3222625" y="304800"/>
            <a:ext cx="11909425" cy="4724400"/>
            <a:chOff x="-2030" y="192"/>
            <a:chExt cx="7502" cy="2976"/>
          </a:xfrm>
        </p:grpSpPr>
        <p:sp>
          <p:nvSpPr>
            <p:cNvPr id="5" name="Line 3"/>
            <p:cNvSpPr>
              <a:spLocks noChangeShapeType="1"/>
            </p:cNvSpPr>
            <p:nvPr/>
          </p:nvSpPr>
          <p:spPr bwMode="auto">
            <a:xfrm>
              <a:off x="912" y="1584"/>
              <a:ext cx="45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GB" dirty="0"/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auto">
            <a:xfrm>
              <a:off x="-1584" y="864"/>
              <a:ext cx="2304" cy="2304"/>
            </a:xfrm>
            <a:custGeom>
              <a:avLst/>
              <a:gdLst>
                <a:gd name="G0" fmla="+- 12083 0 0"/>
                <a:gd name="G1" fmla="+- -32000 0 0"/>
                <a:gd name="G2" fmla="+- 32000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44083" y="2368"/>
                </a:cxn>
                <a:cxn ang="0">
                  <a:pos x="64000" y="32000"/>
                </a:cxn>
                <a:cxn ang="0">
                  <a:pos x="44083" y="61631"/>
                </a:cxn>
                <a:cxn ang="0">
                  <a:pos x="44083" y="61631"/>
                </a:cxn>
                <a:cxn ang="0">
                  <a:pos x="44082" y="61631"/>
                </a:cxn>
                <a:cxn ang="0">
                  <a:pos x="44083" y="61632"/>
                </a:cxn>
                <a:cxn ang="0">
                  <a:pos x="44083" y="2368"/>
                </a:cxn>
                <a:cxn ang="0">
                  <a:pos x="44082" y="2368"/>
                </a:cxn>
                <a:cxn ang="0">
                  <a:pos x="44083" y="2368"/>
                </a:cxn>
              </a:cxnLst>
              <a:rect l="T13" t="T15" r="T17" b="T19"/>
              <a:pathLst>
                <a:path w="64000" h="64000">
                  <a:moveTo>
                    <a:pt x="44083" y="2368"/>
                  </a:moveTo>
                  <a:cubicBezTo>
                    <a:pt x="56127" y="7280"/>
                    <a:pt x="64000" y="18993"/>
                    <a:pt x="64000" y="32000"/>
                  </a:cubicBezTo>
                  <a:cubicBezTo>
                    <a:pt x="64000" y="45006"/>
                    <a:pt x="56127" y="56719"/>
                    <a:pt x="44083" y="61631"/>
                  </a:cubicBezTo>
                  <a:cubicBezTo>
                    <a:pt x="44082" y="61631"/>
                    <a:pt x="44082" y="61631"/>
                    <a:pt x="44082" y="61631"/>
                  </a:cubicBezTo>
                  <a:lnTo>
                    <a:pt x="44083" y="61632"/>
                  </a:lnTo>
                  <a:lnTo>
                    <a:pt x="44083" y="2368"/>
                  </a:lnTo>
                  <a:lnTo>
                    <a:pt x="44082" y="2368"/>
                  </a:lnTo>
                  <a:cubicBezTo>
                    <a:pt x="44082" y="2368"/>
                    <a:pt x="44082" y="2368"/>
                    <a:pt x="44083" y="2368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 dirty="0">
                <a:latin typeface="Times New Roman" pitchFamily="18" charset="0"/>
              </a:endParaRPr>
            </a:p>
          </p:txBody>
        </p:sp>
        <p:sp>
          <p:nvSpPr>
            <p:cNvPr id="7" name="AutoShape 5"/>
            <p:cNvSpPr>
              <a:spLocks noChangeArrowheads="1"/>
            </p:cNvSpPr>
            <p:nvPr/>
          </p:nvSpPr>
          <p:spPr bwMode="auto">
            <a:xfrm>
              <a:off x="-2030" y="192"/>
              <a:ext cx="2544" cy="2544"/>
            </a:xfrm>
            <a:custGeom>
              <a:avLst/>
              <a:gdLst>
                <a:gd name="G0" fmla="+- 18994 0 0"/>
                <a:gd name="G1" fmla="+- -30013 0 0"/>
                <a:gd name="G2" fmla="+- 32000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50994" y="6246"/>
                </a:cxn>
                <a:cxn ang="0">
                  <a:pos x="64000" y="32000"/>
                </a:cxn>
                <a:cxn ang="0">
                  <a:pos x="50994" y="57753"/>
                </a:cxn>
                <a:cxn ang="0">
                  <a:pos x="50994" y="57753"/>
                </a:cxn>
                <a:cxn ang="0">
                  <a:pos x="50993" y="57753"/>
                </a:cxn>
                <a:cxn ang="0">
                  <a:pos x="50994" y="57754"/>
                </a:cxn>
                <a:cxn ang="0">
                  <a:pos x="50994" y="6246"/>
                </a:cxn>
                <a:cxn ang="0">
                  <a:pos x="50993" y="6246"/>
                </a:cxn>
                <a:cxn ang="0">
                  <a:pos x="50994" y="6246"/>
                </a:cxn>
              </a:cxnLst>
              <a:rect l="T13" t="T15" r="T17" b="T19"/>
              <a:pathLst>
                <a:path w="64000" h="64000">
                  <a:moveTo>
                    <a:pt x="50994" y="6246"/>
                  </a:moveTo>
                  <a:cubicBezTo>
                    <a:pt x="59172" y="12279"/>
                    <a:pt x="64000" y="21837"/>
                    <a:pt x="64000" y="32000"/>
                  </a:cubicBezTo>
                  <a:cubicBezTo>
                    <a:pt x="64000" y="42162"/>
                    <a:pt x="59172" y="51720"/>
                    <a:pt x="50994" y="57753"/>
                  </a:cubicBezTo>
                  <a:cubicBezTo>
                    <a:pt x="50993" y="57753"/>
                    <a:pt x="50993" y="57753"/>
                    <a:pt x="50993" y="57753"/>
                  </a:cubicBezTo>
                  <a:lnTo>
                    <a:pt x="50994" y="57754"/>
                  </a:lnTo>
                  <a:lnTo>
                    <a:pt x="50994" y="6246"/>
                  </a:lnTo>
                  <a:lnTo>
                    <a:pt x="50993" y="6246"/>
                  </a:lnTo>
                  <a:cubicBezTo>
                    <a:pt x="50993" y="6246"/>
                    <a:pt x="50993" y="6246"/>
                    <a:pt x="50994" y="6246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dirty="0">
                <a:latin typeface="Arial" charset="0"/>
              </a:endParaRPr>
            </a:p>
          </p:txBody>
        </p:sp>
      </p:grpSp>
      <p:sp>
        <p:nvSpPr>
          <p:cNvPr id="32774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443038" y="985838"/>
            <a:ext cx="7239000" cy="14446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2775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443038" y="3427413"/>
            <a:ext cx="72390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fld id="{EE8981A7-FC6A-4534-8CA5-0149DA1D431E}" type="datetimeFigureOut">
              <a:rPr lang="en-US"/>
              <a:pPr>
                <a:defRPr/>
              </a:pPr>
              <a:t>11/30/2010</a:t>
            </a:fld>
            <a:endParaRPr lang="en-GB" dirty="0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smtClean="0"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FF207205-EC17-4D07-BF18-2D5EE302D37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0013" y="1052513"/>
            <a:ext cx="3579812" cy="561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2225" y="1052513"/>
            <a:ext cx="3581400" cy="561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3152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1535113"/>
            <a:ext cx="35784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2174874"/>
            <a:ext cx="3578400" cy="446883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1200" y="1535113"/>
            <a:ext cx="35784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01200" y="2174874"/>
            <a:ext cx="3578400" cy="446883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6413" y="0"/>
            <a:ext cx="1827212" cy="66690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0013" y="0"/>
            <a:ext cx="5334000" cy="66690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1"/>
          <p:cNvGrpSpPr>
            <a:grpSpLocks/>
          </p:cNvGrpSpPr>
          <p:nvPr/>
        </p:nvGrpSpPr>
        <p:grpSpPr bwMode="auto">
          <a:xfrm>
            <a:off x="-3238500" y="-290513"/>
            <a:ext cx="11925300" cy="3810001"/>
            <a:chOff x="-2040" y="-183"/>
            <a:chExt cx="7512" cy="2400"/>
          </a:xfrm>
        </p:grpSpPr>
        <p:sp>
          <p:nvSpPr>
            <p:cNvPr id="31747" name="AutoShape 3"/>
            <p:cNvSpPr>
              <a:spLocks noChangeArrowheads="1"/>
            </p:cNvSpPr>
            <p:nvPr/>
          </p:nvSpPr>
          <p:spPr bwMode="auto">
            <a:xfrm>
              <a:off x="-2040" y="249"/>
              <a:ext cx="2592" cy="1968"/>
            </a:xfrm>
            <a:custGeom>
              <a:avLst/>
              <a:gdLst>
                <a:gd name="G0" fmla="+- 18296 0 0"/>
                <a:gd name="G1" fmla="+- -30880 0 0"/>
                <a:gd name="G2" fmla="+- 31512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50296" y="5746"/>
                </a:cxn>
                <a:cxn ang="0">
                  <a:pos x="64000" y="32000"/>
                </a:cxn>
                <a:cxn ang="0">
                  <a:pos x="50296" y="58253"/>
                </a:cxn>
                <a:cxn ang="0">
                  <a:pos x="50296" y="58253"/>
                </a:cxn>
                <a:cxn ang="0">
                  <a:pos x="50295" y="58253"/>
                </a:cxn>
                <a:cxn ang="0">
                  <a:pos x="50296" y="58254"/>
                </a:cxn>
                <a:cxn ang="0">
                  <a:pos x="50296" y="5746"/>
                </a:cxn>
                <a:cxn ang="0">
                  <a:pos x="50295" y="5746"/>
                </a:cxn>
                <a:cxn ang="0">
                  <a:pos x="50296" y="5746"/>
                </a:cxn>
              </a:cxnLst>
              <a:rect l="T13" t="T15" r="T17" b="T19"/>
              <a:pathLst>
                <a:path w="64000" h="64000">
                  <a:moveTo>
                    <a:pt x="50296" y="5746"/>
                  </a:moveTo>
                  <a:cubicBezTo>
                    <a:pt x="58882" y="11730"/>
                    <a:pt x="64000" y="21534"/>
                    <a:pt x="64000" y="32000"/>
                  </a:cubicBezTo>
                  <a:cubicBezTo>
                    <a:pt x="64000" y="42465"/>
                    <a:pt x="58882" y="52269"/>
                    <a:pt x="50296" y="58253"/>
                  </a:cubicBezTo>
                  <a:cubicBezTo>
                    <a:pt x="50296" y="58253"/>
                    <a:pt x="50296" y="58253"/>
                    <a:pt x="50295" y="58253"/>
                  </a:cubicBezTo>
                  <a:lnTo>
                    <a:pt x="50296" y="58254"/>
                  </a:lnTo>
                  <a:lnTo>
                    <a:pt x="50296" y="5746"/>
                  </a:lnTo>
                  <a:lnTo>
                    <a:pt x="50295" y="5746"/>
                  </a:lnTo>
                  <a:cubicBezTo>
                    <a:pt x="50296" y="5746"/>
                    <a:pt x="50296" y="5746"/>
                    <a:pt x="50296" y="5746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 dirty="0">
                <a:latin typeface="Times New Roman" pitchFamily="18" charset="0"/>
              </a:endParaRPr>
            </a:p>
          </p:txBody>
        </p:sp>
        <p:sp>
          <p:nvSpPr>
            <p:cNvPr id="31748" name="AutoShape 4"/>
            <p:cNvSpPr>
              <a:spLocks noChangeArrowheads="1"/>
            </p:cNvSpPr>
            <p:nvPr/>
          </p:nvSpPr>
          <p:spPr bwMode="auto">
            <a:xfrm>
              <a:off x="-1528" y="-183"/>
              <a:ext cx="1949" cy="1987"/>
            </a:xfrm>
            <a:custGeom>
              <a:avLst/>
              <a:gdLst>
                <a:gd name="G0" fmla="+- 18077 0 0"/>
                <a:gd name="G1" fmla="+- -30880 0 0"/>
                <a:gd name="G2" fmla="+- 32000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50077" y="5595"/>
                </a:cxn>
                <a:cxn ang="0">
                  <a:pos x="64000" y="32000"/>
                </a:cxn>
                <a:cxn ang="0">
                  <a:pos x="50077" y="58404"/>
                </a:cxn>
                <a:cxn ang="0">
                  <a:pos x="50077" y="58404"/>
                </a:cxn>
                <a:cxn ang="0">
                  <a:pos x="50076" y="58404"/>
                </a:cxn>
                <a:cxn ang="0">
                  <a:pos x="50077" y="58405"/>
                </a:cxn>
                <a:cxn ang="0">
                  <a:pos x="50077" y="5595"/>
                </a:cxn>
                <a:cxn ang="0">
                  <a:pos x="50076" y="5595"/>
                </a:cxn>
                <a:cxn ang="0">
                  <a:pos x="50077" y="5595"/>
                </a:cxn>
              </a:cxnLst>
              <a:rect l="T13" t="T15" r="T17" b="T19"/>
              <a:pathLst>
                <a:path w="64000" h="64000">
                  <a:moveTo>
                    <a:pt x="50077" y="5595"/>
                  </a:moveTo>
                  <a:cubicBezTo>
                    <a:pt x="58790" y="11560"/>
                    <a:pt x="64000" y="21440"/>
                    <a:pt x="64000" y="32000"/>
                  </a:cubicBezTo>
                  <a:cubicBezTo>
                    <a:pt x="64000" y="42559"/>
                    <a:pt x="58790" y="52439"/>
                    <a:pt x="50077" y="58404"/>
                  </a:cubicBezTo>
                  <a:cubicBezTo>
                    <a:pt x="50077" y="58404"/>
                    <a:pt x="50077" y="58404"/>
                    <a:pt x="50076" y="58404"/>
                  </a:cubicBezTo>
                  <a:lnTo>
                    <a:pt x="50077" y="58405"/>
                  </a:lnTo>
                  <a:lnTo>
                    <a:pt x="50077" y="5595"/>
                  </a:lnTo>
                  <a:lnTo>
                    <a:pt x="50076" y="5595"/>
                  </a:lnTo>
                  <a:cubicBezTo>
                    <a:pt x="50077" y="5595"/>
                    <a:pt x="50077" y="5595"/>
                    <a:pt x="50077" y="5595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dirty="0">
                <a:latin typeface="Arial" charset="0"/>
              </a:endParaRPr>
            </a:p>
          </p:txBody>
        </p:sp>
        <p:sp>
          <p:nvSpPr>
            <p:cNvPr id="31749" name="Line 5"/>
            <p:cNvSpPr>
              <a:spLocks noChangeShapeType="1"/>
            </p:cNvSpPr>
            <p:nvPr/>
          </p:nvSpPr>
          <p:spPr bwMode="auto">
            <a:xfrm>
              <a:off x="864" y="465"/>
              <a:ext cx="460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GB" dirty="0"/>
            </a:p>
          </p:txBody>
        </p:sp>
      </p:grpSp>
      <p:sp>
        <p:nvSpPr>
          <p:cNvPr id="1027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370013" y="0"/>
            <a:ext cx="7313612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8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0013" y="1052513"/>
            <a:ext cx="7313612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¡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5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5000"/>
        <a:buFont typeface="Wingdings" pitchFamily="2" charset="2"/>
        <a:buChar char="¡"/>
        <a:defRPr sz="22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19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jpeg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Teamwork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Graham Rees-Evans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Teamwork?</a:t>
            </a:r>
            <a:endParaRPr lang="en-GB" dirty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‘A team is more than just a group with a common aim. </a:t>
            </a:r>
            <a:br>
              <a:rPr lang="en-GB" dirty="0" smtClean="0"/>
            </a:br>
            <a:r>
              <a:rPr lang="en-GB" dirty="0" smtClean="0"/>
              <a:t>It is a group in which the contributions of individuals are seen as complementary.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Collaboration, working together is the keynote of a team activity’</a:t>
            </a:r>
          </a:p>
          <a:p>
            <a:pPr>
              <a:buNone/>
            </a:pPr>
            <a:endParaRPr lang="en-GB" dirty="0" smtClean="0"/>
          </a:p>
          <a:p>
            <a:pPr algn="r">
              <a:buNone/>
            </a:pPr>
            <a:r>
              <a:rPr lang="en-GB" sz="2000" dirty="0" smtClean="0"/>
              <a:t>(Adair, 1986)</a:t>
            </a:r>
            <a:endParaRPr lang="en-GB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Activity</a:t>
            </a:r>
            <a:endParaRPr lang="en-GB" dirty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Individually, jot down as many possible uses that you can think of for a flower pot.</a:t>
            </a:r>
            <a:endParaRPr lang="en-GB" dirty="0"/>
          </a:p>
        </p:txBody>
      </p:sp>
      <p:pic>
        <p:nvPicPr>
          <p:cNvPr id="48132" name="Picture 4" descr="MCj0335412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3645024"/>
            <a:ext cx="3327276" cy="28993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Team Roles</a:t>
            </a:r>
            <a:endParaRPr lang="en-GB" dirty="0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 Team Role came to be defined as: </a:t>
            </a:r>
            <a:br>
              <a:rPr lang="en-GB" dirty="0" smtClean="0"/>
            </a:br>
            <a:r>
              <a:rPr lang="en-GB" dirty="0" smtClean="0"/>
              <a:t>	“A tendency to behave, 	contribute and interrelate with 	others in a particular way.”</a:t>
            </a:r>
          </a:p>
          <a:p>
            <a:endParaRPr lang="en-GB" dirty="0" smtClean="0"/>
          </a:p>
          <a:p>
            <a:r>
              <a:rPr lang="en-GB" dirty="0" smtClean="0"/>
              <a:t>Each of us has a ‘natural’ team role</a:t>
            </a:r>
          </a:p>
          <a:p>
            <a:r>
              <a:rPr lang="en-GB" dirty="0" smtClean="0"/>
              <a:t>Multiple roles or to switch between different roles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Belbin’s</a:t>
            </a:r>
            <a:r>
              <a:rPr lang="en-GB" dirty="0" smtClean="0"/>
              <a:t> 9 Team Role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Plant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Monitor Evaluator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Co-ordinators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Resource Investigators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Implementers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Completer Finishers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err="1" smtClean="0"/>
              <a:t>Teamworkers</a:t>
            </a:r>
            <a:r>
              <a:rPr lang="en-GB" dirty="0" smtClean="0"/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Shapers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Specialist</a:t>
            </a:r>
            <a:endParaRPr lang="en-GB" dirty="0"/>
          </a:p>
        </p:txBody>
      </p:sp>
      <p:pic>
        <p:nvPicPr>
          <p:cNvPr id="18456" name="Picture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1008112"/>
            <a:ext cx="504000" cy="504000"/>
          </a:xfrm>
          <a:prstGeom prst="ellipse">
            <a:avLst/>
          </a:prstGeom>
          <a:ln w="28575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8457" name="Picture 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1584176"/>
            <a:ext cx="504000" cy="504000"/>
          </a:xfrm>
          <a:prstGeom prst="ellipse">
            <a:avLst/>
          </a:prstGeom>
          <a:ln w="28575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8458" name="Picture 2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2160240"/>
            <a:ext cx="504000" cy="504000"/>
          </a:xfrm>
          <a:prstGeom prst="ellipse">
            <a:avLst/>
          </a:prstGeom>
          <a:ln w="28575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8459" name="Picture 2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248" y="2736304"/>
            <a:ext cx="504000" cy="504000"/>
          </a:xfrm>
          <a:prstGeom prst="ellipse">
            <a:avLst/>
          </a:prstGeom>
          <a:ln w="28575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8460" name="Picture 2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3312368"/>
            <a:ext cx="504000" cy="504000"/>
          </a:xfrm>
          <a:prstGeom prst="ellipse">
            <a:avLst/>
          </a:prstGeom>
          <a:ln w="28575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8461" name="Picture 2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04248" y="3888432"/>
            <a:ext cx="504000" cy="504000"/>
          </a:xfrm>
          <a:prstGeom prst="ellipse">
            <a:avLst/>
          </a:prstGeom>
          <a:ln w="28575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8462" name="Picture 3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04248" y="4464496"/>
            <a:ext cx="504000" cy="504000"/>
          </a:xfrm>
          <a:prstGeom prst="ellipse">
            <a:avLst/>
          </a:prstGeom>
          <a:ln w="28575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8463" name="Picture 3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04248" y="5040560"/>
            <a:ext cx="504000" cy="504000"/>
          </a:xfrm>
          <a:prstGeom prst="ellipse">
            <a:avLst/>
          </a:prstGeom>
          <a:ln w="28575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8464" name="Picture 3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04248" y="5589296"/>
            <a:ext cx="504000" cy="504000"/>
          </a:xfrm>
          <a:prstGeom prst="ellipse">
            <a:avLst/>
          </a:prstGeom>
          <a:ln w="28575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Activity</a:t>
            </a:r>
            <a:endParaRPr lang="en-GB" dirty="0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In small groups, make a list of the essential skills needed for effective team-working?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Essential Teamwork Skills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800" b="1" dirty="0"/>
              <a:t>Communication</a:t>
            </a:r>
            <a:r>
              <a:rPr lang="en-GB" sz="2800" dirty="0"/>
              <a:t> – face-to-face, meetings, email, mobile, etc.</a:t>
            </a:r>
          </a:p>
          <a:p>
            <a:r>
              <a:rPr lang="en-GB" sz="2800" b="1" dirty="0"/>
              <a:t>Time Management</a:t>
            </a:r>
            <a:r>
              <a:rPr lang="en-GB" sz="2800" dirty="0"/>
              <a:t> – deadlines, planning, milestones, etc.</a:t>
            </a:r>
          </a:p>
          <a:p>
            <a:r>
              <a:rPr lang="en-GB" sz="2800" b="1" dirty="0"/>
              <a:t>Compromise</a:t>
            </a:r>
            <a:r>
              <a:rPr lang="en-GB" sz="2800" dirty="0"/>
              <a:t> – roles adopted, getting along, giving and receiving criticism</a:t>
            </a:r>
          </a:p>
          <a:p>
            <a:r>
              <a:rPr lang="en-GB" sz="2800" b="1" dirty="0"/>
              <a:t>Focus and Commitment</a:t>
            </a:r>
            <a:r>
              <a:rPr lang="en-GB" sz="2800" dirty="0"/>
              <a:t> – demanding in time and effort, agreed goals and targets.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Successful Team Members</a:t>
            </a:r>
            <a:endParaRPr lang="en-GB" dirty="0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Behaviour</a:t>
            </a:r>
          </a:p>
          <a:p>
            <a:endParaRPr lang="en-GB" dirty="0" smtClean="0"/>
          </a:p>
          <a:p>
            <a:r>
              <a:rPr lang="en-GB" dirty="0" smtClean="0"/>
              <a:t>Communication</a:t>
            </a:r>
          </a:p>
          <a:p>
            <a:endParaRPr lang="en-GB" dirty="0" smtClean="0"/>
          </a:p>
          <a:p>
            <a:r>
              <a:rPr lang="en-GB" dirty="0" smtClean="0"/>
              <a:t>Effort</a:t>
            </a:r>
          </a:p>
          <a:p>
            <a:endParaRPr lang="en-GB" dirty="0" smtClean="0"/>
          </a:p>
          <a:p>
            <a:r>
              <a:rPr lang="en-GB" dirty="0" smtClean="0"/>
              <a:t>Assessment and Evaluation</a:t>
            </a:r>
          </a:p>
          <a:p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Benefits and Drawbacks</a:t>
            </a:r>
            <a:endParaRPr lang="en-GB" dirty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Working in small groups, write a list of the benefits and drawbacks to team-working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Benefits</a:t>
            </a:r>
            <a:endParaRPr lang="en-GB" dirty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Ideas</a:t>
            </a:r>
          </a:p>
          <a:p>
            <a:r>
              <a:rPr lang="en-GB" dirty="0" smtClean="0"/>
              <a:t>Strengths vs. weaknesses</a:t>
            </a:r>
          </a:p>
          <a:p>
            <a:r>
              <a:rPr lang="en-GB" dirty="0" smtClean="0"/>
              <a:t>Motivator</a:t>
            </a:r>
          </a:p>
          <a:p>
            <a:r>
              <a:rPr lang="en-GB" dirty="0" smtClean="0"/>
              <a:t>Social needs</a:t>
            </a:r>
          </a:p>
          <a:p>
            <a:r>
              <a:rPr lang="en-GB" dirty="0" smtClean="0"/>
              <a:t>Self understanding</a:t>
            </a:r>
          </a:p>
          <a:p>
            <a:r>
              <a:rPr lang="en-GB" dirty="0" smtClean="0"/>
              <a:t>Better quality work.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Drawbacks</a:t>
            </a:r>
            <a:endParaRPr lang="en-GB" dirty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Disagreements</a:t>
            </a:r>
          </a:p>
          <a:p>
            <a:r>
              <a:rPr lang="en-GB" dirty="0" smtClean="0"/>
              <a:t>Standards</a:t>
            </a:r>
          </a:p>
          <a:p>
            <a:r>
              <a:rPr lang="en-GB" dirty="0" err="1" smtClean="0"/>
              <a:t>Lazyness</a:t>
            </a:r>
            <a:endParaRPr lang="en-GB" dirty="0" smtClean="0"/>
          </a:p>
          <a:p>
            <a:r>
              <a:rPr lang="en-GB" dirty="0" smtClean="0"/>
              <a:t>Personality clashes</a:t>
            </a:r>
          </a:p>
          <a:p>
            <a:r>
              <a:rPr lang="en-GB" dirty="0" smtClean="0"/>
              <a:t>Self-nominated leader</a:t>
            </a:r>
          </a:p>
          <a:p>
            <a:r>
              <a:rPr lang="en-GB" dirty="0" smtClean="0"/>
              <a:t>Commitment</a:t>
            </a:r>
          </a:p>
          <a:p>
            <a:r>
              <a:rPr lang="en-GB" dirty="0" smtClean="0"/>
              <a:t>Confidence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Powerpoint Template">
  <a:themeElements>
    <a:clrScheme name="Eclipse 4">
      <a:dk1>
        <a:srgbClr val="000000"/>
      </a:dk1>
      <a:lt1>
        <a:srgbClr val="64AAAE"/>
      </a:lt1>
      <a:dk2>
        <a:srgbClr val="FFFFCC"/>
      </a:dk2>
      <a:lt2>
        <a:srgbClr val="5F5F5F"/>
      </a:lt2>
      <a:accent1>
        <a:srgbClr val="B4B1DB"/>
      </a:accent1>
      <a:accent2>
        <a:srgbClr val="61C1D7"/>
      </a:accent2>
      <a:accent3>
        <a:srgbClr val="B8D2D3"/>
      </a:accent3>
      <a:accent4>
        <a:srgbClr val="000000"/>
      </a:accent4>
      <a:accent5>
        <a:srgbClr val="D6D5EA"/>
      </a:accent5>
      <a:accent6>
        <a:srgbClr val="57AFC3"/>
      </a:accent6>
      <a:hlink>
        <a:srgbClr val="257177"/>
      </a:hlink>
      <a:folHlink>
        <a:srgbClr val="CCCCCC"/>
      </a:folHlink>
    </a:clrScheme>
    <a:fontScheme name="Eclipse">
      <a:majorFont>
        <a:latin typeface="Verdana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clipse 1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A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2">
        <a:dk1>
          <a:srgbClr val="000000"/>
        </a:dk1>
        <a:lt1>
          <a:srgbClr val="FFFFFF"/>
        </a:lt1>
        <a:dk2>
          <a:srgbClr val="333366"/>
        </a:dk2>
        <a:lt2>
          <a:srgbClr val="5F5F5F"/>
        </a:lt2>
        <a:accent1>
          <a:srgbClr val="CC99FF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E2CAFF"/>
        </a:accent5>
        <a:accent6>
          <a:srgbClr val="8AB9B9"/>
        </a:accent6>
        <a:hlink>
          <a:srgbClr val="666699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3">
        <a:dk1>
          <a:srgbClr val="000000"/>
        </a:dk1>
        <a:lt1>
          <a:srgbClr val="FFFFFF"/>
        </a:lt1>
        <a:dk2>
          <a:srgbClr val="0000CC"/>
        </a:dk2>
        <a:lt2>
          <a:srgbClr val="434343"/>
        </a:lt2>
        <a:accent1>
          <a:srgbClr val="99CC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E7B900"/>
        </a:accent6>
        <a:hlink>
          <a:srgbClr val="FF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4">
        <a:dk1>
          <a:srgbClr val="000000"/>
        </a:dk1>
        <a:lt1>
          <a:srgbClr val="64AAAE"/>
        </a:lt1>
        <a:dk2>
          <a:srgbClr val="FFFFCC"/>
        </a:dk2>
        <a:lt2>
          <a:srgbClr val="5F5F5F"/>
        </a:lt2>
        <a:accent1>
          <a:srgbClr val="B4B1DB"/>
        </a:accent1>
        <a:accent2>
          <a:srgbClr val="61C1D7"/>
        </a:accent2>
        <a:accent3>
          <a:srgbClr val="B8D2D3"/>
        </a:accent3>
        <a:accent4>
          <a:srgbClr val="000000"/>
        </a:accent4>
        <a:accent5>
          <a:srgbClr val="D6D5EA"/>
        </a:accent5>
        <a:accent6>
          <a:srgbClr val="57AFC3"/>
        </a:accent6>
        <a:hlink>
          <a:srgbClr val="2571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5">
        <a:dk1>
          <a:srgbClr val="5F5F5F"/>
        </a:dk1>
        <a:lt1>
          <a:srgbClr val="F8F8F8"/>
        </a:lt1>
        <a:dk2>
          <a:srgbClr val="2A285A"/>
        </a:dk2>
        <a:lt2>
          <a:srgbClr val="FFFFFF"/>
        </a:lt2>
        <a:accent1>
          <a:srgbClr val="999966"/>
        </a:accent1>
        <a:accent2>
          <a:srgbClr val="8C8B9D"/>
        </a:accent2>
        <a:accent3>
          <a:srgbClr val="ACACB5"/>
        </a:accent3>
        <a:accent4>
          <a:srgbClr val="D4D4D4"/>
        </a:accent4>
        <a:accent5>
          <a:srgbClr val="CACAB8"/>
        </a:accent5>
        <a:accent6>
          <a:srgbClr val="7E7D8E"/>
        </a:accent6>
        <a:hlink>
          <a:srgbClr val="465174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6">
        <a:dk1>
          <a:srgbClr val="434343"/>
        </a:dk1>
        <a:lt1>
          <a:srgbClr val="FFFFFF"/>
        </a:lt1>
        <a:dk2>
          <a:srgbClr val="360404"/>
        </a:dk2>
        <a:lt2>
          <a:srgbClr val="FFFFFF"/>
        </a:lt2>
        <a:accent1>
          <a:srgbClr val="669900"/>
        </a:accent1>
        <a:accent2>
          <a:srgbClr val="CC6600"/>
        </a:accent2>
        <a:accent3>
          <a:srgbClr val="AEAAAA"/>
        </a:accent3>
        <a:accent4>
          <a:srgbClr val="DADADA"/>
        </a:accent4>
        <a:accent5>
          <a:srgbClr val="B8CAAA"/>
        </a:accent5>
        <a:accent6>
          <a:srgbClr val="B95C00"/>
        </a:accent6>
        <a:hlink>
          <a:srgbClr val="CC33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7">
        <a:dk1>
          <a:srgbClr val="434343"/>
        </a:dk1>
        <a:lt1>
          <a:srgbClr val="FFFFFF"/>
        </a:lt1>
        <a:dk2>
          <a:srgbClr val="000000"/>
        </a:dk2>
        <a:lt2>
          <a:srgbClr val="8285FE"/>
        </a:lt2>
        <a:accent1>
          <a:srgbClr val="669900"/>
        </a:accent1>
        <a:accent2>
          <a:srgbClr val="9900FF"/>
        </a:accent2>
        <a:accent3>
          <a:srgbClr val="AAAAAA"/>
        </a:accent3>
        <a:accent4>
          <a:srgbClr val="DADADA"/>
        </a:accent4>
        <a:accent5>
          <a:srgbClr val="B8CAAA"/>
        </a:accent5>
        <a:accent6>
          <a:srgbClr val="8A00E7"/>
        </a:accent6>
        <a:hlink>
          <a:srgbClr val="6600CC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8">
        <a:dk1>
          <a:srgbClr val="434343"/>
        </a:dk1>
        <a:lt1>
          <a:srgbClr val="FFFFFF"/>
        </a:lt1>
        <a:dk2>
          <a:srgbClr val="000000"/>
        </a:dk2>
        <a:lt2>
          <a:srgbClr val="0066FF"/>
        </a:lt2>
        <a:accent1>
          <a:srgbClr val="339966"/>
        </a:accent1>
        <a:accent2>
          <a:srgbClr val="FFCC00"/>
        </a:accent2>
        <a:accent3>
          <a:srgbClr val="AAAAAA"/>
        </a:accent3>
        <a:accent4>
          <a:srgbClr val="DADADA"/>
        </a:accent4>
        <a:accent5>
          <a:srgbClr val="ADCAB8"/>
        </a:accent5>
        <a:accent6>
          <a:srgbClr val="E7B900"/>
        </a:accent6>
        <a:hlink>
          <a:srgbClr val="CC00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9">
        <a:dk1>
          <a:srgbClr val="333300"/>
        </a:dk1>
        <a:lt1>
          <a:srgbClr val="FFFFFF"/>
        </a:lt1>
        <a:dk2>
          <a:srgbClr val="669900"/>
        </a:dk2>
        <a:lt2>
          <a:srgbClr val="FFFFCC"/>
        </a:lt2>
        <a:accent1>
          <a:srgbClr val="CCCC00"/>
        </a:accent1>
        <a:accent2>
          <a:srgbClr val="99CC00"/>
        </a:accent2>
        <a:accent3>
          <a:srgbClr val="B8CAAA"/>
        </a:accent3>
        <a:accent4>
          <a:srgbClr val="DADADA"/>
        </a:accent4>
        <a:accent5>
          <a:srgbClr val="E2E2AA"/>
        </a:accent5>
        <a:accent6>
          <a:srgbClr val="8AB900"/>
        </a:accent6>
        <a:hlink>
          <a:srgbClr val="3366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10">
        <a:dk1>
          <a:srgbClr val="333333"/>
        </a:dk1>
        <a:lt1>
          <a:srgbClr val="FFFFCC"/>
        </a:lt1>
        <a:dk2>
          <a:srgbClr val="660000"/>
        </a:dk2>
        <a:lt2>
          <a:srgbClr val="CCCCCC"/>
        </a:lt2>
        <a:accent1>
          <a:srgbClr val="FF6600"/>
        </a:accent1>
        <a:accent2>
          <a:srgbClr val="CC3300"/>
        </a:accent2>
        <a:accent3>
          <a:srgbClr val="B8AAAA"/>
        </a:accent3>
        <a:accent4>
          <a:srgbClr val="DADAAE"/>
        </a:accent4>
        <a:accent5>
          <a:srgbClr val="FFB8AA"/>
        </a:accent5>
        <a:accent6>
          <a:srgbClr val="B92D00"/>
        </a:accent6>
        <a:hlink>
          <a:srgbClr val="9900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50</TotalTime>
  <Words>189</Words>
  <Application>Microsoft Office PowerPoint</Application>
  <PresentationFormat>On-screen Show (4:3)</PresentationFormat>
  <Paragraphs>59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Powerpoint Template</vt:lpstr>
      <vt:lpstr>Teamwork</vt:lpstr>
      <vt:lpstr>What is Teamwork?</vt:lpstr>
      <vt:lpstr>Activity</vt:lpstr>
      <vt:lpstr>Team Roles</vt:lpstr>
      <vt:lpstr>Belbin’s 9 Team Role</vt:lpstr>
      <vt:lpstr>Activity</vt:lpstr>
      <vt:lpstr>Essential Teamwork Skills</vt:lpstr>
      <vt:lpstr>Successful Team Members</vt:lpstr>
      <vt:lpstr>Benefits and Drawbacks</vt:lpstr>
      <vt:lpstr>Benefits</vt:lpstr>
      <vt:lpstr>Drawbacks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Graham Rees-Evans</dc:creator>
  <cp:lastModifiedBy>sc-ft</cp:lastModifiedBy>
  <cp:revision>8</cp:revision>
  <dcterms:created xsi:type="dcterms:W3CDTF">2010-11-29T23:29:40Z</dcterms:created>
  <dcterms:modified xsi:type="dcterms:W3CDTF">2010-11-30T10:41:29Z</dcterms:modified>
</cp:coreProperties>
</file>