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3" r:id="rId1"/>
  </p:sldMasterIdLst>
  <p:notesMasterIdLst>
    <p:notesMasterId r:id="rId30"/>
  </p:notesMasterIdLst>
  <p:handoutMasterIdLst>
    <p:handoutMasterId r:id="rId31"/>
  </p:handoutMasterIdLst>
  <p:sldIdLst>
    <p:sldId id="257" r:id="rId2"/>
    <p:sldId id="258" r:id="rId3"/>
    <p:sldId id="278" r:id="rId4"/>
    <p:sldId id="287" r:id="rId5"/>
    <p:sldId id="279" r:id="rId6"/>
    <p:sldId id="289" r:id="rId7"/>
    <p:sldId id="296" r:id="rId8"/>
    <p:sldId id="303" r:id="rId9"/>
    <p:sldId id="302" r:id="rId10"/>
    <p:sldId id="280" r:id="rId11"/>
    <p:sldId id="281" r:id="rId12"/>
    <p:sldId id="282" r:id="rId13"/>
    <p:sldId id="283" r:id="rId14"/>
    <p:sldId id="284" r:id="rId15"/>
    <p:sldId id="304" r:id="rId16"/>
    <p:sldId id="297" r:id="rId17"/>
    <p:sldId id="298" r:id="rId18"/>
    <p:sldId id="299" r:id="rId19"/>
    <p:sldId id="301" r:id="rId20"/>
    <p:sldId id="274" r:id="rId21"/>
    <p:sldId id="275" r:id="rId22"/>
    <p:sldId id="294" r:id="rId23"/>
    <p:sldId id="293" r:id="rId24"/>
    <p:sldId id="276" r:id="rId25"/>
    <p:sldId id="290" r:id="rId26"/>
    <p:sldId id="277" r:id="rId27"/>
    <p:sldId id="291" r:id="rId28"/>
    <p:sldId id="285" r:id="rId29"/>
  </p:sldIdLst>
  <p:sldSz cx="9144000" cy="6858000" type="screen4x3"/>
  <p:notesSz cx="6858000" cy="91170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72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99"/>
    <a:srgbClr val="006800"/>
    <a:srgbClr val="006C00"/>
    <a:srgbClr val="6699FF"/>
    <a:srgbClr val="660066"/>
    <a:srgbClr val="6666FF"/>
    <a:srgbClr val="003366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92" autoAdjust="0"/>
    <p:restoredTop sz="66909" autoAdjust="0"/>
  </p:normalViewPr>
  <p:slideViewPr>
    <p:cSldViewPr>
      <p:cViewPr varScale="1">
        <p:scale>
          <a:sx n="58" d="100"/>
          <a:sy n="58" d="100"/>
        </p:scale>
        <p:origin x="172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4" d="100"/>
          <a:sy n="54" d="100"/>
        </p:scale>
        <p:origin x="-1854" y="-90"/>
      </p:cViewPr>
      <p:guideLst>
        <p:guide orient="horz" pos="2872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614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614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56726BB7-4D6D-47F8-B79F-88B32577F30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6338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27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0938" y="684213"/>
            <a:ext cx="4557712" cy="34178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30700"/>
            <a:ext cx="5029200" cy="41021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65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614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65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61400"/>
            <a:ext cx="2971800" cy="4556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097483ED-ED6F-48AC-9790-A3DA839DA6A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43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1C2B6CC-D7EE-4772-BB44-64D146CF4E28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2000" smtClean="0"/>
          </a:p>
        </p:txBody>
      </p:sp>
    </p:spTree>
    <p:extLst>
      <p:ext uri="{BB962C8B-B14F-4D97-AF65-F5344CB8AC3E}">
        <p14:creationId xmlns:p14="http://schemas.microsoft.com/office/powerpoint/2010/main" val="3490757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B6393EE-D8DD-400A-968E-347E6AEBA759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This is a widely recognized</a:t>
            </a:r>
            <a:r>
              <a:rPr lang="en-US" baseline="0" dirty="0" smtClean="0"/>
              <a:t> approach to leadership developed by Hersey and Blanchard (1969) based on </a:t>
            </a:r>
            <a:r>
              <a:rPr lang="en-US" baseline="0" dirty="0" err="1" smtClean="0"/>
              <a:t>Reddin’s</a:t>
            </a:r>
            <a:r>
              <a:rPr lang="en-US" baseline="0" dirty="0" smtClean="0"/>
              <a:t> 3D management style theory.</a:t>
            </a:r>
          </a:p>
          <a:p>
            <a:endParaRPr lang="en-US" dirty="0" smtClean="0"/>
          </a:p>
          <a:p>
            <a:r>
              <a:rPr lang="en-US" dirty="0" smtClean="0"/>
              <a:t>The approach has been revised many times</a:t>
            </a:r>
            <a:r>
              <a:rPr lang="en-US" baseline="0" dirty="0" smtClean="0"/>
              <a:t> and has been used extensively in organizational training and development </a:t>
            </a:r>
            <a:r>
              <a:rPr lang="en-US" baseline="0" dirty="0" err="1" smtClean="0"/>
              <a:t>programmes</a:t>
            </a:r>
            <a:r>
              <a:rPr lang="en-US" baseline="0" dirty="0" smtClean="0"/>
              <a:t>.</a:t>
            </a:r>
          </a:p>
          <a:p>
            <a:r>
              <a:rPr lang="en-US" baseline="0" dirty="0" smtClean="0"/>
              <a:t>The focus is on leadership in situations.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2618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B46EC05-7F50-44EA-A1BD-09C09EB4E4A4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The premise of the approach suggests that different situations demand different kinds of leadership.</a:t>
            </a:r>
          </a:p>
          <a:p>
            <a:r>
              <a:rPr lang="en-US" dirty="0" smtClean="0"/>
              <a:t>To be an effective leader the person needs to </a:t>
            </a:r>
            <a:r>
              <a:rPr lang="en-US" b="1" dirty="0" smtClean="0"/>
              <a:t>adapt his or her style </a:t>
            </a:r>
            <a:r>
              <a:rPr lang="en-US" dirty="0" smtClean="0"/>
              <a:t>to the demands of different situations.</a:t>
            </a:r>
          </a:p>
        </p:txBody>
      </p:sp>
    </p:spTree>
    <p:extLst>
      <p:ext uri="{BB962C8B-B14F-4D97-AF65-F5344CB8AC3E}">
        <p14:creationId xmlns:p14="http://schemas.microsoft.com/office/powerpoint/2010/main" val="3077187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122C22F-1F96-427F-9E8E-BB09F5D1F342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The</a:t>
            </a:r>
            <a:r>
              <a:rPr lang="en-US" baseline="0" dirty="0" smtClean="0"/>
              <a:t> approach consists of a directive and supportive dimension that have to be applied appropriately to a situation.</a:t>
            </a:r>
          </a:p>
          <a:p>
            <a:r>
              <a:rPr lang="en-US" dirty="0" smtClean="0"/>
              <a:t>In any</a:t>
            </a:r>
            <a:r>
              <a:rPr lang="en-US" baseline="0" dirty="0" smtClean="0"/>
              <a:t> situation a leaders must evaluate his/her followers and assess how committed they are to perform a goal.</a:t>
            </a:r>
          </a:p>
        </p:txBody>
      </p:sp>
    </p:spTree>
    <p:extLst>
      <p:ext uri="{BB962C8B-B14F-4D97-AF65-F5344CB8AC3E}">
        <p14:creationId xmlns:p14="http://schemas.microsoft.com/office/powerpoint/2010/main" val="458934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11FDC9E-F7B6-4F7C-8F01-0BB861AF28E5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aseline="0" dirty="0" smtClean="0"/>
              <a:t>There is the assumption that followers skills and motivations vary over time, and leaders need to change from directive to supportive to meet the changing needs of followers.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800" baseline="0" dirty="0" smtClean="0"/>
          </a:p>
          <a:p>
            <a:pPr>
              <a:lnSpc>
                <a:spcPct val="90000"/>
              </a:lnSpc>
            </a:pPr>
            <a:r>
              <a:rPr lang="en-US" altLang="en-US" dirty="0" smtClean="0"/>
              <a:t>Hersey and Blanchard say the </a:t>
            </a:r>
            <a:r>
              <a:rPr lang="en-US" altLang="en-US" b="1" dirty="0" smtClean="0"/>
              <a:t>level of maturity of a worker </a:t>
            </a:r>
            <a:r>
              <a:rPr lang="en-US" altLang="en-US" dirty="0" smtClean="0"/>
              <a:t>plays a role in leadership behavior</a:t>
            </a:r>
          </a:p>
          <a:p>
            <a:pPr>
              <a:lnSpc>
                <a:spcPct val="90000"/>
              </a:lnSpc>
            </a:pPr>
            <a:r>
              <a:rPr lang="en-US" altLang="en-US" dirty="0" smtClean="0"/>
              <a:t>Maturity consists of:</a:t>
            </a:r>
          </a:p>
          <a:p>
            <a:pPr lvl="1">
              <a:lnSpc>
                <a:spcPct val="90000"/>
              </a:lnSpc>
            </a:pPr>
            <a:r>
              <a:rPr lang="en-US" altLang="en-US" dirty="0" smtClean="0"/>
              <a:t>Job maturity – talks-related abilities, skills and knowledge</a:t>
            </a:r>
          </a:p>
          <a:p>
            <a:pPr lvl="1">
              <a:lnSpc>
                <a:spcPct val="90000"/>
              </a:lnSpc>
            </a:pPr>
            <a:r>
              <a:rPr lang="en-US" altLang="en-US" dirty="0" smtClean="0"/>
              <a:t>Psychological maturity – feelings of confidence, willingness and motivation</a:t>
            </a:r>
          </a:p>
          <a:p>
            <a:pPr>
              <a:lnSpc>
                <a:spcPct val="90000"/>
              </a:lnSpc>
            </a:pPr>
            <a:r>
              <a:rPr lang="en-US" altLang="en-US" dirty="0" smtClean="0"/>
              <a:t>Follower readiness</a:t>
            </a:r>
          </a:p>
          <a:p>
            <a:pPr>
              <a:lnSpc>
                <a:spcPct val="90000"/>
              </a:lnSpc>
            </a:pPr>
            <a:r>
              <a:rPr lang="en-US" altLang="en-US" dirty="0" smtClean="0"/>
              <a:t>Leader behavior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1800" dirty="0" smtClean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 smtClean="0"/>
              <a:t>Directive</a:t>
            </a:r>
            <a:r>
              <a:rPr lang="en-US" sz="1800" baseline="0" dirty="0" smtClean="0"/>
              <a:t> – clarify what is to be done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aseline="0" dirty="0" smtClean="0"/>
              <a:t>Supportive – ask for input, share information.</a:t>
            </a:r>
            <a:endParaRPr lang="en-US" sz="1800" dirty="0" smtClean="0"/>
          </a:p>
          <a:p>
            <a:pPr>
              <a:defRPr/>
            </a:pPr>
            <a:endParaRPr lang="en-US" sz="1800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0673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E274C8B-61EC-40A4-B222-164C589B22C2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The approach is illustrated in the SLII® model.</a:t>
            </a:r>
          </a:p>
          <a:p>
            <a:r>
              <a:rPr lang="en-US" dirty="0" smtClean="0"/>
              <a:t>The model is composed of two dimensions : </a:t>
            </a:r>
            <a:r>
              <a:rPr lang="en-US" b="1" dirty="0" smtClean="0"/>
              <a:t>leadership style and development level </a:t>
            </a:r>
            <a:r>
              <a:rPr lang="en-US" dirty="0" smtClean="0"/>
              <a:t>of followers.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734576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63346D4-478D-4692-9B40-CA87134A65FE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901919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CF3604C-1082-4A03-BEE6-2BE68276E949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b="1" dirty="0" smtClean="0"/>
              <a:t>High directive low supportive </a:t>
            </a:r>
            <a:r>
              <a:rPr lang="en-US" sz="1800" dirty="0" smtClean="0"/>
              <a:t>– called directing</a:t>
            </a:r>
            <a:r>
              <a:rPr lang="en-US" sz="1800" baseline="0" dirty="0" smtClean="0"/>
              <a:t> (old description is telling style)</a:t>
            </a:r>
          </a:p>
          <a:p>
            <a:r>
              <a:rPr lang="en-US" sz="1800" baseline="0" dirty="0" smtClean="0"/>
              <a:t>Leader focus communication on </a:t>
            </a:r>
            <a:r>
              <a:rPr lang="en-US" sz="1800" b="1" baseline="0" dirty="0" smtClean="0"/>
              <a:t>goal achievement</a:t>
            </a:r>
            <a:r>
              <a:rPr lang="en-US" sz="1800" baseline="0" dirty="0" smtClean="0"/>
              <a:t>.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9761330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A091066-6B23-447D-BF68-51306C7E7283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dirty="0" smtClean="0"/>
              <a:t>High</a:t>
            </a:r>
            <a:r>
              <a:rPr lang="en-US" sz="1800" baseline="0" dirty="0" smtClean="0"/>
              <a:t> directive high supportive  - </a:t>
            </a:r>
            <a:r>
              <a:rPr lang="en-US" sz="1800" dirty="0" smtClean="0"/>
              <a:t>Coaching (or </a:t>
            </a:r>
            <a:r>
              <a:rPr lang="en-US" sz="1800" baseline="0" dirty="0" smtClean="0"/>
              <a:t>old description is s</a:t>
            </a:r>
            <a:r>
              <a:rPr lang="en-US" sz="1800" dirty="0" smtClean="0"/>
              <a:t>elling</a:t>
            </a:r>
            <a:r>
              <a:rPr lang="en-US" sz="1800" baseline="0" dirty="0" smtClean="0"/>
              <a:t> style)</a:t>
            </a:r>
          </a:p>
          <a:p>
            <a:r>
              <a:rPr lang="en-US" sz="1800" baseline="0" dirty="0" smtClean="0"/>
              <a:t>Leader focuses on achieve goals and meet follower needs.</a:t>
            </a:r>
          </a:p>
          <a:p>
            <a:r>
              <a:rPr lang="en-US" sz="1800" baseline="0" dirty="0" smtClean="0"/>
              <a:t>The leader has to make the final decision about what and how to achieve the goal even though he/she as a leader encourages follower input.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34341015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5718037-8675-4E98-B7A0-835E7FEDCC7C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buFontTx/>
              <a:buNone/>
            </a:pPr>
            <a:r>
              <a:rPr lang="en-US" sz="1800" dirty="0" smtClean="0"/>
              <a:t>Participating – Supportive approach</a:t>
            </a:r>
            <a:r>
              <a:rPr lang="en-US" sz="1800" baseline="0" dirty="0" smtClean="0"/>
              <a:t> – high support – low directing.</a:t>
            </a:r>
          </a:p>
          <a:p>
            <a:pPr>
              <a:buFontTx/>
              <a:buNone/>
            </a:pPr>
            <a:r>
              <a:rPr lang="en-US" sz="1800" baseline="0" dirty="0" smtClean="0"/>
              <a:t>Use supportive </a:t>
            </a:r>
            <a:r>
              <a:rPr lang="en-US" sz="1800" baseline="0" dirty="0" err="1" smtClean="0"/>
              <a:t>behaviour</a:t>
            </a:r>
            <a:r>
              <a:rPr lang="en-US" sz="1800" baseline="0" dirty="0" smtClean="0"/>
              <a:t> to bring out follower skills around a task.</a:t>
            </a:r>
          </a:p>
          <a:p>
            <a:pPr>
              <a:buFontTx/>
              <a:buNone/>
            </a:pPr>
            <a:r>
              <a:rPr lang="en-US" sz="1800" baseline="0" dirty="0" smtClean="0"/>
              <a:t>The leader gives followers control of day-to-day decisions but remains available to aid with problem solving , build confidence and motivation.</a:t>
            </a:r>
          </a:p>
          <a:p>
            <a:pPr>
              <a:buFontTx/>
              <a:buNone/>
            </a:pPr>
            <a:r>
              <a:rPr lang="en-US" sz="1800" dirty="0" smtClean="0"/>
              <a:t>A leader gives recognition and support to followers.</a:t>
            </a:r>
          </a:p>
        </p:txBody>
      </p:sp>
    </p:spTree>
    <p:extLst>
      <p:ext uri="{BB962C8B-B14F-4D97-AF65-F5344CB8AC3E}">
        <p14:creationId xmlns:p14="http://schemas.microsoft.com/office/powerpoint/2010/main" val="12160707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EF86984-E406-43EF-A620-41328ABACBDF}" type="slidenum">
              <a:rPr lang="en-US"/>
              <a:pPr>
                <a:defRPr/>
              </a:pPr>
              <a:t>13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dirty="0" smtClean="0"/>
              <a:t>Delegating</a:t>
            </a:r>
            <a:r>
              <a:rPr lang="en-US" sz="1800" baseline="0" dirty="0" smtClean="0"/>
              <a:t> approach – Low support – Low directing</a:t>
            </a:r>
          </a:p>
          <a:p>
            <a:r>
              <a:rPr lang="en-US" sz="1800" baseline="0" dirty="0" smtClean="0"/>
              <a:t>The leader gives control to the followers</a:t>
            </a: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3392233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546C1F-A567-467A-84ED-7899DBC8E898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43013" y="381000"/>
            <a:ext cx="4468812" cy="3352800"/>
          </a:xfrm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038600"/>
            <a:ext cx="5334000" cy="4495800"/>
          </a:xfrm>
          <a:noFill/>
        </p:spPr>
        <p:txBody>
          <a:bodyPr/>
          <a:lstStyle/>
          <a:p>
            <a:r>
              <a:rPr lang="en-US" sz="1800" dirty="0" smtClean="0"/>
              <a:t>The second major part of the SLII®</a:t>
            </a:r>
            <a:r>
              <a:rPr lang="en-US" sz="1800" baseline="0" dirty="0" smtClean="0"/>
              <a:t> model concerns the development of the followers.</a:t>
            </a:r>
          </a:p>
          <a:p>
            <a:r>
              <a:rPr lang="en-US" sz="1800" baseline="0" dirty="0" smtClean="0"/>
              <a:t>The development model is the degree to which </a:t>
            </a:r>
            <a:r>
              <a:rPr lang="en-US" sz="1800" b="1" baseline="0" dirty="0" smtClean="0"/>
              <a:t>followers</a:t>
            </a:r>
            <a:r>
              <a:rPr lang="en-US" sz="1800" baseline="0" dirty="0" smtClean="0"/>
              <a:t> have the </a:t>
            </a:r>
            <a:r>
              <a:rPr lang="en-US" sz="1800" b="1" baseline="0" dirty="0" smtClean="0"/>
              <a:t>competence and commitment necessary to accomplish a goal or activity.</a:t>
            </a:r>
          </a:p>
          <a:p>
            <a:endParaRPr lang="en-US" sz="1800" b="1" dirty="0" smtClean="0"/>
          </a:p>
          <a:p>
            <a:r>
              <a:rPr lang="en-US" sz="1800" b="1" dirty="0" smtClean="0"/>
              <a:t>So has the follower master the skill</a:t>
            </a:r>
            <a:r>
              <a:rPr lang="en-US" sz="1800" b="1" baseline="0" dirty="0" smtClean="0"/>
              <a:t> </a:t>
            </a:r>
            <a:r>
              <a:rPr lang="en-US" sz="1800" b="0" baseline="0" dirty="0" smtClean="0"/>
              <a:t>to achieve a specific goal and has the person </a:t>
            </a:r>
            <a:r>
              <a:rPr lang="en-US" sz="1800" b="1" baseline="0" dirty="0" smtClean="0"/>
              <a:t>developed a positive attitude regarding the goal </a:t>
            </a:r>
            <a:r>
              <a:rPr lang="en-US" sz="1800" b="0" baseline="0" dirty="0" smtClean="0"/>
              <a:t>(Blanchard </a:t>
            </a:r>
            <a:r>
              <a:rPr lang="en-US" sz="1800" b="0" i="1" baseline="0" dirty="0" smtClean="0"/>
              <a:t>et al., </a:t>
            </a:r>
            <a:r>
              <a:rPr lang="en-US" sz="1800" b="0" baseline="0" dirty="0" smtClean="0"/>
              <a:t>1993)</a:t>
            </a:r>
          </a:p>
          <a:p>
            <a:endParaRPr lang="en-US" sz="1800" b="0" baseline="0" dirty="0" smtClean="0"/>
          </a:p>
          <a:p>
            <a:r>
              <a:rPr lang="en-US" sz="1800" b="0" baseline="0" dirty="0" smtClean="0"/>
              <a:t>Levels show various levels of commitment and competence for followers on a goal.</a:t>
            </a:r>
          </a:p>
          <a:p>
            <a:r>
              <a:rPr lang="en-US" sz="1800" b="0" baseline="0" dirty="0" smtClean="0"/>
              <a:t>Willing – commitment</a:t>
            </a:r>
          </a:p>
          <a:p>
            <a:r>
              <a:rPr lang="en-US" sz="1800" b="0" baseline="0" dirty="0" smtClean="0"/>
              <a:t>Confident – competence</a:t>
            </a:r>
          </a:p>
          <a:p>
            <a:r>
              <a:rPr lang="en-US" sz="1800" b="0" baseline="0" dirty="0" smtClean="0"/>
              <a:t>Example -- D4 - R4 – have the skills and motivation to get the job done.</a:t>
            </a:r>
            <a:endParaRPr lang="en-US" sz="1800" b="0" dirty="0" smtClean="0"/>
          </a:p>
        </p:txBody>
      </p:sp>
    </p:spTree>
    <p:extLst>
      <p:ext uri="{BB962C8B-B14F-4D97-AF65-F5344CB8AC3E}">
        <p14:creationId xmlns:p14="http://schemas.microsoft.com/office/powerpoint/2010/main" val="37838457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SLII®  model As described in </a:t>
            </a:r>
            <a:r>
              <a:rPr lang="en-GB" dirty="0" err="1" smtClean="0"/>
              <a:t>Northouse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7483ED-ED6F-48AC-9790-A3DA839DA6A8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4098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Directive </a:t>
            </a:r>
            <a:r>
              <a:rPr lang="en-GB" dirty="0" err="1" smtClean="0"/>
              <a:t>behavious</a:t>
            </a:r>
            <a:r>
              <a:rPr lang="en-GB" dirty="0" smtClean="0"/>
              <a:t> are high S1 and S2 quadrants</a:t>
            </a:r>
            <a:r>
              <a:rPr lang="en-GB" baseline="0" dirty="0" smtClean="0"/>
              <a:t> and </a:t>
            </a:r>
            <a:r>
              <a:rPr lang="en-GB" dirty="0" smtClean="0"/>
              <a:t>low in S3 and S4 quadrants</a:t>
            </a:r>
            <a:r>
              <a:rPr lang="en-GB" baseline="0" dirty="0" smtClean="0"/>
              <a:t> – whereas</a:t>
            </a:r>
          </a:p>
          <a:p>
            <a:r>
              <a:rPr lang="en-GB" baseline="0" dirty="0" smtClean="0"/>
              <a:t>Supportive behaviours are high in S2 and S3 and low in S1 and S4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7483ED-ED6F-48AC-9790-A3DA839DA6A8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1180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AC6052-46FC-44FE-BF47-6C2089DB8499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5397751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1758EAC-54CE-4E6C-A67F-694D067C2E16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Constructed around the idea that followers</a:t>
            </a:r>
            <a:r>
              <a:rPr lang="en-US" baseline="0" dirty="0" smtClean="0"/>
              <a:t> move forward and backward along the development continuum – recognize the competence and commitment of followers.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237405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1B579E3-3F46-40A6-94CD-C1879A45BB36}" type="slidenum">
              <a:rPr lang="en-US"/>
              <a:pPr>
                <a:defRPr/>
              </a:pPr>
              <a:t>22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3188" y="379413"/>
            <a:ext cx="4471987" cy="3354387"/>
          </a:xfrm>
          <a:solidFill>
            <a:srgbClr val="FFFFFF"/>
          </a:solidFill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90600" y="4191000"/>
            <a:ext cx="5257800" cy="45831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800" smtClean="0"/>
              <a:t> </a:t>
            </a:r>
            <a:endParaRPr lang="en-US" sz="1000" smtClean="0"/>
          </a:p>
        </p:txBody>
      </p:sp>
    </p:spTree>
    <p:extLst>
      <p:ext uri="{BB962C8B-B14F-4D97-AF65-F5344CB8AC3E}">
        <p14:creationId xmlns:p14="http://schemas.microsoft.com/office/powerpoint/2010/main" val="511401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F0C0FFC-2166-48BD-91EE-DF381498BF83}" type="slidenum">
              <a:rPr lang="en-US"/>
              <a:pPr>
                <a:defRPr/>
              </a:pPr>
              <a:t>23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22388" y="379413"/>
            <a:ext cx="4573587" cy="3430587"/>
          </a:xfrm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3733800"/>
            <a:ext cx="5334000" cy="4484688"/>
          </a:xfrm>
          <a:noFill/>
        </p:spPr>
        <p:txBody>
          <a:bodyPr/>
          <a:lstStyle/>
          <a:p>
            <a:r>
              <a:rPr lang="en-US" sz="1800" dirty="0" smtClean="0"/>
              <a:t>There is a relationship between the development of followers (D1, D2 </a:t>
            </a:r>
            <a:r>
              <a:rPr lang="en-US" sz="1800" dirty="0" err="1" smtClean="0"/>
              <a:t>etc</a:t>
            </a:r>
            <a:r>
              <a:rPr lang="en-US" sz="1800" dirty="0" smtClean="0"/>
              <a:t>) and the leaders style’s (S1, S2 </a:t>
            </a:r>
            <a:r>
              <a:rPr lang="en-US" sz="1800" dirty="0" err="1" smtClean="0"/>
              <a:t>etc</a:t>
            </a:r>
            <a:r>
              <a:rPr lang="en-US" sz="1800" dirty="0" smtClean="0"/>
              <a:t>) </a:t>
            </a:r>
            <a:r>
              <a:rPr lang="en-US" sz="1800" dirty="0" err="1" smtClean="0"/>
              <a:t>e.g</a:t>
            </a:r>
            <a:endParaRPr lang="en-US" sz="1800" dirty="0" smtClean="0"/>
          </a:p>
          <a:p>
            <a:r>
              <a:rPr lang="en-US" sz="1800" dirty="0" smtClean="0"/>
              <a:t>If the follower is at the first level of development, D1, the leader needs to adopt a high-directive low-support role, S1 (directing)</a:t>
            </a:r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8701852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E94D6E1-1905-4685-8512-3EF2627AFCD1}" type="slidenum">
              <a:rPr lang="en-US"/>
              <a:pPr>
                <a:defRPr/>
              </a:pPr>
              <a:t>24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Reported to have been in training </a:t>
            </a:r>
            <a:r>
              <a:rPr lang="en-US" dirty="0" err="1" smtClean="0"/>
              <a:t>programmes</a:t>
            </a:r>
            <a:r>
              <a:rPr lang="en-US" dirty="0" smtClean="0"/>
              <a:t> for more than 400 of the Fortune 500 companies.</a:t>
            </a:r>
          </a:p>
          <a:p>
            <a:r>
              <a:rPr lang="en-US" dirty="0" smtClean="0"/>
              <a:t>Easy to apply</a:t>
            </a:r>
          </a:p>
          <a:p>
            <a:r>
              <a:rPr lang="en-US" dirty="0" smtClean="0"/>
              <a:t>Easy to understand.</a:t>
            </a:r>
          </a:p>
          <a:p>
            <a:r>
              <a:rPr lang="en-US" dirty="0" smtClean="0"/>
              <a:t>Intuitively sensible.</a:t>
            </a:r>
          </a:p>
          <a:p>
            <a:r>
              <a:rPr lang="en-US" dirty="0" smtClean="0"/>
              <a:t>Abstract</a:t>
            </a:r>
            <a:r>
              <a:rPr lang="en-US" baseline="0" dirty="0" smtClean="0"/>
              <a:t> level easily grasped.</a:t>
            </a:r>
          </a:p>
          <a:p>
            <a:r>
              <a:rPr lang="en-US" baseline="0" dirty="0" smtClean="0"/>
              <a:t>It is </a:t>
            </a:r>
            <a:r>
              <a:rPr lang="en-US" b="1" baseline="0" dirty="0" smtClean="0"/>
              <a:t>prescriptive</a:t>
            </a:r>
            <a:r>
              <a:rPr lang="en-US" baseline="0" dirty="0" smtClean="0"/>
              <a:t> – it tells the user what you should and should not do in various contexts, whereas other approaches are descriptive.</a:t>
            </a:r>
          </a:p>
          <a:p>
            <a:r>
              <a:rPr lang="en-US" baseline="0" dirty="0" smtClean="0"/>
              <a:t>Suggesting if followers are </a:t>
            </a:r>
            <a:r>
              <a:rPr lang="en-US" b="1" baseline="0" dirty="0" smtClean="0"/>
              <a:t>low in competence </a:t>
            </a:r>
            <a:r>
              <a:rPr lang="en-US" baseline="0" dirty="0" smtClean="0"/>
              <a:t>– prescribe a </a:t>
            </a:r>
            <a:r>
              <a:rPr lang="en-US" b="1" baseline="0" dirty="0" smtClean="0"/>
              <a:t>directing style</a:t>
            </a:r>
            <a:r>
              <a:rPr lang="en-US" baseline="0" dirty="0" smtClean="0"/>
              <a:t>.</a:t>
            </a:r>
          </a:p>
          <a:p>
            <a:r>
              <a:rPr lang="en-US" baseline="0" dirty="0" smtClean="0"/>
              <a:t>If followers are </a:t>
            </a:r>
            <a:r>
              <a:rPr lang="en-US" b="1" baseline="0" dirty="0" smtClean="0"/>
              <a:t>competent but lack confidence </a:t>
            </a:r>
            <a:r>
              <a:rPr lang="en-US" baseline="0" dirty="0" smtClean="0"/>
              <a:t>prescribe leading with a </a:t>
            </a:r>
            <a:r>
              <a:rPr lang="en-US" b="1" baseline="0" dirty="0" smtClean="0"/>
              <a:t>supporting</a:t>
            </a:r>
            <a:r>
              <a:rPr lang="en-US" baseline="0" dirty="0" smtClean="0"/>
              <a:t> style.</a:t>
            </a:r>
          </a:p>
          <a:p>
            <a:endParaRPr lang="en-US" baseline="0" dirty="0" smtClean="0"/>
          </a:p>
          <a:p>
            <a:r>
              <a:rPr lang="en-US" baseline="0" dirty="0" smtClean="0"/>
              <a:t>It is a flexible approach – stresses that leaders need to find out about their followers needs and adapt to support them (</a:t>
            </a:r>
            <a:r>
              <a:rPr lang="en-US" baseline="0" dirty="0" err="1" smtClean="0"/>
              <a:t>Yukl</a:t>
            </a:r>
            <a:r>
              <a:rPr lang="en-US" baseline="0" dirty="0" smtClean="0"/>
              <a:t> 1989)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32940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899AE19-8D85-4A5A-B1BF-C042158FF91A}" type="slidenum">
              <a:rPr lang="en-US"/>
              <a:pPr>
                <a:defRPr/>
              </a:pPr>
              <a:t>25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81464440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BC18A4-93A4-492E-8A5A-109DA336225A}" type="slidenum">
              <a:rPr lang="en-US"/>
              <a:pPr>
                <a:defRPr/>
              </a:pPr>
              <a:t>26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sz="1800" dirty="0" smtClean="0"/>
              <a:t>Few studies have been conducted to justify the assumptions and propositions.</a:t>
            </a:r>
          </a:p>
          <a:p>
            <a:r>
              <a:rPr lang="en-US" sz="1800" dirty="0" smtClean="0"/>
              <a:t>Questions raised about the theoretical</a:t>
            </a:r>
            <a:r>
              <a:rPr lang="en-US" sz="1800" baseline="0" dirty="0" smtClean="0"/>
              <a:t> basis of the approach.</a:t>
            </a:r>
          </a:p>
          <a:p>
            <a:endParaRPr lang="en-US" sz="1800" baseline="0" dirty="0" smtClean="0"/>
          </a:p>
          <a:p>
            <a:r>
              <a:rPr lang="en-US" sz="1800" baseline="0" dirty="0" smtClean="0"/>
              <a:t>Does this </a:t>
            </a:r>
            <a:r>
              <a:rPr lang="en-US" sz="1800" b="1" baseline="0" dirty="0" smtClean="0"/>
              <a:t>approach improve performance ?  </a:t>
            </a:r>
            <a:r>
              <a:rPr lang="en-US" sz="1800" b="0" baseline="0" dirty="0" smtClean="0"/>
              <a:t>We ask this question time and time again, right?</a:t>
            </a:r>
          </a:p>
          <a:p>
            <a:r>
              <a:rPr lang="en-US" sz="1800" b="0" baseline="0" dirty="0" smtClean="0"/>
              <a:t>The academic community is not convinced!</a:t>
            </a:r>
          </a:p>
          <a:p>
            <a:endParaRPr lang="en-US" sz="1800" b="0" baseline="0" dirty="0" smtClean="0"/>
          </a:p>
          <a:p>
            <a:r>
              <a:rPr lang="en-US" sz="1800" b="0" baseline="0" dirty="0" smtClean="0"/>
              <a:t>Ambiguous conceptualization – how is commitment combined with competence? It is not made clear at all.</a:t>
            </a:r>
            <a:endParaRPr lang="en-US" sz="1800" b="0" dirty="0" smtClean="0"/>
          </a:p>
        </p:txBody>
      </p:sp>
    </p:spTree>
    <p:extLst>
      <p:ext uri="{BB962C8B-B14F-4D97-AF65-F5344CB8AC3E}">
        <p14:creationId xmlns:p14="http://schemas.microsoft.com/office/powerpoint/2010/main" val="23723640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D611E70-75C6-4617-AE90-81EBEA435E0D}" type="slidenum">
              <a:rPr lang="en-US"/>
              <a:pPr>
                <a:defRPr/>
              </a:pPr>
              <a:t>27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z="1600" smtClean="0"/>
          </a:p>
        </p:txBody>
      </p:sp>
    </p:spTree>
    <p:extLst>
      <p:ext uri="{BB962C8B-B14F-4D97-AF65-F5344CB8AC3E}">
        <p14:creationId xmlns:p14="http://schemas.microsoft.com/office/powerpoint/2010/main" val="72996938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34A9C08-0ADB-4D2B-B162-D11368271679}" type="slidenum">
              <a:rPr lang="en-US"/>
              <a:pPr>
                <a:defRPr/>
              </a:pPr>
              <a:t>28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dirty="0" smtClean="0"/>
              <a:t>A tool used in organizations.</a:t>
            </a:r>
          </a:p>
          <a:p>
            <a:r>
              <a:rPr lang="en-US" smtClean="0"/>
              <a:t>Straight forward </a:t>
            </a:r>
            <a:r>
              <a:rPr lang="en-US" dirty="0" smtClean="0"/>
              <a:t>and easy to use.</a:t>
            </a:r>
          </a:p>
        </p:txBody>
      </p:sp>
    </p:spTree>
    <p:extLst>
      <p:ext uri="{BB962C8B-B14F-4D97-AF65-F5344CB8AC3E}">
        <p14:creationId xmlns:p14="http://schemas.microsoft.com/office/powerpoint/2010/main" val="584079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TextBox 10"/>
          <p:cNvSpPr txBox="1"/>
          <p:nvPr userDrawn="1"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TextBox 10"/>
          <p:cNvSpPr txBox="1"/>
          <p:nvPr userDrawn="1"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5794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extBox 10"/>
          <p:cNvSpPr txBox="1"/>
          <p:nvPr userDrawn="1"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57943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TextBox 10"/>
          <p:cNvSpPr txBox="1"/>
          <p:nvPr userDrawn="1"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458200" cy="685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TextBox 10"/>
          <p:cNvSpPr txBox="1"/>
          <p:nvPr userDrawn="1"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914400"/>
            <a:ext cx="8610600" cy="685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extBox 10"/>
          <p:cNvSpPr txBox="1"/>
          <p:nvPr userDrawn="1"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0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382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76400"/>
            <a:ext cx="83820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356350"/>
            <a:ext cx="8229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</a:lstStyle>
          <a:p>
            <a:pPr>
              <a:defRPr/>
            </a:pPr>
            <a:r>
              <a:rPr lang="en-US" smtClean="0"/>
              <a:t>Northouse - Leadership: Theory and Practice, Seventh Edition © 2016 SAGE Publications, Inc.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0" r:id="rId2"/>
    <p:sldLayoutId id="2147483691" r:id="rId3"/>
    <p:sldLayoutId id="2147483692" r:id="rId4"/>
    <p:sldLayoutId id="2147483693" r:id="rId5"/>
    <p:sldLayoutId id="2147483699" r:id="rId6"/>
    <p:sldLayoutId id="2147483694" r:id="rId7"/>
    <p:sldLayoutId id="2147483706" r:id="rId8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6699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699"/>
        </a:buClr>
        <a:buSzPct val="90000"/>
        <a:buFont typeface="Wingdings 2" pitchFamily="18" charset="2"/>
        <a:buChar char="®"/>
        <a:defRPr sz="2800" kern="1200">
          <a:solidFill>
            <a:srgbClr val="006699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006C00"/>
        </a:buClr>
        <a:buFont typeface="Arial" charset="0"/>
        <a:buChar char="•"/>
        <a:defRPr sz="2400" kern="1200">
          <a:solidFill>
            <a:srgbClr val="006699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006C00"/>
        </a:buClr>
        <a:buSzPct val="100000"/>
        <a:buFont typeface="Wingdings" pitchFamily="2" charset="2"/>
        <a:buChar char="§"/>
        <a:defRPr sz="2000" kern="1200">
          <a:solidFill>
            <a:srgbClr val="006699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006C00"/>
        </a:buClr>
        <a:buFont typeface="Arial" charset="0"/>
        <a:buChar char="»"/>
        <a:defRPr sz="2000" kern="1200">
          <a:solidFill>
            <a:srgbClr val="006699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228600" y="1219200"/>
            <a:ext cx="8610600" cy="4724400"/>
          </a:xfrm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Week 3</a:t>
            </a:r>
            <a:br>
              <a:rPr lang="en-US" sz="3200" dirty="0" smtClean="0">
                <a:latin typeface="+mj-lt"/>
              </a:rPr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3200" dirty="0" smtClean="0">
                <a:latin typeface="+mj-lt"/>
              </a:rPr>
              <a:t>Situational Approach</a:t>
            </a:r>
          </a:p>
        </p:txBody>
      </p:sp>
      <p:sp>
        <p:nvSpPr>
          <p:cNvPr id="11267" name="Rectangle 10"/>
          <p:cNvSpPr>
            <a:spLocks noChangeArrowheads="1"/>
          </p:cNvSpPr>
          <p:nvPr/>
        </p:nvSpPr>
        <p:spPr bwMode="auto">
          <a:xfrm>
            <a:off x="2133600" y="3733800"/>
            <a:ext cx="5638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endParaRPr lang="en-US" sz="3200">
              <a:solidFill>
                <a:srgbClr val="800080"/>
              </a:solidFill>
              <a:cs typeface="Times New Roman" pitchFamily="18" charset="0"/>
            </a:endParaRPr>
          </a:p>
          <a:p>
            <a:pPr eaLnBrk="0" hangingPunct="0"/>
            <a:endParaRPr lang="en-US" sz="3200">
              <a:solidFill>
                <a:srgbClr val="800080"/>
              </a:solidFill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30"/>
          <p:cNvSpPr>
            <a:spLocks noGrp="1" noChangeArrowheads="1"/>
          </p:cNvSpPr>
          <p:nvPr>
            <p:ph type="ctrTitle" idx="4294967295"/>
          </p:nvPr>
        </p:nvSpPr>
        <p:spPr>
          <a:xfrm>
            <a:off x="1295400" y="685800"/>
            <a:ext cx="6705600" cy="9906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Overview</a:t>
            </a:r>
          </a:p>
        </p:txBody>
      </p:sp>
      <p:sp>
        <p:nvSpPr>
          <p:cNvPr id="12291" name="Rectangle 1027"/>
          <p:cNvSpPr>
            <a:spLocks noGrp="1" noChangeArrowheads="1"/>
          </p:cNvSpPr>
          <p:nvPr>
            <p:ph type="subTitle" idx="4294967295"/>
          </p:nvPr>
        </p:nvSpPr>
        <p:spPr>
          <a:xfrm>
            <a:off x="685800" y="2057400"/>
            <a:ext cx="7772400" cy="3962400"/>
          </a:xfrm>
        </p:spPr>
        <p:txBody>
          <a:bodyPr/>
          <a:lstStyle/>
          <a:p>
            <a:pPr algn="l" eaLnBrk="1" hangingPunct="1"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buSzPct val="9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Situational Approach Perspective </a:t>
            </a:r>
          </a:p>
          <a:p>
            <a:pPr algn="l" eaLnBrk="1" hangingPunct="1"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buSzPct val="9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Leadership Styles</a:t>
            </a:r>
          </a:p>
          <a:p>
            <a:pPr algn="l" eaLnBrk="1" hangingPunct="1"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buSzPct val="9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Developmental Levels</a:t>
            </a:r>
          </a:p>
          <a:p>
            <a:pPr algn="l" eaLnBrk="1" hangingPunct="1"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buSzPct val="95000"/>
              <a:buFont typeface="Wingdings 2" pitchFamily="18" charset="2"/>
              <a:buChar char="÷"/>
            </a:pPr>
            <a:r>
              <a:rPr lang="en-US" sz="2400" dirty="0" smtClean="0">
                <a:solidFill>
                  <a:schemeClr val="tx1"/>
                </a:solidFill>
                <a:latin typeface="+mn-lt"/>
              </a:rPr>
              <a:t> How Does the Situational Approach Work?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38200"/>
            <a:ext cx="8229600" cy="838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Situational Approach Description </a:t>
            </a:r>
            <a:br>
              <a:rPr lang="en-US" sz="3200" b="1" dirty="0" smtClean="0">
                <a:latin typeface="+mj-lt"/>
              </a:rPr>
            </a:br>
            <a:r>
              <a:rPr lang="en-US" sz="3200" b="1" dirty="0" smtClean="0">
                <a:latin typeface="+mj-lt"/>
              </a:rPr>
              <a:t>(Hersey &amp; Blanchard, 1969</a:t>
            </a:r>
            <a:r>
              <a:rPr lang="en-US" sz="2800" b="1" dirty="0" smtClean="0">
                <a:latin typeface="+mj-lt"/>
              </a:rPr>
              <a:t>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3200400"/>
            <a:ext cx="7162800" cy="24384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Focuses on leadership in situations</a:t>
            </a:r>
            <a:endParaRPr lang="en-US" sz="2400" u="sng" dirty="0" smtClean="0">
              <a:latin typeface="+mn-lt"/>
              <a:ea typeface="Calibri" pitchFamily="34" charset="0"/>
              <a:cs typeface="Calibri" pitchFamily="34" charset="0"/>
            </a:endParaRPr>
          </a:p>
          <a:p>
            <a:pPr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Emphasizes </a:t>
            </a:r>
            <a:r>
              <a:rPr lang="en-US" sz="2400" b="1" dirty="0" smtClean="0">
                <a:latin typeface="+mn-lt"/>
                <a:ea typeface="Calibri" pitchFamily="34" charset="0"/>
                <a:cs typeface="Calibri" pitchFamily="34" charset="0"/>
              </a:rPr>
              <a:t>adapting style </a:t>
            </a: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- different situations demand different kinds of leadership</a:t>
            </a:r>
          </a:p>
          <a:p>
            <a:pPr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Used extensively in organizational leadership training and development</a:t>
            </a:r>
          </a:p>
        </p:txBody>
      </p:sp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990600" y="1806714"/>
            <a:ext cx="76962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000" b="1" i="1" dirty="0">
                <a:latin typeface="+mn-lt"/>
              </a:rPr>
              <a:t>“Leaders match their style to the competence and commitment of subordinates</a:t>
            </a:r>
            <a:r>
              <a:rPr lang="en-US" sz="2000" b="1" i="1" dirty="0"/>
              <a:t>”</a:t>
            </a:r>
          </a:p>
        </p:txBody>
      </p:sp>
      <p:sp>
        <p:nvSpPr>
          <p:cNvPr id="9" name="Rectangle 8"/>
          <p:cNvSpPr/>
          <p:nvPr/>
        </p:nvSpPr>
        <p:spPr>
          <a:xfrm>
            <a:off x="724133" y="2590800"/>
            <a:ext cx="22476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Perspective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14400"/>
            <a:ext cx="87630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Situational Approach Description, cont’d </a:t>
            </a:r>
            <a:br>
              <a:rPr lang="en-US" sz="3200" b="1" dirty="0" smtClean="0">
                <a:latin typeface="+mj-lt"/>
              </a:rPr>
            </a:br>
            <a:r>
              <a:rPr lang="en-US" sz="3200" dirty="0" smtClean="0">
                <a:latin typeface="+mj-lt"/>
              </a:rPr>
              <a:t>(Hersey &amp; Blanchard, 1969)</a:t>
            </a:r>
            <a:endParaRPr lang="en-US" sz="3200" dirty="0" smtClean="0">
              <a:solidFill>
                <a:srgbClr val="333399"/>
              </a:solidFill>
              <a:latin typeface="+mj-lt"/>
            </a:endParaRPr>
          </a:p>
        </p:txBody>
      </p:sp>
      <p:sp>
        <p:nvSpPr>
          <p:cNvPr id="14339" name="Rectangle 9"/>
          <p:cNvSpPr>
            <a:spLocks noGrp="1" noChangeArrowheads="1"/>
          </p:cNvSpPr>
          <p:nvPr>
            <p:ph idx="1"/>
          </p:nvPr>
        </p:nvSpPr>
        <p:spPr>
          <a:xfrm>
            <a:off x="533400" y="2819400"/>
            <a:ext cx="7467600" cy="2971800"/>
          </a:xfrm>
        </p:spPr>
        <p:txBody>
          <a:bodyPr/>
          <a:lstStyle/>
          <a:p>
            <a:pPr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Composed of both a directive dimension &amp; supportive dimension:</a:t>
            </a:r>
          </a:p>
          <a:p>
            <a:pPr lvl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SzPct val="80000"/>
            </a:pPr>
            <a:r>
              <a:rPr lang="en-US" sz="2000" dirty="0" smtClean="0">
                <a:solidFill>
                  <a:schemeClr val="tx1"/>
                </a:solidFill>
              </a:rPr>
              <a:t>Each dimension must be applied appropriately in a given situation</a:t>
            </a:r>
          </a:p>
          <a:p>
            <a:pPr lvl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SzPct val="80000"/>
            </a:pPr>
            <a:r>
              <a:rPr lang="en-US" sz="2000" dirty="0" smtClean="0">
                <a:solidFill>
                  <a:schemeClr val="tx1"/>
                </a:solidFill>
              </a:rPr>
              <a:t>Leaders evaluate employees to assess their competence and commitment to perform a given task</a:t>
            </a:r>
            <a:endParaRPr lang="en-US" sz="2000" b="1" dirty="0" smtClean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48628" y="2143780"/>
            <a:ext cx="18421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Definition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2"/>
          <p:cNvSpPr>
            <a:spLocks noGrp="1" noChangeArrowheads="1"/>
          </p:cNvSpPr>
          <p:nvPr>
            <p:ph type="title"/>
          </p:nvPr>
        </p:nvSpPr>
        <p:spPr>
          <a:xfrm>
            <a:off x="304800" y="914400"/>
            <a:ext cx="85344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Leadership Styles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33400" y="2514600"/>
            <a:ext cx="7620000" cy="30480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defRPr/>
            </a:pPr>
            <a:r>
              <a:rPr lang="en-US" b="1" dirty="0" smtClean="0">
                <a:latin typeface="+mn-lt"/>
              </a:rPr>
              <a:t>Leadership style - the behavior pattern of an individual who attempts to influence others </a:t>
            </a:r>
          </a:p>
          <a:p>
            <a:pPr eaLnBrk="1" hangingPunct="1">
              <a:buClr>
                <a:srgbClr val="0070C0"/>
              </a:buClr>
              <a:buFont typeface="Wingdings" pitchFamily="2" charset="2"/>
              <a:buNone/>
              <a:defRPr/>
            </a:pPr>
            <a:r>
              <a:rPr lang="en-US" sz="3200" b="1" dirty="0" smtClean="0">
                <a:latin typeface="+mn-lt"/>
              </a:rPr>
              <a:t>	</a:t>
            </a:r>
            <a:r>
              <a:rPr lang="en-US" dirty="0" smtClean="0">
                <a:latin typeface="+mn-lt"/>
              </a:rPr>
              <a:t>It includes both:</a:t>
            </a:r>
          </a:p>
          <a:p>
            <a:pPr lvl="1" eaLnBrk="1" hangingPunct="1">
              <a:buClr>
                <a:srgbClr val="0070C0"/>
              </a:buClr>
              <a:buSzPct val="80000"/>
              <a:defRPr/>
            </a:pPr>
            <a:r>
              <a:rPr lang="en-US" dirty="0" smtClean="0">
                <a:solidFill>
                  <a:schemeClr val="tx1"/>
                </a:solidFill>
              </a:rPr>
              <a:t>Directive </a:t>
            </a:r>
            <a:r>
              <a:rPr lang="en-US" b="1" dirty="0" smtClean="0">
                <a:solidFill>
                  <a:schemeClr val="tx1"/>
                </a:solidFill>
              </a:rPr>
              <a:t>(task)</a:t>
            </a:r>
            <a:r>
              <a:rPr lang="en-US" dirty="0" smtClean="0">
                <a:solidFill>
                  <a:schemeClr val="tx1"/>
                </a:solidFill>
              </a:rPr>
              <a:t> behaviors (1-way)</a:t>
            </a:r>
          </a:p>
          <a:p>
            <a:pPr lvl="1" eaLnBrk="1" hangingPunct="1">
              <a:buClr>
                <a:srgbClr val="0070C0"/>
              </a:buClr>
              <a:buSzPct val="80000"/>
              <a:defRPr/>
            </a:pPr>
            <a:r>
              <a:rPr lang="en-US" dirty="0" smtClean="0">
                <a:solidFill>
                  <a:schemeClr val="tx1"/>
                </a:solidFill>
              </a:rPr>
              <a:t>Supportive </a:t>
            </a:r>
            <a:r>
              <a:rPr lang="en-US" b="1" dirty="0" smtClean="0">
                <a:solidFill>
                  <a:schemeClr val="tx1"/>
                </a:solidFill>
              </a:rPr>
              <a:t>(relationship)</a:t>
            </a:r>
            <a:r>
              <a:rPr lang="en-US" dirty="0" smtClean="0">
                <a:solidFill>
                  <a:schemeClr val="tx1"/>
                </a:solidFill>
              </a:rPr>
              <a:t> behaviors (2-way)</a:t>
            </a:r>
          </a:p>
        </p:txBody>
      </p:sp>
      <p:sp>
        <p:nvSpPr>
          <p:cNvPr id="8" name="Rectangle 7"/>
          <p:cNvSpPr/>
          <p:nvPr/>
        </p:nvSpPr>
        <p:spPr>
          <a:xfrm>
            <a:off x="838200" y="1752600"/>
            <a:ext cx="18577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Definition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1030"/>
          <p:cNvSpPr>
            <a:spLocks noGrp="1" noChangeArrowheads="1"/>
          </p:cNvSpPr>
          <p:nvPr>
            <p:ph sz="half" idx="1"/>
          </p:nvPr>
        </p:nvSpPr>
        <p:spPr>
          <a:xfrm>
            <a:off x="533400" y="2438400"/>
            <a:ext cx="7543800" cy="3276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b="1" i="1" dirty="0" smtClean="0"/>
              <a:t>Directive behaviors</a:t>
            </a:r>
            <a:r>
              <a:rPr lang="en-US" b="1" dirty="0" smtClean="0"/>
              <a:t> </a:t>
            </a:r>
            <a:r>
              <a:rPr lang="en-US" dirty="0" smtClean="0"/>
              <a:t>- Help group members in goal achievement via </a:t>
            </a:r>
            <a:r>
              <a:rPr lang="en-US" i="1" dirty="0" smtClean="0"/>
              <a:t>one-way communication</a:t>
            </a:r>
            <a:r>
              <a:rPr lang="en-US" dirty="0" smtClean="0"/>
              <a:t> through: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80000"/>
            </a:pPr>
            <a:r>
              <a:rPr lang="en-US" dirty="0" smtClean="0">
                <a:solidFill>
                  <a:schemeClr val="tx1"/>
                </a:solidFill>
              </a:rPr>
              <a:t>Giving directions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80000"/>
            </a:pPr>
            <a:r>
              <a:rPr lang="en-US" dirty="0" smtClean="0">
                <a:solidFill>
                  <a:schemeClr val="tx1"/>
                </a:solidFill>
              </a:rPr>
              <a:t>Establishing goals &amp; how to achieve them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80000"/>
            </a:pPr>
            <a:r>
              <a:rPr lang="en-US" dirty="0" smtClean="0">
                <a:solidFill>
                  <a:schemeClr val="tx1"/>
                </a:solidFill>
              </a:rPr>
              <a:t>Methods of evaluation &amp; time lines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  <a:buSzPct val="80000"/>
            </a:pPr>
            <a:r>
              <a:rPr lang="en-US" dirty="0" smtClean="0">
                <a:solidFill>
                  <a:schemeClr val="tx1"/>
                </a:solidFill>
              </a:rPr>
              <a:t>Defining roles</a:t>
            </a:r>
          </a:p>
        </p:txBody>
      </p:sp>
      <p:sp>
        <p:nvSpPr>
          <p:cNvPr id="8" name="Rectangle 7"/>
          <p:cNvSpPr/>
          <p:nvPr/>
        </p:nvSpPr>
        <p:spPr>
          <a:xfrm>
            <a:off x="381000" y="1838980"/>
            <a:ext cx="46482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Dimension Definition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9" name="Rectangle 12"/>
          <p:cNvSpPr txBox="1">
            <a:spLocks noChangeArrowheads="1"/>
          </p:cNvSpPr>
          <p:nvPr/>
        </p:nvSpPr>
        <p:spPr bwMode="auto">
          <a:xfrm>
            <a:off x="304800" y="9144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 i="1" kern="1200">
                <a:solidFill>
                  <a:schemeClr val="tx1"/>
                </a:solidFill>
                <a:latin typeface="+mj-lt"/>
                <a:ea typeface="+mj-ea"/>
                <a:cs typeface="Times New Roman" pitchFamily="18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mtClean="0"/>
              <a:t>Leadership Styles</a:t>
            </a:r>
            <a:endParaRPr lang="en-US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12"/>
          <p:cNvSpPr txBox="1">
            <a:spLocks noChangeArrowheads="1"/>
          </p:cNvSpPr>
          <p:nvPr/>
        </p:nvSpPr>
        <p:spPr bwMode="auto">
          <a:xfrm>
            <a:off x="304800" y="9144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 i="1" kern="1200">
                <a:solidFill>
                  <a:schemeClr val="tx1"/>
                </a:solidFill>
                <a:latin typeface="+mj-lt"/>
                <a:ea typeface="+mj-ea"/>
                <a:cs typeface="Times New Roman" pitchFamily="18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mtClean="0"/>
              <a:t>Leadership Styles</a:t>
            </a:r>
            <a:endParaRPr lang="en-US" dirty="0" smtClean="0"/>
          </a:p>
        </p:txBody>
      </p:sp>
      <p:sp>
        <p:nvSpPr>
          <p:cNvPr id="17411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2438400"/>
            <a:ext cx="7543800" cy="3352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600" b="1" i="1" dirty="0" smtClean="0">
                <a:latin typeface="+mn-lt"/>
              </a:rPr>
              <a:t>Supportive behaviors</a:t>
            </a:r>
            <a:r>
              <a:rPr lang="en-US" sz="2600" b="1" dirty="0" smtClean="0">
                <a:latin typeface="+mn-lt"/>
              </a:rPr>
              <a:t> - Assist group members via </a:t>
            </a:r>
            <a:r>
              <a:rPr lang="en-US" sz="2600" b="1" i="1" dirty="0" smtClean="0">
                <a:latin typeface="+mn-lt"/>
              </a:rPr>
              <a:t>two-way communication</a:t>
            </a:r>
            <a:r>
              <a:rPr lang="en-US" sz="2600" b="1" dirty="0" smtClean="0">
                <a:latin typeface="+mn-lt"/>
              </a:rPr>
              <a:t> in feeling comfortable with themselves, co-workers, and situation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dirty="0" smtClean="0">
                <a:solidFill>
                  <a:schemeClr val="tx1"/>
                </a:solidFill>
              </a:rPr>
              <a:t>Asking for input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dirty="0" smtClean="0">
                <a:solidFill>
                  <a:schemeClr val="tx1"/>
                </a:solidFill>
              </a:rPr>
              <a:t>Problem solving </a:t>
            </a:r>
          </a:p>
          <a:p>
            <a:pPr lvl="1" eaLnBrk="1" hangingPunct="1">
              <a:lnSpc>
                <a:spcPct val="9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dirty="0" smtClean="0">
                <a:solidFill>
                  <a:schemeClr val="tx1"/>
                </a:solidFill>
              </a:rPr>
              <a:t>Praising, listening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762000" y="1752600"/>
            <a:ext cx="3962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Dimension Definitions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-19396"/>
            <a:ext cx="6492240" cy="736242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34200" y="0"/>
            <a:ext cx="2209800" cy="9144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999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0146" name="Picture 2" descr="FIG10-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762000"/>
            <a:ext cx="3956050" cy="563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0148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8991600" cy="533400"/>
          </a:xfrm>
          <a:solidFill>
            <a:srgbClr val="0070C0"/>
          </a:solidFill>
        </p:spPr>
        <p:txBody>
          <a:bodyPr/>
          <a:lstStyle/>
          <a:p>
            <a:r>
              <a:rPr lang="en-US" altLang="en-US" sz="3200" dirty="0">
                <a:solidFill>
                  <a:schemeClr val="bg1"/>
                </a:solidFill>
              </a:rPr>
              <a:t>Applying the Situational Leadership Model</a:t>
            </a:r>
          </a:p>
        </p:txBody>
      </p:sp>
      <p:sp>
        <p:nvSpPr>
          <p:cNvPr id="390149" name="Text Box 5"/>
          <p:cNvSpPr txBox="1">
            <a:spLocks noChangeArrowheads="1"/>
          </p:cNvSpPr>
          <p:nvPr/>
        </p:nvSpPr>
        <p:spPr bwMode="auto">
          <a:xfrm>
            <a:off x="685800" y="1996351"/>
            <a:ext cx="1828800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/>
          <a:p>
            <a:r>
              <a:rPr lang="en-US" altLang="en-US" sz="2000" i="1" dirty="0" smtClean="0"/>
              <a:t>Older </a:t>
            </a:r>
            <a:r>
              <a:rPr lang="en-US" altLang="en-US" sz="2000" dirty="0"/>
              <a:t>SL</a:t>
            </a:r>
          </a:p>
          <a:p>
            <a:r>
              <a:rPr lang="en-US" altLang="en-US" sz="2000" i="1" dirty="0" smtClean="0"/>
              <a:t>Model Source</a:t>
            </a:r>
            <a:r>
              <a:rPr lang="en-US" altLang="en-US" sz="2000" i="1" dirty="0"/>
              <a:t>:</a:t>
            </a:r>
            <a:r>
              <a:rPr lang="en-US" altLang="en-US" sz="2000" b="0" dirty="0"/>
              <a:t> Adapted from Paul Hersey, </a:t>
            </a:r>
            <a:r>
              <a:rPr lang="en-US" altLang="en-US" sz="2000" b="0" dirty="0" smtClean="0"/>
              <a:t>(</a:t>
            </a:r>
            <a:r>
              <a:rPr lang="en-US" altLang="en-US" sz="2000" dirty="0" smtClean="0"/>
              <a:t>1985)</a:t>
            </a:r>
          </a:p>
          <a:p>
            <a:r>
              <a:rPr lang="en-US" altLang="en-US" sz="2000" b="0" i="1" dirty="0" smtClean="0"/>
              <a:t>Situational </a:t>
            </a:r>
            <a:r>
              <a:rPr lang="en-US" altLang="en-US" sz="2000" b="0" i="1" dirty="0"/>
              <a:t>Selling</a:t>
            </a:r>
            <a:r>
              <a:rPr lang="en-US" altLang="en-US" sz="2000" b="0" dirty="0"/>
              <a:t> </a:t>
            </a:r>
            <a:r>
              <a:rPr lang="en-US" altLang="en-US" sz="2000" b="0" dirty="0" smtClean="0"/>
              <a:t>Escondido</a:t>
            </a:r>
            <a:r>
              <a:rPr lang="en-US" altLang="en-US" sz="2000" b="0" dirty="0"/>
              <a:t>, CA: Center for Leadership Studies</a:t>
            </a:r>
            <a:r>
              <a:rPr lang="en-US" altLang="en-US" sz="2000" b="0" dirty="0" smtClean="0"/>
              <a:t>,, </a:t>
            </a:r>
            <a:r>
              <a:rPr lang="en-US" altLang="en-US" sz="2000" b="0" dirty="0"/>
              <a:t>p. 19</a:t>
            </a:r>
            <a:r>
              <a:rPr lang="en-US" altLang="en-US" sz="2000" b="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2419464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81000" y="914400"/>
            <a:ext cx="86106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S1 - Directing Style</a:t>
            </a:r>
          </a:p>
        </p:txBody>
      </p:sp>
      <p:sp>
        <p:nvSpPr>
          <p:cNvPr id="9219" name="Rectangle 1028"/>
          <p:cNvSpPr>
            <a:spLocks noGrp="1" noChangeArrowheads="1"/>
          </p:cNvSpPr>
          <p:nvPr>
            <p:ph type="body" sz="half" idx="2"/>
          </p:nvPr>
        </p:nvSpPr>
        <p:spPr>
          <a:xfrm>
            <a:off x="494607" y="2355011"/>
            <a:ext cx="4419600" cy="3062377"/>
          </a:xfr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anchor="ctr">
            <a:spAutoFit/>
          </a:bodyPr>
          <a:lstStyle/>
          <a:p>
            <a:pPr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defRPr/>
            </a:pPr>
            <a:r>
              <a:rPr lang="en-US" sz="2800" dirty="0" smtClean="0">
                <a:cs typeface="Calibri" pitchFamily="34" charset="0"/>
              </a:rPr>
              <a:t>Leader focuses communication on goal achievement</a:t>
            </a:r>
          </a:p>
          <a:p>
            <a:pPr>
              <a:spcBef>
                <a:spcPct val="0"/>
              </a:spcBef>
              <a:spcAft>
                <a:spcPts val="3000"/>
              </a:spcAft>
              <a:buClr>
                <a:srgbClr val="0070C0"/>
              </a:buClr>
              <a:defRPr/>
            </a:pPr>
            <a:r>
              <a:rPr lang="en-US" sz="2800" dirty="0" smtClean="0">
                <a:cs typeface="Calibri" pitchFamily="34" charset="0"/>
              </a:rPr>
              <a:t>Spends LESS time using supportive behaviors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207" y="2162738"/>
            <a:ext cx="3954704" cy="347186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14400"/>
            <a:ext cx="86868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S2 - Coaching Style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72686" y="1823725"/>
            <a:ext cx="4808913" cy="4201150"/>
          </a:xfr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800" dirty="0" smtClean="0">
                <a:cs typeface="Calibri" pitchFamily="34" charset="0"/>
              </a:rPr>
              <a:t>Leader focuses communication on BOTH goal achievement and supporting subordinates’ socioemotional needs</a:t>
            </a:r>
          </a:p>
          <a:p>
            <a:pPr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800" dirty="0" smtClean="0">
                <a:cs typeface="Calibri" pitchFamily="34" charset="0"/>
              </a:rPr>
              <a:t>Requires leader involvement through encouragement and soliciting subordinate input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471" y="2188369"/>
            <a:ext cx="3954704" cy="347186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8382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/>
              <a:t>S3 - Supporting Style</a:t>
            </a:r>
          </a:p>
        </p:txBody>
      </p:sp>
      <p:sp>
        <p:nvSpPr>
          <p:cNvPr id="11267" name="Rectangle 1027"/>
          <p:cNvSpPr>
            <a:spLocks noGrp="1" noChangeArrowheads="1"/>
          </p:cNvSpPr>
          <p:nvPr>
            <p:ph type="body" sz="half" idx="2"/>
          </p:nvPr>
        </p:nvSpPr>
        <p:spPr>
          <a:xfrm>
            <a:off x="308956" y="1911927"/>
            <a:ext cx="4953000" cy="4201150"/>
          </a:xfr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800" dirty="0" smtClean="0">
                <a:cs typeface="Calibri" pitchFamily="34" charset="0"/>
              </a:rPr>
              <a:t>Leader does NOT focus solely on goals; uses supportive behaviors to bring out employee skills in accomplishing tasks</a:t>
            </a:r>
          </a:p>
          <a:p>
            <a:pPr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defRPr/>
            </a:pPr>
            <a:r>
              <a:rPr lang="en-US" sz="2800" dirty="0" smtClean="0">
                <a:cs typeface="Calibri" pitchFamily="34" charset="0"/>
              </a:rPr>
              <a:t>Leader delegates day-to-day decision-making control but is available to facilitate problem solving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9296" y="2133600"/>
            <a:ext cx="3954704" cy="347186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382000" cy="5334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S4 - Delegating Style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23949" y="1672016"/>
            <a:ext cx="4724400" cy="4308872"/>
          </a:xfr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  <a:buClr>
                <a:srgbClr val="006699"/>
              </a:buClr>
              <a:defRPr/>
            </a:pPr>
            <a:r>
              <a:rPr lang="en-US" sz="2400" dirty="0" smtClean="0">
                <a:cs typeface="Calibri" pitchFamily="34" charset="0"/>
              </a:rPr>
              <a:t>Leader offers LESS task input and social support; facilitates subordinates’ confidence and motivation in relation to the task</a:t>
            </a:r>
          </a:p>
          <a:p>
            <a:pPr>
              <a:spcBef>
                <a:spcPct val="0"/>
              </a:spcBef>
              <a:spcAft>
                <a:spcPts val="600"/>
              </a:spcAft>
              <a:buClr>
                <a:srgbClr val="006699"/>
              </a:buClr>
              <a:defRPr/>
            </a:pPr>
            <a:r>
              <a:rPr lang="en-US" sz="2400" dirty="0" smtClean="0">
                <a:cs typeface="Calibri" pitchFamily="34" charset="0"/>
              </a:rPr>
              <a:t>Leader lessens involvement in planning, control of details, and goal clarification</a:t>
            </a:r>
          </a:p>
          <a:p>
            <a:pPr>
              <a:spcBef>
                <a:spcPct val="0"/>
              </a:spcBef>
              <a:spcAft>
                <a:spcPts val="600"/>
              </a:spcAft>
              <a:buClr>
                <a:srgbClr val="006699"/>
              </a:buClr>
              <a:defRPr/>
            </a:pPr>
            <a:r>
              <a:rPr lang="en-US" sz="2400" dirty="0" smtClean="0">
                <a:cs typeface="Calibri" pitchFamily="34" charset="0"/>
              </a:rPr>
              <a:t>Gives subordinates control and refrains from intervention and unneeded social support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1724" y="2150269"/>
            <a:ext cx="3954704" cy="347186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3" name="Rectangle 2"/>
          <p:cNvSpPr>
            <a:spLocks noGrp="1" noChangeArrowheads="1"/>
          </p:cNvSpPr>
          <p:nvPr>
            <p:ph type="title"/>
          </p:nvPr>
        </p:nvSpPr>
        <p:spPr>
          <a:xfrm>
            <a:off x="523875" y="914400"/>
            <a:ext cx="86106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 Levels</a:t>
            </a:r>
          </a:p>
        </p:txBody>
      </p:sp>
      <p:sp>
        <p:nvSpPr>
          <p:cNvPr id="2253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22564" y="1404851"/>
            <a:ext cx="8305800" cy="2692400"/>
          </a:xfrm>
        </p:spPr>
        <p:txBody>
          <a:bodyPr/>
          <a:lstStyle/>
          <a:p>
            <a:pPr marL="168275" indent="4763" eaLnBrk="1" hangingPunct="1">
              <a:buFont typeface="Wingdings 2" pitchFamily="18" charset="2"/>
              <a:buNone/>
            </a:pPr>
            <a:r>
              <a:rPr lang="en-US" dirty="0" smtClean="0"/>
              <a:t>The degree to which followers have the </a:t>
            </a:r>
            <a:r>
              <a:rPr lang="en-US" b="1" i="1" dirty="0" smtClean="0"/>
              <a:t>competence </a:t>
            </a:r>
            <a:r>
              <a:rPr lang="en-US" dirty="0" smtClean="0"/>
              <a:t>and </a:t>
            </a:r>
            <a:r>
              <a:rPr lang="en-US" b="1" i="1" dirty="0" smtClean="0"/>
              <a:t>commitment </a:t>
            </a:r>
            <a:r>
              <a:rPr lang="en-US" dirty="0" smtClean="0"/>
              <a:t>necessary to accomplish a given task or activity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787" y="2737196"/>
            <a:ext cx="6373813" cy="29337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507753" y="3581400"/>
            <a:ext cx="142319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R1-R4 referred to as </a:t>
            </a:r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r>
              <a:rPr lang="en-GB" sz="2000" dirty="0" smtClean="0"/>
              <a:t>D1-D4  SLII® </a:t>
            </a:r>
          </a:p>
          <a:p>
            <a:r>
              <a:rPr lang="en-GB" sz="2000" dirty="0" smtClean="0"/>
              <a:t>in </a:t>
            </a:r>
            <a:r>
              <a:rPr lang="en-GB" sz="2000" dirty="0" err="1" smtClean="0"/>
              <a:t>Northouse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5994003" y="5536177"/>
            <a:ext cx="1219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D1 </a:t>
            </a:r>
          </a:p>
          <a:p>
            <a:r>
              <a:rPr lang="en-GB" sz="1600" dirty="0" smtClean="0"/>
              <a:t>High commitment and low competence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4352239" y="5536177"/>
            <a:ext cx="1219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D2 </a:t>
            </a:r>
          </a:p>
          <a:p>
            <a:r>
              <a:rPr lang="en-GB" sz="1600" dirty="0" smtClean="0"/>
              <a:t>Low commitment and some competence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2710475" y="5534561"/>
            <a:ext cx="1219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D3 </a:t>
            </a:r>
          </a:p>
          <a:p>
            <a:r>
              <a:rPr lang="en-GB" sz="1600" dirty="0" smtClean="0"/>
              <a:t>Variable commitment and high</a:t>
            </a:r>
          </a:p>
          <a:p>
            <a:r>
              <a:rPr lang="en-GB" sz="1600" dirty="0" smtClean="0"/>
              <a:t>competence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736564" y="5534512"/>
            <a:ext cx="1219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D1 </a:t>
            </a:r>
          </a:p>
          <a:p>
            <a:r>
              <a:rPr lang="en-GB" sz="1600" dirty="0" smtClean="0"/>
              <a:t>High commitment and high</a:t>
            </a:r>
          </a:p>
          <a:p>
            <a:r>
              <a:rPr lang="en-GB" sz="1600" dirty="0" smtClean="0"/>
              <a:t>competence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42" y="3938847"/>
            <a:ext cx="8555516" cy="2862153"/>
          </a:xfrm>
          <a:prstGeom prst="rect">
            <a:avLst/>
          </a:prstGeom>
        </p:spPr>
      </p:pic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523875" y="914400"/>
            <a:ext cx="8610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 i="1" kern="1200">
                <a:solidFill>
                  <a:schemeClr val="tx1"/>
                </a:solidFill>
                <a:latin typeface="+mj-lt"/>
                <a:ea typeface="+mj-ea"/>
                <a:cs typeface="Times New Roman" pitchFamily="18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mtClean="0">
                <a:latin typeface="Arial" panose="020B0604020202020204" pitchFamily="34" charset="0"/>
                <a:cs typeface="Arial" panose="020B0604020202020204" pitchFamily="34" charset="0"/>
              </a:rPr>
              <a:t>Development Levels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12865" y="2133600"/>
            <a:ext cx="8305800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6699"/>
              </a:buClr>
              <a:buSzPct val="85000"/>
              <a:buFont typeface="Wingdings 2" pitchFamily="18" charset="2"/>
              <a:buChar char="÷"/>
              <a:defRPr sz="2800" kern="1200">
                <a:solidFill>
                  <a:schemeClr val="tx1"/>
                </a:solidFill>
                <a:latin typeface="Calibri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6699"/>
              </a:buClr>
              <a:buSzPct val="90000"/>
              <a:buFont typeface="Wingdings 2" pitchFamily="18" charset="2"/>
              <a:buChar char="®"/>
              <a:defRPr sz="2400" kern="1200">
                <a:solidFill>
                  <a:srgbClr val="006699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6C00"/>
              </a:buClr>
              <a:buFont typeface="Arial" charset="0"/>
              <a:buChar char="•"/>
              <a:defRPr sz="2000" kern="1200">
                <a:solidFill>
                  <a:srgbClr val="006699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6C00"/>
              </a:buClr>
              <a:buSzPct val="100000"/>
              <a:buFont typeface="Wingdings" pitchFamily="2" charset="2"/>
              <a:buChar char="§"/>
              <a:defRPr sz="1800" kern="1200">
                <a:solidFill>
                  <a:srgbClr val="006699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006C00"/>
              </a:buClr>
              <a:buFont typeface="Arial" charset="0"/>
              <a:buChar char="»"/>
              <a:defRPr sz="1800" kern="1200">
                <a:solidFill>
                  <a:srgbClr val="006699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8275" indent="4763" eaLnBrk="1" hangingPunct="1">
              <a:buFont typeface="Wingdings 2" pitchFamily="18" charset="2"/>
              <a:buNone/>
            </a:pPr>
            <a:r>
              <a:rPr lang="en-US" dirty="0" smtClean="0"/>
              <a:t>The degree to which followers have the </a:t>
            </a:r>
            <a:r>
              <a:rPr lang="en-US" b="1" i="1" dirty="0" smtClean="0"/>
              <a:t>competence </a:t>
            </a:r>
            <a:r>
              <a:rPr lang="en-US" dirty="0" smtClean="0"/>
              <a:t>and </a:t>
            </a:r>
            <a:r>
              <a:rPr lang="en-US" b="1" i="1" dirty="0" smtClean="0"/>
              <a:t>commitment </a:t>
            </a:r>
            <a:r>
              <a:rPr lang="en-US" dirty="0" smtClean="0"/>
              <a:t>necessary to accomplish a given task or activity</a:t>
            </a:r>
          </a:p>
        </p:txBody>
      </p:sp>
    </p:spTree>
    <p:extLst>
      <p:ext uri="{BB962C8B-B14F-4D97-AF65-F5344CB8AC3E}">
        <p14:creationId xmlns:p14="http://schemas.microsoft.com/office/powerpoint/2010/main" val="77767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47650" y="0"/>
            <a:ext cx="8801100" cy="685800"/>
          </a:xfrm>
          <a:solidFill>
            <a:srgbClr val="0070C0"/>
          </a:solidFill>
        </p:spPr>
        <p:txBody>
          <a:bodyPr/>
          <a:lstStyle/>
          <a:p>
            <a:r>
              <a:rPr lang="en-US" altLang="en-US" sz="4000" dirty="0">
                <a:solidFill>
                  <a:schemeClr val="bg1"/>
                </a:solidFill>
              </a:rPr>
              <a:t>Situational Theories Of Leadership</a:t>
            </a:r>
          </a:p>
        </p:txBody>
      </p:sp>
      <p:sp>
        <p:nvSpPr>
          <p:cNvPr id="388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Hersey–Blanchard Situational Leadership </a:t>
            </a:r>
            <a:r>
              <a:rPr lang="en-US" altLang="en-US" sz="2800" dirty="0" smtClean="0"/>
              <a:t>Model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800" dirty="0"/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A model aims to provide a practical way for a leader to decide how to adapt his or her style to the task.</a:t>
            </a:r>
          </a:p>
          <a:p>
            <a:pPr lvl="1">
              <a:lnSpc>
                <a:spcPct val="80000"/>
              </a:lnSpc>
            </a:pPr>
            <a:r>
              <a:rPr lang="en-US" altLang="en-US" sz="2400" dirty="0"/>
              <a:t>Model focuses on four leadership styles:</a:t>
            </a:r>
          </a:p>
          <a:p>
            <a:pPr lvl="2">
              <a:lnSpc>
                <a:spcPct val="80000"/>
              </a:lnSpc>
            </a:pPr>
            <a:r>
              <a:rPr lang="en-US" altLang="en-US" sz="2000" i="1" dirty="0"/>
              <a:t>The delegating style</a:t>
            </a:r>
            <a:r>
              <a:rPr lang="en-US" altLang="en-US" sz="2000" dirty="0"/>
              <a:t> lets the members of the group decide what to do.</a:t>
            </a:r>
          </a:p>
          <a:p>
            <a:pPr lvl="2">
              <a:lnSpc>
                <a:spcPct val="80000"/>
              </a:lnSpc>
            </a:pPr>
            <a:r>
              <a:rPr lang="en-US" altLang="en-US" sz="2000" i="1" dirty="0"/>
              <a:t>The participating </a:t>
            </a:r>
            <a:r>
              <a:rPr lang="en-US" altLang="en-US" sz="2000" i="1" dirty="0" smtClean="0"/>
              <a:t>(supporting) style</a:t>
            </a:r>
            <a:r>
              <a:rPr lang="en-US" altLang="en-US" sz="2000" dirty="0" smtClean="0"/>
              <a:t> </a:t>
            </a:r>
            <a:r>
              <a:rPr lang="en-US" altLang="en-US" sz="2000" dirty="0"/>
              <a:t>asks the members of the group what to do, but makes the final decisions.</a:t>
            </a:r>
          </a:p>
          <a:p>
            <a:pPr lvl="2">
              <a:lnSpc>
                <a:spcPct val="80000"/>
              </a:lnSpc>
            </a:pPr>
            <a:r>
              <a:rPr lang="en-US" altLang="en-US" sz="2000" i="1" dirty="0"/>
              <a:t>The selling </a:t>
            </a:r>
            <a:r>
              <a:rPr lang="en-US" altLang="en-US" sz="2000" i="1" dirty="0" smtClean="0"/>
              <a:t>(coaching) style</a:t>
            </a:r>
            <a:r>
              <a:rPr lang="en-US" altLang="en-US" sz="2000" dirty="0" smtClean="0"/>
              <a:t> </a:t>
            </a:r>
            <a:r>
              <a:rPr lang="en-US" altLang="en-US" sz="2000" dirty="0"/>
              <a:t>makes the decision but explains the reasons.</a:t>
            </a:r>
          </a:p>
          <a:p>
            <a:pPr lvl="2">
              <a:lnSpc>
                <a:spcPct val="80000"/>
              </a:lnSpc>
            </a:pPr>
            <a:r>
              <a:rPr lang="en-US" altLang="en-US" sz="2000" i="1" dirty="0"/>
              <a:t>The telling </a:t>
            </a:r>
            <a:r>
              <a:rPr lang="en-US" altLang="en-US" sz="2000" i="1" dirty="0" smtClean="0"/>
              <a:t> (Directing) style</a:t>
            </a:r>
            <a:r>
              <a:rPr lang="en-US" altLang="en-US" sz="2000" dirty="0" smtClean="0"/>
              <a:t> </a:t>
            </a:r>
            <a:r>
              <a:rPr lang="en-US" altLang="en-US" sz="2000" dirty="0"/>
              <a:t>makes the decision and tells the group what to do.</a:t>
            </a:r>
          </a:p>
        </p:txBody>
      </p:sp>
    </p:spTree>
    <p:extLst>
      <p:ext uri="{BB962C8B-B14F-4D97-AF65-F5344CB8AC3E}">
        <p14:creationId xmlns:p14="http://schemas.microsoft.com/office/powerpoint/2010/main" val="531853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6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382000" cy="685800"/>
          </a:xfrm>
          <a:solidFill>
            <a:srgbClr val="0070C0"/>
          </a:solidFill>
        </p:spPr>
        <p:txBody>
          <a:bodyPr/>
          <a:lstStyle/>
          <a:p>
            <a:r>
              <a:rPr lang="en-US" altLang="en-US" dirty="0">
                <a:solidFill>
                  <a:schemeClr val="bg1"/>
                </a:solidFill>
              </a:rPr>
              <a:t>Situational Leadership</a:t>
            </a:r>
          </a:p>
        </p:txBody>
      </p:sp>
      <p:sp>
        <p:nvSpPr>
          <p:cNvPr id="454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 dirty="0"/>
              <a:t>Situational leadership theory (SLT)</a:t>
            </a:r>
          </a:p>
          <a:p>
            <a:pPr lvl="1"/>
            <a:r>
              <a:rPr lang="en-US" altLang="en-US" sz="2400" dirty="0"/>
              <a:t>Leaders should adjust their leadership styles—telling, selling, participating, and delegating—in accordance with the readiness of their followers</a:t>
            </a:r>
          </a:p>
          <a:p>
            <a:pPr lvl="2"/>
            <a:r>
              <a:rPr lang="en-US" altLang="en-US" sz="2000" dirty="0">
                <a:solidFill>
                  <a:schemeClr val="accent2"/>
                </a:solidFill>
              </a:rPr>
              <a:t>Acceptance</a:t>
            </a:r>
            <a:r>
              <a:rPr lang="en-US" altLang="en-US" sz="2000" dirty="0"/>
              <a:t>: Leader effectiveness reflects the reality that it is the followers who accept or reject the leader</a:t>
            </a:r>
          </a:p>
          <a:p>
            <a:pPr lvl="2"/>
            <a:r>
              <a:rPr lang="en-US" altLang="en-US" sz="2000" dirty="0">
                <a:solidFill>
                  <a:schemeClr val="accent2"/>
                </a:solidFill>
              </a:rPr>
              <a:t>Readiness</a:t>
            </a:r>
            <a:r>
              <a:rPr lang="en-US" altLang="en-US" sz="2000" dirty="0"/>
              <a:t>: A follower’s ability and willingness to </a:t>
            </a:r>
            <a:r>
              <a:rPr lang="en-US" altLang="en-US" sz="2000" dirty="0" smtClean="0"/>
              <a:t>perform.  At </a:t>
            </a:r>
            <a:r>
              <a:rPr lang="en-US" altLang="en-US" sz="2000" dirty="0"/>
              <a:t>higher levels of readiness, leaders respond by reducing control over and involvement with employees</a:t>
            </a:r>
          </a:p>
        </p:txBody>
      </p:sp>
    </p:spTree>
    <p:extLst>
      <p:ext uri="{BB962C8B-B14F-4D97-AF65-F5344CB8AC3E}">
        <p14:creationId xmlns:p14="http://schemas.microsoft.com/office/powerpoint/2010/main" val="136413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23" name="Rectangle 3"/>
          <p:cNvSpPr>
            <a:spLocks noGrp="1" noChangeArrowheads="1"/>
          </p:cNvSpPr>
          <p:nvPr>
            <p:ph type="title"/>
          </p:nvPr>
        </p:nvSpPr>
        <p:spPr>
          <a:xfrm>
            <a:off x="304800" y="0"/>
            <a:ext cx="8650574" cy="1023937"/>
          </a:xfrm>
          <a:solidFill>
            <a:srgbClr val="0070C0"/>
          </a:solidFill>
        </p:spPr>
        <p:txBody>
          <a:bodyPr/>
          <a:lstStyle/>
          <a:p>
            <a:r>
              <a:rPr lang="en-US" altLang="en-US" sz="4000" dirty="0">
                <a:solidFill>
                  <a:schemeClr val="bg1"/>
                </a:solidFill>
              </a:rPr>
              <a:t>Summary of the Situational Leadership Model</a:t>
            </a:r>
          </a:p>
        </p:txBody>
      </p:sp>
      <p:sp>
        <p:nvSpPr>
          <p:cNvPr id="389124" name="Text Box 4"/>
          <p:cNvSpPr txBox="1">
            <a:spLocks noChangeArrowheads="1"/>
          </p:cNvSpPr>
          <p:nvPr/>
        </p:nvSpPr>
        <p:spPr bwMode="auto">
          <a:xfrm>
            <a:off x="560674" y="6091238"/>
            <a:ext cx="43561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/>
          <a:p>
            <a:pPr algn="l"/>
            <a:r>
              <a:rPr lang="en-US" altLang="en-US" sz="900" i="1" dirty="0"/>
              <a:t>Source:</a:t>
            </a:r>
            <a:r>
              <a:rPr lang="en-US" altLang="en-US" sz="900" b="0" dirty="0"/>
              <a:t> Jerald Greenberg, </a:t>
            </a:r>
            <a:r>
              <a:rPr lang="en-US" altLang="en-US" sz="900" b="0" i="1" dirty="0"/>
              <a:t>Managing </a:t>
            </a:r>
            <a:r>
              <a:rPr lang="en-US" altLang="en-US" sz="900" b="0" i="1" dirty="0" err="1"/>
              <a:t>Behaviour</a:t>
            </a:r>
            <a:r>
              <a:rPr lang="en-US" altLang="en-US" sz="900" b="0" i="1" dirty="0"/>
              <a:t> in Organizations: Science in Service</a:t>
            </a:r>
            <a:r>
              <a:rPr lang="en-US" altLang="en-US" sz="900" b="0" dirty="0"/>
              <a:t> (Upper Saddle River, NJ: Prentice-Hall, 1996). Reprinted by permission.</a:t>
            </a:r>
          </a:p>
        </p:txBody>
      </p:sp>
      <p:pic>
        <p:nvPicPr>
          <p:cNvPr id="389125" name="Picture 5" descr="FIG10-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87" y="1905793"/>
            <a:ext cx="8077200" cy="330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045515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60" y="-124123"/>
            <a:ext cx="6492240" cy="736242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34200" y="0"/>
            <a:ext cx="2209800" cy="9144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07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09600" y="2438400"/>
            <a:ext cx="5638800" cy="2819400"/>
          </a:xfrm>
        </p:spPr>
        <p:txBody>
          <a:bodyPr/>
          <a:lstStyle/>
          <a:p>
            <a:pPr marL="342900" indent="-342900" algn="l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latin typeface="+mn-lt"/>
              </a:rPr>
              <a:t> </a:t>
            </a: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Focus of Situational Approach</a:t>
            </a:r>
          </a:p>
          <a:p>
            <a:pPr marL="342900" indent="-342900" algn="l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Strengths</a:t>
            </a:r>
          </a:p>
          <a:p>
            <a:pPr marL="342900" indent="-342900" algn="l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Criticisms</a:t>
            </a:r>
          </a:p>
          <a:p>
            <a:pPr marL="342900" indent="-342900" algn="l"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Application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381000" y="838200"/>
            <a:ext cx="8686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hangingPunct="0">
              <a:defRPr/>
            </a:pPr>
            <a:r>
              <a:rPr lang="en-US" sz="3200" b="1" i="1" dirty="0" smtClean="0">
                <a:solidFill>
                  <a:prstClr val="black"/>
                </a:solidFill>
                <a:latin typeface="+mj-lt"/>
                <a:cs typeface="Times New Roman" pitchFamily="18" charset="0"/>
              </a:rPr>
              <a:t>How Does the Situational Approach Work?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14400"/>
            <a:ext cx="8382000" cy="381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Situational Approach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2209800"/>
            <a:ext cx="4800600" cy="40386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200" dirty="0" smtClean="0">
                <a:latin typeface="+mn-lt"/>
                <a:ea typeface="Calibri" pitchFamily="34" charset="0"/>
                <a:cs typeface="Calibri" pitchFamily="34" charset="0"/>
              </a:rPr>
              <a:t>Assumes that subordinates </a:t>
            </a:r>
            <a:r>
              <a:rPr lang="en-US" sz="2200" b="1" i="1" dirty="0" smtClean="0">
                <a:latin typeface="+mn-lt"/>
                <a:ea typeface="Calibri" pitchFamily="34" charset="0"/>
                <a:cs typeface="Calibri" pitchFamily="34" charset="0"/>
              </a:rPr>
              <a:t>vacillate</a:t>
            </a:r>
            <a:r>
              <a:rPr lang="en-US" sz="2200" dirty="0" smtClean="0">
                <a:latin typeface="+mn-lt"/>
                <a:ea typeface="Calibri" pitchFamily="34" charset="0"/>
                <a:cs typeface="Calibri" pitchFamily="34" charset="0"/>
              </a:rPr>
              <a:t> along the developmental continuum of competence and commitment</a:t>
            </a:r>
          </a:p>
          <a:p>
            <a:pPr eaLnBrk="1" hangingPunct="1">
              <a:buClr>
                <a:srgbClr val="0070C0"/>
              </a:buClr>
            </a:pPr>
            <a:r>
              <a:rPr lang="en-US" sz="2200" dirty="0" smtClean="0">
                <a:latin typeface="+mn-lt"/>
                <a:ea typeface="Calibri" pitchFamily="34" charset="0"/>
                <a:cs typeface="Calibri" pitchFamily="34" charset="0"/>
              </a:rPr>
              <a:t>Leader effectiveness           depends on -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200" b="1" i="1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assessing</a:t>
            </a:r>
            <a:r>
              <a:rPr lang="en-US" sz="22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subordinate’s developmental position, and 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200" b="1" i="1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adapting</a:t>
            </a:r>
            <a:r>
              <a:rPr lang="en-US" sz="22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his/her leadership style to </a:t>
            </a:r>
            <a:r>
              <a:rPr lang="en-US" sz="2200" b="1" i="1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match </a:t>
            </a:r>
            <a:r>
              <a:rPr lang="en-US" sz="22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subordinate developmental level</a:t>
            </a:r>
          </a:p>
        </p:txBody>
      </p:sp>
      <p:sp>
        <p:nvSpPr>
          <p:cNvPr id="24580" name="Rectangle 7"/>
          <p:cNvSpPr>
            <a:spLocks noGrp="1" noChangeArrowheads="1"/>
          </p:cNvSpPr>
          <p:nvPr>
            <p:ph sz="half" idx="2"/>
          </p:nvPr>
        </p:nvSpPr>
        <p:spPr>
          <a:xfrm>
            <a:off x="5338849" y="2590800"/>
            <a:ext cx="3695700" cy="32766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1800"/>
              </a:spcAft>
              <a:buFont typeface="Wingdings 2" pitchFamily="18" charset="2"/>
              <a:buNone/>
            </a:pPr>
            <a:r>
              <a:rPr lang="en-US" dirty="0" smtClean="0">
                <a:latin typeface="+mn-lt"/>
              </a:rPr>
              <a:t>   “The situational approach requires leaders to demonstrate a strong degree of flexibility.”</a:t>
            </a:r>
          </a:p>
        </p:txBody>
      </p:sp>
      <p:sp>
        <p:nvSpPr>
          <p:cNvPr id="8" name="Rectangle 7"/>
          <p:cNvSpPr/>
          <p:nvPr/>
        </p:nvSpPr>
        <p:spPr>
          <a:xfrm>
            <a:off x="609600" y="1676400"/>
            <a:ext cx="12289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Focus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  <p:sp>
        <p:nvSpPr>
          <p:cNvPr id="9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5" name="Rectangle 1068"/>
          <p:cNvSpPr>
            <a:spLocks noGrp="1" noChangeArrowheads="1"/>
          </p:cNvSpPr>
          <p:nvPr>
            <p:ph type="title"/>
          </p:nvPr>
        </p:nvSpPr>
        <p:spPr>
          <a:xfrm>
            <a:off x="533400" y="914400"/>
            <a:ext cx="8686800" cy="381000"/>
          </a:xfrm>
        </p:spPr>
        <p:txBody>
          <a:bodyPr/>
          <a:lstStyle/>
          <a:p>
            <a:pPr eaLnBrk="1" hangingPunct="1"/>
            <a:r>
              <a:rPr lang="en-US" sz="3200" b="1" dirty="0" smtClean="0">
                <a:latin typeface="+mj-lt"/>
              </a:rPr>
              <a:t>How</a:t>
            </a:r>
            <a:r>
              <a:rPr lang="en-US" sz="3200" dirty="0" smtClean="0">
                <a:latin typeface="+mj-lt"/>
              </a:rPr>
              <a:t> </a:t>
            </a:r>
            <a:r>
              <a:rPr lang="en-US" sz="3200" b="1" dirty="0" smtClean="0">
                <a:latin typeface="+mj-lt"/>
              </a:rPr>
              <a:t>Does</a:t>
            </a:r>
            <a:r>
              <a:rPr lang="en-US" sz="3200" dirty="0" smtClean="0">
                <a:latin typeface="+mj-lt"/>
              </a:rPr>
              <a:t> </a:t>
            </a:r>
            <a:r>
              <a:rPr lang="en-US" sz="3200" b="1" dirty="0" smtClean="0">
                <a:latin typeface="+mj-lt"/>
              </a:rPr>
              <a:t>The</a:t>
            </a:r>
            <a:r>
              <a:rPr lang="en-US" sz="3200" dirty="0" smtClean="0">
                <a:latin typeface="+mj-lt"/>
              </a:rPr>
              <a:t> </a:t>
            </a:r>
            <a:r>
              <a:rPr lang="en-US" sz="3200" b="1" dirty="0" smtClean="0">
                <a:latin typeface="+mj-lt"/>
              </a:rPr>
              <a:t>Situational</a:t>
            </a:r>
            <a:r>
              <a:rPr lang="en-US" sz="3200" dirty="0" smtClean="0">
                <a:latin typeface="+mj-lt"/>
              </a:rPr>
              <a:t> </a:t>
            </a:r>
            <a:r>
              <a:rPr lang="en-US" sz="3200" b="1" dirty="0" smtClean="0">
                <a:latin typeface="+mj-lt"/>
              </a:rPr>
              <a:t>Approach Work?</a:t>
            </a:r>
          </a:p>
        </p:txBody>
      </p:sp>
      <p:sp>
        <p:nvSpPr>
          <p:cNvPr id="93211" name="Text Box 1051"/>
          <p:cNvSpPr txBox="1">
            <a:spLocks noChangeArrowheads="1"/>
          </p:cNvSpPr>
          <p:nvPr/>
        </p:nvSpPr>
        <p:spPr bwMode="auto">
          <a:xfrm>
            <a:off x="5257800" y="3429000"/>
            <a:ext cx="2276475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eaLnBrk="0" hangingPunct="0">
              <a:defRPr/>
            </a:pPr>
            <a:endParaRPr lang="en-US">
              <a:solidFill>
                <a:srgbClr val="FFCC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610" name="Text Box 1061"/>
          <p:cNvSpPr txBox="1">
            <a:spLocks noChangeArrowheads="1"/>
          </p:cNvSpPr>
          <p:nvPr/>
        </p:nvSpPr>
        <p:spPr bwMode="auto">
          <a:xfrm>
            <a:off x="381000" y="1447800"/>
            <a:ext cx="86868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000" b="1" dirty="0">
                <a:latin typeface="+mn-lt"/>
                <a:ea typeface="Calibri" pitchFamily="34" charset="0"/>
                <a:cs typeface="Calibri" pitchFamily="34" charset="0"/>
              </a:rPr>
              <a:t>Using SLII model</a:t>
            </a: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 – </a:t>
            </a:r>
            <a:r>
              <a:rPr lang="en-US" sz="2000" b="1" dirty="0">
                <a:latin typeface="+mn-lt"/>
                <a:ea typeface="Calibri" pitchFamily="34" charset="0"/>
                <a:cs typeface="Calibri" pitchFamily="34" charset="0"/>
              </a:rPr>
              <a:t>In any given situation the </a:t>
            </a:r>
            <a:r>
              <a:rPr lang="en-US" sz="2000" b="1" dirty="0" smtClean="0">
                <a:latin typeface="+mn-lt"/>
                <a:ea typeface="Calibri" pitchFamily="34" charset="0"/>
                <a:cs typeface="Calibri" pitchFamily="34" charset="0"/>
              </a:rPr>
              <a:t>leader </a:t>
            </a:r>
            <a:r>
              <a:rPr lang="en-US" sz="2000" b="1" dirty="0">
                <a:latin typeface="+mn-lt"/>
                <a:ea typeface="Calibri" pitchFamily="34" charset="0"/>
                <a:cs typeface="Calibri" pitchFamily="34" charset="0"/>
              </a:rPr>
              <a:t>has </a:t>
            </a:r>
            <a:r>
              <a:rPr lang="en-US" sz="2000" b="1" dirty="0" smtClean="0">
                <a:latin typeface="+mn-lt"/>
                <a:ea typeface="Calibri" pitchFamily="34" charset="0"/>
                <a:cs typeface="Calibri" pitchFamily="34" charset="0"/>
              </a:rPr>
              <a:t>two </a:t>
            </a:r>
            <a:r>
              <a:rPr lang="en-US" sz="2000" b="1" dirty="0">
                <a:latin typeface="+mn-lt"/>
                <a:ea typeface="Calibri" pitchFamily="34" charset="0"/>
                <a:cs typeface="Calibri" pitchFamily="34" charset="0"/>
              </a:rPr>
              <a:t>tasks: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615287" y="1915180"/>
            <a:ext cx="16319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1st Task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157952" y="1915180"/>
            <a:ext cx="17505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sz="2800" b="1" dirty="0" smtClean="0">
                <a:solidFill>
                  <a:srgbClr val="0070C0"/>
                </a:solidFill>
                <a:latin typeface="Arial Rounded MT Bold" pitchFamily="34" charset="0"/>
                <a:cs typeface="Calibri" pitchFamily="34" charset="0"/>
              </a:rPr>
              <a:t>2nd Task</a:t>
            </a:r>
            <a:endParaRPr lang="en-US" sz="2800" b="1" dirty="0">
              <a:solidFill>
                <a:srgbClr val="0070C0"/>
              </a:solidFill>
              <a:latin typeface="Arial Rounded MT Bold" pitchFamily="34" charset="0"/>
              <a:cs typeface="Calibri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57200" y="2493526"/>
            <a:ext cx="4572000" cy="375487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eaLnBrk="0" hangingPunct="0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2200" b="1" dirty="0" smtClean="0">
                <a:latin typeface="+mn-lt"/>
                <a:cs typeface="Calibri" pitchFamily="34" charset="0"/>
              </a:rPr>
              <a:t>Diagnose the Situation</a:t>
            </a:r>
          </a:p>
          <a:p>
            <a:pPr eaLnBrk="0" hangingPunct="0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Identify  the developmental level of employee</a:t>
            </a:r>
          </a:p>
          <a:p>
            <a:pPr eaLnBrk="0" hangingPunct="0">
              <a:spcBef>
                <a:spcPts val="0"/>
              </a:spcBef>
              <a:spcAft>
                <a:spcPts val="600"/>
              </a:spcAft>
              <a:defRPr/>
            </a:pPr>
            <a:r>
              <a:rPr lang="en-US" sz="2200" b="1" i="1" dirty="0" smtClean="0">
                <a:latin typeface="+mn-lt"/>
                <a:cs typeface="Calibri" pitchFamily="34" charset="0"/>
              </a:rPr>
              <a:t>Ask questions like:</a:t>
            </a:r>
            <a:endParaRPr lang="en-US" sz="2200" b="1" dirty="0" smtClean="0">
              <a:latin typeface="+mn-lt"/>
              <a:cs typeface="Calibri" pitchFamily="34" charset="0"/>
            </a:endParaRPr>
          </a:p>
          <a:p>
            <a:pPr marL="288925" lvl="1" indent="-168275" eaLnBrk="0" hangingPunct="0">
              <a:spcBef>
                <a:spcPts val="0"/>
              </a:spcBef>
              <a:spcAft>
                <a:spcPts val="600"/>
              </a:spcAft>
              <a:buSzPct val="90000"/>
              <a:buFontTx/>
              <a:buChar char="•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What is the task subordinates  are being asked to perform? </a:t>
            </a:r>
          </a:p>
          <a:p>
            <a:pPr marL="288925" lvl="1" indent="-168275" eaLnBrk="0" hangingPunct="0">
              <a:spcBef>
                <a:spcPts val="0"/>
              </a:spcBef>
              <a:spcAft>
                <a:spcPts val="600"/>
              </a:spcAft>
              <a:buSzPct val="90000"/>
              <a:buFontTx/>
              <a:buChar char="•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How complicated is it?</a:t>
            </a:r>
          </a:p>
          <a:p>
            <a:pPr marL="288925" lvl="1" indent="-168275" eaLnBrk="0" hangingPunct="0">
              <a:spcBef>
                <a:spcPts val="0"/>
              </a:spcBef>
              <a:spcAft>
                <a:spcPts val="600"/>
              </a:spcAft>
              <a:buSzPct val="90000"/>
              <a:buFontTx/>
              <a:buChar char="•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What is their skill set?</a:t>
            </a:r>
          </a:p>
          <a:p>
            <a:pPr marL="288925" lvl="1" indent="-168275" eaLnBrk="0" hangingPunct="0">
              <a:spcBef>
                <a:spcPts val="0"/>
              </a:spcBef>
              <a:spcAft>
                <a:spcPts val="600"/>
              </a:spcAft>
              <a:buSzPct val="90000"/>
              <a:buFontTx/>
              <a:buChar char="•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Do they have the desire to complete the job?</a:t>
            </a:r>
            <a:endParaRPr lang="en-US" sz="2000" dirty="0">
              <a:latin typeface="+mn-lt"/>
              <a:cs typeface="Calibri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5257800" y="2489299"/>
            <a:ext cx="3733800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0" hangingPunct="0">
              <a:spcAft>
                <a:spcPts val="1200"/>
              </a:spcAft>
              <a:defRPr/>
            </a:pPr>
            <a:r>
              <a:rPr lang="en-US" sz="2200" b="1" dirty="0" smtClean="0">
                <a:latin typeface="+mn-lt"/>
                <a:cs typeface="Calibri" pitchFamily="34" charset="0"/>
              </a:rPr>
              <a:t>Adapt Style</a:t>
            </a:r>
          </a:p>
          <a:p>
            <a:pPr eaLnBrk="0" hangingPunct="0">
              <a:spcAft>
                <a:spcPts val="1200"/>
              </a:spcAft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To prescribed Leadership style in the SLII model</a:t>
            </a:r>
          </a:p>
          <a:p>
            <a:pPr marL="347663" lvl="1" indent="-169863" eaLnBrk="0" hangingPunct="0">
              <a:spcAft>
                <a:spcPts val="1200"/>
              </a:spcAft>
              <a:buSzPct val="90000"/>
              <a:buFont typeface="Arial" pitchFamily="34" charset="0"/>
              <a:buChar char="•"/>
              <a:defRPr/>
            </a:pPr>
            <a:r>
              <a:rPr lang="en-US" sz="2000" dirty="0" smtClean="0">
                <a:latin typeface="+mn-lt"/>
                <a:cs typeface="Calibri" pitchFamily="34" charset="0"/>
              </a:rPr>
              <a:t>Leadership style must correspond to the employee’s development level</a:t>
            </a:r>
            <a:endParaRPr lang="en-US" sz="2000" dirty="0">
              <a:latin typeface="+mn-lt"/>
              <a:cs typeface="Calibri" pitchFamily="34" charset="0"/>
            </a:endParaRPr>
          </a:p>
        </p:txBody>
      </p:sp>
      <p:sp>
        <p:nvSpPr>
          <p:cNvPr id="1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64"/>
          <p:cNvSpPr>
            <a:spLocks noGrp="1" noChangeArrowheads="1"/>
          </p:cNvSpPr>
          <p:nvPr>
            <p:ph type="title"/>
          </p:nvPr>
        </p:nvSpPr>
        <p:spPr>
          <a:xfrm>
            <a:off x="304800" y="914400"/>
            <a:ext cx="8763000" cy="533400"/>
          </a:xfrm>
        </p:spPr>
        <p:txBody>
          <a:bodyPr anchor="t"/>
          <a:lstStyle/>
          <a:p>
            <a:pPr eaLnBrk="1" hangingPunct="1"/>
            <a:r>
              <a:rPr lang="en-US" sz="3200" b="1" dirty="0" smtClean="0">
                <a:latin typeface="+mj-lt"/>
              </a:rPr>
              <a:t>How Does the Situational Approach Work?</a:t>
            </a:r>
            <a:br>
              <a:rPr lang="en-US" sz="3200" b="1" dirty="0" smtClean="0">
                <a:latin typeface="+mj-lt"/>
              </a:rPr>
            </a:br>
            <a:endParaRPr lang="en-US" sz="3200" b="1" dirty="0" smtClean="0">
              <a:latin typeface="+mj-lt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762000" y="1988402"/>
            <a:ext cx="74676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hangingPunct="0"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Employee’s Developmental Level</a:t>
            </a:r>
          </a:p>
          <a:p>
            <a:pPr marL="800100" lvl="1" indent="-342900" eaLnBrk="0" hangingPunct="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Competence</a:t>
            </a:r>
          </a:p>
          <a:p>
            <a:pPr marL="800100" lvl="1" indent="-342900" eaLnBrk="0" hangingPunct="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Commitment</a:t>
            </a:r>
          </a:p>
          <a:p>
            <a:pPr lvl="0" eaLnBrk="0" hangingPunct="0">
              <a:defRPr/>
            </a:pPr>
            <a:endParaRPr lang="en-US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eaLnBrk="0" hangingPunct="0"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Leader’s Leadership Style</a:t>
            </a:r>
          </a:p>
          <a:p>
            <a:pPr marL="800100" lvl="1" indent="-342900" eaLnBrk="0" hangingPunct="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Directive</a:t>
            </a:r>
            <a:endParaRPr lang="en-US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800100" lvl="1" indent="-342900" eaLnBrk="0" hangingPunct="0">
              <a:buFont typeface="Arial" panose="020B0604020202020204" pitchFamily="34" charset="0"/>
              <a:buChar char="•"/>
              <a:defRPr/>
            </a:pPr>
            <a:r>
              <a:rPr lang="en-US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Supportive</a:t>
            </a:r>
            <a:endParaRPr lang="en-US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eaLnBrk="0" hangingPunct="0">
              <a:defRPr/>
            </a:pPr>
            <a:endParaRPr lang="en-US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eaLnBrk="0" hangingPunct="0">
              <a:defRPr/>
            </a:pPr>
            <a:endParaRPr lang="en-US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ctr" eaLnBrk="0" hangingPunct="0">
              <a:defRPr/>
            </a:pPr>
            <a:endParaRPr lang="en-US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1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838200"/>
            <a:ext cx="8686800" cy="609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8229600" cy="40386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Marketplace approval</a:t>
            </a:r>
            <a:r>
              <a:rPr lang="en-US" sz="2400" dirty="0" smtClean="0">
                <a:latin typeface="+mn-lt"/>
              </a:rPr>
              <a:t>. Situational leadership is perceived as providing a credible model for training employees to become effective leaders.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Practicality. </a:t>
            </a:r>
            <a:r>
              <a:rPr lang="en-US" sz="2400" dirty="0" smtClean="0">
                <a:latin typeface="+mn-lt"/>
              </a:rPr>
              <a:t>Situational leadership is a straightforward approach that is easily understood and applied in a variety of settings.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</a:pPr>
            <a:r>
              <a:rPr lang="en-US" sz="2400" b="1" dirty="0" smtClean="0">
                <a:latin typeface="+mn-lt"/>
              </a:rPr>
              <a:t>Prescriptive value. </a:t>
            </a:r>
            <a:r>
              <a:rPr lang="en-US" sz="2400" dirty="0" smtClean="0">
                <a:latin typeface="+mn-lt"/>
              </a:rPr>
              <a:t>Situational leadership clearly outlines what you should and should not do in various settings.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981200"/>
            <a:ext cx="8229600" cy="28194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2400"/>
              </a:spcAft>
            </a:pPr>
            <a:r>
              <a:rPr lang="en-US" sz="2400" b="1" dirty="0" smtClean="0">
                <a:latin typeface="+mn-lt"/>
              </a:rPr>
              <a:t>Leader flexibility. </a:t>
            </a:r>
            <a:r>
              <a:rPr lang="en-US" sz="2400" dirty="0" smtClean="0">
                <a:latin typeface="+mn-lt"/>
              </a:rPr>
              <a:t>Situational leadership stresses that effective leaders are those who can change their styles based on task requirements and subordinate needs.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</a:pPr>
            <a:r>
              <a:rPr lang="en-US" sz="2400" b="1" dirty="0" smtClean="0">
                <a:latin typeface="+mn-lt"/>
              </a:rPr>
              <a:t>Differential treatment. </a:t>
            </a:r>
            <a:r>
              <a:rPr lang="en-US" sz="2400" dirty="0" smtClean="0">
                <a:latin typeface="+mn-lt"/>
              </a:rPr>
              <a:t>Situational leadership is based on the premise that leaders need to treat each subordinate according to his/her unique needs.</a:t>
            </a:r>
          </a:p>
          <a:p>
            <a:pPr eaLnBrk="1" hangingPunct="1">
              <a:lnSpc>
                <a:spcPct val="90000"/>
              </a:lnSpc>
            </a:pPr>
            <a:endParaRPr lang="en-US" sz="2400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381000" y="838200"/>
            <a:ext cx="86868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200" b="1" i="1" kern="1200">
                <a:solidFill>
                  <a:schemeClr val="tx1"/>
                </a:solidFill>
                <a:latin typeface="+mj-lt"/>
                <a:ea typeface="+mj-ea"/>
                <a:cs typeface="Times New Roman" pitchFamily="18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 i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mtClean="0"/>
              <a:t>Strengths</a:t>
            </a:r>
            <a:endParaRPr lang="en-US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14400"/>
            <a:ext cx="77724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28800"/>
            <a:ext cx="8077200" cy="3810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Lack of an empirical foundation raises theoretical considerations regarding the validity of the approach.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Further research is required to determine how commitment and competence are conceptualized for each developmental level.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Conceptualization of commitment itself and why it varies is very unclear.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Replication studies fail to support basic prescriptions of situational leadership model.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1828800"/>
            <a:ext cx="8077200" cy="33528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Does not account for how particular demographics influence the leader-subordinate prescriptions of the model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Fails to adequately address the issue of one-to-one versus group leadership in an organizational setting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Questionnaires are biased in favor of situational leadership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914400"/>
            <a:ext cx="7772400" cy="457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0"/>
            <a:ext cx="8153400" cy="8382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1828800"/>
            <a:ext cx="8458200" cy="35052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Often used in consulting because it’s easy to conceptualize and apply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Straightforward nature makes it practical for managers to apply</a:t>
            </a:r>
          </a:p>
          <a:p>
            <a:pPr eaLnBrk="1" hangingPunct="1">
              <a:spcBef>
                <a:spcPct val="0"/>
              </a:spcBef>
              <a:spcAft>
                <a:spcPts val="24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Breadth of situational approach facilitates its applicability in virtually all types of organizations and levels of management in organizations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2880</TotalTime>
  <Words>2130</Words>
  <Application>Microsoft Office PowerPoint</Application>
  <PresentationFormat>On-screen Show (4:3)</PresentationFormat>
  <Paragraphs>247</Paragraphs>
  <Slides>28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Arial Rounded MT Bold</vt:lpstr>
      <vt:lpstr>Calibri</vt:lpstr>
      <vt:lpstr>Times New Roman</vt:lpstr>
      <vt:lpstr>Wingdings</vt:lpstr>
      <vt:lpstr>Wingdings 2</vt:lpstr>
      <vt:lpstr>1_Custom Design</vt:lpstr>
      <vt:lpstr>Week 3   Situational Approach</vt:lpstr>
      <vt:lpstr>Overview</vt:lpstr>
      <vt:lpstr>Situational Approach Description  (Hersey &amp; Blanchard, 1969)</vt:lpstr>
      <vt:lpstr>Situational Approach Description, cont’d  (Hersey &amp; Blanchard, 1969)</vt:lpstr>
      <vt:lpstr>Leadership Styles</vt:lpstr>
      <vt:lpstr>PowerPoint Presentation</vt:lpstr>
      <vt:lpstr>PowerPoint Presentation</vt:lpstr>
      <vt:lpstr>PowerPoint Presentation</vt:lpstr>
      <vt:lpstr>Applying the Situational Leadership Model</vt:lpstr>
      <vt:lpstr>S1 - Directing Style</vt:lpstr>
      <vt:lpstr>S2 - Coaching Style</vt:lpstr>
      <vt:lpstr>S3 - Supporting Style</vt:lpstr>
      <vt:lpstr>S4 - Delegating Style</vt:lpstr>
      <vt:lpstr>Development Levels</vt:lpstr>
      <vt:lpstr>PowerPoint Presentation</vt:lpstr>
      <vt:lpstr>Situational Theories Of Leadership</vt:lpstr>
      <vt:lpstr>Situational Leadership</vt:lpstr>
      <vt:lpstr>Summary of the Situational Leadership Model</vt:lpstr>
      <vt:lpstr>PowerPoint Presentation</vt:lpstr>
      <vt:lpstr>PowerPoint Presentation</vt:lpstr>
      <vt:lpstr>Situational Approach</vt:lpstr>
      <vt:lpstr>How Does The Situational Approach Work?</vt:lpstr>
      <vt:lpstr>How Does the Situational Approach Work? </vt:lpstr>
      <vt:lpstr>Strengths</vt:lpstr>
      <vt:lpstr>PowerPoint Presentation</vt:lpstr>
      <vt:lpstr>Criticisms</vt:lpstr>
      <vt:lpstr>Criticisms</vt:lpstr>
      <vt:lpstr>Application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L0237_User</cp:lastModifiedBy>
  <cp:revision>244</cp:revision>
  <dcterms:created xsi:type="dcterms:W3CDTF">2000-11-13T21:29:08Z</dcterms:created>
  <dcterms:modified xsi:type="dcterms:W3CDTF">2017-02-10T10:47:27Z</dcterms:modified>
</cp:coreProperties>
</file>