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08" r:id="rId4"/>
    <p:sldId id="309" r:id="rId5"/>
    <p:sldId id="310" r:id="rId6"/>
    <p:sldId id="311" r:id="rId7"/>
    <p:sldId id="29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15/06/2022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3 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FA54A-444F-44AB-A858-5C80AF1E8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4000" b="1" dirty="0">
                <a:ea typeface="Calibri" panose="020F0502020204030204" pitchFamily="34" charset="0"/>
                <a:cs typeface="Times New Roman" panose="02020603050405020304" pitchFamily="18" charset="0"/>
              </a:rPr>
              <a:t>Seminar Task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EDA6F-2AC0-450B-9E01-51AE3681C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282377"/>
          </a:xfrm>
        </p:spPr>
        <p:txBody>
          <a:bodyPr/>
          <a:lstStyle/>
          <a:p>
            <a:pPr marL="0" indent="0" algn="just">
              <a:buNone/>
            </a:pP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4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Read the case study, discuss your findings, prepare a proposal for community engagement, adopt the five stages covered in the lecture.</a:t>
            </a:r>
            <a:endParaRPr lang="en-GB" sz="40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C2D2A-5422-4E19-ADDB-DA27A3046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15/06/2022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1E69CF-714A-414F-BF6C-17B8A623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18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C9ECE-4709-4AE7-94C9-8B32454B2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170" y="47561"/>
            <a:ext cx="8229600" cy="818892"/>
          </a:xfrm>
        </p:spPr>
        <p:txBody>
          <a:bodyPr/>
          <a:lstStyle/>
          <a:p>
            <a:r>
              <a:rPr lang="en-US" sz="3200" b="1" dirty="0"/>
              <a:t>Task: Complete the Table Below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931F6-BB12-4B0B-8619-6175FE4E8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3269" y="957284"/>
            <a:ext cx="9284023" cy="813953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Develop a simple stakeholders engagement plan for a community project and fill the table below:</a:t>
            </a:r>
            <a:endParaRPr lang="en-GB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EED8803-5D02-4112-9AFF-854BD7A8904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85642429"/>
              </p:ext>
            </p:extLst>
          </p:nvPr>
        </p:nvGraphicFramePr>
        <p:xfrm>
          <a:off x="1631504" y="1887624"/>
          <a:ext cx="8833908" cy="3773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477">
                  <a:extLst>
                    <a:ext uri="{9D8B030D-6E8A-4147-A177-3AD203B41FA5}">
                      <a16:colId xmlns:a16="http://schemas.microsoft.com/office/drawing/2014/main" val="1886296439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4004444195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3372481648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68552745"/>
                    </a:ext>
                  </a:extLst>
                </a:gridCol>
              </a:tblGrid>
              <a:tr h="1246335">
                <a:tc>
                  <a:txBody>
                    <a:bodyPr/>
                    <a:lstStyle/>
                    <a:p>
                      <a:r>
                        <a:rPr lang="en-US" dirty="0"/>
                        <a:t>Stakeholders' footprint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the operations and project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the risks and opportunities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Engage externally with stakeholders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576340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99256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8759687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345487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130663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475277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CBB26-4BD6-45BD-88C8-1C7749A0B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A677A-CFC1-456A-8EAF-A3F99E5841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511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A0B07-726C-4750-A787-0F53AC2D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706090"/>
          </a:xfrm>
        </p:spPr>
        <p:txBody>
          <a:bodyPr/>
          <a:lstStyle/>
          <a:p>
            <a:r>
              <a:rPr lang="en-US" sz="3200" b="1" dirty="0"/>
              <a:t>Task: Complete the Table Below</a:t>
            </a:r>
            <a:endParaRPr lang="en-GB" sz="3200" b="1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C18A2DED-ECD7-4E28-9F53-8501B2B10E7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22598073"/>
              </p:ext>
            </p:extLst>
          </p:nvPr>
        </p:nvGraphicFramePr>
        <p:xfrm>
          <a:off x="1444752" y="914401"/>
          <a:ext cx="8766048" cy="47124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2126">
                  <a:extLst>
                    <a:ext uri="{9D8B030D-6E8A-4147-A177-3AD203B41FA5}">
                      <a16:colId xmlns:a16="http://schemas.microsoft.com/office/drawing/2014/main" val="2099481170"/>
                    </a:ext>
                  </a:extLst>
                </a:gridCol>
                <a:gridCol w="5723922">
                  <a:extLst>
                    <a:ext uri="{9D8B030D-6E8A-4147-A177-3AD203B41FA5}">
                      <a16:colId xmlns:a16="http://schemas.microsoft.com/office/drawing/2014/main" val="2544317254"/>
                    </a:ext>
                  </a:extLst>
                </a:gridCol>
              </a:tblGrid>
              <a:tr h="355924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337074"/>
                  </a:ext>
                </a:extLst>
              </a:tr>
              <a:tr h="871963">
                <a:tc>
                  <a:txBody>
                    <a:bodyPr/>
                    <a:lstStyle/>
                    <a:p>
                      <a:r>
                        <a:rPr lang="en-GB" sz="1800" dirty="0"/>
                        <a:t>Decide communication plan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017927"/>
                  </a:ext>
                </a:extLst>
              </a:tr>
              <a:tr h="877623">
                <a:tc>
                  <a:txBody>
                    <a:bodyPr/>
                    <a:lstStyle/>
                    <a:p>
                      <a:r>
                        <a:rPr lang="en-GB" sz="1800" dirty="0"/>
                        <a:t>Change management and control mechanism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5508110"/>
                  </a:ext>
                </a:extLst>
              </a:tr>
              <a:tr h="614336">
                <a:tc>
                  <a:txBody>
                    <a:bodyPr/>
                    <a:lstStyle/>
                    <a:p>
                      <a:r>
                        <a:rPr lang="en-GB" sz="1800" dirty="0"/>
                        <a:t>Reporting strategies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914192"/>
                  </a:ext>
                </a:extLst>
              </a:tr>
              <a:tr h="614336">
                <a:tc>
                  <a:txBody>
                    <a:bodyPr/>
                    <a:lstStyle/>
                    <a:p>
                      <a:r>
                        <a:rPr lang="en-GB" sz="1800" dirty="0"/>
                        <a:t>Documentation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3469711"/>
                  </a:ext>
                </a:extLst>
              </a:tr>
              <a:tr h="614336">
                <a:tc>
                  <a:txBody>
                    <a:bodyPr/>
                    <a:lstStyle/>
                    <a:p>
                      <a:r>
                        <a:rPr lang="en-GB" sz="1800" dirty="0"/>
                        <a:t>Time evaluation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31804"/>
                  </a:ext>
                </a:extLst>
              </a:tr>
              <a:tr h="6143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Quality reference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579301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59592-D90C-4890-AF86-75531E382C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587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7B200-BE5F-4F28-8C11-69B0EB48D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1" y="274638"/>
            <a:ext cx="8012311" cy="1143000"/>
          </a:xfrm>
        </p:spPr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b="1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561F3F1-6036-455D-9CAC-005C3E95C99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63911" y="1628800"/>
          <a:ext cx="822960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3857">
                  <a:extLst>
                    <a:ext uri="{9D8B030D-6E8A-4147-A177-3AD203B41FA5}">
                      <a16:colId xmlns:a16="http://schemas.microsoft.com/office/drawing/2014/main" val="1640085859"/>
                    </a:ext>
                  </a:extLst>
                </a:gridCol>
                <a:gridCol w="5985743">
                  <a:extLst>
                    <a:ext uri="{9D8B030D-6E8A-4147-A177-3AD203B41FA5}">
                      <a16:colId xmlns:a16="http://schemas.microsoft.com/office/drawing/2014/main" val="2454849201"/>
                    </a:ext>
                  </a:extLst>
                </a:gridCol>
              </a:tblGrid>
              <a:tr h="612068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249043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Tracking 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0257953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Monitoring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828479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277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Feedbacking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5721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Flexible adjustment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8393384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F2621-1C10-42F1-87EB-8F4CC2E2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B825F-B449-4CF3-97B2-E239AF957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582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4B6F6-3440-4388-A532-F9FCB55BD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EA540-4A13-49A2-9F37-4D4380237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81F56-CF8E-4694-93D5-03F741AA8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B02D6EB7-F0AD-4C0B-AED9-A4589D31511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74826" y="1600200"/>
          <a:ext cx="8435975" cy="4061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1202">
                  <a:extLst>
                    <a:ext uri="{9D8B030D-6E8A-4147-A177-3AD203B41FA5}">
                      <a16:colId xmlns:a16="http://schemas.microsoft.com/office/drawing/2014/main" val="2392134585"/>
                    </a:ext>
                  </a:extLst>
                </a:gridCol>
                <a:gridCol w="6284773">
                  <a:extLst>
                    <a:ext uri="{9D8B030D-6E8A-4147-A177-3AD203B41FA5}">
                      <a16:colId xmlns:a16="http://schemas.microsoft.com/office/drawing/2014/main" val="658759561"/>
                    </a:ext>
                  </a:extLst>
                </a:gridCol>
              </a:tblGrid>
              <a:tr h="812210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191597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0711845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Success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3767129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Decision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837348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Lesson learnt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266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81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D5D40-9593-4D52-89E8-D9C73C921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33400"/>
          </a:xfrm>
        </p:spPr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77CE2-E0E6-4E60-A11E-ED7E29CDC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34FED-0B53-40EA-8D61-C474FB8812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CFF75B6-D9D4-4B3E-99D3-1F9140353F0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01697410"/>
              </p:ext>
            </p:extLst>
          </p:nvPr>
        </p:nvGraphicFramePr>
        <p:xfrm>
          <a:off x="1629834" y="1051561"/>
          <a:ext cx="8580968" cy="45262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8026">
                  <a:extLst>
                    <a:ext uri="{9D8B030D-6E8A-4147-A177-3AD203B41FA5}">
                      <a16:colId xmlns:a16="http://schemas.microsoft.com/office/drawing/2014/main" val="3402748878"/>
                    </a:ext>
                  </a:extLst>
                </a:gridCol>
                <a:gridCol w="4432942">
                  <a:extLst>
                    <a:ext uri="{9D8B030D-6E8A-4147-A177-3AD203B41FA5}">
                      <a16:colId xmlns:a16="http://schemas.microsoft.com/office/drawing/2014/main" val="3045812701"/>
                    </a:ext>
                  </a:extLst>
                </a:gridCol>
              </a:tblGrid>
              <a:tr h="672950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792200"/>
                  </a:ext>
                </a:extLst>
              </a:tr>
              <a:tr h="672950">
                <a:tc>
                  <a:txBody>
                    <a:bodyPr/>
                    <a:lstStyle/>
                    <a:p>
                      <a:r>
                        <a:rPr lang="en-GB" sz="1800" dirty="0"/>
                        <a:t>Finalise evaluation documentation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592028"/>
                  </a:ext>
                </a:extLst>
              </a:tr>
              <a:tr h="1161531">
                <a:tc>
                  <a:txBody>
                    <a:bodyPr/>
                    <a:lstStyle/>
                    <a:p>
                      <a:r>
                        <a:rPr lang="en-GB" sz="1800" dirty="0"/>
                        <a:t>Conduct the formal and informal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44228"/>
                  </a:ext>
                </a:extLst>
              </a:tr>
              <a:tr h="672950">
                <a:tc>
                  <a:txBody>
                    <a:bodyPr/>
                    <a:lstStyle/>
                    <a:p>
                      <a:r>
                        <a:rPr lang="en-GB" sz="1800" dirty="0"/>
                        <a:t>Conduct team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081093"/>
                  </a:ext>
                </a:extLst>
              </a:tr>
              <a:tr h="672950">
                <a:tc>
                  <a:txBody>
                    <a:bodyPr/>
                    <a:lstStyle/>
                    <a:p>
                      <a:r>
                        <a:rPr lang="en-GB" sz="1800" dirty="0"/>
                        <a:t>Communicate outcome and findings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652340"/>
                  </a:ext>
                </a:extLst>
              </a:tr>
              <a:tr h="6729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Celebrate success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179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24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176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LCBB4002: Community Engagement      </vt:lpstr>
      <vt:lpstr> Seminar Task</vt:lpstr>
      <vt:lpstr>Task: Complete the Table Below</vt:lpstr>
      <vt:lpstr>Task: Complete the Table Below</vt:lpstr>
      <vt:lpstr>Task: Complete the Table Below</vt:lpstr>
      <vt:lpstr>Task: Complete the Table Below</vt:lpstr>
      <vt:lpstr>Task: Complete the Table Below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Olu Adegbite</cp:lastModifiedBy>
  <cp:revision>10</cp:revision>
  <dcterms:created xsi:type="dcterms:W3CDTF">2021-06-11T21:49:32Z</dcterms:created>
  <dcterms:modified xsi:type="dcterms:W3CDTF">2022-06-15T22:08:28Z</dcterms:modified>
</cp:coreProperties>
</file>