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3"/>
  </p:notesMasterIdLst>
  <p:sldIdLst>
    <p:sldId id="256" r:id="rId2"/>
    <p:sldId id="352" r:id="rId3"/>
    <p:sldId id="281" r:id="rId4"/>
    <p:sldId id="279" r:id="rId5"/>
    <p:sldId id="285" r:id="rId6"/>
    <p:sldId id="328" r:id="rId7"/>
    <p:sldId id="269" r:id="rId8"/>
    <p:sldId id="271" r:id="rId9"/>
    <p:sldId id="272" r:id="rId10"/>
    <p:sldId id="354" r:id="rId11"/>
    <p:sldId id="286" r:id="rId12"/>
    <p:sldId id="287" r:id="rId13"/>
    <p:sldId id="288" r:id="rId14"/>
    <p:sldId id="265" r:id="rId15"/>
    <p:sldId id="329" r:id="rId16"/>
    <p:sldId id="266" r:id="rId17"/>
    <p:sldId id="355" r:id="rId18"/>
    <p:sldId id="356" r:id="rId19"/>
    <p:sldId id="357" r:id="rId20"/>
    <p:sldId id="360" r:id="rId21"/>
    <p:sldId id="361" r:id="rId22"/>
    <p:sldId id="364" r:id="rId23"/>
    <p:sldId id="362" r:id="rId24"/>
    <p:sldId id="363" r:id="rId25"/>
    <p:sldId id="365" r:id="rId26"/>
    <p:sldId id="369" r:id="rId27"/>
    <p:sldId id="368" r:id="rId28"/>
    <p:sldId id="366" r:id="rId29"/>
    <p:sldId id="367" r:id="rId30"/>
    <p:sldId id="370" r:id="rId31"/>
    <p:sldId id="347" r:id="rId32"/>
  </p:sldIdLst>
  <p:sldSz cx="9144000" cy="6858000" type="screen4x3"/>
  <p:notesSz cx="6858000" cy="9144000"/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1426" y="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encabezado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3" name="2 Marcador de fecha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AF0F17-3B1F-4678-8B96-D3985A0C3C7D}" type="datetimeFigureOut">
              <a:rPr lang="es-ES" smtClean="0"/>
              <a:pPr/>
              <a:t>05/11/2018</a:t>
            </a:fld>
            <a:endParaRPr lang="es-ES"/>
          </a:p>
        </p:txBody>
      </p:sp>
      <p:sp>
        <p:nvSpPr>
          <p:cNvPr id="4" name="3 Marcador de imagen de diapositiva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s-ES"/>
          </a:p>
        </p:txBody>
      </p:sp>
      <p:sp>
        <p:nvSpPr>
          <p:cNvPr id="5" name="4 Marcador de notas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438F36-560E-4999-949D-2BC72BD23740}" type="slidenum">
              <a:rPr lang="es-ES" smtClean="0"/>
              <a:pPr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362004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" smtClean="0"/>
              <a:t>Haga clic para modificar el estilo de subtítulo del patrón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AB2DC-020D-4A5E-BEE3-937359817D0B}" type="datetimeFigureOut">
              <a:rPr lang="es-ES" smtClean="0"/>
              <a:pPr/>
              <a:t>05/11/2018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9A1CE-F549-4955-BEA6-927AA69A44BB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AB2DC-020D-4A5E-BEE3-937359817D0B}" type="datetimeFigureOut">
              <a:rPr lang="es-ES" smtClean="0"/>
              <a:pPr/>
              <a:t>05/11/2018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9A1CE-F549-4955-BEA6-927AA69A44BB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AB2DC-020D-4A5E-BEE3-937359817D0B}" type="datetimeFigureOut">
              <a:rPr lang="es-ES" smtClean="0"/>
              <a:pPr/>
              <a:t>05/11/2018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9A1CE-F549-4955-BEA6-927AA69A44BB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AB2DC-020D-4A5E-BEE3-937359817D0B}" type="datetimeFigureOut">
              <a:rPr lang="es-ES" smtClean="0"/>
              <a:pPr/>
              <a:t>05/11/2018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9A1CE-F549-4955-BEA6-927AA69A44BB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texto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7" name="6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AB2DC-020D-4A5E-BEE3-937359817D0B}" type="datetimeFigureOut">
              <a:rPr lang="es-ES" smtClean="0"/>
              <a:pPr/>
              <a:t>05/11/2018</a:t>
            </a:fld>
            <a:endParaRPr lang="es-ES"/>
          </a:p>
        </p:txBody>
      </p:sp>
      <p:sp>
        <p:nvSpPr>
          <p:cNvPr id="8" name="7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9" name="8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9A1CE-F549-4955-BEA6-927AA69A44BB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AB2DC-020D-4A5E-BEE3-937359817D0B}" type="datetimeFigureOut">
              <a:rPr lang="es-ES" smtClean="0"/>
              <a:pPr/>
              <a:t>05/11/2018</a:t>
            </a:fld>
            <a:endParaRPr lang="es-ES"/>
          </a:p>
        </p:txBody>
      </p:sp>
      <p:sp>
        <p:nvSpPr>
          <p:cNvPr id="4" name="3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5" name="4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9A1CE-F549-4955-BEA6-927AA69A44BB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AB2DC-020D-4A5E-BEE3-937359817D0B}" type="datetimeFigureOut">
              <a:rPr lang="es-ES" smtClean="0"/>
              <a:pPr/>
              <a:t>05/11/2018</a:t>
            </a:fld>
            <a:endParaRPr lang="es-ES"/>
          </a:p>
        </p:txBody>
      </p:sp>
      <p:sp>
        <p:nvSpPr>
          <p:cNvPr id="3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9A1CE-F549-4955-BEA6-927AA69A44BB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AB2DC-020D-4A5E-BEE3-937359817D0B}" type="datetimeFigureOut">
              <a:rPr lang="es-ES" smtClean="0"/>
              <a:pPr/>
              <a:t>05/11/2018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9A1CE-F549-4955-BEA6-927AA69A44BB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AB2DC-020D-4A5E-BEE3-937359817D0B}" type="datetimeFigureOut">
              <a:rPr lang="es-ES" smtClean="0"/>
              <a:pPr/>
              <a:t>05/11/2018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9A1CE-F549-4955-BEA6-927AA69A44BB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AB2DC-020D-4A5E-BEE3-937359817D0B}" type="datetimeFigureOut">
              <a:rPr lang="es-ES" smtClean="0"/>
              <a:pPr/>
              <a:t>05/11/2018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9A1CE-F549-4955-BEA6-927AA69A44BB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AB2DC-020D-4A5E-BEE3-937359817D0B}" type="datetimeFigureOut">
              <a:rPr lang="es-ES" smtClean="0"/>
              <a:pPr/>
              <a:t>05/11/2018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9A1CE-F549-4955-BEA6-927AA69A44BB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título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1AB2DC-020D-4A5E-BEE3-937359817D0B}" type="datetimeFigureOut">
              <a:rPr lang="es-ES" smtClean="0"/>
              <a:pPr/>
              <a:t>05/11/2018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B9A1CE-F549-4955-BEA6-927AA69A44BB}" type="slidenum">
              <a:rPr lang="es-ES" smtClean="0"/>
              <a:pPr/>
              <a:t>‹#›</a:t>
            </a:fld>
            <a:endParaRPr lang="es-E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aisma.com/en/location/swansea.html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???" TargetMode="External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gif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7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l-BmwWnuwPs" TargetMode="External"/><Relationship Id="rId2" Type="http://schemas.openxmlformats.org/officeDocument/2006/relationships/hyperlink" Target="https://www.builditsolar.com/References/SunChartRS.htm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1138" name="Picture 2" descr="http://www.3viajesaldia.com/wp-content/uploads/2008/02/353250218_404318ff36.jpg"/>
          <p:cNvPicPr>
            <a:picLocks noChangeAspect="1" noChangeArrowheads="1"/>
          </p:cNvPicPr>
          <p:nvPr/>
        </p:nvPicPr>
        <p:blipFill>
          <a:blip r:embed="rId2" cstate="print"/>
          <a:srcRect l="1848" r="4018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17" name="16 Rectángulo redondeado"/>
          <p:cNvSpPr/>
          <p:nvPr/>
        </p:nvSpPr>
        <p:spPr>
          <a:xfrm>
            <a:off x="6588224" y="5589240"/>
            <a:ext cx="2160240" cy="100811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3 CuadroTexto"/>
          <p:cNvSpPr txBox="1"/>
          <p:nvPr/>
        </p:nvSpPr>
        <p:spPr>
          <a:xfrm>
            <a:off x="5868144" y="3501008"/>
            <a:ext cx="25922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s-ES_tradnl" sz="3200" b="1" dirty="0" smtClean="0">
                <a:solidFill>
                  <a:srgbClr val="FFFF00"/>
                </a:solidFill>
              </a:rPr>
              <a:t>SOLAR ORIENTATION </a:t>
            </a:r>
          </a:p>
        </p:txBody>
      </p:sp>
      <p:pic>
        <p:nvPicPr>
          <p:cNvPr id="16" name="Picture 2" descr="UW Trinity Saint David 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5733256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18" name="17 Rectángulo redondeado"/>
          <p:cNvSpPr/>
          <p:nvPr/>
        </p:nvSpPr>
        <p:spPr>
          <a:xfrm>
            <a:off x="395536" y="5877272"/>
            <a:ext cx="2952328" cy="72008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sz="2400" b="1" dirty="0" smtClean="0">
                <a:solidFill>
                  <a:schemeClr val="tx1"/>
                </a:solidFill>
              </a:rPr>
              <a:t>Juan </a:t>
            </a:r>
            <a:r>
              <a:rPr lang="es-ES_tradnl" sz="2400" b="1" dirty="0" smtClean="0">
                <a:solidFill>
                  <a:schemeClr val="tx1"/>
                </a:solidFill>
              </a:rPr>
              <a:t>A </a:t>
            </a:r>
            <a:r>
              <a:rPr lang="es-ES_tradnl" sz="2400" b="1" dirty="0" err="1" smtClean="0">
                <a:solidFill>
                  <a:schemeClr val="tx1"/>
                </a:solidFill>
              </a:rPr>
              <a:t>Ferriz</a:t>
            </a:r>
            <a:r>
              <a:rPr lang="es-ES_tradnl" sz="2400" b="1" dirty="0" smtClean="0">
                <a:solidFill>
                  <a:schemeClr val="tx1"/>
                </a:solidFill>
              </a:rPr>
              <a:t>-Papi</a:t>
            </a:r>
            <a:endParaRPr lang="en-GB" sz="2400" b="1" dirty="0">
              <a:solidFill>
                <a:schemeClr val="tx1"/>
              </a:solidFill>
            </a:endParaRPr>
          </a:p>
        </p:txBody>
      </p:sp>
      <p:sp>
        <p:nvSpPr>
          <p:cNvPr id="19" name="18 CuadroTexto"/>
          <p:cNvSpPr txBox="1"/>
          <p:nvPr/>
        </p:nvSpPr>
        <p:spPr>
          <a:xfrm>
            <a:off x="467544" y="3356992"/>
            <a:ext cx="38884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4800" b="1" dirty="0" smtClean="0">
                <a:solidFill>
                  <a:srgbClr val="FFFF00"/>
                </a:solidFill>
              </a:rPr>
              <a:t>PASSIVE DESIGN</a:t>
            </a:r>
            <a:endParaRPr lang="es-ES" sz="48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2 CuadroTexto"/>
          <p:cNvSpPr txBox="1"/>
          <p:nvPr/>
        </p:nvSpPr>
        <p:spPr>
          <a:xfrm>
            <a:off x="755576" y="1412776"/>
            <a:ext cx="61926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/>
              <a:t>Why</a:t>
            </a:r>
            <a:r>
              <a:rPr lang="es-ES_tradnl" sz="2400" b="1" dirty="0" smtClean="0"/>
              <a:t> </a:t>
            </a:r>
            <a:r>
              <a:rPr lang="es-ES_tradnl" sz="2400" b="1" dirty="0" err="1" smtClean="0"/>
              <a:t>is</a:t>
            </a:r>
            <a:r>
              <a:rPr lang="es-ES_tradnl" sz="2400" b="1" dirty="0" smtClean="0"/>
              <a:t> solar </a:t>
            </a:r>
            <a:r>
              <a:rPr lang="es-ES_tradnl" sz="2400" b="1" dirty="0" err="1" smtClean="0"/>
              <a:t>orientation</a:t>
            </a:r>
            <a:r>
              <a:rPr lang="es-ES_tradnl" sz="2400" b="1" dirty="0" smtClean="0"/>
              <a:t> </a:t>
            </a:r>
            <a:r>
              <a:rPr lang="es-ES_tradnl" sz="2400" b="1" dirty="0" err="1" smtClean="0"/>
              <a:t>important</a:t>
            </a:r>
            <a:r>
              <a:rPr lang="es-ES_tradnl" sz="2400" b="1" dirty="0" smtClean="0"/>
              <a:t>?</a:t>
            </a:r>
            <a:endParaRPr lang="en-GB" sz="2400" b="1" dirty="0"/>
          </a:p>
        </p:txBody>
      </p:sp>
      <p:sp>
        <p:nvSpPr>
          <p:cNvPr id="4" name="3 CuadroTexto"/>
          <p:cNvSpPr txBox="1"/>
          <p:nvPr/>
        </p:nvSpPr>
        <p:spPr>
          <a:xfrm>
            <a:off x="755576" y="2636912"/>
            <a:ext cx="432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/>
              <a:t>How</a:t>
            </a:r>
            <a:r>
              <a:rPr lang="es-ES_tradnl" sz="2400" b="1" dirty="0" smtClean="0"/>
              <a:t> are </a:t>
            </a:r>
            <a:r>
              <a:rPr lang="es-ES_tradnl" sz="2400" b="1" dirty="0" err="1" smtClean="0"/>
              <a:t>windows</a:t>
            </a:r>
            <a:r>
              <a:rPr lang="es-ES_tradnl" sz="2400" b="1" dirty="0" smtClean="0"/>
              <a:t> </a:t>
            </a:r>
            <a:r>
              <a:rPr lang="es-ES_tradnl" sz="2400" b="1" dirty="0" err="1" smtClean="0"/>
              <a:t>affected</a:t>
            </a:r>
            <a:r>
              <a:rPr lang="es-ES_tradnl" sz="2400" b="1" dirty="0" smtClean="0"/>
              <a:t>?</a:t>
            </a:r>
            <a:endParaRPr lang="en-GB" sz="2400" b="1" dirty="0"/>
          </a:p>
        </p:txBody>
      </p:sp>
      <p:sp>
        <p:nvSpPr>
          <p:cNvPr id="5" name="4 CuadroTexto"/>
          <p:cNvSpPr txBox="1"/>
          <p:nvPr/>
        </p:nvSpPr>
        <p:spPr>
          <a:xfrm>
            <a:off x="755576" y="3933056"/>
            <a:ext cx="6552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/>
              <a:t>How</a:t>
            </a:r>
            <a:r>
              <a:rPr lang="es-ES_tradnl" sz="2400" b="1" dirty="0" smtClean="0"/>
              <a:t> do </a:t>
            </a:r>
            <a:r>
              <a:rPr lang="es-ES_tradnl" sz="2400" b="1" dirty="0" err="1" smtClean="0"/>
              <a:t>other</a:t>
            </a:r>
            <a:r>
              <a:rPr lang="es-ES_tradnl" sz="2400" b="1" dirty="0" smtClean="0"/>
              <a:t> </a:t>
            </a:r>
            <a:r>
              <a:rPr lang="es-ES_tradnl" sz="2400" b="1" dirty="0" err="1" smtClean="0"/>
              <a:t>buildings</a:t>
            </a:r>
            <a:r>
              <a:rPr lang="es-ES_tradnl" sz="2400" b="1" dirty="0" smtClean="0"/>
              <a:t> and </a:t>
            </a:r>
            <a:r>
              <a:rPr lang="es-ES_tradnl" sz="2400" b="1" dirty="0" err="1" smtClean="0"/>
              <a:t>elements</a:t>
            </a:r>
            <a:r>
              <a:rPr lang="es-ES_tradnl" sz="2400" b="1" dirty="0" smtClean="0"/>
              <a:t> </a:t>
            </a:r>
            <a:r>
              <a:rPr lang="es-ES_tradnl" sz="2400" b="1" dirty="0" err="1" smtClean="0"/>
              <a:t>affect</a:t>
            </a:r>
            <a:r>
              <a:rPr lang="es-ES_tradnl" sz="2400" b="1" dirty="0" smtClean="0"/>
              <a:t>?</a:t>
            </a:r>
            <a:endParaRPr lang="en-GB" sz="2400" b="1" dirty="0"/>
          </a:p>
        </p:txBody>
      </p:sp>
      <p:sp>
        <p:nvSpPr>
          <p:cNvPr id="6" name="5 CuadroTexto"/>
          <p:cNvSpPr txBox="1"/>
          <p:nvPr/>
        </p:nvSpPr>
        <p:spPr>
          <a:xfrm>
            <a:off x="755576" y="5157192"/>
            <a:ext cx="432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/>
              <a:t>How</a:t>
            </a:r>
            <a:r>
              <a:rPr lang="es-ES_tradnl" sz="2400" b="1" dirty="0" smtClean="0"/>
              <a:t> </a:t>
            </a:r>
            <a:r>
              <a:rPr lang="es-ES_tradnl" sz="2400" b="1" dirty="0" err="1" smtClean="0"/>
              <a:t>does</a:t>
            </a:r>
            <a:r>
              <a:rPr lang="es-ES_tradnl" sz="2400" b="1" dirty="0" smtClean="0"/>
              <a:t> </a:t>
            </a:r>
            <a:r>
              <a:rPr lang="es-ES_tradnl" sz="2400" b="1" dirty="0" err="1" smtClean="0"/>
              <a:t>building</a:t>
            </a:r>
            <a:r>
              <a:rPr lang="es-ES_tradnl" sz="2400" b="1" dirty="0" smtClean="0"/>
              <a:t> </a:t>
            </a:r>
            <a:r>
              <a:rPr lang="es-ES_tradnl" sz="2400" b="1" dirty="0" err="1" smtClean="0"/>
              <a:t>shape</a:t>
            </a:r>
            <a:r>
              <a:rPr lang="es-ES_tradnl" sz="2400" b="1" dirty="0" smtClean="0"/>
              <a:t> </a:t>
            </a:r>
            <a:r>
              <a:rPr lang="es-ES_tradnl" sz="2400" b="1" dirty="0" err="1" smtClean="0"/>
              <a:t>affect</a:t>
            </a:r>
            <a:r>
              <a:rPr lang="es-ES_tradnl" sz="2400" b="1" dirty="0" smtClean="0"/>
              <a:t>?</a:t>
            </a:r>
            <a:endParaRPr lang="en-GB" sz="2400" b="1" dirty="0"/>
          </a:p>
        </p:txBody>
      </p:sp>
      <p:grpSp>
        <p:nvGrpSpPr>
          <p:cNvPr id="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PASSIVE DESIGN. SOLAR ORIENTATION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11 Imagen" descr="seasons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980728"/>
            <a:ext cx="8330990" cy="5553993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4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6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PASSIVE DESIGN. SOLAR ORIENTATION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7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11 Imagen" descr="sun-path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87624" y="1164651"/>
            <a:ext cx="6552728" cy="5001967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4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6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PASSIVE DESIGN. SOLAR ORIENTATION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7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11 Imagen" descr="Carta solar Fisher.jpg"/>
          <p:cNvPicPr>
            <a:picLocks noChangeAspect="1"/>
          </p:cNvPicPr>
          <p:nvPr/>
        </p:nvPicPr>
        <p:blipFill>
          <a:blip r:embed="rId2" cstate="print"/>
          <a:srcRect b="60500"/>
          <a:stretch>
            <a:fillRect/>
          </a:stretch>
        </p:blipFill>
        <p:spPr>
          <a:xfrm>
            <a:off x="323528" y="908720"/>
            <a:ext cx="8575069" cy="5157193"/>
          </a:xfrm>
          <a:prstGeom prst="rect">
            <a:avLst/>
          </a:prstGeom>
        </p:spPr>
      </p:pic>
      <p:sp>
        <p:nvSpPr>
          <p:cNvPr id="11" name="10 CuadroTexto"/>
          <p:cNvSpPr txBox="1"/>
          <p:nvPr/>
        </p:nvSpPr>
        <p:spPr>
          <a:xfrm>
            <a:off x="1619672" y="836712"/>
            <a:ext cx="5688632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s-ES_tradnl" sz="3200" b="1" dirty="0" smtClean="0"/>
              <a:t>FISHER SUN PATH DIAGRAM</a:t>
            </a:r>
            <a:endParaRPr lang="en-GB" sz="3200" b="1" dirty="0"/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4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PASSIVE DESIGN. SOLAR ORIENTATION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12 Imagen" descr="Carta solar Fishe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27784" y="797708"/>
            <a:ext cx="3672408" cy="5591496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4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6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PASSIVE DESIGN. SOLAR ORIENTATION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7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AutoShape 2" descr="Swansea - Sun path diagram (solar path diagram, sun chart, solar chart)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2" name="11 Imagen" descr="swansea SOLAR CHART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9712" y="908720"/>
            <a:ext cx="5184576" cy="5184576"/>
          </a:xfrm>
          <a:prstGeom prst="rect">
            <a:avLst/>
          </a:prstGeom>
        </p:spPr>
      </p:pic>
      <p:sp>
        <p:nvSpPr>
          <p:cNvPr id="13" name="12 CuadroTexto"/>
          <p:cNvSpPr txBox="1"/>
          <p:nvPr/>
        </p:nvSpPr>
        <p:spPr>
          <a:xfrm>
            <a:off x="0" y="1268760"/>
            <a:ext cx="1763688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800" b="1" dirty="0" smtClean="0"/>
              <a:t>SUN PATH DIAGRAM </a:t>
            </a:r>
            <a:r>
              <a:rPr lang="es-ES_tradnl" b="1" dirty="0" smtClean="0"/>
              <a:t>(SOLAR CHART)</a:t>
            </a:r>
            <a:endParaRPr lang="en-GB" b="1" dirty="0"/>
          </a:p>
        </p:txBody>
      </p:sp>
      <p:sp>
        <p:nvSpPr>
          <p:cNvPr id="14" name="13 CuadroTexto">
            <a:hlinkClick r:id="rId3"/>
          </p:cNvPr>
          <p:cNvSpPr txBox="1"/>
          <p:nvPr/>
        </p:nvSpPr>
        <p:spPr>
          <a:xfrm>
            <a:off x="7236296" y="5445224"/>
            <a:ext cx="19077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>
                <a:solidFill>
                  <a:schemeClr val="tx2"/>
                </a:solidFill>
              </a:rPr>
              <a:t>Link </a:t>
            </a:r>
            <a:r>
              <a:rPr lang="es-ES_tradnl" b="1" dirty="0" err="1" smtClean="0">
                <a:solidFill>
                  <a:schemeClr val="tx2"/>
                </a:solidFill>
              </a:rPr>
              <a:t>to</a:t>
            </a:r>
            <a:r>
              <a:rPr lang="es-ES_tradnl" b="1" dirty="0" smtClean="0">
                <a:solidFill>
                  <a:schemeClr val="tx2"/>
                </a:solidFill>
              </a:rPr>
              <a:t> www.gaisma.com</a:t>
            </a:r>
            <a:endParaRPr lang="en-GB" b="1" dirty="0">
              <a:solidFill>
                <a:schemeClr val="tx2"/>
              </a:solidFill>
            </a:endParaRPr>
          </a:p>
        </p:txBody>
      </p:sp>
      <p:sp>
        <p:nvSpPr>
          <p:cNvPr id="15" name="14 CuadroTexto"/>
          <p:cNvSpPr txBox="1"/>
          <p:nvPr/>
        </p:nvSpPr>
        <p:spPr>
          <a:xfrm>
            <a:off x="251520" y="5517232"/>
            <a:ext cx="15476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Swansea</a:t>
            </a:r>
            <a:endParaRPr lang="en-GB" sz="2400" b="1" dirty="0"/>
          </a:p>
        </p:txBody>
      </p:sp>
      <p:grpSp>
        <p:nvGrpSpPr>
          <p:cNvPr id="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7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PASSIVE DESIGN. SOLAR ORIENTATION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6" name="Picture 4" descr="https://lh3.googleusercontent.com/_I01itHWmngU/R3t69F7vjTI/AAAAAAAAArw/ldZX6orREMI/s512/iso88591QCartacilEDndrica4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620688"/>
            <a:ext cx="5328592" cy="5683833"/>
          </a:xfrm>
          <a:prstGeom prst="rect">
            <a:avLst/>
          </a:prstGeom>
          <a:noFill/>
        </p:spPr>
      </p:pic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4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6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PASSIVE DESIGN. SOLAR ORIENTATION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7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218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89433190"/>
              </p:ext>
            </p:extLst>
          </p:nvPr>
        </p:nvGraphicFramePr>
        <p:xfrm>
          <a:off x="0" y="1046744"/>
          <a:ext cx="9144000" cy="487984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20" name="Documento" r:id="rId3" imgW="15280233" imgH="8154538" progId="Word.Document.12">
                  <p:link updateAutomatic="1"/>
                </p:oleObj>
              </mc:Choice>
              <mc:Fallback>
                <p:oleObj name="Documento" r:id="rId3" imgW="15280233" imgH="8154538" progId="Word.Document.12">
                  <p:link updateAutomatic="1"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046744"/>
                        <a:ext cx="9144000" cy="487984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4" name="Picture 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6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PASSIVE DESIGN. SOLAR ORIENTATION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7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2 CuadroTexto"/>
          <p:cNvSpPr txBox="1"/>
          <p:nvPr/>
        </p:nvSpPr>
        <p:spPr>
          <a:xfrm>
            <a:off x="1475656" y="2276872"/>
            <a:ext cx="5760640" cy="141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3200" b="1" dirty="0" smtClean="0"/>
              <a:t>CASE STUDY</a:t>
            </a:r>
          </a:p>
          <a:p>
            <a:endParaRPr lang="es-ES_tradnl" dirty="0" smtClean="0"/>
          </a:p>
          <a:p>
            <a:r>
              <a:rPr lang="es-ES_tradnl" b="1" dirty="0" smtClean="0">
                <a:solidFill>
                  <a:schemeClr val="tx2"/>
                </a:solidFill>
              </a:rPr>
              <a:t>SOLAR ORIENTATION ANALYSIS</a:t>
            </a:r>
          </a:p>
          <a:p>
            <a:r>
              <a:rPr lang="es-ES_tradnl" b="1" dirty="0" smtClean="0">
                <a:solidFill>
                  <a:schemeClr val="tx2"/>
                </a:solidFill>
              </a:rPr>
              <a:t>9-FLOOR BUILDING IN ALICANTE (SPAIN)</a:t>
            </a:r>
            <a:endParaRPr lang="en-GB" b="1" dirty="0">
              <a:solidFill>
                <a:schemeClr val="tx2"/>
              </a:solidFill>
            </a:endParaRPr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4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PASSIVE DESIGN. SOLAR ORIENTATION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2 Imagen" descr="P1.jpg"/>
          <p:cNvPicPr>
            <a:picLocks noChangeAspect="1"/>
          </p:cNvPicPr>
          <p:nvPr/>
        </p:nvPicPr>
        <p:blipFill>
          <a:blip r:embed="rId2" cstate="print"/>
          <a:srcRect l="20095" t="14687" r="17603" b="19984"/>
          <a:stretch>
            <a:fillRect/>
          </a:stretch>
        </p:blipFill>
        <p:spPr>
          <a:xfrm rot="16200000">
            <a:off x="1907705" y="-488626"/>
            <a:ext cx="5400601" cy="7992890"/>
          </a:xfrm>
          <a:prstGeom prst="rect">
            <a:avLst/>
          </a:prstGeom>
        </p:spPr>
      </p:pic>
      <p:sp>
        <p:nvSpPr>
          <p:cNvPr id="4" name="3 CuadroTexto"/>
          <p:cNvSpPr txBox="1"/>
          <p:nvPr/>
        </p:nvSpPr>
        <p:spPr>
          <a:xfrm>
            <a:off x="395536" y="1412776"/>
            <a:ext cx="33123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JUNE SOLSTICE</a:t>
            </a:r>
            <a:endParaRPr lang="es-ES" sz="2000" b="1" dirty="0"/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PASSIVE DESIGN. SOLAR ORIENTATION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6 Imagen" descr="P2.jpg"/>
          <p:cNvPicPr>
            <a:picLocks noChangeAspect="1"/>
          </p:cNvPicPr>
          <p:nvPr/>
        </p:nvPicPr>
        <p:blipFill>
          <a:blip r:embed="rId2" cstate="print"/>
          <a:srcRect l="33688" t="31100" r="24791" b="32150"/>
          <a:stretch>
            <a:fillRect/>
          </a:stretch>
        </p:blipFill>
        <p:spPr>
          <a:xfrm rot="16200000">
            <a:off x="2375754" y="152638"/>
            <a:ext cx="5472612" cy="6840760"/>
          </a:xfrm>
          <a:prstGeom prst="rect">
            <a:avLst/>
          </a:prstGeom>
        </p:spPr>
      </p:pic>
      <p:sp>
        <p:nvSpPr>
          <p:cNvPr id="8" name="7 CuadroTexto"/>
          <p:cNvSpPr txBox="1"/>
          <p:nvPr/>
        </p:nvSpPr>
        <p:spPr>
          <a:xfrm>
            <a:off x="251520" y="980728"/>
            <a:ext cx="33123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DECEMBER SOLSTICE</a:t>
            </a:r>
            <a:endParaRPr lang="es-ES" sz="2000" b="1" dirty="0"/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4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PASSIVE DESIGN. SOLAR ORIENTATION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 Imagen" descr="P3.jpg"/>
          <p:cNvPicPr>
            <a:picLocks noChangeAspect="1"/>
          </p:cNvPicPr>
          <p:nvPr/>
        </p:nvPicPr>
        <p:blipFill>
          <a:blip r:embed="rId2" cstate="print"/>
          <a:srcRect l="33688" t="15351" r="26274" b="26900"/>
          <a:stretch>
            <a:fillRect/>
          </a:stretch>
        </p:blipFill>
        <p:spPr>
          <a:xfrm rot="16200000">
            <a:off x="2454433" y="-862144"/>
            <a:ext cx="4248471" cy="8654296"/>
          </a:xfrm>
          <a:prstGeom prst="rect">
            <a:avLst/>
          </a:prstGeom>
        </p:spPr>
      </p:pic>
      <p:sp>
        <p:nvSpPr>
          <p:cNvPr id="12" name="11 CuadroTexto"/>
          <p:cNvSpPr txBox="1"/>
          <p:nvPr/>
        </p:nvSpPr>
        <p:spPr>
          <a:xfrm>
            <a:off x="395536" y="1268760"/>
            <a:ext cx="33123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JUNE SOLSTICE</a:t>
            </a:r>
            <a:endParaRPr lang="es-ES" sz="2000" b="1" dirty="0"/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4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PASSIVE DESIGN. SOLAR ORIENTATION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2 Imagen" descr="P4.jpg"/>
          <p:cNvPicPr>
            <a:picLocks noChangeAspect="1"/>
          </p:cNvPicPr>
          <p:nvPr/>
        </p:nvPicPr>
        <p:blipFill>
          <a:blip r:embed="rId2" cstate="print"/>
          <a:srcRect l="32556" t="27046" r="25079" b="34109"/>
          <a:stretch>
            <a:fillRect/>
          </a:stretch>
        </p:blipFill>
        <p:spPr>
          <a:xfrm rot="16200000">
            <a:off x="2020626" y="88809"/>
            <a:ext cx="5174758" cy="6696746"/>
          </a:xfrm>
          <a:prstGeom prst="rect">
            <a:avLst/>
          </a:prstGeom>
        </p:spPr>
      </p:pic>
      <p:sp>
        <p:nvSpPr>
          <p:cNvPr id="13" name="12 CuadroTexto"/>
          <p:cNvSpPr txBox="1"/>
          <p:nvPr/>
        </p:nvSpPr>
        <p:spPr>
          <a:xfrm>
            <a:off x="251520" y="1412776"/>
            <a:ext cx="33123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DECEMBER SOLSTICE</a:t>
            </a:r>
            <a:endParaRPr lang="es-ES" sz="2000" b="1" dirty="0"/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4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PASSIVE DESIGN. SOLAR ORIENTATION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Marcador de contenido 3" descr="planos MASTERfachada.jpg"/>
          <p:cNvPicPr>
            <a:picLocks noChangeAspect="1"/>
          </p:cNvPicPr>
          <p:nvPr/>
        </p:nvPicPr>
        <p:blipFill>
          <a:blip r:embed="rId2" cstate="print">
            <a:lum contrast="-20000"/>
          </a:blip>
          <a:srcRect l="286" t="5265" r="4253" b="8692"/>
          <a:stretch>
            <a:fillRect/>
          </a:stretch>
        </p:blipFill>
        <p:spPr>
          <a:xfrm>
            <a:off x="0" y="1249680"/>
            <a:ext cx="9144000" cy="5608320"/>
          </a:xfrm>
          <a:prstGeom prst="rect">
            <a:avLst/>
          </a:prstGeom>
        </p:spPr>
      </p:pic>
      <p:sp>
        <p:nvSpPr>
          <p:cNvPr id="12" name="11 CuadroTexto"/>
          <p:cNvSpPr txBox="1"/>
          <p:nvPr/>
        </p:nvSpPr>
        <p:spPr>
          <a:xfrm>
            <a:off x="179512" y="836712"/>
            <a:ext cx="33123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JUNE SOLSTICE</a:t>
            </a:r>
            <a:endParaRPr lang="es-ES" sz="2000" b="1" dirty="0"/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4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PASSIVE DESIGN. SOLAR ORIENTATION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3 Imagen" descr="P6.jpg"/>
          <p:cNvPicPr>
            <a:picLocks noChangeAspect="1"/>
          </p:cNvPicPr>
          <p:nvPr/>
        </p:nvPicPr>
        <p:blipFill>
          <a:blip r:embed="rId2" cstate="print"/>
          <a:srcRect l="6997" t="28945" r="5514" b="27950"/>
          <a:stretch>
            <a:fillRect/>
          </a:stretch>
        </p:blipFill>
        <p:spPr>
          <a:xfrm rot="16200000">
            <a:off x="2598011" y="1514557"/>
            <a:ext cx="5964203" cy="4320481"/>
          </a:xfrm>
          <a:prstGeom prst="rect">
            <a:avLst/>
          </a:prstGeom>
        </p:spPr>
      </p:pic>
      <p:sp>
        <p:nvSpPr>
          <p:cNvPr id="12" name="11 CuadroTexto"/>
          <p:cNvSpPr txBox="1"/>
          <p:nvPr/>
        </p:nvSpPr>
        <p:spPr>
          <a:xfrm>
            <a:off x="1115616" y="1628800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dirty="0" smtClean="0"/>
              <a:t>JUNE SOLSTICE</a:t>
            </a:r>
            <a:endParaRPr lang="es-ES" dirty="0"/>
          </a:p>
        </p:txBody>
      </p:sp>
      <p:sp>
        <p:nvSpPr>
          <p:cNvPr id="13" name="12 CuadroTexto"/>
          <p:cNvSpPr txBox="1"/>
          <p:nvPr/>
        </p:nvSpPr>
        <p:spPr>
          <a:xfrm>
            <a:off x="611560" y="4869160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dirty="0" smtClean="0"/>
              <a:t>DECEMBER SOLSTICE</a:t>
            </a:r>
            <a:endParaRPr lang="es-ES" dirty="0"/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PASSIVE DESIGN. SOLAR ORIENTATION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4 CuadroTexto"/>
          <p:cNvSpPr txBox="1"/>
          <p:nvPr/>
        </p:nvSpPr>
        <p:spPr>
          <a:xfrm>
            <a:off x="1547664" y="2564904"/>
            <a:ext cx="6840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CONSIDERATIONS FOR SOLAR OPTIMISATION</a:t>
            </a:r>
            <a:endParaRPr lang="en-GB" sz="2400" b="1" dirty="0"/>
          </a:p>
        </p:txBody>
      </p:sp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4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PASSIVE DESIGN. SOLAR ORIENTATION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4 CuadroTexto"/>
          <p:cNvSpPr txBox="1"/>
          <p:nvPr/>
        </p:nvSpPr>
        <p:spPr>
          <a:xfrm>
            <a:off x="539552" y="1484784"/>
            <a:ext cx="684076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err="1" smtClean="0"/>
              <a:t>Best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orientation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will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depend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on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where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you</a:t>
            </a:r>
            <a:r>
              <a:rPr lang="es-ES_tradnl" sz="2000" b="1" dirty="0" smtClean="0"/>
              <a:t> are </a:t>
            </a:r>
            <a:r>
              <a:rPr lang="es-ES_tradnl" sz="2000" b="1" dirty="0" err="1" smtClean="0"/>
              <a:t>building</a:t>
            </a:r>
            <a:endParaRPr lang="es-ES_tradnl" sz="2000" b="1" dirty="0" smtClean="0"/>
          </a:p>
          <a:p>
            <a:endParaRPr lang="es-ES_tradnl" sz="2000" b="1" dirty="0" smtClean="0"/>
          </a:p>
          <a:p>
            <a:r>
              <a:rPr lang="es-ES_tradnl" sz="2000" b="1" dirty="0" smtClean="0"/>
              <a:t>In </a:t>
            </a:r>
            <a:r>
              <a:rPr lang="es-ES_tradnl" sz="2000" b="1" dirty="0" err="1" smtClean="0"/>
              <a:t>the</a:t>
            </a:r>
            <a:r>
              <a:rPr lang="es-ES_tradnl" sz="2000" b="1" dirty="0" smtClean="0"/>
              <a:t> UK:</a:t>
            </a:r>
          </a:p>
          <a:p>
            <a:pPr>
              <a:buFontTx/>
              <a:buChar char="-"/>
            </a:pPr>
            <a:r>
              <a:rPr lang="es-ES_tradnl" sz="2000" b="1" dirty="0" err="1" smtClean="0"/>
              <a:t>Best</a:t>
            </a:r>
            <a:r>
              <a:rPr lang="es-ES_tradnl" sz="2000" b="1" dirty="0" smtClean="0"/>
              <a:t> solar </a:t>
            </a:r>
            <a:r>
              <a:rPr lang="es-ES_tradnl" sz="2000" b="1" dirty="0" err="1" smtClean="0"/>
              <a:t>gains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to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the</a:t>
            </a:r>
            <a:r>
              <a:rPr lang="es-ES_tradnl" sz="2000" b="1" dirty="0" smtClean="0"/>
              <a:t> South </a:t>
            </a:r>
          </a:p>
          <a:p>
            <a:pPr>
              <a:buFontTx/>
              <a:buChar char="-"/>
            </a:pPr>
            <a:r>
              <a:rPr lang="es-ES_tradnl" sz="2000" b="1" dirty="0" smtClean="0"/>
              <a:t>Capture </a:t>
            </a:r>
            <a:r>
              <a:rPr lang="es-ES_tradnl" sz="2000" b="1" dirty="0" err="1" smtClean="0"/>
              <a:t>predominant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breezes</a:t>
            </a:r>
            <a:r>
              <a:rPr lang="es-ES_tradnl" sz="2000" b="1" dirty="0" smtClean="0"/>
              <a:t> (Swansea </a:t>
            </a:r>
            <a:r>
              <a:rPr lang="es-ES_tradnl" sz="2000" b="1" dirty="0" err="1" smtClean="0"/>
              <a:t>best</a:t>
            </a:r>
            <a:r>
              <a:rPr lang="es-ES_tradnl" sz="2000" b="1" dirty="0" smtClean="0"/>
              <a:t> South-West)</a:t>
            </a:r>
          </a:p>
          <a:p>
            <a:pPr>
              <a:buFontTx/>
              <a:buChar char="-"/>
            </a:pPr>
            <a:r>
              <a:rPr lang="es-ES_tradnl" sz="2000" b="1" dirty="0" err="1" smtClean="0"/>
              <a:t>Main</a:t>
            </a:r>
            <a:r>
              <a:rPr lang="es-ES_tradnl" sz="2000" b="1" dirty="0" smtClean="0"/>
              <a:t> living </a:t>
            </a:r>
            <a:r>
              <a:rPr lang="es-ES_tradnl" sz="2000" b="1" dirty="0" err="1" smtClean="0"/>
              <a:t>spaces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to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the</a:t>
            </a:r>
            <a:r>
              <a:rPr lang="es-ES_tradnl" sz="2000" b="1" dirty="0" smtClean="0"/>
              <a:t> South, </a:t>
            </a:r>
            <a:r>
              <a:rPr lang="es-ES_tradnl" sz="2000" b="1" dirty="0" err="1" smtClean="0"/>
              <a:t>bedrooms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to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the</a:t>
            </a:r>
            <a:r>
              <a:rPr lang="es-ES_tradnl" sz="2000" b="1" dirty="0" smtClean="0"/>
              <a:t> North</a:t>
            </a:r>
          </a:p>
          <a:p>
            <a:pPr>
              <a:buFontTx/>
              <a:buChar char="-"/>
            </a:pPr>
            <a:r>
              <a:rPr lang="es-ES_tradnl" sz="2000" b="1" dirty="0" err="1" smtClean="0"/>
              <a:t>Bigger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glazing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to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the</a:t>
            </a:r>
            <a:r>
              <a:rPr lang="es-ES_tradnl" sz="2000" b="1" dirty="0" smtClean="0"/>
              <a:t> South </a:t>
            </a:r>
          </a:p>
          <a:p>
            <a:pPr>
              <a:buFontTx/>
              <a:buChar char="-"/>
            </a:pPr>
            <a:r>
              <a:rPr lang="es-ES_tradnl" sz="2000" b="1" dirty="0" err="1" smtClean="0"/>
              <a:t>Glazing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reduction</a:t>
            </a:r>
            <a:r>
              <a:rPr lang="es-ES_tradnl" sz="2000" b="1" dirty="0" smtClean="0"/>
              <a:t> in </a:t>
            </a:r>
            <a:r>
              <a:rPr lang="es-ES_tradnl" sz="2000" b="1" dirty="0" err="1" smtClean="0"/>
              <a:t>other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sides</a:t>
            </a:r>
            <a:endParaRPr lang="en-GB" sz="2000" b="1" dirty="0"/>
          </a:p>
        </p:txBody>
      </p:sp>
      <p:pic>
        <p:nvPicPr>
          <p:cNvPr id="6" name="5 Imagen" descr="PD-Orientation-SpaceFreeOfMajorObstructions-01_fmt.png"/>
          <p:cNvPicPr>
            <a:picLocks noChangeAspect="1"/>
          </p:cNvPicPr>
          <p:nvPr/>
        </p:nvPicPr>
        <p:blipFill>
          <a:blip r:embed="rId2" cstate="print"/>
          <a:srcRect l="1961" t="2594" r="1961" b="1442"/>
          <a:stretch>
            <a:fillRect/>
          </a:stretch>
        </p:blipFill>
        <p:spPr>
          <a:xfrm>
            <a:off x="1331640" y="3933056"/>
            <a:ext cx="3528392" cy="2664296"/>
          </a:xfrm>
          <a:prstGeom prst="rect">
            <a:avLst/>
          </a:prstGeom>
        </p:spPr>
      </p:pic>
      <p:sp>
        <p:nvSpPr>
          <p:cNvPr id="7" name="6 Rectángulo"/>
          <p:cNvSpPr/>
          <p:nvPr/>
        </p:nvSpPr>
        <p:spPr>
          <a:xfrm>
            <a:off x="5868144" y="4005064"/>
            <a:ext cx="2160240" cy="576064"/>
          </a:xfrm>
          <a:prstGeom prst="rect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dirty="0" smtClean="0"/>
              <a:t>SLEEPING</a:t>
            </a:r>
            <a:endParaRPr lang="en-GB" dirty="0"/>
          </a:p>
        </p:txBody>
      </p:sp>
      <p:sp>
        <p:nvSpPr>
          <p:cNvPr id="8" name="7 Rectángulo"/>
          <p:cNvSpPr/>
          <p:nvPr/>
        </p:nvSpPr>
        <p:spPr>
          <a:xfrm>
            <a:off x="5868144" y="4581128"/>
            <a:ext cx="2160240" cy="576064"/>
          </a:xfrm>
          <a:prstGeom prst="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dirty="0" smtClean="0"/>
              <a:t>LIVING</a:t>
            </a:r>
            <a:endParaRPr lang="en-GB" dirty="0"/>
          </a:p>
        </p:txBody>
      </p:sp>
      <p:sp>
        <p:nvSpPr>
          <p:cNvPr id="9" name="8 Flecha derecha"/>
          <p:cNvSpPr/>
          <p:nvPr/>
        </p:nvSpPr>
        <p:spPr>
          <a:xfrm>
            <a:off x="6804248" y="5517232"/>
            <a:ext cx="216024" cy="360040"/>
          </a:xfrm>
          <a:prstGeom prst="rightArrow">
            <a:avLst/>
          </a:prstGeom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9 CuadroTexto"/>
          <p:cNvSpPr txBox="1"/>
          <p:nvPr/>
        </p:nvSpPr>
        <p:spPr>
          <a:xfrm>
            <a:off x="6516216" y="594928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SOUTH</a:t>
            </a:r>
            <a:endParaRPr lang="en-GB" b="1" dirty="0"/>
          </a:p>
        </p:txBody>
      </p:sp>
      <p:sp>
        <p:nvSpPr>
          <p:cNvPr id="11" name="10 CuadroTexto"/>
          <p:cNvSpPr txBox="1"/>
          <p:nvPr/>
        </p:nvSpPr>
        <p:spPr>
          <a:xfrm>
            <a:off x="1259632" y="5805264"/>
            <a:ext cx="360040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s</a:t>
            </a:r>
            <a:endParaRPr lang="en-GB" sz="2400" b="1" dirty="0"/>
          </a:p>
        </p:txBody>
      </p:sp>
      <p:grpSp>
        <p:nvGrpSpPr>
          <p:cNvPr id="12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3" name="Picture 12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5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PASSIVE DESIGN. SOLAR ORIENTATION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6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4 CuadroTexto"/>
          <p:cNvSpPr txBox="1"/>
          <p:nvPr/>
        </p:nvSpPr>
        <p:spPr>
          <a:xfrm>
            <a:off x="539552" y="980728"/>
            <a:ext cx="6840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Solar </a:t>
            </a:r>
            <a:r>
              <a:rPr lang="es-ES_tradnl" sz="2000" b="1" dirty="0" err="1" smtClean="0"/>
              <a:t>protection</a:t>
            </a:r>
            <a:endParaRPr lang="en-GB" sz="2000" b="1" dirty="0"/>
          </a:p>
        </p:txBody>
      </p:sp>
      <p:pic>
        <p:nvPicPr>
          <p:cNvPr id="12" name="Picture 4" descr="Pag03_1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2420888"/>
            <a:ext cx="7276199" cy="3456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12 CuadroTexto"/>
          <p:cNvSpPr txBox="1"/>
          <p:nvPr/>
        </p:nvSpPr>
        <p:spPr>
          <a:xfrm>
            <a:off x="2051720" y="5949280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WINTER</a:t>
            </a:r>
            <a:endParaRPr lang="en-GB" sz="2400" b="1" dirty="0"/>
          </a:p>
        </p:txBody>
      </p:sp>
      <p:sp>
        <p:nvSpPr>
          <p:cNvPr id="14" name="13 CuadroTexto"/>
          <p:cNvSpPr txBox="1"/>
          <p:nvPr/>
        </p:nvSpPr>
        <p:spPr>
          <a:xfrm>
            <a:off x="5508104" y="5949280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SUMMER</a:t>
            </a:r>
            <a:endParaRPr lang="en-GB" sz="2400" b="1" dirty="0"/>
          </a:p>
        </p:txBody>
      </p:sp>
      <p:grpSp>
        <p:nvGrpSpPr>
          <p:cNvPr id="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6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PASSIVE DESIGN. SOLAR ORIENTATION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8306" name="Picture 2" descr="http://2.bp.blogspot.com/_6Svmje9orY4/TPe2M6kLyVI/AAAAAAAAABY/4ID1SSEucHQ/s1600/11273956884332b1687b537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060848"/>
            <a:ext cx="4859164" cy="3744416"/>
          </a:xfrm>
          <a:prstGeom prst="rect">
            <a:avLst/>
          </a:prstGeom>
          <a:noFill/>
        </p:spPr>
      </p:pic>
      <p:pic>
        <p:nvPicPr>
          <p:cNvPr id="11" name="Picture 5" descr="Pag03_1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1196752"/>
            <a:ext cx="4766742" cy="51845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12 CuadroTexto"/>
          <p:cNvSpPr txBox="1"/>
          <p:nvPr/>
        </p:nvSpPr>
        <p:spPr>
          <a:xfrm>
            <a:off x="539552" y="980728"/>
            <a:ext cx="6840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Solar </a:t>
            </a:r>
            <a:r>
              <a:rPr lang="es-ES_tradnl" sz="2000" b="1" dirty="0" err="1" smtClean="0"/>
              <a:t>protection</a:t>
            </a:r>
            <a:endParaRPr lang="en-GB" sz="2000" b="1" dirty="0"/>
          </a:p>
        </p:txBody>
      </p:sp>
      <p:sp>
        <p:nvSpPr>
          <p:cNvPr id="14" name="13 CuadroTexto"/>
          <p:cNvSpPr txBox="1"/>
          <p:nvPr/>
        </p:nvSpPr>
        <p:spPr>
          <a:xfrm>
            <a:off x="1907704" y="2132856"/>
            <a:ext cx="194421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SUMMER</a:t>
            </a:r>
            <a:endParaRPr lang="en-GB" sz="2400" b="1" dirty="0"/>
          </a:p>
        </p:txBody>
      </p:sp>
      <p:sp>
        <p:nvSpPr>
          <p:cNvPr id="15" name="14 CuadroTexto"/>
          <p:cNvSpPr txBox="1"/>
          <p:nvPr/>
        </p:nvSpPr>
        <p:spPr>
          <a:xfrm>
            <a:off x="0" y="3645024"/>
            <a:ext cx="194421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s-ES_tradnl" sz="2400" b="1" dirty="0" smtClean="0"/>
              <a:t>WINTER</a:t>
            </a:r>
            <a:endParaRPr lang="en-GB" sz="2400" b="1" dirty="0"/>
          </a:p>
        </p:txBody>
      </p:sp>
      <p:sp>
        <p:nvSpPr>
          <p:cNvPr id="16" name="15 CuadroTexto"/>
          <p:cNvSpPr txBox="1"/>
          <p:nvPr/>
        </p:nvSpPr>
        <p:spPr>
          <a:xfrm>
            <a:off x="611560" y="6093296"/>
            <a:ext cx="52565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err="1" smtClean="0">
                <a:solidFill>
                  <a:schemeClr val="tx2"/>
                </a:solidFill>
              </a:rPr>
              <a:t>Eaves</a:t>
            </a:r>
            <a:r>
              <a:rPr lang="es-ES_tradnl" sz="2000" b="1" dirty="0" smtClean="0">
                <a:solidFill>
                  <a:schemeClr val="tx2"/>
                </a:solidFill>
              </a:rPr>
              <a:t> and </a:t>
            </a:r>
            <a:r>
              <a:rPr lang="es-ES_tradnl" sz="2000" b="1" dirty="0" err="1" smtClean="0">
                <a:solidFill>
                  <a:schemeClr val="tx2"/>
                </a:solidFill>
              </a:rPr>
              <a:t>sunshade</a:t>
            </a:r>
            <a:r>
              <a:rPr lang="es-ES_tradnl" sz="2000" b="1" dirty="0" smtClean="0">
                <a:solidFill>
                  <a:schemeClr val="tx2"/>
                </a:solidFill>
              </a:rPr>
              <a:t> </a:t>
            </a:r>
            <a:r>
              <a:rPr lang="es-ES_tradnl" sz="2000" b="1" dirty="0" err="1" smtClean="0">
                <a:solidFill>
                  <a:schemeClr val="tx2"/>
                </a:solidFill>
              </a:rPr>
              <a:t>elements</a:t>
            </a:r>
            <a:r>
              <a:rPr lang="es-ES_tradnl" sz="2000" b="1" dirty="0" smtClean="0">
                <a:solidFill>
                  <a:schemeClr val="tx2"/>
                </a:solidFill>
              </a:rPr>
              <a:t> in </a:t>
            </a:r>
            <a:r>
              <a:rPr lang="es-ES_tradnl" sz="2000" b="1" dirty="0" err="1" smtClean="0">
                <a:solidFill>
                  <a:schemeClr val="tx2"/>
                </a:solidFill>
              </a:rPr>
              <a:t>facade</a:t>
            </a:r>
            <a:endParaRPr lang="en-GB" sz="2000" b="1" dirty="0">
              <a:solidFill>
                <a:schemeClr val="tx2"/>
              </a:solidFill>
            </a:endParaRPr>
          </a:p>
        </p:txBody>
      </p:sp>
      <p:grpSp>
        <p:nvGrpSpPr>
          <p:cNvPr id="8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9" name="Picture 8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PASSIVE DESIGN. SOLAR ORIENTATION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Marcador de contenido 3" descr="20071185.JPG"/>
          <p:cNvPicPr>
            <a:picLocks noChangeAspect="1"/>
          </p:cNvPicPr>
          <p:nvPr/>
        </p:nvPicPr>
        <p:blipFill>
          <a:blip r:embed="rId2" cstate="print"/>
          <a:srcRect l="384" r="12563"/>
          <a:stretch>
            <a:fillRect/>
          </a:stretch>
        </p:blipFill>
        <p:spPr>
          <a:xfrm>
            <a:off x="539552" y="1700808"/>
            <a:ext cx="5400600" cy="4652050"/>
          </a:xfrm>
          <a:prstGeom prst="rect">
            <a:avLst/>
          </a:prstGeom>
        </p:spPr>
      </p:pic>
      <p:sp>
        <p:nvSpPr>
          <p:cNvPr id="12" name="11 CuadroTexto"/>
          <p:cNvSpPr txBox="1"/>
          <p:nvPr/>
        </p:nvSpPr>
        <p:spPr>
          <a:xfrm>
            <a:off x="539552" y="980728"/>
            <a:ext cx="6840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Solar </a:t>
            </a:r>
            <a:r>
              <a:rPr lang="es-ES_tradnl" sz="2000" b="1" dirty="0" err="1" smtClean="0"/>
              <a:t>protection</a:t>
            </a:r>
            <a:endParaRPr lang="en-GB" sz="2000" b="1" dirty="0"/>
          </a:p>
        </p:txBody>
      </p:sp>
      <p:grpSp>
        <p:nvGrpSpPr>
          <p:cNvPr id="22" name="21 Grupo"/>
          <p:cNvGrpSpPr/>
          <p:nvPr/>
        </p:nvGrpSpPr>
        <p:grpSpPr>
          <a:xfrm>
            <a:off x="6156176" y="2708920"/>
            <a:ext cx="2160240" cy="2232248"/>
            <a:chOff x="6588224" y="2708920"/>
            <a:chExt cx="2160240" cy="2232248"/>
          </a:xfrm>
        </p:grpSpPr>
        <p:sp>
          <p:nvSpPr>
            <p:cNvPr id="13" name="12 Rectángulo"/>
            <p:cNvSpPr/>
            <p:nvPr/>
          </p:nvSpPr>
          <p:spPr>
            <a:xfrm>
              <a:off x="6588224" y="2780928"/>
              <a:ext cx="1008112" cy="21602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13 Rectángulo"/>
            <p:cNvSpPr/>
            <p:nvPr/>
          </p:nvSpPr>
          <p:spPr>
            <a:xfrm>
              <a:off x="6732240" y="2996952"/>
              <a:ext cx="72008" cy="1944216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14 Rectángulo"/>
            <p:cNvSpPr/>
            <p:nvPr/>
          </p:nvSpPr>
          <p:spPr>
            <a:xfrm>
              <a:off x="7596336" y="2780928"/>
              <a:ext cx="1080120" cy="72008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15 Franja diagonal"/>
            <p:cNvSpPr/>
            <p:nvPr/>
          </p:nvSpPr>
          <p:spPr>
            <a:xfrm>
              <a:off x="7740352" y="2708920"/>
              <a:ext cx="144016" cy="216024"/>
            </a:xfrm>
            <a:prstGeom prst="diagStripe">
              <a:avLst/>
            </a:prstGeom>
            <a:scene3d>
              <a:camera prst="orthographicFront">
                <a:rot lat="0" lon="0" rev="54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17" name="16 Franja diagonal"/>
            <p:cNvSpPr/>
            <p:nvPr/>
          </p:nvSpPr>
          <p:spPr>
            <a:xfrm>
              <a:off x="8028384" y="2708920"/>
              <a:ext cx="144016" cy="216024"/>
            </a:xfrm>
            <a:prstGeom prst="diagStripe">
              <a:avLst/>
            </a:prstGeom>
            <a:scene3d>
              <a:camera prst="orthographicFront">
                <a:rot lat="0" lon="0" rev="54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18" name="17 Franja diagonal"/>
            <p:cNvSpPr/>
            <p:nvPr/>
          </p:nvSpPr>
          <p:spPr>
            <a:xfrm>
              <a:off x="8316416" y="2708920"/>
              <a:ext cx="144016" cy="216024"/>
            </a:xfrm>
            <a:prstGeom prst="diagStripe">
              <a:avLst/>
            </a:prstGeom>
            <a:scene3d>
              <a:camera prst="orthographicFront">
                <a:rot lat="0" lon="0" rev="54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19" name="18 Franja diagonal"/>
            <p:cNvSpPr/>
            <p:nvPr/>
          </p:nvSpPr>
          <p:spPr>
            <a:xfrm>
              <a:off x="8604448" y="2708920"/>
              <a:ext cx="144016" cy="216024"/>
            </a:xfrm>
            <a:prstGeom prst="diagStripe">
              <a:avLst/>
            </a:prstGeom>
            <a:scene3d>
              <a:camera prst="orthographicFront">
                <a:rot lat="0" lon="0" rev="54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</p:grpSp>
      <p:sp>
        <p:nvSpPr>
          <p:cNvPr id="20" name="19 CuadroTexto"/>
          <p:cNvSpPr txBox="1"/>
          <p:nvPr/>
        </p:nvSpPr>
        <p:spPr>
          <a:xfrm>
            <a:off x="6660232" y="501317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FACADE</a:t>
            </a:r>
            <a:endParaRPr lang="en-GB" b="1" dirty="0"/>
          </a:p>
        </p:txBody>
      </p:sp>
      <p:pic>
        <p:nvPicPr>
          <p:cNvPr id="23" name="22 Imagen" descr="sun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362181" y="1268760"/>
            <a:ext cx="781819" cy="781819"/>
          </a:xfrm>
          <a:prstGeom prst="rect">
            <a:avLst/>
          </a:prstGeom>
        </p:spPr>
      </p:pic>
      <p:cxnSp>
        <p:nvCxnSpPr>
          <p:cNvPr id="25" name="24 Conector recto de flecha"/>
          <p:cNvCxnSpPr/>
          <p:nvPr/>
        </p:nvCxnSpPr>
        <p:spPr>
          <a:xfrm flipH="1">
            <a:off x="8100392" y="2060848"/>
            <a:ext cx="432048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26 Conector recto de flecha"/>
          <p:cNvCxnSpPr/>
          <p:nvPr/>
        </p:nvCxnSpPr>
        <p:spPr>
          <a:xfrm flipH="1">
            <a:off x="6876256" y="2348880"/>
            <a:ext cx="2016224" cy="25202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28 Conector recto de flecha"/>
          <p:cNvCxnSpPr/>
          <p:nvPr/>
        </p:nvCxnSpPr>
        <p:spPr>
          <a:xfrm flipH="1">
            <a:off x="7524328" y="1844824"/>
            <a:ext cx="648072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29 CuadroTexto"/>
          <p:cNvSpPr txBox="1"/>
          <p:nvPr/>
        </p:nvSpPr>
        <p:spPr>
          <a:xfrm>
            <a:off x="6516216" y="328498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dirty="0" smtClean="0"/>
              <a:t>SHADE</a:t>
            </a:r>
            <a:endParaRPr lang="en-GB" dirty="0"/>
          </a:p>
        </p:txBody>
      </p:sp>
      <p:sp>
        <p:nvSpPr>
          <p:cNvPr id="31" name="30 CuadroTexto"/>
          <p:cNvSpPr txBox="1"/>
          <p:nvPr/>
        </p:nvSpPr>
        <p:spPr>
          <a:xfrm>
            <a:off x="6300192" y="6021288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>
                <a:solidFill>
                  <a:schemeClr val="tx2"/>
                </a:solidFill>
              </a:rPr>
              <a:t>Use of </a:t>
            </a:r>
            <a:r>
              <a:rPr lang="es-ES_tradnl" sz="2000" b="1" dirty="0" err="1" smtClean="0">
                <a:solidFill>
                  <a:schemeClr val="tx2"/>
                </a:solidFill>
              </a:rPr>
              <a:t>slats</a:t>
            </a:r>
            <a:endParaRPr lang="en-GB" sz="2000" b="1" dirty="0">
              <a:solidFill>
                <a:schemeClr val="tx2"/>
              </a:solidFill>
            </a:endParaRPr>
          </a:p>
        </p:txBody>
      </p:sp>
      <p:grpSp>
        <p:nvGrpSpPr>
          <p:cNvPr id="21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4" name="Picture 2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PASSIVE DESIGN. SOLAR ORIENTATION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32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484784"/>
            <a:ext cx="4052470" cy="44546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12 CuadroTexto"/>
          <p:cNvSpPr txBox="1"/>
          <p:nvPr/>
        </p:nvSpPr>
        <p:spPr>
          <a:xfrm>
            <a:off x="539552" y="980728"/>
            <a:ext cx="6840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Solar </a:t>
            </a:r>
            <a:r>
              <a:rPr lang="es-ES_tradnl" sz="2000" b="1" dirty="0" err="1" smtClean="0"/>
              <a:t>protection</a:t>
            </a:r>
            <a:endParaRPr lang="en-GB" sz="2000" b="1" dirty="0"/>
          </a:p>
        </p:txBody>
      </p:sp>
      <p:sp>
        <p:nvSpPr>
          <p:cNvPr id="14" name="13 CuadroTexto"/>
          <p:cNvSpPr txBox="1"/>
          <p:nvPr/>
        </p:nvSpPr>
        <p:spPr>
          <a:xfrm>
            <a:off x="467544" y="6093296"/>
            <a:ext cx="36724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000" b="1" dirty="0" smtClean="0">
                <a:solidFill>
                  <a:schemeClr val="tx2"/>
                </a:solidFill>
              </a:rPr>
              <a:t>Horizontal </a:t>
            </a:r>
            <a:r>
              <a:rPr lang="es-ES_tradnl" sz="2000" b="1" dirty="0" err="1" smtClean="0">
                <a:solidFill>
                  <a:schemeClr val="tx2"/>
                </a:solidFill>
              </a:rPr>
              <a:t>slats</a:t>
            </a:r>
            <a:endParaRPr lang="en-GB" sz="2000" b="1" dirty="0">
              <a:solidFill>
                <a:schemeClr val="tx2"/>
              </a:solidFill>
            </a:endParaRPr>
          </a:p>
        </p:txBody>
      </p:sp>
      <p:pic>
        <p:nvPicPr>
          <p:cNvPr id="15" name="Imagen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1484784"/>
            <a:ext cx="4284422" cy="40324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15 CuadroTexto"/>
          <p:cNvSpPr txBox="1"/>
          <p:nvPr/>
        </p:nvSpPr>
        <p:spPr>
          <a:xfrm>
            <a:off x="5508104" y="5661248"/>
            <a:ext cx="25202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000" b="1" dirty="0" smtClean="0">
                <a:solidFill>
                  <a:schemeClr val="tx2"/>
                </a:solidFill>
              </a:rPr>
              <a:t>Vertical </a:t>
            </a:r>
            <a:r>
              <a:rPr lang="es-ES_tradnl" sz="2000" b="1" dirty="0" err="1" smtClean="0">
                <a:solidFill>
                  <a:schemeClr val="tx2"/>
                </a:solidFill>
              </a:rPr>
              <a:t>slats</a:t>
            </a:r>
            <a:endParaRPr lang="en-GB" sz="2000" b="1" dirty="0">
              <a:solidFill>
                <a:schemeClr val="tx2"/>
              </a:solidFill>
            </a:endParaRPr>
          </a:p>
        </p:txBody>
      </p:sp>
      <p:grpSp>
        <p:nvGrpSpPr>
          <p:cNvPr id="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7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PASSIVE DESIGN. SOLAR ORIENTATION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2204864"/>
            <a:ext cx="3556992" cy="3556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12 CuadroTexto"/>
          <p:cNvSpPr txBox="1"/>
          <p:nvPr/>
        </p:nvSpPr>
        <p:spPr>
          <a:xfrm>
            <a:off x="539552" y="980728"/>
            <a:ext cx="6840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Solar </a:t>
            </a:r>
            <a:r>
              <a:rPr lang="es-ES_tradnl" sz="2000" b="1" dirty="0" err="1" smtClean="0"/>
              <a:t>protection</a:t>
            </a:r>
            <a:endParaRPr lang="en-GB" sz="2000" b="1" dirty="0"/>
          </a:p>
        </p:txBody>
      </p:sp>
      <p:sp>
        <p:nvSpPr>
          <p:cNvPr id="14" name="13 CuadroTexto"/>
          <p:cNvSpPr txBox="1"/>
          <p:nvPr/>
        </p:nvSpPr>
        <p:spPr>
          <a:xfrm>
            <a:off x="3995936" y="1484784"/>
            <a:ext cx="25202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err="1" smtClean="0">
                <a:solidFill>
                  <a:schemeClr val="tx2"/>
                </a:solidFill>
              </a:rPr>
              <a:t>Persian</a:t>
            </a:r>
            <a:r>
              <a:rPr lang="es-ES_tradnl" sz="2000" b="1" dirty="0" smtClean="0">
                <a:solidFill>
                  <a:schemeClr val="tx2"/>
                </a:solidFill>
              </a:rPr>
              <a:t> </a:t>
            </a:r>
            <a:r>
              <a:rPr lang="es-ES_tradnl" sz="2000" b="1" dirty="0" err="1" smtClean="0">
                <a:solidFill>
                  <a:schemeClr val="tx2"/>
                </a:solidFill>
              </a:rPr>
              <a:t>blinds</a:t>
            </a:r>
            <a:endParaRPr lang="en-GB" sz="2000" b="1" dirty="0">
              <a:solidFill>
                <a:schemeClr val="tx2"/>
              </a:solidFill>
            </a:endParaRPr>
          </a:p>
        </p:txBody>
      </p:sp>
      <p:sp>
        <p:nvSpPr>
          <p:cNvPr id="15" name="14 CuadroTexto"/>
          <p:cNvSpPr txBox="1"/>
          <p:nvPr/>
        </p:nvSpPr>
        <p:spPr>
          <a:xfrm>
            <a:off x="5940152" y="5589240"/>
            <a:ext cx="25202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s-ES_tradnl" sz="2000" b="1" dirty="0" err="1" smtClean="0">
                <a:solidFill>
                  <a:schemeClr val="tx2"/>
                </a:solidFill>
              </a:rPr>
              <a:t>Majorcan</a:t>
            </a:r>
            <a:r>
              <a:rPr lang="es-ES_tradnl" sz="2000" b="1" dirty="0" smtClean="0">
                <a:solidFill>
                  <a:schemeClr val="tx2"/>
                </a:solidFill>
              </a:rPr>
              <a:t> </a:t>
            </a:r>
            <a:r>
              <a:rPr lang="es-ES_tradnl" sz="2000" b="1" dirty="0" err="1" smtClean="0">
                <a:solidFill>
                  <a:schemeClr val="tx2"/>
                </a:solidFill>
              </a:rPr>
              <a:t>blinds</a:t>
            </a:r>
            <a:endParaRPr lang="en-GB" sz="2000" b="1" dirty="0">
              <a:solidFill>
                <a:schemeClr val="tx2"/>
              </a:solidFill>
            </a:endParaRPr>
          </a:p>
        </p:txBody>
      </p:sp>
      <p:pic>
        <p:nvPicPr>
          <p:cNvPr id="18" name="17 Imagen" descr="persian-blind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1520" y="1484784"/>
            <a:ext cx="3713989" cy="2785492"/>
          </a:xfrm>
          <a:prstGeom prst="rect">
            <a:avLst/>
          </a:prstGeom>
        </p:spPr>
      </p:pic>
      <p:pic>
        <p:nvPicPr>
          <p:cNvPr id="19" name="18 Imagen" descr="IMAG033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1520" y="4365104"/>
            <a:ext cx="3744416" cy="2242027"/>
          </a:xfrm>
          <a:prstGeom prst="rect">
            <a:avLst/>
          </a:prstGeom>
        </p:spPr>
      </p:pic>
      <p:sp>
        <p:nvSpPr>
          <p:cNvPr id="20" name="19 CuadroTexto"/>
          <p:cNvSpPr txBox="1"/>
          <p:nvPr/>
        </p:nvSpPr>
        <p:spPr>
          <a:xfrm>
            <a:off x="4067944" y="6237312"/>
            <a:ext cx="25202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err="1" smtClean="0">
                <a:solidFill>
                  <a:schemeClr val="tx2"/>
                </a:solidFill>
              </a:rPr>
              <a:t>Venetian</a:t>
            </a:r>
            <a:r>
              <a:rPr lang="es-ES_tradnl" sz="2000" b="1" dirty="0" smtClean="0">
                <a:solidFill>
                  <a:schemeClr val="tx2"/>
                </a:solidFill>
              </a:rPr>
              <a:t> </a:t>
            </a:r>
            <a:r>
              <a:rPr lang="es-ES_tradnl" sz="2000" b="1" dirty="0" err="1" smtClean="0">
                <a:solidFill>
                  <a:schemeClr val="tx2"/>
                </a:solidFill>
              </a:rPr>
              <a:t>blinds</a:t>
            </a:r>
            <a:endParaRPr lang="en-GB" sz="2000" b="1" dirty="0">
              <a:solidFill>
                <a:schemeClr val="tx2"/>
              </a:solidFill>
            </a:endParaRPr>
          </a:p>
        </p:txBody>
      </p:sp>
      <p:grpSp>
        <p:nvGrpSpPr>
          <p:cNvPr id="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0" name="Picture 9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PASSIVE DESIGN. SOLAR ORIENTATION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6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484784"/>
            <a:ext cx="5901222" cy="45556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11 CuadroTexto"/>
          <p:cNvSpPr txBox="1"/>
          <p:nvPr/>
        </p:nvSpPr>
        <p:spPr>
          <a:xfrm>
            <a:off x="539552" y="980728"/>
            <a:ext cx="6840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Solar </a:t>
            </a:r>
            <a:r>
              <a:rPr lang="es-ES_tradnl" sz="2000" b="1" dirty="0" err="1" smtClean="0"/>
              <a:t>protection</a:t>
            </a:r>
            <a:endParaRPr lang="en-GB" sz="2000" b="1" dirty="0"/>
          </a:p>
        </p:txBody>
      </p:sp>
      <p:sp>
        <p:nvSpPr>
          <p:cNvPr id="13" name="12 CuadroTexto"/>
          <p:cNvSpPr txBox="1"/>
          <p:nvPr/>
        </p:nvSpPr>
        <p:spPr>
          <a:xfrm>
            <a:off x="6732240" y="5661248"/>
            <a:ext cx="20882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>
                <a:solidFill>
                  <a:schemeClr val="tx2"/>
                </a:solidFill>
              </a:rPr>
              <a:t>Use of </a:t>
            </a:r>
            <a:r>
              <a:rPr lang="es-ES_tradnl" sz="2000" b="1" dirty="0" err="1" smtClean="0">
                <a:solidFill>
                  <a:schemeClr val="tx2"/>
                </a:solidFill>
              </a:rPr>
              <a:t>fabrics</a:t>
            </a:r>
            <a:endParaRPr lang="en-GB" sz="2000" b="1" dirty="0">
              <a:solidFill>
                <a:schemeClr val="tx2"/>
              </a:solidFill>
            </a:endParaRPr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PASSIVE DESIGN. SOLAR ORIENTATION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Marcador de contenido 3" descr="7Universite-Cesumar-3.jpg"/>
          <p:cNvPicPr>
            <a:picLocks noChangeAspect="1"/>
          </p:cNvPicPr>
          <p:nvPr/>
        </p:nvPicPr>
        <p:blipFill>
          <a:blip r:embed="rId2" cstate="print"/>
          <a:srcRect l="649" r="614"/>
          <a:stretch>
            <a:fillRect/>
          </a:stretch>
        </p:blipFill>
        <p:spPr>
          <a:xfrm>
            <a:off x="323528" y="1412776"/>
            <a:ext cx="6552728" cy="4749977"/>
          </a:xfrm>
          <a:prstGeom prst="rect">
            <a:avLst/>
          </a:prstGeom>
        </p:spPr>
      </p:pic>
      <p:sp>
        <p:nvSpPr>
          <p:cNvPr id="12" name="11 CuadroTexto"/>
          <p:cNvSpPr txBox="1"/>
          <p:nvPr/>
        </p:nvSpPr>
        <p:spPr>
          <a:xfrm>
            <a:off x="539552" y="980728"/>
            <a:ext cx="6840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Solar </a:t>
            </a:r>
            <a:r>
              <a:rPr lang="es-ES_tradnl" sz="2000" b="1" dirty="0" err="1" smtClean="0"/>
              <a:t>protection</a:t>
            </a:r>
            <a:endParaRPr lang="en-GB" sz="2000" b="1" dirty="0"/>
          </a:p>
        </p:txBody>
      </p:sp>
      <p:sp>
        <p:nvSpPr>
          <p:cNvPr id="13" name="12 CuadroTexto"/>
          <p:cNvSpPr txBox="1"/>
          <p:nvPr/>
        </p:nvSpPr>
        <p:spPr>
          <a:xfrm>
            <a:off x="7055768" y="5661248"/>
            <a:ext cx="20882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>
                <a:solidFill>
                  <a:schemeClr val="tx2"/>
                </a:solidFill>
              </a:rPr>
              <a:t>Use of </a:t>
            </a:r>
            <a:r>
              <a:rPr lang="es-ES_tradnl" sz="2000" b="1" dirty="0" err="1" smtClean="0">
                <a:solidFill>
                  <a:schemeClr val="tx2"/>
                </a:solidFill>
              </a:rPr>
              <a:t>fabrics</a:t>
            </a:r>
            <a:endParaRPr lang="en-GB" sz="2000" b="1" dirty="0">
              <a:solidFill>
                <a:schemeClr val="tx2"/>
              </a:solidFill>
            </a:endParaRPr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PASSIVE DESIGN. SOLAR ORIENTATION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Marcador de contenido 3" descr="Toldo_1.jpg"/>
          <p:cNvPicPr>
            <a:picLocks noChangeAspect="1"/>
          </p:cNvPicPr>
          <p:nvPr/>
        </p:nvPicPr>
        <p:blipFill>
          <a:blip r:embed="rId2" cstate="print"/>
          <a:srcRect l="657" r="166"/>
          <a:stretch>
            <a:fillRect/>
          </a:stretch>
        </p:blipFill>
        <p:spPr>
          <a:xfrm>
            <a:off x="467544" y="1412776"/>
            <a:ext cx="6192688" cy="5052095"/>
          </a:xfrm>
          <a:prstGeom prst="rect">
            <a:avLst/>
          </a:prstGeom>
        </p:spPr>
      </p:pic>
      <p:sp>
        <p:nvSpPr>
          <p:cNvPr id="12" name="11 CuadroTexto"/>
          <p:cNvSpPr txBox="1"/>
          <p:nvPr/>
        </p:nvSpPr>
        <p:spPr>
          <a:xfrm>
            <a:off x="6876256" y="5661248"/>
            <a:ext cx="22677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>
                <a:solidFill>
                  <a:schemeClr val="tx2"/>
                </a:solidFill>
              </a:rPr>
              <a:t>Use of </a:t>
            </a:r>
            <a:r>
              <a:rPr lang="en-GB" sz="2000" b="1" dirty="0" smtClean="0">
                <a:solidFill>
                  <a:schemeClr val="tx2"/>
                </a:solidFill>
              </a:rPr>
              <a:t>awnings</a:t>
            </a:r>
            <a:r>
              <a:rPr lang="es-ES_tradnl" sz="2000" b="1" dirty="0" smtClean="0">
                <a:solidFill>
                  <a:schemeClr val="tx2"/>
                </a:solidFill>
              </a:rPr>
              <a:t> </a:t>
            </a:r>
            <a:r>
              <a:rPr lang="en-GB" sz="2000" b="1" dirty="0" smtClean="0">
                <a:solidFill>
                  <a:schemeClr val="tx2"/>
                </a:solidFill>
              </a:rPr>
              <a:t>(e.g. canvas cover)</a:t>
            </a:r>
            <a:endParaRPr lang="en-GB" sz="2000" b="1" dirty="0">
              <a:solidFill>
                <a:schemeClr val="tx2"/>
              </a:solidFill>
            </a:endParaRPr>
          </a:p>
        </p:txBody>
      </p:sp>
      <p:sp>
        <p:nvSpPr>
          <p:cNvPr id="13" name="12 CuadroTexto"/>
          <p:cNvSpPr txBox="1"/>
          <p:nvPr/>
        </p:nvSpPr>
        <p:spPr>
          <a:xfrm>
            <a:off x="539552" y="980728"/>
            <a:ext cx="6840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Solar </a:t>
            </a:r>
            <a:r>
              <a:rPr lang="es-ES_tradnl" sz="2000" b="1" dirty="0" err="1" smtClean="0"/>
              <a:t>protection</a:t>
            </a:r>
            <a:endParaRPr lang="en-GB" sz="2000" b="1" dirty="0"/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PASSIVE DESIGN. SOLAR ORIENTATION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arcquitectura texti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412776"/>
            <a:ext cx="8352928" cy="5220580"/>
          </a:xfrm>
          <a:prstGeom prst="rect">
            <a:avLst/>
          </a:prstGeom>
          <a:noFill/>
        </p:spPr>
      </p:pic>
      <p:sp>
        <p:nvSpPr>
          <p:cNvPr id="13" name="12 CuadroTexto"/>
          <p:cNvSpPr txBox="1"/>
          <p:nvPr/>
        </p:nvSpPr>
        <p:spPr>
          <a:xfrm>
            <a:off x="539552" y="980728"/>
            <a:ext cx="6840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Solar </a:t>
            </a:r>
            <a:r>
              <a:rPr lang="es-ES_tradnl" sz="2000" b="1" dirty="0" err="1" smtClean="0"/>
              <a:t>protection</a:t>
            </a:r>
            <a:endParaRPr lang="en-GB" sz="2000" b="1" dirty="0"/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4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PASSIVE DESIGN. SOLAR ORIENTATION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Marcador de contenido 3" descr="10puertaamerica.jpg"/>
          <p:cNvPicPr>
            <a:picLocks noChangeAspect="1"/>
          </p:cNvPicPr>
          <p:nvPr/>
        </p:nvPicPr>
        <p:blipFill>
          <a:blip r:embed="rId2" cstate="print"/>
          <a:srcRect l="-15076" r="-15076"/>
          <a:stretch>
            <a:fillRect/>
          </a:stretch>
        </p:blipFill>
        <p:spPr>
          <a:xfrm>
            <a:off x="9665" y="1412776"/>
            <a:ext cx="9134335" cy="5023496"/>
          </a:xfrm>
          <a:prstGeom prst="rect">
            <a:avLst/>
          </a:prstGeom>
        </p:spPr>
      </p:pic>
      <p:sp>
        <p:nvSpPr>
          <p:cNvPr id="12" name="11 CuadroTexto"/>
          <p:cNvSpPr txBox="1"/>
          <p:nvPr/>
        </p:nvSpPr>
        <p:spPr>
          <a:xfrm>
            <a:off x="539552" y="980728"/>
            <a:ext cx="6840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Solar </a:t>
            </a:r>
            <a:r>
              <a:rPr lang="es-ES_tradnl" sz="2000" b="1" dirty="0" err="1" smtClean="0"/>
              <a:t>protection</a:t>
            </a:r>
            <a:endParaRPr lang="en-GB" sz="2000" b="1" dirty="0"/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4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PASSIVE DESIGN. SOLAR ORIENTATION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40" name="Picture 4" descr="http://www.edanpergolas.com/data/productos/imagenes/17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764704"/>
            <a:ext cx="5469745" cy="4104456"/>
          </a:xfrm>
          <a:prstGeom prst="rect">
            <a:avLst/>
          </a:prstGeom>
          <a:noFill/>
        </p:spPr>
      </p:pic>
      <p:pic>
        <p:nvPicPr>
          <p:cNvPr id="39938" name="Picture 2" descr="http://pergolasanchez.com/images/pergola%20atic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2708920"/>
            <a:ext cx="4762500" cy="3571875"/>
          </a:xfrm>
          <a:prstGeom prst="rect">
            <a:avLst/>
          </a:prstGeom>
          <a:noFill/>
        </p:spPr>
      </p:pic>
      <p:sp>
        <p:nvSpPr>
          <p:cNvPr id="15" name="14 CuadroTexto"/>
          <p:cNvSpPr txBox="1"/>
          <p:nvPr/>
        </p:nvSpPr>
        <p:spPr>
          <a:xfrm>
            <a:off x="539552" y="980728"/>
            <a:ext cx="6840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Solar </a:t>
            </a:r>
            <a:r>
              <a:rPr lang="es-ES_tradnl" sz="2000" b="1" dirty="0" err="1" smtClean="0"/>
              <a:t>protection</a:t>
            </a:r>
            <a:endParaRPr lang="en-GB" sz="2000" b="1" dirty="0"/>
          </a:p>
        </p:txBody>
      </p:sp>
      <p:sp>
        <p:nvSpPr>
          <p:cNvPr id="16" name="15 CuadroTexto"/>
          <p:cNvSpPr txBox="1"/>
          <p:nvPr/>
        </p:nvSpPr>
        <p:spPr>
          <a:xfrm>
            <a:off x="5796136" y="5949280"/>
            <a:ext cx="2304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err="1" smtClean="0">
                <a:solidFill>
                  <a:schemeClr val="tx2"/>
                </a:solidFill>
              </a:rPr>
              <a:t>Pergolas</a:t>
            </a:r>
            <a:r>
              <a:rPr lang="es-ES_tradnl" sz="2000" b="1" dirty="0" smtClean="0">
                <a:solidFill>
                  <a:schemeClr val="tx2"/>
                </a:solidFill>
              </a:rPr>
              <a:t> in </a:t>
            </a:r>
            <a:r>
              <a:rPr lang="es-ES_tradnl" sz="2000" b="1" dirty="0" err="1" smtClean="0">
                <a:solidFill>
                  <a:schemeClr val="tx2"/>
                </a:solidFill>
              </a:rPr>
              <a:t>facade</a:t>
            </a:r>
            <a:endParaRPr lang="en-GB" sz="2000" b="1" dirty="0">
              <a:solidFill>
                <a:schemeClr val="tx2"/>
              </a:solidFill>
            </a:endParaRPr>
          </a:p>
        </p:txBody>
      </p:sp>
      <p:grpSp>
        <p:nvGrpSpPr>
          <p:cNvPr id="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6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PASSIVE DESIGN. SOLAR ORIENTATION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99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14 CuadroTexto"/>
          <p:cNvSpPr txBox="1"/>
          <p:nvPr/>
        </p:nvSpPr>
        <p:spPr>
          <a:xfrm>
            <a:off x="539552" y="980728"/>
            <a:ext cx="6840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Solar </a:t>
            </a:r>
            <a:r>
              <a:rPr lang="es-ES_tradnl" sz="2000" b="1" dirty="0" err="1" smtClean="0"/>
              <a:t>protection</a:t>
            </a:r>
            <a:endParaRPr lang="en-GB" sz="2000" b="1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916832"/>
            <a:ext cx="6858000" cy="3759200"/>
          </a:xfrm>
          <a:prstGeom prst="rect">
            <a:avLst/>
          </a:prstGeom>
        </p:spPr>
      </p:pic>
      <p:sp>
        <p:nvSpPr>
          <p:cNvPr id="14" name="14 CuadroTexto"/>
          <p:cNvSpPr txBox="1"/>
          <p:nvPr/>
        </p:nvSpPr>
        <p:spPr>
          <a:xfrm>
            <a:off x="6228184" y="5812884"/>
            <a:ext cx="20078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Solar </a:t>
            </a:r>
            <a:r>
              <a:rPr lang="es-ES_tradnl" sz="2000" b="1" dirty="0" err="1" smtClean="0"/>
              <a:t>windows</a:t>
            </a:r>
            <a:endParaRPr lang="en-GB" sz="2000" b="1" dirty="0"/>
          </a:p>
        </p:txBody>
      </p:sp>
      <p:grpSp>
        <p:nvGrpSpPr>
          <p:cNvPr id="1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6" name="Picture 1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PASSIVE DESIGN. SOLAR ORIENTATION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73634023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1"/>
          <p:cNvSpPr>
            <a:spLocks noChangeArrowheads="1"/>
          </p:cNvSpPr>
          <p:nvPr/>
        </p:nvSpPr>
        <p:spPr bwMode="auto">
          <a:xfrm>
            <a:off x="611560" y="1697321"/>
            <a:ext cx="7056784" cy="29546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Tx/>
              <a:buSzTx/>
              <a:buFontTx/>
              <a:buNone/>
              <a:tabLst/>
            </a:pPr>
            <a:r>
              <a:rPr kumimoji="0" lang="es-ES_tradnl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Times New Roman" pitchFamily="18" charset="0"/>
              </a:rPr>
              <a:t>Software </a:t>
            </a:r>
            <a:r>
              <a:rPr kumimoji="0" lang="es-ES_tradnl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Times New Roman" pitchFamily="18" charset="0"/>
              </a:rPr>
              <a:t>for</a:t>
            </a:r>
            <a:r>
              <a:rPr kumimoji="0" lang="es-ES_tradnl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es-ES_tradnl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Times New Roman" pitchFamily="18" charset="0"/>
              </a:rPr>
              <a:t>shading</a:t>
            </a:r>
            <a:endParaRPr kumimoji="0" lang="es-ES_tradnl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Tx/>
              <a:buSzTx/>
              <a:buFontTx/>
              <a:buNone/>
              <a:tabLst/>
            </a:pPr>
            <a:endParaRPr kumimoji="0" lang="es-ES_tradnl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Tx/>
              <a:buSzTx/>
              <a:buFontTx/>
              <a:buNone/>
              <a:tabLst/>
            </a:pPr>
            <a:r>
              <a:rPr kumimoji="0" lang="es-ES_tradnl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Times New Roman" pitchFamily="18" charset="0"/>
              </a:rPr>
              <a:t>SketchUp</a:t>
            </a:r>
            <a:r>
              <a:rPr kumimoji="0" lang="es-ES_tradnl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Times New Roman" pitchFamily="18" charset="0"/>
              </a:rPr>
              <a:t>. Google free software. </a:t>
            </a:r>
            <a:r>
              <a:rPr kumimoji="0" lang="es-ES_tradnl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Times New Roman" pitchFamily="18" charset="0"/>
              </a:rPr>
              <a:t>Easy</a:t>
            </a:r>
            <a:r>
              <a:rPr kumimoji="0" lang="es-ES_tradnl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Times New Roman" pitchFamily="18" charset="0"/>
              </a:rPr>
              <a:t> to use. </a:t>
            </a:r>
            <a:r>
              <a:rPr kumimoji="0" lang="es-ES_tradnl" b="0" i="0" u="none" strike="noStrike" cap="none" normalizeH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Times New Roman" pitchFamily="18" charset="0"/>
              </a:rPr>
              <a:t>It</a:t>
            </a:r>
            <a:r>
              <a:rPr kumimoji="0" lang="es-ES_tradnl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es-ES_tradnl" b="0" i="0" u="none" strike="noStrike" cap="none" normalizeH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Times New Roman" pitchFamily="18" charset="0"/>
              </a:rPr>
              <a:t>calculates</a:t>
            </a:r>
            <a:r>
              <a:rPr kumimoji="0" lang="es-ES_tradnl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Times New Roman" pitchFamily="18" charset="0"/>
              </a:rPr>
              <a:t> Building </a:t>
            </a:r>
            <a:r>
              <a:rPr lang="es-ES_tradnl" dirty="0" err="1" smtClean="0">
                <a:ea typeface="Times New Roman" pitchFamily="18" charset="0"/>
                <a:cs typeface="Times New Roman" pitchFamily="18" charset="0"/>
              </a:rPr>
              <a:t>shade</a:t>
            </a:r>
            <a:r>
              <a:rPr lang="es-ES_tradnl" dirty="0" smtClean="0">
                <a:ea typeface="Times New Roman" pitchFamily="18" charset="0"/>
                <a:cs typeface="Times New Roman" pitchFamily="18" charset="0"/>
              </a:rPr>
              <a:t>.</a:t>
            </a: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Tx/>
              <a:buSzTx/>
              <a:buFontTx/>
              <a:buNone/>
              <a:tabLst/>
            </a:pPr>
            <a:endParaRPr lang="es-ES_tradnl" dirty="0"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Tx/>
              <a:buSzTx/>
              <a:buFontTx/>
              <a:buNone/>
              <a:tabLst/>
            </a:pPr>
            <a:endParaRPr lang="es-ES_tradnl" dirty="0" smtClean="0"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Tx/>
              <a:buSzTx/>
              <a:buFontTx/>
              <a:buNone/>
              <a:tabLst/>
            </a:pPr>
            <a:r>
              <a:rPr lang="es-ES_tradnl" dirty="0" smtClean="0">
                <a:ea typeface="Times New Roman" pitchFamily="18" charset="0"/>
                <a:cs typeface="Times New Roman" pitchFamily="18" charset="0"/>
              </a:rPr>
              <a:t> </a:t>
            </a: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Tx/>
              <a:buSzTx/>
              <a:buFontTx/>
              <a:buNone/>
              <a:tabLst/>
            </a:pPr>
            <a:r>
              <a:rPr lang="es-ES_tradnl" dirty="0" err="1" smtClean="0">
                <a:cs typeface="Arial" pitchFamily="34" charset="0"/>
              </a:rPr>
              <a:t>Build</a:t>
            </a:r>
            <a:r>
              <a:rPr lang="es-ES_tradnl" dirty="0" smtClean="0">
                <a:cs typeface="Arial" pitchFamily="34" charset="0"/>
              </a:rPr>
              <a:t> </a:t>
            </a:r>
            <a:r>
              <a:rPr lang="es-ES_tradnl" dirty="0" err="1" smtClean="0">
                <a:cs typeface="Arial" pitchFamily="34" charset="0"/>
              </a:rPr>
              <a:t>it</a:t>
            </a:r>
            <a:r>
              <a:rPr lang="es-ES_tradnl" dirty="0" smtClean="0">
                <a:cs typeface="Arial" pitchFamily="34" charset="0"/>
              </a:rPr>
              <a:t> Solar. </a:t>
            </a:r>
            <a:r>
              <a:rPr lang="es-ES_tradnl" dirty="0" err="1" smtClean="0">
                <a:cs typeface="Arial" pitchFamily="34" charset="0"/>
              </a:rPr>
              <a:t>List</a:t>
            </a:r>
            <a:r>
              <a:rPr lang="es-ES_tradnl" dirty="0" smtClean="0">
                <a:cs typeface="Arial" pitchFamily="34" charset="0"/>
              </a:rPr>
              <a:t> of apps </a:t>
            </a:r>
            <a:r>
              <a:rPr lang="es-ES_tradnl" dirty="0" err="1" smtClean="0">
                <a:cs typeface="Arial" pitchFamily="34" charset="0"/>
              </a:rPr>
              <a:t>about</a:t>
            </a:r>
            <a:r>
              <a:rPr lang="es-ES_tradnl" dirty="0" smtClean="0">
                <a:cs typeface="Arial" pitchFamily="34" charset="0"/>
              </a:rPr>
              <a:t> solar and </a:t>
            </a:r>
            <a:r>
              <a:rPr lang="es-ES_tradnl" dirty="0" err="1" smtClean="0">
                <a:cs typeface="Arial" pitchFamily="34" charset="0"/>
              </a:rPr>
              <a:t>climate</a:t>
            </a:r>
            <a:r>
              <a:rPr lang="es-ES_tradnl" dirty="0" smtClean="0">
                <a:cs typeface="Arial" pitchFamily="34" charset="0"/>
              </a:rPr>
              <a:t> </a:t>
            </a:r>
            <a:r>
              <a:rPr lang="es-ES_tradnl" dirty="0" err="1" smtClean="0">
                <a:cs typeface="Arial" pitchFamily="34" charset="0"/>
              </a:rPr>
              <a:t>information</a:t>
            </a:r>
            <a:r>
              <a:rPr lang="es-ES_tradnl" dirty="0" smtClean="0">
                <a:cs typeface="Arial" pitchFamily="34" charset="0"/>
              </a:rPr>
              <a:t>.</a:t>
            </a:r>
          </a:p>
        </p:txBody>
      </p:sp>
      <p:sp>
        <p:nvSpPr>
          <p:cNvPr id="2" name="TextBox 1">
            <a:hlinkClick r:id="rId2"/>
          </p:cNvPr>
          <p:cNvSpPr txBox="1"/>
          <p:nvPr/>
        </p:nvSpPr>
        <p:spPr>
          <a:xfrm>
            <a:off x="2123728" y="4725144"/>
            <a:ext cx="6480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https://www.builditsolar.com/References/SunChartRS.htm</a:t>
            </a:r>
          </a:p>
        </p:txBody>
      </p:sp>
      <p:sp>
        <p:nvSpPr>
          <p:cNvPr id="3" name="Rectangle 2">
            <a:hlinkClick r:id="rId3"/>
          </p:cNvPr>
          <p:cNvSpPr/>
          <p:nvPr/>
        </p:nvSpPr>
        <p:spPr>
          <a:xfrm>
            <a:off x="2123728" y="2989982"/>
            <a:ext cx="60304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https://www.youtube.com/watch?v=l-BmwWnuwPs</a:t>
            </a:r>
          </a:p>
        </p:txBody>
      </p:sp>
      <p:grpSp>
        <p:nvGrpSpPr>
          <p:cNvPr id="1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4" name="Picture 1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6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PASSIVE DESIGN. SOLAR ORIENTATION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1363</TotalTime>
  <Words>386</Words>
  <Application>Microsoft Office PowerPoint</Application>
  <PresentationFormat>On-screen Show (4:3)</PresentationFormat>
  <Paragraphs>104</Paragraphs>
  <Slides>31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Links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6" baseType="lpstr">
      <vt:lpstr>Arial</vt:lpstr>
      <vt:lpstr>Calibri</vt:lpstr>
      <vt:lpstr>Times New Roman</vt:lpstr>
      <vt:lpstr>Tema de Office</vt:lpstr>
      <vt:lpstr>???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Diapositiva 1</dc:title>
  <dc:creator>Juanan</dc:creator>
  <cp:lastModifiedBy>Juan</cp:lastModifiedBy>
  <cp:revision>63</cp:revision>
  <dcterms:created xsi:type="dcterms:W3CDTF">2011-02-08T09:20:39Z</dcterms:created>
  <dcterms:modified xsi:type="dcterms:W3CDTF">2018-11-05T18:28:31Z</dcterms:modified>
</cp:coreProperties>
</file>