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8" r:id="rId1"/>
  </p:sldMasterIdLst>
  <p:sldIdLst>
    <p:sldId id="256" r:id="rId2"/>
    <p:sldId id="257" r:id="rId3"/>
    <p:sldId id="259" r:id="rId4"/>
    <p:sldId id="258" r:id="rId5"/>
    <p:sldId id="260" r:id="rId6"/>
    <p:sldId id="261" r:id="rId7"/>
    <p:sldId id="262" r:id="rId8"/>
    <p:sldId id="263" r:id="rId9"/>
    <p:sldId id="264" r:id="rId10"/>
    <p:sldId id="265" r:id="rId11"/>
    <p:sldId id="266" r:id="rId12"/>
    <p:sldId id="267" r:id="rId13"/>
    <p:sldId id="268" r:id="rId14"/>
    <p:sldId id="269" r:id="rId15"/>
    <p:sldId id="272" r:id="rId16"/>
    <p:sldId id="273" r:id="rId17"/>
    <p:sldId id="270" r:id="rId18"/>
    <p:sldId id="274" r:id="rId19"/>
    <p:sldId id="280" r:id="rId20"/>
    <p:sldId id="275" r:id="rId21"/>
    <p:sldId id="276" r:id="rId22"/>
    <p:sldId id="277" r:id="rId23"/>
    <p:sldId id="278" r:id="rId24"/>
    <p:sldId id="279"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6600"/>
    <a:srgbClr val="009999"/>
    <a:srgbClr val="0099CC"/>
    <a:srgbClr val="0066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89" autoAdjust="0"/>
    <p:restoredTop sz="94660"/>
  </p:normalViewPr>
  <p:slideViewPr>
    <p:cSldViewPr snapToGrid="0">
      <p:cViewPr varScale="1">
        <p:scale>
          <a:sx n="111" d="100"/>
          <a:sy n="111" d="100"/>
        </p:scale>
        <p:origin x="58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標題投影片">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zh-TW" altLang="en-US" smtClean="0"/>
              <a:t>按一下以編輯母片標題樣式</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zh-TW" altLang="en-US" smtClean="0"/>
              <a:t>按一下以編輯母片副標題樣式</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96DFF08F-DC6B-4601-B491-B0F83F6DD2DA}" type="datetimeFigureOut">
              <a:rPr lang="en-US" smtClean="0"/>
              <a:t>6/25/2019</a:t>
            </a:fld>
            <a:endParaRPr lang="en-US" dirty="0"/>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4FAB73BC-B049-4115-A692-8D63A059BFB8}" type="slidenum">
              <a:rPr lang="en-US" smtClean="0"/>
              <a:t>‹#›</a:t>
            </a:fld>
            <a:endParaRPr lang="en-US"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80134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標題及物件">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TW" altLang="en-US" smtClean="0"/>
              <a:t>按一下以編輯母片標題樣式</a:t>
            </a:r>
            <a:endParaRPr lang="en-US" dirty="0"/>
          </a:p>
        </p:txBody>
      </p:sp>
      <p:sp>
        <p:nvSpPr>
          <p:cNvPr id="3" name="Content Placeholder 2"/>
          <p:cNvSpPr>
            <a:spLocks noGrp="1"/>
          </p:cNvSpPr>
          <p:nvPr>
            <p:ph idx="1"/>
          </p:nvPr>
        </p:nvSpPr>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6/25/2019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7722526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章節標題">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zh-TW" altLang="en-US" smtClean="0"/>
              <a:t>按一下以編輯母片標題樣式</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TW" altLang="en-US" smtClean="0"/>
              <a:t>按一下以編輯母片文字樣式</a:t>
            </a:r>
          </a:p>
        </p:txBody>
      </p:sp>
      <p:sp>
        <p:nvSpPr>
          <p:cNvPr id="4" name="Date Placeholder 3"/>
          <p:cNvSpPr>
            <a:spLocks noGrp="1"/>
          </p:cNvSpPr>
          <p:nvPr>
            <p:ph type="dt" sz="half" idx="10"/>
          </p:nvPr>
        </p:nvSpPr>
        <p:spPr/>
        <p:txBody>
          <a:bodyPr/>
          <a:lstStyle/>
          <a:p>
            <a:fld id="{96DFF08F-DC6B-4601-B491-B0F83F6DD2DA}" type="datetimeFigureOut">
              <a:rPr lang="en-US" smtClean="0"/>
              <a:t>6/25/2019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56064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兩項物件">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zh-TW" altLang="en-US" smtClean="0"/>
              <a:t>按一下以編輯母片標題樣式</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en-US" dirty="0"/>
          </a:p>
        </p:txBody>
      </p:sp>
      <p:sp>
        <p:nvSpPr>
          <p:cNvPr id="5" name="Date Placeholder 4"/>
          <p:cNvSpPr>
            <a:spLocks noGrp="1"/>
          </p:cNvSpPr>
          <p:nvPr>
            <p:ph type="dt" sz="half" idx="10"/>
          </p:nvPr>
        </p:nvSpPr>
        <p:spPr/>
        <p:txBody>
          <a:bodyPr/>
          <a:lstStyle/>
          <a:p>
            <a:fld id="{96DFF08F-DC6B-4601-B491-B0F83F6DD2DA}" type="datetimeFigureOut">
              <a:rPr lang="en-US" smtClean="0"/>
              <a:t>6/25/2019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265534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對">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zh-TW" altLang="en-US" smtClean="0"/>
              <a:t>按一下以編輯母片標題樣式</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smtClean="0"/>
              <a:t>按一下以編輯母片文字樣式</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smtClean="0"/>
              <a:t>按一下以編輯母片文字樣式</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en-US" dirty="0"/>
          </a:p>
        </p:txBody>
      </p:sp>
      <p:sp>
        <p:nvSpPr>
          <p:cNvPr id="7" name="Date Placeholder 6"/>
          <p:cNvSpPr>
            <a:spLocks noGrp="1"/>
          </p:cNvSpPr>
          <p:nvPr>
            <p:ph type="dt" sz="half" idx="10"/>
          </p:nvPr>
        </p:nvSpPr>
        <p:spPr/>
        <p:txBody>
          <a:bodyPr/>
          <a:lstStyle/>
          <a:p>
            <a:fld id="{96DFF08F-DC6B-4601-B491-B0F83F6DD2DA}" type="datetimeFigureOut">
              <a:rPr lang="en-US" smtClean="0"/>
              <a:t>6/25/2019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4149759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TW" altLang="en-US" smtClean="0"/>
              <a:t>按一下以編輯母片標題樣式</a:t>
            </a:r>
            <a:endParaRPr lang="en-US" dirty="0"/>
          </a:p>
        </p:txBody>
      </p:sp>
      <p:sp>
        <p:nvSpPr>
          <p:cNvPr id="3" name="Date Placeholder 2"/>
          <p:cNvSpPr>
            <a:spLocks noGrp="1"/>
          </p:cNvSpPr>
          <p:nvPr>
            <p:ph type="dt" sz="half" idx="10"/>
          </p:nvPr>
        </p:nvSpPr>
        <p:spPr/>
        <p:txBody>
          <a:bodyPr/>
          <a:lstStyle/>
          <a:p>
            <a:fld id="{96DFF08F-DC6B-4601-B491-B0F83F6DD2DA}" type="datetimeFigureOut">
              <a:rPr lang="en-US" smtClean="0"/>
              <a:t>6/25/2019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279213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smtClean="0"/>
              <a:t>6/25/2019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8087645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含標題的內容">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zh-TW" altLang="en-US" smtClean="0"/>
              <a:t>按一下以編輯母片標題樣式</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TW" altLang="en-US" smtClean="0"/>
              <a:t>按一下以編輯母片文字樣式</a:t>
            </a:r>
          </a:p>
        </p:txBody>
      </p:sp>
      <p:sp>
        <p:nvSpPr>
          <p:cNvPr id="5" name="Date Placeholder 4"/>
          <p:cNvSpPr>
            <a:spLocks noGrp="1"/>
          </p:cNvSpPr>
          <p:nvPr>
            <p:ph type="dt" sz="half" idx="10"/>
          </p:nvPr>
        </p:nvSpPr>
        <p:spPr/>
        <p:txBody>
          <a:bodyPr/>
          <a:lstStyle/>
          <a:p>
            <a:fld id="{96DFF08F-DC6B-4601-B491-B0F83F6DD2DA}" type="datetimeFigureOut">
              <a:rPr lang="en-US" smtClean="0"/>
              <a:t>6/25/2019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8234485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含標題的圖片">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zh-TW" altLang="en-US" smtClean="0"/>
              <a:t>按一下以編輯母片標題樣式</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TW" altLang="en-US" smtClean="0"/>
              <a:t>按一下圖示以新增圖片</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TW" altLang="en-US" smtClean="0"/>
              <a:t>按一下以編輯母片文字樣式</a:t>
            </a:r>
          </a:p>
        </p:txBody>
      </p:sp>
      <p:sp>
        <p:nvSpPr>
          <p:cNvPr id="5" name="Date Placeholder 4"/>
          <p:cNvSpPr>
            <a:spLocks noGrp="1"/>
          </p:cNvSpPr>
          <p:nvPr>
            <p:ph type="dt" sz="half" idx="10"/>
          </p:nvPr>
        </p:nvSpPr>
        <p:spPr/>
        <p:txBody>
          <a:bodyPr/>
          <a:lstStyle/>
          <a:p>
            <a:fld id="{96DFF08F-DC6B-4601-B491-B0F83F6DD2DA}" type="datetimeFigureOut">
              <a:rPr lang="en-US" smtClean="0"/>
              <a:t>6/25/2019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9988640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TW" altLang="en-US" smtClean="0"/>
              <a:t>按一下以編輯母片標題樣式</a:t>
            </a:r>
            <a:endParaRPr lang="en-US" dirty="0"/>
          </a:p>
        </p:txBody>
      </p:sp>
      <p:sp>
        <p:nvSpPr>
          <p:cNvPr id="3" name="Vertical Text Placeholder 2"/>
          <p:cNvSpPr>
            <a:spLocks noGrp="1"/>
          </p:cNvSpPr>
          <p:nvPr>
            <p:ph type="body" orient="vert" idx="1"/>
          </p:nvPr>
        </p:nvSpPr>
        <p:spPr/>
        <p:txBody>
          <a:bodyPr vert="eaVert"/>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6/25/2019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9565639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直排標題及文字">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zh-TW" altLang="en-US" smtClean="0"/>
              <a:t>按一下以編輯母片標題樣式</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6/25/2019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5963727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zh-TW" altLang="en-US" smtClean="0"/>
              <a:t>按一下以編輯母片標題樣式</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96DFF08F-DC6B-4601-B491-B0F83F6DD2DA}" type="datetimeFigureOut">
              <a:rPr lang="en-US" smtClean="0"/>
              <a:pPr/>
              <a:t>6/25/2019</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216260179"/>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file:///C:\Users\User\Documents\Professional%20Doctorate%20Interfaith%20Studies\Confucianism%20and%20Daoism%20(HPPD7009)\DAO%20DE%20JING\Donald%20Sturgeon" TargetMode="External"/><Relationship Id="rId2" Type="http://schemas.openxmlformats.org/officeDocument/2006/relationships/hyperlink" Target="https://www.biblegateway.com/" TargetMode="External"/><Relationship Id="rId1" Type="http://schemas.openxmlformats.org/officeDocument/2006/relationships/slideLayout" Target="../slideLayouts/slideLayout2.xml"/><Relationship Id="rId6" Type="http://schemas.openxmlformats.org/officeDocument/2006/relationships/hyperlink" Target="https://ctext.org/kongzi-jiayu/zh" TargetMode="External"/><Relationship Id="rId5" Type="http://schemas.openxmlformats.org/officeDocument/2006/relationships/hyperlink" Target="http://www.buddhism-dict.net/ddb/indexes/text-en.html" TargetMode="External"/><Relationship Id="rId4" Type="http://schemas.openxmlformats.org/officeDocument/2006/relationships/hyperlink" Target="https://ctext.org/"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ctext.org/wiki.pl?if=en&amp;chapter=822271" TargetMode="External"/><Relationship Id="rId2" Type="http://schemas.openxmlformats.org/officeDocument/2006/relationships/hyperlink" Target="file:///C:\Users\User\Documents\Professional%20Doctorate%20Interfaith%20Studies\Confucianism%20and%20Daoism%20(HPPD7009)\DAO%20DE%20JING\Donald%20Sturgeon" TargetMode="External"/><Relationship Id="rId1" Type="http://schemas.openxmlformats.org/officeDocument/2006/relationships/slideLayout" Target="../slideLayouts/slideLayout2.xml"/><Relationship Id="rId6" Type="http://schemas.openxmlformats.org/officeDocument/2006/relationships/hyperlink" Target="http://tripitaka.cbeta.org/" TargetMode="External"/><Relationship Id="rId5" Type="http://schemas.openxmlformats.org/officeDocument/2006/relationships/hyperlink" Target="https://www.patheos.com/blogs/markdroberts/series/" TargetMode="External"/><Relationship Id="rId4" Type="http://schemas.openxmlformats.org/officeDocument/2006/relationships/hyperlink" Target="https://ctext.org/wiki.pl?if=en&amp;chapter=56613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p:nvSpPr>
          <p:cNvPr id="2" name="標題 1"/>
          <p:cNvSpPr>
            <a:spLocks noGrp="1"/>
          </p:cNvSpPr>
          <p:nvPr>
            <p:ph type="ctrTitle"/>
          </p:nvPr>
        </p:nvSpPr>
        <p:spPr/>
        <p:txBody>
          <a:bodyPr/>
          <a:lstStyle/>
          <a:p>
            <a:r>
              <a:rPr lang="en-US" altLang="zh-TW" dirty="0"/>
              <a:t>Being Filial to Parents But Not to Their Impropriety</a:t>
            </a:r>
            <a:endParaRPr lang="zh-TW" altLang="en-US" dirty="0"/>
          </a:p>
        </p:txBody>
      </p:sp>
      <p:sp>
        <p:nvSpPr>
          <p:cNvPr id="3" name="副標題 2"/>
          <p:cNvSpPr>
            <a:spLocks noGrp="1"/>
          </p:cNvSpPr>
          <p:nvPr>
            <p:ph type="subTitle" idx="1"/>
          </p:nvPr>
        </p:nvSpPr>
        <p:spPr/>
        <p:txBody>
          <a:bodyPr>
            <a:normAutofit fontScale="92500"/>
          </a:bodyPr>
          <a:lstStyle/>
          <a:p>
            <a:r>
              <a:rPr lang="en-US" altLang="zh-TW" b="1" dirty="0"/>
              <a:t>Study from the Sacred Scripture of Confucianism, Buddhism and </a:t>
            </a:r>
            <a:r>
              <a:rPr lang="en-US" altLang="zh-TW" b="1" dirty="0" smtClean="0"/>
              <a:t>Christianity</a:t>
            </a:r>
          </a:p>
          <a:p>
            <a:endParaRPr lang="en-US" altLang="zh-TW" b="1" dirty="0"/>
          </a:p>
          <a:p>
            <a:r>
              <a:rPr lang="en-US" altLang="zh-TW" b="1" dirty="0" smtClean="0"/>
              <a:t>Hsueh-Ying Hsu, Student Number: 1707645</a:t>
            </a:r>
            <a:endParaRPr lang="zh-TW" altLang="en-US" dirty="0"/>
          </a:p>
        </p:txBody>
      </p:sp>
    </p:spTree>
    <p:extLst>
      <p:ext uri="{BB962C8B-B14F-4D97-AF65-F5344CB8AC3E}">
        <p14:creationId xmlns:p14="http://schemas.microsoft.com/office/powerpoint/2010/main" val="204305946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p:nvSpPr>
          <p:cNvPr id="4" name="標題 3"/>
          <p:cNvSpPr>
            <a:spLocks noGrp="1"/>
          </p:cNvSpPr>
          <p:nvPr>
            <p:ph type="title"/>
          </p:nvPr>
        </p:nvSpPr>
        <p:spPr/>
        <p:txBody>
          <a:bodyPr/>
          <a:lstStyle/>
          <a:p>
            <a:r>
              <a:rPr lang="en-US" altLang="zh-TW" dirty="0">
                <a:solidFill>
                  <a:srgbClr val="006600"/>
                </a:solidFill>
              </a:rPr>
              <a:t>Religious traditions emphasize being filial and respectful to parents</a:t>
            </a:r>
            <a:endParaRPr lang="zh-TW" altLang="en-US" dirty="0">
              <a:solidFill>
                <a:srgbClr val="006600"/>
              </a:solidFill>
            </a:endParaRPr>
          </a:p>
        </p:txBody>
      </p:sp>
      <p:sp>
        <p:nvSpPr>
          <p:cNvPr id="5" name="內容版面配置區 4"/>
          <p:cNvSpPr>
            <a:spLocks noGrp="1"/>
          </p:cNvSpPr>
          <p:nvPr>
            <p:ph sz="half" idx="1"/>
          </p:nvPr>
        </p:nvSpPr>
        <p:spPr/>
        <p:txBody>
          <a:bodyPr>
            <a:normAutofit/>
          </a:bodyPr>
          <a:lstStyle/>
          <a:p>
            <a:r>
              <a:rPr lang="en-US" altLang="zh-TW" dirty="0">
                <a:solidFill>
                  <a:srgbClr val="006600"/>
                </a:solidFill>
              </a:rPr>
              <a:t>The </a:t>
            </a:r>
            <a:r>
              <a:rPr lang="en-US" altLang="zh-TW" i="1" dirty="0">
                <a:solidFill>
                  <a:srgbClr val="006600"/>
                </a:solidFill>
              </a:rPr>
              <a:t>Xiao Jing</a:t>
            </a:r>
            <a:r>
              <a:rPr lang="en-US" altLang="zh-TW" dirty="0">
                <a:solidFill>
                  <a:srgbClr val="006600"/>
                </a:solidFill>
              </a:rPr>
              <a:t> </a:t>
            </a:r>
            <a:r>
              <a:rPr lang="zh-TW" altLang="zh-TW" dirty="0">
                <a:solidFill>
                  <a:srgbClr val="006600"/>
                </a:solidFill>
              </a:rPr>
              <a:t>孝經 </a:t>
            </a:r>
            <a:r>
              <a:rPr lang="en-US" altLang="zh-TW" dirty="0">
                <a:solidFill>
                  <a:srgbClr val="006600"/>
                </a:solidFill>
              </a:rPr>
              <a:t>(</a:t>
            </a:r>
            <a:r>
              <a:rPr lang="en-US" altLang="zh-TW" i="1" dirty="0">
                <a:solidFill>
                  <a:srgbClr val="006600"/>
                </a:solidFill>
              </a:rPr>
              <a:t>Classic of Filial Piety</a:t>
            </a:r>
            <a:r>
              <a:rPr lang="en-US" altLang="zh-TW" dirty="0">
                <a:solidFill>
                  <a:srgbClr val="006600"/>
                </a:solidFill>
              </a:rPr>
              <a:t>) of Confucianism says to wholeheartedly love and respect parents</a:t>
            </a:r>
            <a:r>
              <a:rPr lang="en-US" altLang="zh-TW" dirty="0" smtClean="0">
                <a:solidFill>
                  <a:srgbClr val="006600"/>
                </a:solidFill>
              </a:rPr>
              <a:t>.</a:t>
            </a:r>
          </a:p>
          <a:p>
            <a:r>
              <a:rPr lang="en-US" altLang="zh-TW" i="1" dirty="0" smtClean="0">
                <a:solidFill>
                  <a:srgbClr val="006600"/>
                </a:solidFill>
              </a:rPr>
              <a:t>Visualization Sutra </a:t>
            </a:r>
            <a:r>
              <a:rPr lang="en-US" altLang="zh-TW" dirty="0" smtClean="0">
                <a:solidFill>
                  <a:srgbClr val="006600"/>
                </a:solidFill>
              </a:rPr>
              <a:t>and </a:t>
            </a:r>
            <a:r>
              <a:rPr lang="en-US" altLang="zh-TW" i="1" dirty="0">
                <a:solidFill>
                  <a:srgbClr val="006600"/>
                </a:solidFill>
              </a:rPr>
              <a:t>The Great Skillful Accommodation of Buddha's Repaying Kindness </a:t>
            </a:r>
            <a:r>
              <a:rPr lang="en-US" altLang="zh-TW" i="1" smtClean="0">
                <a:solidFill>
                  <a:srgbClr val="006600"/>
                </a:solidFill>
              </a:rPr>
              <a:t>Sutra </a:t>
            </a:r>
            <a:r>
              <a:rPr lang="en-US" altLang="zh-TW" smtClean="0">
                <a:solidFill>
                  <a:srgbClr val="006600"/>
                </a:solidFill>
              </a:rPr>
              <a:t>says </a:t>
            </a:r>
            <a:r>
              <a:rPr lang="en-US" altLang="zh-TW" dirty="0">
                <a:solidFill>
                  <a:srgbClr val="006600"/>
                </a:solidFill>
              </a:rPr>
              <a:t>‘to be filial, care and provide for parents</a:t>
            </a:r>
            <a:r>
              <a:rPr lang="en-US" altLang="zh-TW" dirty="0" smtClean="0">
                <a:solidFill>
                  <a:srgbClr val="006600"/>
                </a:solidFill>
              </a:rPr>
              <a:t>’.</a:t>
            </a:r>
          </a:p>
          <a:p>
            <a:r>
              <a:rPr lang="en-US" altLang="zh-TW" dirty="0">
                <a:solidFill>
                  <a:srgbClr val="006600"/>
                </a:solidFill>
              </a:rPr>
              <a:t>Taoist text </a:t>
            </a:r>
            <a:r>
              <a:rPr lang="en-US" altLang="zh-TW" i="1" dirty="0">
                <a:solidFill>
                  <a:srgbClr val="006600"/>
                </a:solidFill>
              </a:rPr>
              <a:t>Taiping Jing</a:t>
            </a:r>
            <a:r>
              <a:rPr lang="zh-TW" altLang="zh-TW" dirty="0">
                <a:solidFill>
                  <a:srgbClr val="006600"/>
                </a:solidFill>
              </a:rPr>
              <a:t>太平經 </a:t>
            </a:r>
            <a:r>
              <a:rPr lang="en-US" altLang="zh-TW" dirty="0">
                <a:solidFill>
                  <a:srgbClr val="006600"/>
                </a:solidFill>
              </a:rPr>
              <a:t>says that sons and daughters need to be filial to parents.</a:t>
            </a:r>
            <a:endParaRPr lang="zh-TW" altLang="en-US" dirty="0">
              <a:solidFill>
                <a:srgbClr val="006600"/>
              </a:solidFill>
            </a:endParaRPr>
          </a:p>
        </p:txBody>
      </p:sp>
      <p:sp>
        <p:nvSpPr>
          <p:cNvPr id="6" name="內容版面配置區 5"/>
          <p:cNvSpPr>
            <a:spLocks noGrp="1"/>
          </p:cNvSpPr>
          <p:nvPr>
            <p:ph sz="half" idx="2"/>
          </p:nvPr>
        </p:nvSpPr>
        <p:spPr/>
        <p:txBody>
          <a:bodyPr>
            <a:normAutofit/>
          </a:bodyPr>
          <a:lstStyle/>
          <a:p>
            <a:r>
              <a:rPr lang="en-US" altLang="zh-TW" dirty="0">
                <a:solidFill>
                  <a:srgbClr val="006600"/>
                </a:solidFill>
              </a:rPr>
              <a:t>The Bible says </a:t>
            </a:r>
            <a:r>
              <a:rPr lang="en-US" altLang="zh-TW" dirty="0" err="1">
                <a:solidFill>
                  <a:srgbClr val="006600"/>
                </a:solidFill>
              </a:rPr>
              <a:t>honour</a:t>
            </a:r>
            <a:r>
              <a:rPr lang="en-US" altLang="zh-TW" dirty="0">
                <a:solidFill>
                  <a:srgbClr val="006600"/>
                </a:solidFill>
              </a:rPr>
              <a:t> and be obedient to parents</a:t>
            </a:r>
            <a:r>
              <a:rPr lang="en-US" altLang="zh-TW" dirty="0" smtClean="0">
                <a:solidFill>
                  <a:srgbClr val="006600"/>
                </a:solidFill>
              </a:rPr>
              <a:t>.</a:t>
            </a:r>
          </a:p>
          <a:p>
            <a:pPr marL="45720" indent="0">
              <a:buNone/>
            </a:pPr>
            <a:r>
              <a:rPr lang="en-US" altLang="zh-TW" dirty="0" smtClean="0">
                <a:solidFill>
                  <a:srgbClr val="006600"/>
                </a:solidFill>
              </a:rPr>
              <a:t>(Exodus 20:12; Colossians 3:20; Ephesians 6:1-3)</a:t>
            </a:r>
          </a:p>
          <a:p>
            <a:r>
              <a:rPr lang="en-US" altLang="zh-TW" dirty="0">
                <a:solidFill>
                  <a:srgbClr val="006600"/>
                </a:solidFill>
              </a:rPr>
              <a:t>The Qur'an says be kind and respectful to parents</a:t>
            </a:r>
            <a:r>
              <a:rPr lang="en-US" altLang="zh-TW" dirty="0" smtClean="0">
                <a:solidFill>
                  <a:srgbClr val="006600"/>
                </a:solidFill>
              </a:rPr>
              <a:t>.</a:t>
            </a:r>
          </a:p>
          <a:p>
            <a:pPr marL="45720" indent="0">
              <a:buNone/>
            </a:pPr>
            <a:r>
              <a:rPr lang="en-US" altLang="zh-TW" dirty="0" smtClean="0">
                <a:solidFill>
                  <a:srgbClr val="006600"/>
                </a:solidFill>
              </a:rPr>
              <a:t>(Quran</a:t>
            </a:r>
            <a:r>
              <a:rPr lang="en-US" altLang="zh-TW" dirty="0">
                <a:solidFill>
                  <a:srgbClr val="006600"/>
                </a:solidFill>
              </a:rPr>
              <a:t>, </a:t>
            </a:r>
            <a:r>
              <a:rPr lang="en-US" altLang="zh-TW" dirty="0" smtClean="0">
                <a:solidFill>
                  <a:srgbClr val="006600"/>
                </a:solidFill>
              </a:rPr>
              <a:t>2:83; 4:36; 6:151; 17:23; 31:14)</a:t>
            </a:r>
            <a:r>
              <a:rPr lang="en-US" altLang="zh-TW" dirty="0" smtClean="0"/>
              <a:t>. </a:t>
            </a:r>
            <a:endParaRPr lang="zh-TW" altLang="en-US" dirty="0">
              <a:solidFill>
                <a:srgbClr val="006600"/>
              </a:solidFill>
            </a:endParaRPr>
          </a:p>
        </p:txBody>
      </p:sp>
    </p:spTree>
    <p:extLst>
      <p:ext uri="{BB962C8B-B14F-4D97-AF65-F5344CB8AC3E}">
        <p14:creationId xmlns:p14="http://schemas.microsoft.com/office/powerpoint/2010/main" val="210720944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p:nvSpPr>
          <p:cNvPr id="4" name="標題 3"/>
          <p:cNvSpPr>
            <a:spLocks noGrp="1"/>
          </p:cNvSpPr>
          <p:nvPr>
            <p:ph type="title"/>
          </p:nvPr>
        </p:nvSpPr>
        <p:spPr/>
        <p:txBody>
          <a:bodyPr/>
          <a:lstStyle/>
          <a:p>
            <a:pPr algn="ctr">
              <a:lnSpc>
                <a:spcPct val="100000"/>
              </a:lnSpc>
              <a:spcBef>
                <a:spcPts val="600"/>
              </a:spcBef>
              <a:spcAft>
                <a:spcPts val="600"/>
              </a:spcAft>
            </a:pPr>
            <a:r>
              <a:rPr lang="en-US" altLang="zh-TW" i="1" dirty="0" smtClean="0">
                <a:solidFill>
                  <a:schemeClr val="tx1"/>
                </a:solidFill>
              </a:rPr>
              <a:t>Xiao </a:t>
            </a:r>
            <a:r>
              <a:rPr lang="en-US" altLang="zh-TW" dirty="0" smtClean="0">
                <a:solidFill>
                  <a:schemeClr val="tx1"/>
                </a:solidFill>
              </a:rPr>
              <a:t>(</a:t>
            </a:r>
            <a:r>
              <a:rPr lang="zh-TW" altLang="en-US" dirty="0" smtClean="0">
                <a:solidFill>
                  <a:schemeClr val="tx1"/>
                </a:solidFill>
              </a:rPr>
              <a:t>孝</a:t>
            </a:r>
            <a:r>
              <a:rPr lang="en-US" altLang="zh-TW" dirty="0" smtClean="0">
                <a:solidFill>
                  <a:schemeClr val="tx1"/>
                </a:solidFill>
              </a:rPr>
              <a:t>):</a:t>
            </a:r>
            <a:br>
              <a:rPr lang="en-US" altLang="zh-TW" dirty="0" smtClean="0">
                <a:solidFill>
                  <a:schemeClr val="tx1"/>
                </a:solidFill>
              </a:rPr>
            </a:br>
            <a:r>
              <a:rPr lang="en-US" altLang="zh-TW" dirty="0" smtClean="0">
                <a:solidFill>
                  <a:schemeClr val="tx1"/>
                </a:solidFill>
              </a:rPr>
              <a:t>Filial Piety</a:t>
            </a:r>
            <a:endParaRPr lang="zh-TW" altLang="en-US" dirty="0"/>
          </a:p>
        </p:txBody>
      </p:sp>
      <p:sp>
        <p:nvSpPr>
          <p:cNvPr id="5" name="內容版面配置區 4"/>
          <p:cNvSpPr>
            <a:spLocks noGrp="1"/>
          </p:cNvSpPr>
          <p:nvPr>
            <p:ph idx="1"/>
          </p:nvPr>
        </p:nvSpPr>
        <p:spPr/>
        <p:txBody>
          <a:bodyPr>
            <a:normAutofit lnSpcReduction="10000"/>
          </a:bodyPr>
          <a:lstStyle/>
          <a:p>
            <a:pPr marL="45720" indent="0" algn="ctr">
              <a:buNone/>
            </a:pPr>
            <a:endParaRPr lang="en-US" altLang="zh-TW" dirty="0" smtClean="0">
              <a:solidFill>
                <a:schemeClr val="tx1"/>
              </a:solidFill>
              <a:latin typeface="標楷體" panose="03000509000000000000" pitchFamily="65" charset="-120"/>
              <a:ea typeface="標楷體" panose="03000509000000000000" pitchFamily="65" charset="-120"/>
            </a:endParaRPr>
          </a:p>
          <a:p>
            <a:pPr marL="45720" indent="0" algn="ctr">
              <a:buNone/>
            </a:pPr>
            <a:r>
              <a:rPr lang="zh-TW" altLang="en-US" sz="30000" dirty="0" smtClean="0">
                <a:solidFill>
                  <a:schemeClr val="tx1"/>
                </a:solidFill>
                <a:latin typeface="標楷體" panose="03000509000000000000" pitchFamily="65" charset="-120"/>
                <a:ea typeface="標楷體" panose="03000509000000000000" pitchFamily="65" charset="-120"/>
              </a:rPr>
              <a:t>孝</a:t>
            </a:r>
            <a:endParaRPr lang="zh-TW" altLang="en-US" sz="30000" dirty="0">
              <a:solidFill>
                <a:schemeClr val="tx1"/>
              </a:solidFill>
              <a:latin typeface="標楷體" panose="03000509000000000000" pitchFamily="65" charset="-120"/>
              <a:ea typeface="標楷體" panose="03000509000000000000" pitchFamily="65" charset="-120"/>
            </a:endParaRPr>
          </a:p>
        </p:txBody>
      </p:sp>
      <p:sp>
        <p:nvSpPr>
          <p:cNvPr id="6" name="文字版面配置區 5"/>
          <p:cNvSpPr>
            <a:spLocks noGrp="1"/>
          </p:cNvSpPr>
          <p:nvPr>
            <p:ph type="body" sz="half" idx="2"/>
          </p:nvPr>
        </p:nvSpPr>
        <p:spPr/>
        <p:txBody>
          <a:bodyPr/>
          <a:lstStyle/>
          <a:p>
            <a:endParaRPr lang="en-US" altLang="zh-TW" dirty="0" smtClean="0"/>
          </a:p>
          <a:p>
            <a:r>
              <a:rPr lang="en-US" altLang="zh-TW" sz="2000" dirty="0" smtClean="0">
                <a:solidFill>
                  <a:srgbClr val="006600"/>
                </a:solidFill>
              </a:rPr>
              <a:t>Preserve and keep the </a:t>
            </a:r>
            <a:r>
              <a:rPr lang="en-US" altLang="zh-TW" sz="2000" dirty="0">
                <a:solidFill>
                  <a:srgbClr val="006600"/>
                </a:solidFill>
              </a:rPr>
              <a:t>lasting loving and harmonious relationships between old and young </a:t>
            </a:r>
            <a:r>
              <a:rPr lang="en-US" altLang="zh-TW" sz="2000" dirty="0" smtClean="0">
                <a:solidFill>
                  <a:srgbClr val="006600"/>
                </a:solidFill>
              </a:rPr>
              <a:t>generations</a:t>
            </a:r>
            <a:r>
              <a:rPr lang="en-US" altLang="zh-TW" sz="2000" dirty="0" smtClean="0"/>
              <a:t>.</a:t>
            </a:r>
            <a:endParaRPr lang="zh-TW" altLang="en-US" sz="2000" dirty="0"/>
          </a:p>
        </p:txBody>
      </p:sp>
      <p:cxnSp>
        <p:nvCxnSpPr>
          <p:cNvPr id="8" name="直線單箭頭接點 7"/>
          <p:cNvCxnSpPr/>
          <p:nvPr/>
        </p:nvCxnSpPr>
        <p:spPr>
          <a:xfrm flipH="1" flipV="1">
            <a:off x="7091266" y="1690707"/>
            <a:ext cx="830424" cy="55050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文字方塊 8"/>
          <p:cNvSpPr txBox="1"/>
          <p:nvPr/>
        </p:nvSpPr>
        <p:spPr>
          <a:xfrm>
            <a:off x="5980923" y="1336304"/>
            <a:ext cx="1940767" cy="369332"/>
          </a:xfrm>
          <a:prstGeom prst="rect">
            <a:avLst/>
          </a:prstGeom>
          <a:noFill/>
        </p:spPr>
        <p:txBody>
          <a:bodyPr wrap="square" rtlCol="0">
            <a:spAutoFit/>
          </a:bodyPr>
          <a:lstStyle/>
          <a:p>
            <a:r>
              <a:rPr lang="en-US" altLang="zh-TW" dirty="0" smtClean="0"/>
              <a:t>Older generation</a:t>
            </a:r>
            <a:endParaRPr lang="zh-TW" altLang="en-US" dirty="0"/>
          </a:p>
        </p:txBody>
      </p:sp>
      <p:cxnSp>
        <p:nvCxnSpPr>
          <p:cNvPr id="11" name="直線單箭頭接點 10"/>
          <p:cNvCxnSpPr/>
          <p:nvPr/>
        </p:nvCxnSpPr>
        <p:spPr>
          <a:xfrm>
            <a:off x="8910735" y="4805265"/>
            <a:ext cx="774441" cy="58782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 name="文字方塊 11"/>
          <p:cNvSpPr txBox="1"/>
          <p:nvPr/>
        </p:nvSpPr>
        <p:spPr>
          <a:xfrm>
            <a:off x="9297955" y="5390535"/>
            <a:ext cx="2341983" cy="369332"/>
          </a:xfrm>
          <a:prstGeom prst="rect">
            <a:avLst/>
          </a:prstGeom>
          <a:noFill/>
        </p:spPr>
        <p:txBody>
          <a:bodyPr wrap="square" rtlCol="0">
            <a:spAutoFit/>
          </a:bodyPr>
          <a:lstStyle/>
          <a:p>
            <a:r>
              <a:rPr lang="en-US" altLang="zh-TW" dirty="0" smtClean="0"/>
              <a:t>Younger generation</a:t>
            </a:r>
            <a:endParaRPr lang="zh-TW" altLang="en-US" dirty="0"/>
          </a:p>
        </p:txBody>
      </p:sp>
    </p:spTree>
    <p:extLst>
      <p:ext uri="{BB962C8B-B14F-4D97-AF65-F5344CB8AC3E}">
        <p14:creationId xmlns:p14="http://schemas.microsoft.com/office/powerpoint/2010/main" val="317414216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p:nvSpPr>
          <p:cNvPr id="4" name="標題 3"/>
          <p:cNvSpPr>
            <a:spLocks noGrp="1"/>
          </p:cNvSpPr>
          <p:nvPr>
            <p:ph type="title"/>
          </p:nvPr>
        </p:nvSpPr>
        <p:spPr>
          <a:xfrm>
            <a:off x="1151627" y="1123159"/>
            <a:ext cx="3931920" cy="1737360"/>
          </a:xfrm>
        </p:spPr>
        <p:txBody>
          <a:bodyPr/>
          <a:lstStyle/>
          <a:p>
            <a:r>
              <a:rPr lang="en-US" altLang="zh-TW" sz="3200" dirty="0">
                <a:solidFill>
                  <a:srgbClr val="006600"/>
                </a:solidFill>
              </a:rPr>
              <a:t>What if parents do something improper, what can </a:t>
            </a:r>
            <a:r>
              <a:rPr lang="en-US" altLang="zh-TW" sz="3200" dirty="0" smtClean="0">
                <a:solidFill>
                  <a:srgbClr val="006600"/>
                </a:solidFill>
              </a:rPr>
              <a:t>sons or daughters </a:t>
            </a:r>
            <a:r>
              <a:rPr lang="en-US" altLang="zh-TW" sz="3200" dirty="0">
                <a:solidFill>
                  <a:srgbClr val="006600"/>
                </a:solidFill>
              </a:rPr>
              <a:t>do?</a:t>
            </a:r>
            <a:endParaRPr lang="zh-TW" altLang="en-US" sz="3200" dirty="0">
              <a:solidFill>
                <a:srgbClr val="006600"/>
              </a:solidFill>
            </a:endParaRPr>
          </a:p>
        </p:txBody>
      </p:sp>
      <p:sp>
        <p:nvSpPr>
          <p:cNvPr id="5" name="內容版面配置區 4"/>
          <p:cNvSpPr>
            <a:spLocks noGrp="1"/>
          </p:cNvSpPr>
          <p:nvPr>
            <p:ph idx="1"/>
          </p:nvPr>
        </p:nvSpPr>
        <p:spPr>
          <a:xfrm>
            <a:off x="5886665" y="1123159"/>
            <a:ext cx="5212080" cy="4754880"/>
          </a:xfrm>
        </p:spPr>
        <p:txBody>
          <a:bodyPr>
            <a:normAutofit lnSpcReduction="10000"/>
          </a:bodyPr>
          <a:lstStyle/>
          <a:p>
            <a:r>
              <a:rPr lang="en-US" altLang="zh-TW" dirty="0" smtClean="0">
                <a:solidFill>
                  <a:srgbClr val="006600"/>
                </a:solidFill>
              </a:rPr>
              <a:t>The </a:t>
            </a:r>
            <a:r>
              <a:rPr lang="en-US" altLang="zh-TW" dirty="0">
                <a:solidFill>
                  <a:srgbClr val="006600"/>
                </a:solidFill>
              </a:rPr>
              <a:t>chapter (Chapter 15 )of ‘</a:t>
            </a:r>
            <a:r>
              <a:rPr lang="en-US" altLang="zh-TW" i="1" dirty="0">
                <a:solidFill>
                  <a:srgbClr val="006600"/>
                </a:solidFill>
              </a:rPr>
              <a:t>Jian Zhen</a:t>
            </a:r>
            <a:r>
              <a:rPr lang="en-US" altLang="zh-TW" dirty="0">
                <a:solidFill>
                  <a:srgbClr val="006600"/>
                </a:solidFill>
              </a:rPr>
              <a:t>g</a:t>
            </a:r>
            <a:r>
              <a:rPr lang="zh-TW" altLang="zh-TW" dirty="0">
                <a:solidFill>
                  <a:srgbClr val="006600"/>
                </a:solidFill>
              </a:rPr>
              <a:t>諫諍 </a:t>
            </a:r>
            <a:r>
              <a:rPr lang="en-US" altLang="zh-TW" dirty="0">
                <a:solidFill>
                  <a:srgbClr val="006600"/>
                </a:solidFill>
              </a:rPr>
              <a:t>(Exhortation)’ in the </a:t>
            </a:r>
            <a:r>
              <a:rPr lang="en-US" altLang="zh-TW" i="1" dirty="0">
                <a:solidFill>
                  <a:srgbClr val="006600"/>
                </a:solidFill>
              </a:rPr>
              <a:t>Classic of Filial Piety</a:t>
            </a:r>
            <a:r>
              <a:rPr lang="en-US" altLang="zh-TW" dirty="0">
                <a:solidFill>
                  <a:srgbClr val="006600"/>
                </a:solidFill>
              </a:rPr>
              <a:t> provides </a:t>
            </a:r>
            <a:r>
              <a:rPr lang="en-US" altLang="zh-TW" dirty="0" smtClean="0">
                <a:solidFill>
                  <a:srgbClr val="006600"/>
                </a:solidFill>
              </a:rPr>
              <a:t>the </a:t>
            </a:r>
            <a:r>
              <a:rPr lang="en-US" altLang="zh-TW" dirty="0">
                <a:solidFill>
                  <a:srgbClr val="006600"/>
                </a:solidFill>
              </a:rPr>
              <a:t>answers.</a:t>
            </a:r>
            <a:r>
              <a:rPr lang="zh-TW" altLang="zh-TW" dirty="0">
                <a:solidFill>
                  <a:srgbClr val="006600"/>
                </a:solidFill>
              </a:rPr>
              <a:t> </a:t>
            </a:r>
            <a:endParaRPr lang="en-US" altLang="zh-TW" dirty="0" smtClean="0">
              <a:solidFill>
                <a:srgbClr val="006600"/>
              </a:solidFill>
            </a:endParaRPr>
          </a:p>
          <a:p>
            <a:r>
              <a:rPr lang="en-US" altLang="zh-TW" dirty="0" smtClean="0">
                <a:solidFill>
                  <a:srgbClr val="006600"/>
                </a:solidFill>
              </a:rPr>
              <a:t>The </a:t>
            </a:r>
            <a:r>
              <a:rPr lang="en-US" altLang="zh-TW" i="1" dirty="0">
                <a:solidFill>
                  <a:srgbClr val="006600"/>
                </a:solidFill>
              </a:rPr>
              <a:t>Classic of Filial </a:t>
            </a:r>
            <a:r>
              <a:rPr lang="en-US" altLang="zh-TW" i="1" dirty="0" smtClean="0">
                <a:solidFill>
                  <a:srgbClr val="006600"/>
                </a:solidFill>
              </a:rPr>
              <a:t>Piety and </a:t>
            </a:r>
            <a:r>
              <a:rPr lang="en-US" altLang="zh-TW" dirty="0" smtClean="0">
                <a:solidFill>
                  <a:srgbClr val="006600"/>
                </a:solidFill>
              </a:rPr>
              <a:t>the</a:t>
            </a:r>
            <a:r>
              <a:rPr lang="en-US" altLang="zh-TW" i="1" dirty="0" smtClean="0">
                <a:solidFill>
                  <a:srgbClr val="006600"/>
                </a:solidFill>
              </a:rPr>
              <a:t> </a:t>
            </a:r>
            <a:r>
              <a:rPr lang="en-US" altLang="zh-TW" i="1" dirty="0">
                <a:solidFill>
                  <a:srgbClr val="006600"/>
                </a:solidFill>
              </a:rPr>
              <a:t>Analects of </a:t>
            </a:r>
            <a:r>
              <a:rPr lang="en-US" altLang="zh-TW" i="1" dirty="0" smtClean="0">
                <a:solidFill>
                  <a:srgbClr val="006600"/>
                </a:solidFill>
              </a:rPr>
              <a:t>Confucius</a:t>
            </a:r>
          </a:p>
          <a:p>
            <a:r>
              <a:rPr lang="en-US" altLang="zh-TW" i="1" dirty="0" smtClean="0">
                <a:solidFill>
                  <a:srgbClr val="006600"/>
                </a:solidFill>
              </a:rPr>
              <a:t> </a:t>
            </a:r>
            <a:r>
              <a:rPr lang="en-US" altLang="zh-TW" dirty="0" smtClean="0">
                <a:solidFill>
                  <a:srgbClr val="006600"/>
                </a:solidFill>
              </a:rPr>
              <a:t>The </a:t>
            </a:r>
            <a:r>
              <a:rPr lang="en-US" altLang="zh-TW" dirty="0">
                <a:solidFill>
                  <a:srgbClr val="006600"/>
                </a:solidFill>
              </a:rPr>
              <a:t>Bible (NRSV)</a:t>
            </a:r>
            <a:endParaRPr lang="en-US" altLang="zh-TW" dirty="0" smtClean="0">
              <a:solidFill>
                <a:srgbClr val="006600"/>
              </a:solidFill>
            </a:endParaRPr>
          </a:p>
          <a:p>
            <a:r>
              <a:rPr lang="en-US" altLang="zh-TW" dirty="0" smtClean="0">
                <a:solidFill>
                  <a:srgbClr val="006600"/>
                </a:solidFill>
              </a:rPr>
              <a:t> The</a:t>
            </a:r>
            <a:r>
              <a:rPr lang="en-US" altLang="zh-TW" i="1" dirty="0" smtClean="0">
                <a:solidFill>
                  <a:srgbClr val="006600"/>
                </a:solidFill>
              </a:rPr>
              <a:t> </a:t>
            </a:r>
            <a:r>
              <a:rPr lang="en-US" altLang="zh-TW" i="1" dirty="0">
                <a:solidFill>
                  <a:srgbClr val="006600"/>
                </a:solidFill>
              </a:rPr>
              <a:t>Earth Store Bodhisattva </a:t>
            </a:r>
            <a:r>
              <a:rPr lang="en-US" altLang="zh-TW" i="1" dirty="0" smtClean="0">
                <a:solidFill>
                  <a:srgbClr val="006600"/>
                </a:solidFill>
              </a:rPr>
              <a:t>Sutra</a:t>
            </a:r>
            <a:r>
              <a:rPr lang="en-US" altLang="zh-TW" dirty="0" smtClean="0">
                <a:solidFill>
                  <a:srgbClr val="006600"/>
                </a:solidFill>
              </a:rPr>
              <a:t>.</a:t>
            </a:r>
            <a:endParaRPr lang="zh-TW" altLang="zh-TW" dirty="0">
              <a:solidFill>
                <a:srgbClr val="006600"/>
              </a:solidFill>
            </a:endParaRPr>
          </a:p>
          <a:p>
            <a:endParaRPr lang="zh-TW" altLang="en-US" dirty="0">
              <a:solidFill>
                <a:srgbClr val="006600"/>
              </a:solidFill>
            </a:endParaRPr>
          </a:p>
        </p:txBody>
      </p:sp>
      <p:sp>
        <p:nvSpPr>
          <p:cNvPr id="6" name="文字版面配置區 5"/>
          <p:cNvSpPr>
            <a:spLocks noGrp="1"/>
          </p:cNvSpPr>
          <p:nvPr>
            <p:ph type="body" sz="half" idx="2"/>
          </p:nvPr>
        </p:nvSpPr>
        <p:spPr>
          <a:xfrm>
            <a:off x="1151627" y="2860519"/>
            <a:ext cx="3931920" cy="3017520"/>
          </a:xfrm>
        </p:spPr>
        <p:txBody>
          <a:bodyPr>
            <a:normAutofit/>
          </a:bodyPr>
          <a:lstStyle/>
          <a:p>
            <a:endParaRPr lang="en-US" altLang="zh-TW" sz="2800" dirty="0" smtClean="0">
              <a:solidFill>
                <a:srgbClr val="006600"/>
              </a:solidFill>
            </a:endParaRPr>
          </a:p>
          <a:p>
            <a:r>
              <a:rPr lang="en-US" altLang="zh-TW" sz="2800" dirty="0" smtClean="0">
                <a:solidFill>
                  <a:srgbClr val="006600"/>
                </a:solidFill>
              </a:rPr>
              <a:t>How </a:t>
            </a:r>
            <a:r>
              <a:rPr lang="en-US" altLang="zh-TW" sz="2800" dirty="0">
                <a:solidFill>
                  <a:srgbClr val="006600"/>
                </a:solidFill>
              </a:rPr>
              <a:t>do children still keep a harmonious relationship with their parents under such a circumstance?</a:t>
            </a:r>
            <a:endParaRPr lang="zh-TW" altLang="en-US" sz="2800" dirty="0">
              <a:solidFill>
                <a:srgbClr val="006600"/>
              </a:solidFill>
            </a:endParaRPr>
          </a:p>
        </p:txBody>
      </p:sp>
    </p:spTree>
    <p:extLst>
      <p:ext uri="{BB962C8B-B14F-4D97-AF65-F5344CB8AC3E}">
        <p14:creationId xmlns:p14="http://schemas.microsoft.com/office/powerpoint/2010/main" val="169891760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p:nvSpPr>
          <p:cNvPr id="2" name="標題 1"/>
          <p:cNvSpPr>
            <a:spLocks noGrp="1"/>
          </p:cNvSpPr>
          <p:nvPr>
            <p:ph type="title"/>
          </p:nvPr>
        </p:nvSpPr>
        <p:spPr>
          <a:xfrm>
            <a:off x="1143000" y="606149"/>
            <a:ext cx="9875520" cy="1356360"/>
          </a:xfrm>
        </p:spPr>
        <p:txBody>
          <a:bodyPr>
            <a:normAutofit fontScale="90000"/>
          </a:bodyPr>
          <a:lstStyle/>
          <a:p>
            <a:r>
              <a:rPr lang="en-US" altLang="zh-TW" dirty="0" smtClean="0">
                <a:solidFill>
                  <a:srgbClr val="006600"/>
                </a:solidFill>
              </a:rPr>
              <a:t>Chapter </a:t>
            </a:r>
            <a:r>
              <a:rPr lang="en-US" altLang="zh-TW" dirty="0">
                <a:solidFill>
                  <a:srgbClr val="006600"/>
                </a:solidFill>
              </a:rPr>
              <a:t>15, the Exhortation Chapter</a:t>
            </a:r>
            <a:r>
              <a:rPr lang="en-US" altLang="zh-TW" baseline="30000" dirty="0">
                <a:solidFill>
                  <a:srgbClr val="006600"/>
                </a:solidFill>
              </a:rPr>
              <a:t> </a:t>
            </a:r>
            <a:r>
              <a:rPr lang="en-US" altLang="zh-TW" dirty="0">
                <a:solidFill>
                  <a:srgbClr val="006600"/>
                </a:solidFill>
              </a:rPr>
              <a:t>of the </a:t>
            </a:r>
            <a:r>
              <a:rPr lang="en-US" altLang="zh-TW" i="1" dirty="0">
                <a:solidFill>
                  <a:srgbClr val="006600"/>
                </a:solidFill>
              </a:rPr>
              <a:t>Classic of Filial </a:t>
            </a:r>
            <a:r>
              <a:rPr lang="en-US" altLang="zh-TW" i="1" dirty="0" smtClean="0">
                <a:solidFill>
                  <a:srgbClr val="006600"/>
                </a:solidFill>
              </a:rPr>
              <a:t>Piety</a:t>
            </a:r>
            <a:r>
              <a:rPr lang="zh-TW" altLang="zh-TW" dirty="0"/>
              <a:t/>
            </a:r>
            <a:br>
              <a:rPr lang="zh-TW" altLang="zh-TW" dirty="0"/>
            </a:br>
            <a:endParaRPr lang="zh-TW" altLang="en-US" dirty="0"/>
          </a:p>
        </p:txBody>
      </p:sp>
      <p:sp>
        <p:nvSpPr>
          <p:cNvPr id="3" name="內容版面配置區 2"/>
          <p:cNvSpPr>
            <a:spLocks noGrp="1"/>
          </p:cNvSpPr>
          <p:nvPr>
            <p:ph idx="1"/>
          </p:nvPr>
        </p:nvSpPr>
        <p:spPr>
          <a:xfrm>
            <a:off x="1073988" y="1634705"/>
            <a:ext cx="9872871" cy="5042140"/>
          </a:xfrm>
        </p:spPr>
        <p:txBody>
          <a:bodyPr>
            <a:noAutofit/>
          </a:bodyPr>
          <a:lstStyle/>
          <a:p>
            <a:r>
              <a:rPr lang="en-US" altLang="zh-TW" dirty="0" err="1" smtClean="0">
                <a:solidFill>
                  <a:srgbClr val="006600"/>
                </a:solidFill>
              </a:rPr>
              <a:t>Zengzi</a:t>
            </a:r>
            <a:r>
              <a:rPr lang="en-US" altLang="zh-TW" dirty="0">
                <a:solidFill>
                  <a:srgbClr val="006600"/>
                </a:solidFill>
              </a:rPr>
              <a:t> (505–435 BCE)</a:t>
            </a:r>
            <a:r>
              <a:rPr lang="en-US" altLang="zh-TW" dirty="0" smtClean="0">
                <a:solidFill>
                  <a:srgbClr val="006600"/>
                </a:solidFill>
              </a:rPr>
              <a:t> </a:t>
            </a:r>
            <a:r>
              <a:rPr lang="en-US" altLang="zh-TW" dirty="0">
                <a:solidFill>
                  <a:srgbClr val="006600"/>
                </a:solidFill>
              </a:rPr>
              <a:t>asked, ‘If </a:t>
            </a:r>
            <a:r>
              <a:rPr lang="zh-TW" altLang="zh-TW" dirty="0">
                <a:solidFill>
                  <a:srgbClr val="006600"/>
                </a:solidFill>
              </a:rPr>
              <a:t>children simply obey the commands of their parents, such conduct can be regarded as filial piety’. </a:t>
            </a:r>
            <a:endParaRPr lang="en-US" altLang="zh-TW" dirty="0" smtClean="0">
              <a:solidFill>
                <a:srgbClr val="006600"/>
              </a:solidFill>
            </a:endParaRPr>
          </a:p>
          <a:p>
            <a:r>
              <a:rPr lang="en-US" altLang="zh-TW" dirty="0" smtClean="0">
                <a:solidFill>
                  <a:srgbClr val="006600"/>
                </a:solidFill>
              </a:rPr>
              <a:t>Confucius’(</a:t>
            </a:r>
            <a:r>
              <a:rPr lang="en-US" altLang="zh-TW" dirty="0">
                <a:solidFill>
                  <a:srgbClr val="006600"/>
                </a:solidFill>
              </a:rPr>
              <a:t>551–479 BCE</a:t>
            </a:r>
            <a:r>
              <a:rPr lang="en-US" altLang="zh-TW" dirty="0" smtClean="0">
                <a:solidFill>
                  <a:srgbClr val="006600"/>
                </a:solidFill>
              </a:rPr>
              <a:t>) answer: If </a:t>
            </a:r>
            <a:r>
              <a:rPr lang="en-US" altLang="zh-TW" dirty="0">
                <a:solidFill>
                  <a:srgbClr val="006600"/>
                </a:solidFill>
              </a:rPr>
              <a:t>the head of the kingdom is at fault, the whole country would suffer. What if there are seven wise and loyal ministers who bravely give honest opinions and admonishments? Although the emperor occasionally makes mistakes, or even if the emperor is immoral, these seven loyal ministers would constantly remonstrate truthful advice and bravely correct the emperor’s faults. This way the emperor would not lose </a:t>
            </a:r>
            <a:r>
              <a:rPr lang="zh-TW" altLang="zh-TW" dirty="0">
                <a:solidFill>
                  <a:srgbClr val="006600"/>
                </a:solidFill>
              </a:rPr>
              <a:t>his authority of the kingdom</a:t>
            </a:r>
            <a:r>
              <a:rPr lang="en-US" altLang="zh-TW" dirty="0" smtClean="0">
                <a:solidFill>
                  <a:srgbClr val="006600"/>
                </a:solidFill>
              </a:rPr>
              <a:t>.</a:t>
            </a:r>
          </a:p>
          <a:p>
            <a:r>
              <a:rPr lang="en-US" altLang="zh-TW" dirty="0">
                <a:solidFill>
                  <a:srgbClr val="006600"/>
                </a:solidFill>
              </a:rPr>
              <a:t>If the dukes have five subordinates who often give forthright and righteous remonstration, they can correct their errors. Though they are not good, they will not lose their states. A minister has three forthright subordinates, and so although he made mistakes, he would not lose his position. A government official who holds the lowest position, has no subordinates. If he has some honest and blunt friends who admonish his faults and urge him to do good deeds, then his actions could be free from mistakes, and a good reputation was naturally bestowed on him.</a:t>
            </a:r>
            <a:endParaRPr lang="zh-TW" altLang="en-US" dirty="0">
              <a:solidFill>
                <a:srgbClr val="006600"/>
              </a:solidFill>
            </a:endParaRPr>
          </a:p>
        </p:txBody>
      </p:sp>
    </p:spTree>
    <p:extLst>
      <p:ext uri="{BB962C8B-B14F-4D97-AF65-F5344CB8AC3E}">
        <p14:creationId xmlns:p14="http://schemas.microsoft.com/office/powerpoint/2010/main" val="283179671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TW" dirty="0" smtClean="0">
                <a:solidFill>
                  <a:srgbClr val="006600"/>
                </a:solidFill>
              </a:rPr>
              <a:t>Chapter </a:t>
            </a:r>
            <a:r>
              <a:rPr lang="en-US" altLang="zh-TW" dirty="0">
                <a:solidFill>
                  <a:srgbClr val="006600"/>
                </a:solidFill>
              </a:rPr>
              <a:t>15, the Exhortation Chapter</a:t>
            </a:r>
            <a:r>
              <a:rPr lang="en-US" altLang="zh-TW" baseline="30000" dirty="0">
                <a:solidFill>
                  <a:srgbClr val="006600"/>
                </a:solidFill>
              </a:rPr>
              <a:t> </a:t>
            </a:r>
            <a:r>
              <a:rPr lang="en-US" altLang="zh-TW" dirty="0">
                <a:solidFill>
                  <a:srgbClr val="006600"/>
                </a:solidFill>
              </a:rPr>
              <a:t>of the </a:t>
            </a:r>
            <a:r>
              <a:rPr lang="en-US" altLang="zh-TW" i="1" dirty="0">
                <a:solidFill>
                  <a:srgbClr val="006600"/>
                </a:solidFill>
              </a:rPr>
              <a:t>Classic of Filial Piety</a:t>
            </a:r>
            <a:endParaRPr lang="zh-TW" altLang="en-US" dirty="0"/>
          </a:p>
        </p:txBody>
      </p:sp>
      <p:sp>
        <p:nvSpPr>
          <p:cNvPr id="3" name="內容版面配置區 2"/>
          <p:cNvSpPr>
            <a:spLocks noGrp="1"/>
          </p:cNvSpPr>
          <p:nvPr>
            <p:ph idx="1"/>
          </p:nvPr>
        </p:nvSpPr>
        <p:spPr/>
        <p:txBody>
          <a:bodyPr/>
          <a:lstStyle/>
          <a:p>
            <a:r>
              <a:rPr lang="en-US" altLang="zh-TW" dirty="0">
                <a:solidFill>
                  <a:srgbClr val="006600"/>
                </a:solidFill>
              </a:rPr>
              <a:t>Parents who have upright children will find that these children often persuade the parents to correct their mistakes. Then parents will not do wrong deeds, and naturally they will not be trapped in unrighteousness</a:t>
            </a:r>
            <a:r>
              <a:rPr lang="en-US" altLang="zh-TW" dirty="0" smtClean="0">
                <a:solidFill>
                  <a:srgbClr val="006600"/>
                </a:solidFill>
              </a:rPr>
              <a:t>.</a:t>
            </a:r>
          </a:p>
          <a:p>
            <a:r>
              <a:rPr lang="en-US" altLang="zh-TW" dirty="0">
                <a:solidFill>
                  <a:srgbClr val="006600"/>
                </a:solidFill>
              </a:rPr>
              <a:t>When parents do something unrighteous or improper, as a son or a daughter the child must admonish his or her parents to rectify their mistakes</a:t>
            </a:r>
            <a:r>
              <a:rPr lang="en-US" altLang="zh-TW" dirty="0" smtClean="0">
                <a:solidFill>
                  <a:srgbClr val="006600"/>
                </a:solidFill>
              </a:rPr>
              <a:t>.</a:t>
            </a:r>
          </a:p>
          <a:p>
            <a:r>
              <a:rPr lang="en-US" altLang="zh-TW" dirty="0">
                <a:solidFill>
                  <a:srgbClr val="006600"/>
                </a:solidFill>
              </a:rPr>
              <a:t>Hence, when there are unrighteous or improper conducts, whoever commits these improprieties must be censured.</a:t>
            </a:r>
            <a:endParaRPr lang="en-US" altLang="zh-TW" dirty="0" smtClean="0">
              <a:solidFill>
                <a:srgbClr val="006600"/>
              </a:solidFill>
            </a:endParaRPr>
          </a:p>
          <a:p>
            <a:r>
              <a:rPr lang="en-US" altLang="zh-TW" dirty="0">
                <a:solidFill>
                  <a:srgbClr val="006600"/>
                </a:solidFill>
              </a:rPr>
              <a:t>If a son or a daughter simply submits to a parent’s order without considering whether this order is appropriate or not, then he or she may trap their parents into unrighteousness. How can such obedience to the order of a parent be considered filial piety?</a:t>
            </a:r>
            <a:endParaRPr lang="zh-TW" altLang="en-US" dirty="0">
              <a:solidFill>
                <a:srgbClr val="006600"/>
              </a:solidFill>
            </a:endParaRPr>
          </a:p>
        </p:txBody>
      </p:sp>
    </p:spTree>
    <p:extLst>
      <p:ext uri="{BB962C8B-B14F-4D97-AF65-F5344CB8AC3E}">
        <p14:creationId xmlns:p14="http://schemas.microsoft.com/office/powerpoint/2010/main" val="102730138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TW" dirty="0" smtClean="0">
                <a:solidFill>
                  <a:srgbClr val="006600"/>
                </a:solidFill>
              </a:rPr>
              <a:t>F</a:t>
            </a:r>
            <a:r>
              <a:rPr lang="zh-TW" altLang="zh-TW" dirty="0" smtClean="0">
                <a:solidFill>
                  <a:srgbClr val="006600"/>
                </a:solidFill>
              </a:rPr>
              <a:t>ive </a:t>
            </a:r>
            <a:r>
              <a:rPr lang="zh-TW" altLang="zh-TW" dirty="0">
                <a:solidFill>
                  <a:srgbClr val="006600"/>
                </a:solidFill>
              </a:rPr>
              <a:t>ways </a:t>
            </a:r>
            <a:r>
              <a:rPr lang="en-US" altLang="zh-TW" dirty="0" smtClean="0">
                <a:solidFill>
                  <a:srgbClr val="006600"/>
                </a:solidFill>
              </a:rPr>
              <a:t>of</a:t>
            </a:r>
            <a:r>
              <a:rPr lang="zh-TW" altLang="zh-TW" dirty="0" smtClean="0">
                <a:solidFill>
                  <a:srgbClr val="006600"/>
                </a:solidFill>
              </a:rPr>
              <a:t> admonish</a:t>
            </a:r>
            <a:r>
              <a:rPr lang="en-US" altLang="zh-TW" dirty="0" err="1" smtClean="0">
                <a:solidFill>
                  <a:srgbClr val="006600"/>
                </a:solidFill>
              </a:rPr>
              <a:t>ment</a:t>
            </a:r>
            <a:endParaRPr lang="zh-TW" altLang="en-US" dirty="0">
              <a:solidFill>
                <a:srgbClr val="006600"/>
              </a:solidFill>
            </a:endParaRPr>
          </a:p>
        </p:txBody>
      </p:sp>
      <p:sp>
        <p:nvSpPr>
          <p:cNvPr id="3" name="內容版面配置區 2"/>
          <p:cNvSpPr>
            <a:spLocks noGrp="1"/>
          </p:cNvSpPr>
          <p:nvPr>
            <p:ph idx="1"/>
          </p:nvPr>
        </p:nvSpPr>
        <p:spPr>
          <a:xfrm>
            <a:off x="1143000" y="1699403"/>
            <a:ext cx="9872871" cy="4520241"/>
          </a:xfrm>
        </p:spPr>
        <p:txBody>
          <a:bodyPr>
            <a:normAutofit/>
          </a:bodyPr>
          <a:lstStyle/>
          <a:p>
            <a:r>
              <a:rPr lang="en-US" altLang="zh-TW" dirty="0">
                <a:solidFill>
                  <a:srgbClr val="006600"/>
                </a:solidFill>
              </a:rPr>
              <a:t>Confucius emphasized that to admonish parents against their improprieties is the responsibility of filial children. But how to properly admonish? </a:t>
            </a:r>
            <a:r>
              <a:rPr lang="zh-TW" altLang="zh-TW" dirty="0">
                <a:solidFill>
                  <a:srgbClr val="006600"/>
                </a:solidFill>
              </a:rPr>
              <a:t>Confucius explained that there are five ways to admonish: </a:t>
            </a:r>
            <a:r>
              <a:rPr lang="en-US" altLang="zh-TW" dirty="0" smtClean="0">
                <a:solidFill>
                  <a:srgbClr val="006600"/>
                </a:solidFill>
              </a:rPr>
              <a:t>1) </a:t>
            </a:r>
            <a:r>
              <a:rPr lang="zh-TW" altLang="zh-TW" dirty="0" smtClean="0">
                <a:solidFill>
                  <a:srgbClr val="006600"/>
                </a:solidFill>
              </a:rPr>
              <a:t>c</a:t>
            </a:r>
            <a:r>
              <a:rPr lang="zh-TW" altLang="zh-TW" dirty="0">
                <a:solidFill>
                  <a:srgbClr val="006600"/>
                </a:solidFill>
              </a:rPr>
              <a:t>ounselling with </a:t>
            </a:r>
            <a:r>
              <a:rPr lang="zh-TW" altLang="zh-TW" dirty="0" smtClean="0">
                <a:solidFill>
                  <a:srgbClr val="006600"/>
                </a:solidFill>
              </a:rPr>
              <a:t>euphemisms,</a:t>
            </a:r>
            <a:r>
              <a:rPr lang="en-US" altLang="zh-TW" dirty="0" smtClean="0">
                <a:solidFill>
                  <a:srgbClr val="006600"/>
                </a:solidFill>
              </a:rPr>
              <a:t> 2) </a:t>
            </a:r>
            <a:r>
              <a:rPr lang="zh-TW" altLang="zh-TW" dirty="0" smtClean="0">
                <a:solidFill>
                  <a:srgbClr val="006600"/>
                </a:solidFill>
              </a:rPr>
              <a:t>counselling </a:t>
            </a:r>
            <a:r>
              <a:rPr lang="zh-TW" altLang="zh-TW" dirty="0">
                <a:solidFill>
                  <a:srgbClr val="006600"/>
                </a:solidFill>
              </a:rPr>
              <a:t>with straightforward words, </a:t>
            </a:r>
            <a:r>
              <a:rPr lang="en-US" altLang="zh-TW" dirty="0" smtClean="0">
                <a:solidFill>
                  <a:srgbClr val="006600"/>
                </a:solidFill>
              </a:rPr>
              <a:t>3) </a:t>
            </a:r>
            <a:r>
              <a:rPr lang="zh-TW" altLang="zh-TW" dirty="0" smtClean="0">
                <a:solidFill>
                  <a:srgbClr val="006600"/>
                </a:solidFill>
              </a:rPr>
              <a:t>c</a:t>
            </a:r>
            <a:r>
              <a:rPr lang="zh-TW" altLang="zh-TW" dirty="0">
                <a:solidFill>
                  <a:srgbClr val="006600"/>
                </a:solidFill>
              </a:rPr>
              <a:t>ounselling with </a:t>
            </a:r>
            <a:r>
              <a:rPr lang="en-US" altLang="zh-TW" dirty="0">
                <a:solidFill>
                  <a:srgbClr val="006600"/>
                </a:solidFill>
              </a:rPr>
              <a:t>tolerant and humble </a:t>
            </a:r>
            <a:r>
              <a:rPr lang="zh-TW" altLang="zh-TW" dirty="0">
                <a:solidFill>
                  <a:srgbClr val="006600"/>
                </a:solidFill>
              </a:rPr>
              <a:t>words, </a:t>
            </a:r>
            <a:r>
              <a:rPr lang="en-US" altLang="zh-TW" dirty="0" smtClean="0">
                <a:solidFill>
                  <a:srgbClr val="006600"/>
                </a:solidFill>
              </a:rPr>
              <a:t>4) </a:t>
            </a:r>
            <a:r>
              <a:rPr lang="zh-TW" altLang="zh-TW" dirty="0" smtClean="0">
                <a:solidFill>
                  <a:srgbClr val="006600"/>
                </a:solidFill>
              </a:rPr>
              <a:t>c</a:t>
            </a:r>
            <a:r>
              <a:rPr lang="zh-TW" altLang="zh-TW" dirty="0">
                <a:solidFill>
                  <a:srgbClr val="006600"/>
                </a:solidFill>
              </a:rPr>
              <a:t>ounselling righteously with honest words, and </a:t>
            </a:r>
            <a:r>
              <a:rPr lang="en-US" altLang="zh-TW" dirty="0" smtClean="0">
                <a:solidFill>
                  <a:srgbClr val="006600"/>
                </a:solidFill>
              </a:rPr>
              <a:t>5) </a:t>
            </a:r>
            <a:r>
              <a:rPr lang="zh-TW" altLang="zh-TW" dirty="0" smtClean="0">
                <a:solidFill>
                  <a:srgbClr val="006600"/>
                </a:solidFill>
              </a:rPr>
              <a:t>c</a:t>
            </a:r>
            <a:r>
              <a:rPr lang="zh-TW" altLang="zh-TW" dirty="0">
                <a:solidFill>
                  <a:srgbClr val="006600"/>
                </a:solidFill>
              </a:rPr>
              <a:t>ounselling with euphemisms and hidden words by using analogies or metaphors to enable the listeners to realize the impropriety themselves. </a:t>
            </a:r>
            <a:endParaRPr lang="en-US" altLang="zh-TW" dirty="0" smtClean="0">
              <a:solidFill>
                <a:srgbClr val="006600"/>
              </a:solidFill>
            </a:endParaRPr>
          </a:p>
          <a:p>
            <a:r>
              <a:rPr lang="zh-TW" altLang="zh-TW" dirty="0" smtClean="0">
                <a:solidFill>
                  <a:srgbClr val="006600"/>
                </a:solidFill>
              </a:rPr>
              <a:t>Confucius </a:t>
            </a:r>
            <a:r>
              <a:rPr lang="zh-TW" altLang="zh-TW" dirty="0">
                <a:solidFill>
                  <a:srgbClr val="006600"/>
                </a:solidFill>
              </a:rPr>
              <a:t>preferred to counsel by using the euphemisms and hidden language to persuade</a:t>
            </a:r>
            <a:r>
              <a:rPr lang="zh-TW" altLang="zh-TW" dirty="0" smtClean="0">
                <a:solidFill>
                  <a:srgbClr val="006600"/>
                </a:solidFill>
              </a:rPr>
              <a:t>.</a:t>
            </a:r>
            <a:endParaRPr lang="en-US" altLang="zh-TW" dirty="0" smtClean="0">
              <a:solidFill>
                <a:srgbClr val="006600"/>
              </a:solidFill>
            </a:endParaRPr>
          </a:p>
          <a:p>
            <a:r>
              <a:rPr lang="en-US" altLang="zh-TW" dirty="0">
                <a:solidFill>
                  <a:srgbClr val="006600"/>
                </a:solidFill>
              </a:rPr>
              <a:t>Five ways of </a:t>
            </a:r>
            <a:r>
              <a:rPr lang="en-US" altLang="zh-TW" dirty="0" err="1" smtClean="0">
                <a:solidFill>
                  <a:srgbClr val="006600"/>
                </a:solidFill>
              </a:rPr>
              <a:t>exho</a:t>
            </a:r>
            <a:r>
              <a:rPr lang="en-US" altLang="zh-TW" dirty="0" smtClean="0">
                <a:solidFill>
                  <a:srgbClr val="006600"/>
                </a:solidFill>
              </a:rPr>
              <a:t> </a:t>
            </a:r>
            <a:r>
              <a:rPr lang="en-US" altLang="zh-TW" dirty="0" err="1" smtClean="0">
                <a:solidFill>
                  <a:srgbClr val="006600"/>
                </a:solidFill>
              </a:rPr>
              <a:t>rtation</a:t>
            </a:r>
            <a:r>
              <a:rPr lang="en-US" altLang="zh-TW" dirty="0" smtClean="0">
                <a:solidFill>
                  <a:srgbClr val="006600"/>
                </a:solidFill>
              </a:rPr>
              <a:t> </a:t>
            </a:r>
            <a:r>
              <a:rPr lang="en-US" altLang="zh-TW" dirty="0">
                <a:solidFill>
                  <a:srgbClr val="006600"/>
                </a:solidFill>
              </a:rPr>
              <a:t>can be found in the chapter of ‘Proper Exhortation’ in the </a:t>
            </a:r>
            <a:r>
              <a:rPr lang="en-US" altLang="zh-TW" i="1" dirty="0" err="1">
                <a:solidFill>
                  <a:srgbClr val="006600"/>
                </a:solidFill>
              </a:rPr>
              <a:t>Shuo</a:t>
            </a:r>
            <a:r>
              <a:rPr lang="en-US" altLang="zh-TW" i="1" dirty="0">
                <a:solidFill>
                  <a:srgbClr val="006600"/>
                </a:solidFill>
              </a:rPr>
              <a:t> yuan</a:t>
            </a:r>
            <a:r>
              <a:rPr lang="zh-TW" altLang="zh-TW" dirty="0">
                <a:solidFill>
                  <a:srgbClr val="006600"/>
                </a:solidFill>
              </a:rPr>
              <a:t>說</a:t>
            </a:r>
            <a:r>
              <a:rPr lang="zh-TW" altLang="zh-TW" dirty="0" smtClean="0">
                <a:solidFill>
                  <a:srgbClr val="006600"/>
                </a:solidFill>
              </a:rPr>
              <a:t>苑</a:t>
            </a:r>
            <a:r>
              <a:rPr lang="en-US" altLang="zh-TW" dirty="0" smtClean="0">
                <a:solidFill>
                  <a:srgbClr val="006600"/>
                </a:solidFill>
              </a:rPr>
              <a:t> and </a:t>
            </a:r>
            <a:r>
              <a:rPr lang="en-US" altLang="zh-TW" dirty="0">
                <a:solidFill>
                  <a:srgbClr val="006600"/>
                </a:solidFill>
              </a:rPr>
              <a:t>chapter of ‘</a:t>
            </a:r>
            <a:r>
              <a:rPr lang="en-US" altLang="zh-TW" dirty="0" err="1">
                <a:solidFill>
                  <a:srgbClr val="006600"/>
                </a:solidFill>
              </a:rPr>
              <a:t>Bianzheng</a:t>
            </a:r>
            <a:r>
              <a:rPr lang="zh-TW" altLang="zh-TW" dirty="0">
                <a:solidFill>
                  <a:srgbClr val="006600"/>
                </a:solidFill>
              </a:rPr>
              <a:t>辯政</a:t>
            </a:r>
            <a:r>
              <a:rPr lang="en-US" altLang="zh-TW" dirty="0">
                <a:solidFill>
                  <a:srgbClr val="006600"/>
                </a:solidFill>
              </a:rPr>
              <a:t>’in the</a:t>
            </a:r>
            <a:r>
              <a:rPr lang="en-US" altLang="zh-TW" i="1" dirty="0">
                <a:solidFill>
                  <a:srgbClr val="006600"/>
                </a:solidFill>
              </a:rPr>
              <a:t> </a:t>
            </a:r>
            <a:r>
              <a:rPr lang="en-US" altLang="zh-TW" i="1" dirty="0" err="1">
                <a:solidFill>
                  <a:srgbClr val="006600"/>
                </a:solidFill>
              </a:rPr>
              <a:t>Kongzi</a:t>
            </a:r>
            <a:r>
              <a:rPr lang="en-US" altLang="zh-TW" i="1" dirty="0">
                <a:solidFill>
                  <a:srgbClr val="006600"/>
                </a:solidFill>
              </a:rPr>
              <a:t> </a:t>
            </a:r>
            <a:r>
              <a:rPr lang="en-US" altLang="zh-TW" i="1" dirty="0" err="1">
                <a:solidFill>
                  <a:srgbClr val="006600"/>
                </a:solidFill>
              </a:rPr>
              <a:t>jiayu</a:t>
            </a:r>
            <a:r>
              <a:rPr lang="zh-TW" altLang="zh-TW" dirty="0">
                <a:solidFill>
                  <a:srgbClr val="006600"/>
                </a:solidFill>
              </a:rPr>
              <a:t>孔子家語</a:t>
            </a:r>
            <a:endParaRPr lang="zh-TW" altLang="en-US" dirty="0">
              <a:solidFill>
                <a:srgbClr val="006600"/>
              </a:solidFill>
            </a:endParaRPr>
          </a:p>
        </p:txBody>
      </p:sp>
    </p:spTree>
    <p:extLst>
      <p:ext uri="{BB962C8B-B14F-4D97-AF65-F5344CB8AC3E}">
        <p14:creationId xmlns:p14="http://schemas.microsoft.com/office/powerpoint/2010/main" val="420466086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TW" dirty="0" smtClean="0">
                <a:solidFill>
                  <a:srgbClr val="006600"/>
                </a:solidFill>
              </a:rPr>
              <a:t>Guidance </a:t>
            </a:r>
            <a:r>
              <a:rPr lang="en-US" altLang="zh-TW" dirty="0">
                <a:solidFill>
                  <a:srgbClr val="006600"/>
                </a:solidFill>
              </a:rPr>
              <a:t>in chapter </a:t>
            </a:r>
            <a:r>
              <a:rPr lang="en-US" altLang="zh-TW" dirty="0" err="1">
                <a:solidFill>
                  <a:srgbClr val="006600"/>
                </a:solidFill>
              </a:rPr>
              <a:t>Liren</a:t>
            </a:r>
            <a:r>
              <a:rPr lang="en-US" altLang="zh-TW" dirty="0">
                <a:solidFill>
                  <a:srgbClr val="006600"/>
                </a:solidFill>
              </a:rPr>
              <a:t> </a:t>
            </a:r>
            <a:r>
              <a:rPr lang="zh-TW" altLang="zh-TW" dirty="0">
                <a:solidFill>
                  <a:srgbClr val="006600"/>
                </a:solidFill>
              </a:rPr>
              <a:t>里仁</a:t>
            </a:r>
            <a:r>
              <a:rPr lang="en-US" altLang="zh-TW" dirty="0">
                <a:solidFill>
                  <a:srgbClr val="006600"/>
                </a:solidFill>
              </a:rPr>
              <a:t>of the</a:t>
            </a:r>
            <a:r>
              <a:rPr lang="en-US" altLang="zh-TW" i="1" dirty="0">
                <a:solidFill>
                  <a:srgbClr val="006600"/>
                </a:solidFill>
              </a:rPr>
              <a:t> Analects of Confucius</a:t>
            </a:r>
            <a:endParaRPr lang="zh-TW" altLang="en-US" dirty="0">
              <a:solidFill>
                <a:srgbClr val="006600"/>
              </a:solidFill>
            </a:endParaRPr>
          </a:p>
        </p:txBody>
      </p:sp>
      <p:sp>
        <p:nvSpPr>
          <p:cNvPr id="3" name="內容版面配置區 2"/>
          <p:cNvSpPr>
            <a:spLocks noGrp="1"/>
          </p:cNvSpPr>
          <p:nvPr>
            <p:ph idx="1"/>
          </p:nvPr>
        </p:nvSpPr>
        <p:spPr/>
        <p:txBody>
          <a:bodyPr/>
          <a:lstStyle/>
          <a:p>
            <a:r>
              <a:rPr lang="en-US" altLang="zh-TW" dirty="0">
                <a:solidFill>
                  <a:srgbClr val="006600"/>
                </a:solidFill>
              </a:rPr>
              <a:t>When parents do wrong, sons or daughters need to exhort them in a euphemistic manner counsel them with agreeable expressions. In other words, children help parents correct their wrong deeds in an inoffensive manner and accommodating way that will have parents unknowingly accept the advice. </a:t>
            </a:r>
          </a:p>
          <a:p>
            <a:r>
              <a:rPr lang="en-US" altLang="zh-TW" dirty="0" smtClean="0">
                <a:solidFill>
                  <a:srgbClr val="006600"/>
                </a:solidFill>
              </a:rPr>
              <a:t>If </a:t>
            </a:r>
            <a:r>
              <a:rPr lang="en-US" altLang="zh-TW" dirty="0">
                <a:solidFill>
                  <a:srgbClr val="006600"/>
                </a:solidFill>
              </a:rPr>
              <a:t>parents are determined not to follow the children’s advice, children must be even more respectful to their parents and must not give up their original aspiration. Again and again, they need to try to persuade their parents to change, sparing no effort until the parents accept their </a:t>
            </a:r>
            <a:r>
              <a:rPr lang="en-US" altLang="zh-TW" dirty="0" smtClean="0">
                <a:solidFill>
                  <a:srgbClr val="006600"/>
                </a:solidFill>
              </a:rPr>
              <a:t>counsel, even up to 100 times.</a:t>
            </a:r>
          </a:p>
          <a:p>
            <a:r>
              <a:rPr lang="en-US" altLang="zh-TW" dirty="0">
                <a:solidFill>
                  <a:srgbClr val="006600"/>
                </a:solidFill>
              </a:rPr>
              <a:t>If parents still cannot accept the children’s advice and even get angry with and punish their children, the children must hold no resentment, only worry about their parents.</a:t>
            </a:r>
            <a:endParaRPr lang="zh-TW" altLang="en-US" dirty="0">
              <a:solidFill>
                <a:srgbClr val="006600"/>
              </a:solidFill>
            </a:endParaRPr>
          </a:p>
        </p:txBody>
      </p:sp>
    </p:spTree>
    <p:extLst>
      <p:ext uri="{BB962C8B-B14F-4D97-AF65-F5344CB8AC3E}">
        <p14:creationId xmlns:p14="http://schemas.microsoft.com/office/powerpoint/2010/main" val="33491757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p:nvSpPr>
          <p:cNvPr id="2" name="標題 1"/>
          <p:cNvSpPr>
            <a:spLocks noGrp="1"/>
          </p:cNvSpPr>
          <p:nvPr>
            <p:ph type="title"/>
          </p:nvPr>
        </p:nvSpPr>
        <p:spPr>
          <a:xfrm>
            <a:off x="1140351" y="523336"/>
            <a:ext cx="9875520" cy="1356360"/>
          </a:xfrm>
        </p:spPr>
        <p:txBody>
          <a:bodyPr>
            <a:normAutofit/>
          </a:bodyPr>
          <a:lstStyle/>
          <a:p>
            <a:r>
              <a:rPr lang="en-US" altLang="zh-TW" sz="3600" i="1" dirty="0">
                <a:solidFill>
                  <a:srgbClr val="006600"/>
                </a:solidFill>
              </a:rPr>
              <a:t>Di </a:t>
            </a:r>
            <a:r>
              <a:rPr lang="en-US" altLang="zh-TW" sz="3600" i="1" dirty="0" err="1">
                <a:solidFill>
                  <a:srgbClr val="006600"/>
                </a:solidFill>
              </a:rPr>
              <a:t>Zi</a:t>
            </a:r>
            <a:r>
              <a:rPr lang="en-US" altLang="zh-TW" sz="3600" i="1" dirty="0">
                <a:solidFill>
                  <a:srgbClr val="006600"/>
                </a:solidFill>
              </a:rPr>
              <a:t> </a:t>
            </a:r>
            <a:r>
              <a:rPr lang="en-US" altLang="zh-TW" sz="3600" i="1" dirty="0" err="1">
                <a:solidFill>
                  <a:srgbClr val="006600"/>
                </a:solidFill>
              </a:rPr>
              <a:t>Gui</a:t>
            </a:r>
            <a:r>
              <a:rPr lang="zh-TW" altLang="zh-TW" sz="3600" dirty="0">
                <a:solidFill>
                  <a:srgbClr val="006600"/>
                </a:solidFill>
              </a:rPr>
              <a:t>弟子規 </a:t>
            </a:r>
            <a:r>
              <a:rPr lang="en-US" altLang="zh-TW" sz="3600" dirty="0">
                <a:solidFill>
                  <a:srgbClr val="006600"/>
                </a:solidFill>
              </a:rPr>
              <a:t>(</a:t>
            </a:r>
            <a:r>
              <a:rPr lang="en-US" altLang="zh-TW" sz="3600" i="1" dirty="0">
                <a:solidFill>
                  <a:srgbClr val="006600"/>
                </a:solidFill>
              </a:rPr>
              <a:t>Guidelines For Being A Good Person</a:t>
            </a:r>
            <a:r>
              <a:rPr lang="en-US" altLang="zh-TW" sz="3600" dirty="0">
                <a:solidFill>
                  <a:srgbClr val="006600"/>
                </a:solidFill>
              </a:rPr>
              <a:t>)</a:t>
            </a:r>
            <a:endParaRPr lang="zh-TW" altLang="en-US" sz="3600" dirty="0">
              <a:solidFill>
                <a:srgbClr val="006600"/>
              </a:solidFill>
            </a:endParaRPr>
          </a:p>
        </p:txBody>
      </p:sp>
      <p:sp>
        <p:nvSpPr>
          <p:cNvPr id="3" name="內容版面配置區 2"/>
          <p:cNvSpPr>
            <a:spLocks noGrp="1"/>
          </p:cNvSpPr>
          <p:nvPr>
            <p:ph idx="1"/>
          </p:nvPr>
        </p:nvSpPr>
        <p:spPr>
          <a:xfrm>
            <a:off x="1143000" y="1716657"/>
            <a:ext cx="9872871" cy="4968955"/>
          </a:xfrm>
        </p:spPr>
        <p:txBody>
          <a:bodyPr>
            <a:normAutofit fontScale="92500" lnSpcReduction="10000"/>
          </a:bodyPr>
          <a:lstStyle/>
          <a:p>
            <a:r>
              <a:rPr lang="en-US" altLang="zh-TW" dirty="0" smtClean="0">
                <a:solidFill>
                  <a:srgbClr val="006600"/>
                </a:solidFill>
              </a:rPr>
              <a:t>Sincerely </a:t>
            </a:r>
            <a:r>
              <a:rPr lang="en-US" altLang="zh-TW" dirty="0">
                <a:solidFill>
                  <a:srgbClr val="006600"/>
                </a:solidFill>
              </a:rPr>
              <a:t>persuade our parents with an amiable and gentle facial expression, and a soft and thoughtful voice</a:t>
            </a:r>
            <a:r>
              <a:rPr lang="en-US" altLang="zh-TW" dirty="0" smtClean="0">
                <a:solidFill>
                  <a:srgbClr val="006600"/>
                </a:solidFill>
              </a:rPr>
              <a:t>.</a:t>
            </a:r>
          </a:p>
          <a:p>
            <a:r>
              <a:rPr lang="en-US" altLang="zh-TW" dirty="0">
                <a:solidFill>
                  <a:srgbClr val="006600"/>
                </a:solidFill>
              </a:rPr>
              <a:t>If our parents are not happy with our advice, we should wait until they are in a good mood, then urge them again. Should they still not be happy to accept our counsel, we would worry about the evil consequences of our parents’ wrong behaviors and should try again and </a:t>
            </a:r>
            <a:r>
              <a:rPr lang="en-US" altLang="zh-TW" dirty="0" smtClean="0">
                <a:solidFill>
                  <a:srgbClr val="006600"/>
                </a:solidFill>
              </a:rPr>
              <a:t>again (even a hundred times).</a:t>
            </a:r>
          </a:p>
          <a:p>
            <a:r>
              <a:rPr lang="en-US" altLang="zh-TW" dirty="0">
                <a:solidFill>
                  <a:srgbClr val="006600"/>
                </a:solidFill>
              </a:rPr>
              <a:t>We would express our deep concern and care with sorrowful tears. Even when parents are angry with our repeated advice, we should hold no resentment or any negative view towards </a:t>
            </a:r>
            <a:r>
              <a:rPr lang="en-US" altLang="zh-TW" dirty="0" smtClean="0">
                <a:solidFill>
                  <a:srgbClr val="006600"/>
                </a:solidFill>
              </a:rPr>
              <a:t>them. </a:t>
            </a:r>
          </a:p>
          <a:p>
            <a:r>
              <a:rPr lang="en-US" altLang="zh-TW" dirty="0" smtClean="0">
                <a:solidFill>
                  <a:srgbClr val="006600"/>
                </a:solidFill>
              </a:rPr>
              <a:t>We are able to do so because we love our parents.</a:t>
            </a:r>
          </a:p>
          <a:p>
            <a:r>
              <a:rPr lang="en-US" altLang="zh-TW" i="1" dirty="0" smtClean="0">
                <a:solidFill>
                  <a:srgbClr val="006600"/>
                </a:solidFill>
              </a:rPr>
              <a:t>Liao Fan Four Lessons</a:t>
            </a:r>
            <a:r>
              <a:rPr lang="en-US" altLang="zh-TW" dirty="0" smtClean="0">
                <a:solidFill>
                  <a:srgbClr val="006600"/>
                </a:solidFill>
              </a:rPr>
              <a:t>: </a:t>
            </a:r>
            <a:r>
              <a:rPr lang="en-US" altLang="zh-TW" dirty="0">
                <a:solidFill>
                  <a:srgbClr val="006600"/>
                </a:solidFill>
              </a:rPr>
              <a:t>When taking care of our parents at home, we are to do so gently </a:t>
            </a:r>
            <a:r>
              <a:rPr lang="en-US" altLang="zh-TW" dirty="0" smtClean="0">
                <a:solidFill>
                  <a:srgbClr val="006600"/>
                </a:solidFill>
              </a:rPr>
              <a:t>with </a:t>
            </a:r>
            <a:r>
              <a:rPr lang="en-US" altLang="zh-TW" dirty="0">
                <a:solidFill>
                  <a:srgbClr val="006600"/>
                </a:solidFill>
              </a:rPr>
              <a:t>loving hearts and obliging demeanors. We should not raise our </a:t>
            </a:r>
            <a:r>
              <a:rPr lang="en-US" altLang="zh-TW" dirty="0" smtClean="0">
                <a:solidFill>
                  <a:srgbClr val="006600"/>
                </a:solidFill>
              </a:rPr>
              <a:t>voice </a:t>
            </a:r>
            <a:r>
              <a:rPr lang="en-US" altLang="zh-TW" dirty="0">
                <a:solidFill>
                  <a:srgbClr val="006600"/>
                </a:solidFill>
              </a:rPr>
              <a:t>but maintain a peaceful bearing</a:t>
            </a:r>
            <a:r>
              <a:rPr lang="en-US" altLang="zh-TW" dirty="0" smtClean="0">
                <a:solidFill>
                  <a:srgbClr val="006600"/>
                </a:solidFill>
              </a:rPr>
              <a:t>. As </a:t>
            </a:r>
            <a:r>
              <a:rPr lang="en-US" altLang="zh-TW" dirty="0">
                <a:solidFill>
                  <a:srgbClr val="006600"/>
                </a:solidFill>
              </a:rPr>
              <a:t>we cultivate these virtues</a:t>
            </a:r>
            <a:r>
              <a:rPr lang="en-US" altLang="zh-TW" dirty="0" smtClean="0">
                <a:solidFill>
                  <a:srgbClr val="006600"/>
                </a:solidFill>
              </a:rPr>
              <a:t>, the virtues </a:t>
            </a:r>
            <a:r>
              <a:rPr lang="en-US" altLang="zh-TW" dirty="0">
                <a:solidFill>
                  <a:srgbClr val="006600"/>
                </a:solidFill>
              </a:rPr>
              <a:t>will become a part of us and we will change into a </a:t>
            </a:r>
            <a:r>
              <a:rPr lang="en-US" altLang="zh-TW" dirty="0" smtClean="0">
                <a:solidFill>
                  <a:srgbClr val="006600"/>
                </a:solidFill>
              </a:rPr>
              <a:t>gentle-hearted </a:t>
            </a:r>
            <a:r>
              <a:rPr lang="en-US" altLang="zh-TW" dirty="0">
                <a:solidFill>
                  <a:srgbClr val="006600"/>
                </a:solidFill>
              </a:rPr>
              <a:t>person. This is the way we can touch the hearts of heaven. </a:t>
            </a:r>
            <a:r>
              <a:rPr lang="en-US" altLang="zh-TW" dirty="0" smtClean="0">
                <a:solidFill>
                  <a:srgbClr val="006600"/>
                </a:solidFill>
              </a:rPr>
              <a:t>(p. 354)</a:t>
            </a:r>
            <a:endParaRPr lang="zh-TW" altLang="zh-TW" dirty="0">
              <a:solidFill>
                <a:srgbClr val="006600"/>
              </a:solidFill>
            </a:endParaRPr>
          </a:p>
          <a:p>
            <a:r>
              <a:rPr lang="zh-TW" altLang="en-US" sz="1500" dirty="0" smtClean="0">
                <a:solidFill>
                  <a:srgbClr val="006600"/>
                </a:solidFill>
                <a:latin typeface="+mj-ea"/>
                <a:ea typeface="+mj-ea"/>
              </a:rPr>
              <a:t>在家</a:t>
            </a:r>
            <a:r>
              <a:rPr lang="zh-TW" altLang="en-US" sz="1500" dirty="0">
                <a:solidFill>
                  <a:srgbClr val="006600"/>
                </a:solidFill>
                <a:latin typeface="+mj-ea"/>
                <a:ea typeface="+mj-ea"/>
              </a:rPr>
              <a:t>而奉侍父母</a:t>
            </a:r>
            <a:r>
              <a:rPr lang="en-US" altLang="zh-TW" sz="1500" dirty="0" smtClean="0">
                <a:solidFill>
                  <a:srgbClr val="006600"/>
                </a:solidFill>
                <a:latin typeface="+mj-ea"/>
                <a:ea typeface="+mj-ea"/>
              </a:rPr>
              <a:t>, </a:t>
            </a:r>
            <a:r>
              <a:rPr lang="zh-TW" altLang="en-US" sz="1500" dirty="0" smtClean="0">
                <a:solidFill>
                  <a:srgbClr val="006600"/>
                </a:solidFill>
                <a:latin typeface="+mj-ea"/>
                <a:ea typeface="+mj-ea"/>
              </a:rPr>
              <a:t>使</a:t>
            </a:r>
            <a:r>
              <a:rPr lang="zh-TW" altLang="en-US" sz="1500" dirty="0">
                <a:solidFill>
                  <a:srgbClr val="006600"/>
                </a:solidFill>
                <a:latin typeface="+mj-ea"/>
                <a:ea typeface="+mj-ea"/>
              </a:rPr>
              <a:t>深愛婉容</a:t>
            </a:r>
            <a:r>
              <a:rPr lang="en-US" altLang="zh-TW" sz="1500" dirty="0" smtClean="0">
                <a:solidFill>
                  <a:srgbClr val="006600"/>
                </a:solidFill>
                <a:latin typeface="+mj-ea"/>
                <a:ea typeface="+mj-ea"/>
              </a:rPr>
              <a:t>, </a:t>
            </a:r>
            <a:r>
              <a:rPr lang="zh-TW" altLang="en-US" sz="1500" dirty="0" smtClean="0">
                <a:solidFill>
                  <a:srgbClr val="006600"/>
                </a:solidFill>
                <a:latin typeface="+mj-ea"/>
                <a:ea typeface="+mj-ea"/>
              </a:rPr>
              <a:t>柔</a:t>
            </a:r>
            <a:r>
              <a:rPr lang="zh-TW" altLang="en-US" sz="1500" dirty="0">
                <a:solidFill>
                  <a:srgbClr val="006600"/>
                </a:solidFill>
                <a:latin typeface="+mj-ea"/>
                <a:ea typeface="+mj-ea"/>
              </a:rPr>
              <a:t>聲下氣</a:t>
            </a:r>
            <a:r>
              <a:rPr lang="en-US" altLang="zh-TW" sz="1500" dirty="0">
                <a:solidFill>
                  <a:srgbClr val="006600"/>
                </a:solidFill>
                <a:latin typeface="+mj-ea"/>
                <a:ea typeface="+mj-ea"/>
              </a:rPr>
              <a:t>,</a:t>
            </a:r>
            <a:r>
              <a:rPr lang="zh-TW" altLang="en-US" sz="1500" dirty="0">
                <a:solidFill>
                  <a:srgbClr val="006600"/>
                </a:solidFill>
                <a:latin typeface="+mj-ea"/>
                <a:ea typeface="+mj-ea"/>
              </a:rPr>
              <a:t>習以成性</a:t>
            </a:r>
            <a:r>
              <a:rPr lang="en-US" altLang="zh-TW" sz="1500" dirty="0" smtClean="0">
                <a:solidFill>
                  <a:srgbClr val="006600"/>
                </a:solidFill>
                <a:latin typeface="+mj-ea"/>
                <a:ea typeface="+mj-ea"/>
              </a:rPr>
              <a:t>, </a:t>
            </a:r>
            <a:r>
              <a:rPr lang="zh-TW" altLang="en-US" sz="1500" dirty="0" smtClean="0">
                <a:solidFill>
                  <a:srgbClr val="006600"/>
                </a:solidFill>
                <a:latin typeface="+mj-ea"/>
                <a:ea typeface="+mj-ea"/>
              </a:rPr>
              <a:t>便是</a:t>
            </a:r>
            <a:r>
              <a:rPr lang="zh-TW" altLang="en-US" sz="1500" dirty="0">
                <a:solidFill>
                  <a:srgbClr val="006600"/>
                </a:solidFill>
                <a:latin typeface="+mj-ea"/>
                <a:ea typeface="+mj-ea"/>
              </a:rPr>
              <a:t>和氣格天之本。</a:t>
            </a:r>
          </a:p>
        </p:txBody>
      </p:sp>
    </p:spTree>
    <p:extLst>
      <p:ext uri="{BB962C8B-B14F-4D97-AF65-F5344CB8AC3E}">
        <p14:creationId xmlns:p14="http://schemas.microsoft.com/office/powerpoint/2010/main" val="220240666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p:nvSpPr>
          <p:cNvPr id="2" name="標題 1"/>
          <p:cNvSpPr>
            <a:spLocks noGrp="1"/>
          </p:cNvSpPr>
          <p:nvPr>
            <p:ph type="title"/>
          </p:nvPr>
        </p:nvSpPr>
        <p:spPr>
          <a:xfrm>
            <a:off x="1147313" y="428445"/>
            <a:ext cx="9875520" cy="1356360"/>
          </a:xfrm>
        </p:spPr>
        <p:txBody>
          <a:bodyPr/>
          <a:lstStyle/>
          <a:p>
            <a:r>
              <a:rPr lang="en-US" altLang="zh-TW" dirty="0">
                <a:solidFill>
                  <a:srgbClr val="006600"/>
                </a:solidFill>
              </a:rPr>
              <a:t>Zeng Shen (</a:t>
            </a:r>
            <a:r>
              <a:rPr lang="en-US" altLang="zh-TW" dirty="0" err="1">
                <a:solidFill>
                  <a:srgbClr val="006600"/>
                </a:solidFill>
              </a:rPr>
              <a:t>Zengzi</a:t>
            </a:r>
            <a:r>
              <a:rPr lang="en-US" altLang="zh-TW" dirty="0">
                <a:solidFill>
                  <a:srgbClr val="006600"/>
                </a:solidFill>
              </a:rPr>
              <a:t>) and his father Zeng </a:t>
            </a:r>
            <a:r>
              <a:rPr lang="en-US" altLang="zh-TW" dirty="0" smtClean="0">
                <a:solidFill>
                  <a:srgbClr val="006600"/>
                </a:solidFill>
              </a:rPr>
              <a:t>Xi </a:t>
            </a:r>
            <a:endParaRPr lang="zh-TW" altLang="en-US" dirty="0">
              <a:solidFill>
                <a:srgbClr val="006600"/>
              </a:solidFill>
            </a:endParaRPr>
          </a:p>
        </p:txBody>
      </p:sp>
      <p:sp>
        <p:nvSpPr>
          <p:cNvPr id="3" name="內容版面配置區 2"/>
          <p:cNvSpPr>
            <a:spLocks noGrp="1"/>
          </p:cNvSpPr>
          <p:nvPr>
            <p:ph idx="1"/>
          </p:nvPr>
        </p:nvSpPr>
        <p:spPr>
          <a:xfrm>
            <a:off x="1143000" y="1578635"/>
            <a:ext cx="9872871" cy="4727274"/>
          </a:xfrm>
        </p:spPr>
        <p:txBody>
          <a:bodyPr>
            <a:normAutofit lnSpcReduction="10000"/>
          </a:bodyPr>
          <a:lstStyle/>
          <a:p>
            <a:r>
              <a:rPr lang="en-US" altLang="zh-TW" dirty="0" err="1" smtClean="0">
                <a:solidFill>
                  <a:srgbClr val="006600"/>
                </a:solidFill>
              </a:rPr>
              <a:t>Zengzi</a:t>
            </a:r>
            <a:r>
              <a:rPr lang="en-US" altLang="zh-TW" dirty="0"/>
              <a:t> </a:t>
            </a:r>
            <a:r>
              <a:rPr lang="en-US" altLang="zh-TW" dirty="0">
                <a:solidFill>
                  <a:srgbClr val="006600"/>
                </a:solidFill>
              </a:rPr>
              <a:t>(505–435 BCE)</a:t>
            </a:r>
            <a:r>
              <a:rPr lang="en-US" altLang="zh-TW" dirty="0" smtClean="0">
                <a:solidFill>
                  <a:srgbClr val="006600"/>
                </a:solidFill>
              </a:rPr>
              <a:t> </a:t>
            </a:r>
            <a:r>
              <a:rPr lang="en-US" altLang="zh-TW" dirty="0">
                <a:solidFill>
                  <a:srgbClr val="006600"/>
                </a:solidFill>
              </a:rPr>
              <a:t>accidentally cut off the roots of the melon </a:t>
            </a:r>
            <a:r>
              <a:rPr lang="en-US" altLang="zh-TW" dirty="0" smtClean="0">
                <a:solidFill>
                  <a:srgbClr val="006600"/>
                </a:solidFill>
              </a:rPr>
              <a:t>seedlings. His father was angry with his carelessness. In </a:t>
            </a:r>
            <a:r>
              <a:rPr lang="en-US" altLang="zh-TW" dirty="0">
                <a:solidFill>
                  <a:srgbClr val="006600"/>
                </a:solidFill>
              </a:rPr>
              <a:t>his rage, he </a:t>
            </a:r>
            <a:r>
              <a:rPr lang="en-US" altLang="zh-TW" dirty="0" smtClean="0">
                <a:solidFill>
                  <a:srgbClr val="006600"/>
                </a:solidFill>
              </a:rPr>
              <a:t>beat </a:t>
            </a:r>
            <a:r>
              <a:rPr lang="en-US" altLang="zh-TW" dirty="0" err="1">
                <a:solidFill>
                  <a:srgbClr val="006600"/>
                </a:solidFill>
              </a:rPr>
              <a:t>Zengzi</a:t>
            </a:r>
            <a:r>
              <a:rPr lang="en-US" altLang="zh-TW" dirty="0" err="1" smtClean="0">
                <a:solidFill>
                  <a:srgbClr val="006600"/>
                </a:solidFill>
              </a:rPr>
              <a:t>’s</a:t>
            </a:r>
            <a:r>
              <a:rPr lang="en-US" altLang="zh-TW" dirty="0" smtClean="0">
                <a:solidFill>
                  <a:srgbClr val="006600"/>
                </a:solidFill>
              </a:rPr>
              <a:t> </a:t>
            </a:r>
            <a:r>
              <a:rPr lang="en-US" altLang="zh-TW" dirty="0">
                <a:solidFill>
                  <a:srgbClr val="006600"/>
                </a:solidFill>
              </a:rPr>
              <a:t>back </a:t>
            </a:r>
            <a:r>
              <a:rPr lang="en-US" altLang="zh-TW" dirty="0" smtClean="0">
                <a:solidFill>
                  <a:srgbClr val="006600"/>
                </a:solidFill>
              </a:rPr>
              <a:t>heavily with </a:t>
            </a:r>
            <a:r>
              <a:rPr lang="en-US" altLang="zh-TW" dirty="0">
                <a:solidFill>
                  <a:srgbClr val="006600"/>
                </a:solidFill>
              </a:rPr>
              <a:t>a big rod</a:t>
            </a:r>
            <a:r>
              <a:rPr lang="en-US" altLang="zh-TW" dirty="0" smtClean="0">
                <a:solidFill>
                  <a:srgbClr val="006600"/>
                </a:solidFill>
              </a:rPr>
              <a:t>. </a:t>
            </a:r>
            <a:r>
              <a:rPr lang="en-US" altLang="zh-TW" dirty="0" err="1" smtClean="0">
                <a:solidFill>
                  <a:srgbClr val="006600"/>
                </a:solidFill>
              </a:rPr>
              <a:t>Zengzi</a:t>
            </a:r>
            <a:r>
              <a:rPr lang="en-US" altLang="zh-TW" dirty="0" smtClean="0">
                <a:solidFill>
                  <a:srgbClr val="006600"/>
                </a:solidFill>
              </a:rPr>
              <a:t> obediently </a:t>
            </a:r>
            <a:r>
              <a:rPr lang="en-US" altLang="zh-TW" dirty="0">
                <a:solidFill>
                  <a:srgbClr val="006600"/>
                </a:solidFill>
              </a:rPr>
              <a:t>accepted his father’s heavy </a:t>
            </a:r>
            <a:r>
              <a:rPr lang="en-US" altLang="zh-TW" dirty="0" smtClean="0">
                <a:solidFill>
                  <a:srgbClr val="006600"/>
                </a:solidFill>
              </a:rPr>
              <a:t>hit. Hence, this resulted </a:t>
            </a:r>
            <a:r>
              <a:rPr lang="en-US" altLang="zh-TW" dirty="0" err="1" smtClean="0">
                <a:solidFill>
                  <a:srgbClr val="006600"/>
                </a:solidFill>
              </a:rPr>
              <a:t>Zengzi’s</a:t>
            </a:r>
            <a:r>
              <a:rPr lang="en-US" altLang="zh-TW" dirty="0" smtClean="0">
                <a:solidFill>
                  <a:srgbClr val="006600"/>
                </a:solidFill>
              </a:rPr>
              <a:t> falling unconscious </a:t>
            </a:r>
            <a:r>
              <a:rPr lang="en-US" altLang="zh-TW" dirty="0">
                <a:solidFill>
                  <a:srgbClr val="006600"/>
                </a:solidFill>
              </a:rPr>
              <a:t>for quite a while</a:t>
            </a:r>
            <a:r>
              <a:rPr lang="en-US" altLang="zh-TW" dirty="0" smtClean="0">
                <a:solidFill>
                  <a:srgbClr val="006600"/>
                </a:solidFill>
              </a:rPr>
              <a:t>.  After </a:t>
            </a:r>
            <a:r>
              <a:rPr lang="en-US" altLang="zh-TW" dirty="0" err="1" smtClean="0">
                <a:solidFill>
                  <a:srgbClr val="006600"/>
                </a:solidFill>
              </a:rPr>
              <a:t>Zengzi</a:t>
            </a:r>
            <a:r>
              <a:rPr lang="en-US" altLang="zh-TW" dirty="0" smtClean="0">
                <a:solidFill>
                  <a:srgbClr val="006600"/>
                </a:solidFill>
              </a:rPr>
              <a:t> came up to conscious, he showed that he was fine to comfort his father.</a:t>
            </a:r>
          </a:p>
          <a:p>
            <a:r>
              <a:rPr lang="en-US" altLang="zh-TW" dirty="0" smtClean="0">
                <a:solidFill>
                  <a:srgbClr val="006600"/>
                </a:solidFill>
              </a:rPr>
              <a:t>Confucius admonished </a:t>
            </a:r>
            <a:r>
              <a:rPr lang="en-US" altLang="zh-TW" dirty="0" err="1" smtClean="0">
                <a:solidFill>
                  <a:srgbClr val="006600"/>
                </a:solidFill>
              </a:rPr>
              <a:t>Zengzi</a:t>
            </a:r>
            <a:r>
              <a:rPr lang="en-US" altLang="zh-TW" dirty="0" smtClean="0">
                <a:solidFill>
                  <a:srgbClr val="006600"/>
                </a:solidFill>
              </a:rPr>
              <a:t> for his blind obedience. </a:t>
            </a:r>
            <a:r>
              <a:rPr lang="en-US" altLang="zh-TW" dirty="0">
                <a:solidFill>
                  <a:srgbClr val="006600"/>
                </a:solidFill>
              </a:rPr>
              <a:t>Confucius </a:t>
            </a:r>
            <a:r>
              <a:rPr lang="en-US" altLang="zh-TW" dirty="0" smtClean="0">
                <a:solidFill>
                  <a:srgbClr val="006600"/>
                </a:solidFill>
              </a:rPr>
              <a:t>urged </a:t>
            </a:r>
            <a:r>
              <a:rPr lang="en-US" altLang="zh-TW" dirty="0" err="1">
                <a:solidFill>
                  <a:srgbClr val="006600"/>
                </a:solidFill>
              </a:rPr>
              <a:t>Zengzi</a:t>
            </a:r>
            <a:r>
              <a:rPr lang="en-US" altLang="zh-TW" dirty="0">
                <a:solidFill>
                  <a:srgbClr val="006600"/>
                </a:solidFill>
              </a:rPr>
              <a:t> </a:t>
            </a:r>
            <a:r>
              <a:rPr lang="en-US" altLang="zh-TW" dirty="0" smtClean="0">
                <a:solidFill>
                  <a:srgbClr val="006600"/>
                </a:solidFill>
              </a:rPr>
              <a:t>to follow </a:t>
            </a:r>
            <a:r>
              <a:rPr lang="en-US" altLang="zh-TW" dirty="0">
                <a:solidFill>
                  <a:srgbClr val="006600"/>
                </a:solidFill>
              </a:rPr>
              <a:t>the ancient sagely emperor </a:t>
            </a:r>
            <a:r>
              <a:rPr lang="en-US" altLang="zh-TW" dirty="0" err="1">
                <a:solidFill>
                  <a:srgbClr val="006600"/>
                </a:solidFill>
              </a:rPr>
              <a:t>Shun’s</a:t>
            </a:r>
            <a:r>
              <a:rPr lang="en-US" altLang="zh-TW" dirty="0">
                <a:solidFill>
                  <a:srgbClr val="006600"/>
                </a:solidFill>
              </a:rPr>
              <a:t> example that ‘beating you with a small stick is bearable but beating with a big rod, you should run away</a:t>
            </a:r>
            <a:r>
              <a:rPr lang="en-US" altLang="zh-TW" dirty="0" smtClean="0">
                <a:solidFill>
                  <a:srgbClr val="006600"/>
                </a:solidFill>
              </a:rPr>
              <a:t>’. Otherwise, </a:t>
            </a:r>
            <a:r>
              <a:rPr lang="en-US" altLang="zh-TW" dirty="0" err="1" smtClean="0">
                <a:solidFill>
                  <a:srgbClr val="006600"/>
                </a:solidFill>
              </a:rPr>
              <a:t>Zengzi</a:t>
            </a:r>
            <a:r>
              <a:rPr lang="en-US" altLang="zh-TW" dirty="0" smtClean="0">
                <a:solidFill>
                  <a:srgbClr val="006600"/>
                </a:solidFill>
              </a:rPr>
              <a:t> might </a:t>
            </a:r>
            <a:r>
              <a:rPr lang="en-US" altLang="zh-TW" dirty="0">
                <a:solidFill>
                  <a:srgbClr val="006600"/>
                </a:solidFill>
              </a:rPr>
              <a:t>let his father fall into </a:t>
            </a:r>
            <a:r>
              <a:rPr lang="en-US" altLang="zh-TW" dirty="0" smtClean="0">
                <a:solidFill>
                  <a:srgbClr val="006600"/>
                </a:solidFill>
              </a:rPr>
              <a:t>unrighteousness.</a:t>
            </a:r>
          </a:p>
          <a:p>
            <a:r>
              <a:rPr lang="en-US" altLang="zh-TW" dirty="0">
                <a:solidFill>
                  <a:srgbClr val="006600"/>
                </a:solidFill>
              </a:rPr>
              <a:t>Confucius </a:t>
            </a:r>
            <a:r>
              <a:rPr lang="en-US" altLang="zh-TW" dirty="0" err="1" smtClean="0">
                <a:solidFill>
                  <a:srgbClr val="006600"/>
                </a:solidFill>
              </a:rPr>
              <a:t>emphasised</a:t>
            </a:r>
            <a:r>
              <a:rPr lang="en-US" altLang="zh-TW" dirty="0" smtClean="0">
                <a:solidFill>
                  <a:srgbClr val="006600"/>
                </a:solidFill>
              </a:rPr>
              <a:t> </a:t>
            </a:r>
            <a:r>
              <a:rPr lang="en-US" altLang="zh-TW" dirty="0">
                <a:solidFill>
                  <a:srgbClr val="006600"/>
                </a:solidFill>
              </a:rPr>
              <a:t>that a filial son or daughter should submit to the rationality not the irrationality, accept positive and feasible punishment not any outraged, emotional and harmful punishment</a:t>
            </a:r>
            <a:r>
              <a:rPr lang="en-US" altLang="zh-TW" dirty="0" smtClean="0">
                <a:solidFill>
                  <a:srgbClr val="006600"/>
                </a:solidFill>
              </a:rPr>
              <a:t>.</a:t>
            </a:r>
            <a:endParaRPr lang="en-US" altLang="zh-TW" dirty="0">
              <a:solidFill>
                <a:srgbClr val="006600"/>
              </a:solidFill>
            </a:endParaRPr>
          </a:p>
          <a:p>
            <a:r>
              <a:rPr lang="en-US" altLang="zh-TW" dirty="0">
                <a:solidFill>
                  <a:srgbClr val="006600"/>
                </a:solidFill>
              </a:rPr>
              <a:t> </a:t>
            </a:r>
            <a:r>
              <a:rPr lang="en-US" altLang="zh-TW" dirty="0" smtClean="0">
                <a:solidFill>
                  <a:srgbClr val="006600"/>
                </a:solidFill>
              </a:rPr>
              <a:t>(The </a:t>
            </a:r>
            <a:r>
              <a:rPr lang="en-US" altLang="zh-TW" dirty="0">
                <a:solidFill>
                  <a:srgbClr val="006600"/>
                </a:solidFill>
              </a:rPr>
              <a:t>chapter of ‘Jian Ben</a:t>
            </a:r>
            <a:r>
              <a:rPr lang="zh-TW" altLang="zh-TW" dirty="0">
                <a:solidFill>
                  <a:srgbClr val="006600"/>
                </a:solidFill>
              </a:rPr>
              <a:t>建本</a:t>
            </a:r>
            <a:r>
              <a:rPr lang="en-US" altLang="zh-TW" dirty="0">
                <a:solidFill>
                  <a:srgbClr val="006600"/>
                </a:solidFill>
              </a:rPr>
              <a:t>’ in the </a:t>
            </a:r>
            <a:r>
              <a:rPr lang="en-US" altLang="zh-TW" i="1" dirty="0" err="1">
                <a:solidFill>
                  <a:srgbClr val="006600"/>
                </a:solidFill>
              </a:rPr>
              <a:t>Shuo</a:t>
            </a:r>
            <a:r>
              <a:rPr lang="en-US" altLang="zh-TW" i="1" dirty="0">
                <a:solidFill>
                  <a:srgbClr val="006600"/>
                </a:solidFill>
              </a:rPr>
              <a:t> yuan</a:t>
            </a:r>
            <a:r>
              <a:rPr lang="zh-TW" altLang="zh-TW" dirty="0">
                <a:solidFill>
                  <a:srgbClr val="006600"/>
                </a:solidFill>
              </a:rPr>
              <a:t>說</a:t>
            </a:r>
            <a:r>
              <a:rPr lang="zh-TW" altLang="zh-TW" dirty="0" smtClean="0">
                <a:solidFill>
                  <a:srgbClr val="006600"/>
                </a:solidFill>
              </a:rPr>
              <a:t>苑</a:t>
            </a:r>
            <a:r>
              <a:rPr lang="en-US" altLang="zh-TW" dirty="0" smtClean="0">
                <a:solidFill>
                  <a:srgbClr val="006600"/>
                </a:solidFill>
              </a:rPr>
              <a:t>, </a:t>
            </a:r>
            <a:r>
              <a:rPr lang="en-US" altLang="zh-TW" dirty="0">
                <a:solidFill>
                  <a:srgbClr val="006600"/>
                </a:solidFill>
              </a:rPr>
              <a:t>chapter of the ‘</a:t>
            </a:r>
            <a:r>
              <a:rPr lang="en-US" altLang="zh-TW" dirty="0" err="1">
                <a:solidFill>
                  <a:srgbClr val="006600"/>
                </a:solidFill>
              </a:rPr>
              <a:t>Liuben</a:t>
            </a:r>
            <a:r>
              <a:rPr lang="en-US" altLang="zh-TW" dirty="0">
                <a:solidFill>
                  <a:srgbClr val="006600"/>
                </a:solidFill>
              </a:rPr>
              <a:t> </a:t>
            </a:r>
            <a:r>
              <a:rPr lang="zh-TW" altLang="zh-TW" dirty="0">
                <a:solidFill>
                  <a:srgbClr val="006600"/>
                </a:solidFill>
              </a:rPr>
              <a:t>六本</a:t>
            </a:r>
            <a:r>
              <a:rPr lang="en-US" altLang="zh-TW" dirty="0">
                <a:solidFill>
                  <a:srgbClr val="006600"/>
                </a:solidFill>
              </a:rPr>
              <a:t>’in the</a:t>
            </a:r>
            <a:r>
              <a:rPr lang="en-US" altLang="zh-TW" i="1" dirty="0">
                <a:solidFill>
                  <a:srgbClr val="006600"/>
                </a:solidFill>
              </a:rPr>
              <a:t> </a:t>
            </a:r>
            <a:r>
              <a:rPr lang="en-US" altLang="zh-TW" i="1" dirty="0" err="1">
                <a:solidFill>
                  <a:srgbClr val="006600"/>
                </a:solidFill>
              </a:rPr>
              <a:t>Kongzi</a:t>
            </a:r>
            <a:r>
              <a:rPr lang="en-US" altLang="zh-TW" i="1" dirty="0">
                <a:solidFill>
                  <a:srgbClr val="006600"/>
                </a:solidFill>
              </a:rPr>
              <a:t> </a:t>
            </a:r>
            <a:r>
              <a:rPr lang="en-US" altLang="zh-TW" i="1" dirty="0" err="1">
                <a:solidFill>
                  <a:srgbClr val="006600"/>
                </a:solidFill>
              </a:rPr>
              <a:t>jiayu</a:t>
            </a:r>
            <a:r>
              <a:rPr lang="zh-TW" altLang="zh-TW" dirty="0">
                <a:solidFill>
                  <a:srgbClr val="006600"/>
                </a:solidFill>
              </a:rPr>
              <a:t>孔子家</a:t>
            </a:r>
            <a:r>
              <a:rPr lang="zh-TW" altLang="zh-TW" dirty="0" smtClean="0">
                <a:solidFill>
                  <a:srgbClr val="006600"/>
                </a:solidFill>
              </a:rPr>
              <a:t>語</a:t>
            </a:r>
            <a:r>
              <a:rPr lang="en-US" altLang="zh-TW" dirty="0" smtClean="0">
                <a:solidFill>
                  <a:srgbClr val="006600"/>
                </a:solidFill>
              </a:rPr>
              <a:t>and </a:t>
            </a:r>
            <a:r>
              <a:rPr lang="en-US" altLang="zh-TW" dirty="0">
                <a:solidFill>
                  <a:srgbClr val="006600"/>
                </a:solidFill>
              </a:rPr>
              <a:t>the Fascicle 8 of the </a:t>
            </a:r>
            <a:r>
              <a:rPr lang="en-US" altLang="zh-TW" dirty="0" err="1">
                <a:solidFill>
                  <a:srgbClr val="006600"/>
                </a:solidFill>
              </a:rPr>
              <a:t>Hanshi</a:t>
            </a:r>
            <a:r>
              <a:rPr lang="en-US" altLang="zh-TW" dirty="0">
                <a:solidFill>
                  <a:srgbClr val="006600"/>
                </a:solidFill>
              </a:rPr>
              <a:t> </a:t>
            </a:r>
            <a:r>
              <a:rPr lang="en-US" altLang="zh-TW" dirty="0" err="1">
                <a:solidFill>
                  <a:srgbClr val="006600"/>
                </a:solidFill>
              </a:rPr>
              <a:t>waizhuan</a:t>
            </a:r>
            <a:r>
              <a:rPr lang="zh-TW" altLang="zh-TW" dirty="0">
                <a:solidFill>
                  <a:srgbClr val="006600"/>
                </a:solidFill>
              </a:rPr>
              <a:t>韓詩</a:t>
            </a:r>
            <a:r>
              <a:rPr lang="zh-TW" altLang="zh-TW" dirty="0" smtClean="0">
                <a:solidFill>
                  <a:srgbClr val="006600"/>
                </a:solidFill>
              </a:rPr>
              <a:t>外傳</a:t>
            </a:r>
            <a:r>
              <a:rPr lang="en-US" altLang="zh-TW" dirty="0" smtClean="0">
                <a:solidFill>
                  <a:srgbClr val="006600"/>
                </a:solidFill>
              </a:rPr>
              <a:t>)</a:t>
            </a:r>
            <a:endParaRPr lang="zh-TW" altLang="en-US" dirty="0">
              <a:solidFill>
                <a:srgbClr val="006600"/>
              </a:solidFill>
            </a:endParaRPr>
          </a:p>
        </p:txBody>
      </p:sp>
    </p:spTree>
    <p:extLst>
      <p:ext uri="{BB962C8B-B14F-4D97-AF65-F5344CB8AC3E}">
        <p14:creationId xmlns:p14="http://schemas.microsoft.com/office/powerpoint/2010/main" val="263422428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TW" dirty="0">
                <a:solidFill>
                  <a:srgbClr val="006600"/>
                </a:solidFill>
              </a:rPr>
              <a:t>Li </a:t>
            </a:r>
            <a:r>
              <a:rPr lang="en-US" altLang="zh-TW" dirty="0" err="1">
                <a:solidFill>
                  <a:srgbClr val="006600"/>
                </a:solidFill>
              </a:rPr>
              <a:t>Shimin</a:t>
            </a:r>
            <a:r>
              <a:rPr lang="en-US" altLang="zh-TW" dirty="0">
                <a:solidFill>
                  <a:srgbClr val="006600"/>
                </a:solidFill>
              </a:rPr>
              <a:t> and his father Li Yuan</a:t>
            </a:r>
            <a:endParaRPr lang="zh-TW" altLang="en-US" dirty="0">
              <a:solidFill>
                <a:srgbClr val="006600"/>
              </a:solidFill>
            </a:endParaRPr>
          </a:p>
        </p:txBody>
      </p:sp>
      <p:sp>
        <p:nvSpPr>
          <p:cNvPr id="3" name="內容版面配置區 2"/>
          <p:cNvSpPr>
            <a:spLocks noGrp="1"/>
          </p:cNvSpPr>
          <p:nvPr>
            <p:ph idx="1"/>
          </p:nvPr>
        </p:nvSpPr>
        <p:spPr>
          <a:xfrm>
            <a:off x="1143000" y="1740567"/>
            <a:ext cx="9872871" cy="4499811"/>
          </a:xfrm>
        </p:spPr>
        <p:txBody>
          <a:bodyPr>
            <a:normAutofit/>
          </a:bodyPr>
          <a:lstStyle/>
          <a:p>
            <a:r>
              <a:rPr lang="en-US" altLang="zh-TW" dirty="0">
                <a:solidFill>
                  <a:srgbClr val="006600"/>
                </a:solidFill>
              </a:rPr>
              <a:t>Biography of Emperor </a:t>
            </a:r>
            <a:r>
              <a:rPr lang="en-US" altLang="zh-TW" dirty="0" err="1">
                <a:solidFill>
                  <a:srgbClr val="006600"/>
                </a:solidFill>
              </a:rPr>
              <a:t>Taizong</a:t>
            </a:r>
            <a:r>
              <a:rPr lang="en-US" altLang="zh-TW" dirty="0">
                <a:solidFill>
                  <a:srgbClr val="006600"/>
                </a:solidFill>
              </a:rPr>
              <a:t>’ in the </a:t>
            </a:r>
            <a:r>
              <a:rPr lang="en-US" altLang="zh-TW" i="1" dirty="0">
                <a:solidFill>
                  <a:srgbClr val="006600"/>
                </a:solidFill>
              </a:rPr>
              <a:t>Jiu Tang Shu</a:t>
            </a:r>
            <a:r>
              <a:rPr lang="en-US" altLang="zh-TW" dirty="0">
                <a:solidFill>
                  <a:srgbClr val="006600"/>
                </a:solidFill>
              </a:rPr>
              <a:t> </a:t>
            </a:r>
            <a:r>
              <a:rPr lang="zh-TW" altLang="zh-TW" dirty="0">
                <a:solidFill>
                  <a:srgbClr val="006600"/>
                </a:solidFill>
              </a:rPr>
              <a:t>舊唐書 </a:t>
            </a:r>
            <a:r>
              <a:rPr lang="en-US" altLang="zh-TW" dirty="0">
                <a:solidFill>
                  <a:srgbClr val="006600"/>
                </a:solidFill>
              </a:rPr>
              <a:t>(</a:t>
            </a:r>
            <a:r>
              <a:rPr lang="en-US" altLang="zh-TW" i="1" dirty="0">
                <a:solidFill>
                  <a:srgbClr val="006600"/>
                </a:solidFill>
              </a:rPr>
              <a:t>Old History of the Tang Dynasty</a:t>
            </a:r>
            <a:r>
              <a:rPr lang="en-US" altLang="zh-TW" dirty="0">
                <a:solidFill>
                  <a:srgbClr val="006600"/>
                </a:solidFill>
              </a:rPr>
              <a:t>) and </a:t>
            </a:r>
            <a:r>
              <a:rPr lang="en-US" altLang="zh-TW" i="1" dirty="0">
                <a:solidFill>
                  <a:srgbClr val="006600"/>
                </a:solidFill>
              </a:rPr>
              <a:t>Xin Tang Shu</a:t>
            </a:r>
            <a:r>
              <a:rPr lang="zh-TW" altLang="zh-TW" dirty="0">
                <a:solidFill>
                  <a:srgbClr val="006600"/>
                </a:solidFill>
              </a:rPr>
              <a:t>新唐書</a:t>
            </a:r>
            <a:r>
              <a:rPr lang="en-US" altLang="zh-TW" dirty="0">
                <a:solidFill>
                  <a:srgbClr val="006600"/>
                </a:solidFill>
              </a:rPr>
              <a:t> (</a:t>
            </a:r>
            <a:r>
              <a:rPr lang="en-US" altLang="zh-TW" i="1" dirty="0">
                <a:solidFill>
                  <a:srgbClr val="006600"/>
                </a:solidFill>
              </a:rPr>
              <a:t>New History of the Tang Dynasty</a:t>
            </a:r>
            <a:r>
              <a:rPr lang="en-US" altLang="zh-TW" dirty="0" smtClean="0">
                <a:solidFill>
                  <a:srgbClr val="006600"/>
                </a:solidFill>
              </a:rPr>
              <a:t>)</a:t>
            </a:r>
          </a:p>
          <a:p>
            <a:r>
              <a:rPr lang="en-US" altLang="zh-TW" dirty="0">
                <a:solidFill>
                  <a:srgbClr val="006600"/>
                </a:solidFill>
              </a:rPr>
              <a:t>Li </a:t>
            </a:r>
            <a:r>
              <a:rPr lang="en-US" altLang="zh-TW" dirty="0" err="1">
                <a:solidFill>
                  <a:srgbClr val="006600"/>
                </a:solidFill>
              </a:rPr>
              <a:t>Shimin</a:t>
            </a:r>
            <a:r>
              <a:rPr lang="en-US" altLang="zh-TW" dirty="0">
                <a:solidFill>
                  <a:srgbClr val="006600"/>
                </a:solidFill>
              </a:rPr>
              <a:t> </a:t>
            </a:r>
            <a:r>
              <a:rPr lang="zh-TW" altLang="zh-TW" dirty="0">
                <a:solidFill>
                  <a:srgbClr val="006600"/>
                </a:solidFill>
              </a:rPr>
              <a:t>李世民</a:t>
            </a:r>
            <a:r>
              <a:rPr lang="en-US" altLang="zh-TW" dirty="0">
                <a:solidFill>
                  <a:srgbClr val="006600"/>
                </a:solidFill>
              </a:rPr>
              <a:t>, the </a:t>
            </a:r>
            <a:r>
              <a:rPr lang="en-US" altLang="zh-TW" dirty="0" smtClean="0">
                <a:solidFill>
                  <a:srgbClr val="006600"/>
                </a:solidFill>
              </a:rPr>
              <a:t>Emperor </a:t>
            </a:r>
            <a:r>
              <a:rPr lang="en-US" altLang="zh-TW" dirty="0" err="1">
                <a:solidFill>
                  <a:srgbClr val="006600"/>
                </a:solidFill>
              </a:rPr>
              <a:t>Taizong</a:t>
            </a:r>
            <a:r>
              <a:rPr lang="zh-TW" altLang="zh-TW" dirty="0">
                <a:solidFill>
                  <a:srgbClr val="006600"/>
                </a:solidFill>
              </a:rPr>
              <a:t>唐太宗</a:t>
            </a:r>
            <a:r>
              <a:rPr lang="en-US" altLang="zh-TW" dirty="0">
                <a:solidFill>
                  <a:srgbClr val="006600"/>
                </a:solidFill>
              </a:rPr>
              <a:t> (598–649 CE</a:t>
            </a:r>
            <a:r>
              <a:rPr lang="en-US" altLang="zh-TW" dirty="0" smtClean="0">
                <a:solidFill>
                  <a:srgbClr val="006600"/>
                </a:solidFill>
              </a:rPr>
              <a:t>)</a:t>
            </a:r>
          </a:p>
          <a:p>
            <a:r>
              <a:rPr lang="en-US" altLang="zh-TW" dirty="0">
                <a:solidFill>
                  <a:srgbClr val="006600"/>
                </a:solidFill>
              </a:rPr>
              <a:t>Li </a:t>
            </a:r>
            <a:r>
              <a:rPr lang="en-US" altLang="zh-TW" dirty="0" err="1" smtClean="0">
                <a:solidFill>
                  <a:srgbClr val="006600"/>
                </a:solidFill>
              </a:rPr>
              <a:t>Shimin’s</a:t>
            </a:r>
            <a:r>
              <a:rPr lang="en-US" altLang="zh-TW" dirty="0" smtClean="0">
                <a:solidFill>
                  <a:srgbClr val="006600"/>
                </a:solidFill>
              </a:rPr>
              <a:t> father, Li Yuan, made wrong decision. Though Li </a:t>
            </a:r>
            <a:r>
              <a:rPr lang="en-US" altLang="zh-TW" dirty="0" err="1" smtClean="0">
                <a:solidFill>
                  <a:srgbClr val="006600"/>
                </a:solidFill>
              </a:rPr>
              <a:t>Shimin</a:t>
            </a:r>
            <a:r>
              <a:rPr lang="en-US" altLang="zh-TW" dirty="0" smtClean="0">
                <a:solidFill>
                  <a:srgbClr val="006600"/>
                </a:solidFill>
              </a:rPr>
              <a:t> had advised his fathers several times to stop this wrong order, his father would not listen to him. Hence, </a:t>
            </a:r>
            <a:r>
              <a:rPr lang="en-US" altLang="zh-TW" dirty="0">
                <a:solidFill>
                  <a:srgbClr val="006600"/>
                </a:solidFill>
              </a:rPr>
              <a:t>Li </a:t>
            </a:r>
            <a:r>
              <a:rPr lang="en-US" altLang="zh-TW" dirty="0" err="1">
                <a:solidFill>
                  <a:srgbClr val="006600"/>
                </a:solidFill>
              </a:rPr>
              <a:t>Shimin</a:t>
            </a:r>
            <a:r>
              <a:rPr lang="en-US" altLang="zh-TW" dirty="0">
                <a:solidFill>
                  <a:srgbClr val="006600"/>
                </a:solidFill>
              </a:rPr>
              <a:t> cried sadly outside the </a:t>
            </a:r>
            <a:r>
              <a:rPr lang="en-US" altLang="zh-TW" dirty="0" smtClean="0">
                <a:solidFill>
                  <a:srgbClr val="006600"/>
                </a:solidFill>
              </a:rPr>
              <a:t>tent of his father. </a:t>
            </a:r>
            <a:r>
              <a:rPr lang="en-US" altLang="zh-TW" dirty="0">
                <a:solidFill>
                  <a:srgbClr val="006600"/>
                </a:solidFill>
              </a:rPr>
              <a:t>His father, Li Yuan, was in the tent. He suddenly heard the very loud, sad of crying outside. He went out to see what happened and found his son was crying, so he asked why. Li </a:t>
            </a:r>
            <a:r>
              <a:rPr lang="en-US" altLang="zh-TW" dirty="0" err="1">
                <a:solidFill>
                  <a:srgbClr val="006600"/>
                </a:solidFill>
              </a:rPr>
              <a:t>Shimin</a:t>
            </a:r>
            <a:r>
              <a:rPr lang="en-US" altLang="zh-TW" dirty="0">
                <a:solidFill>
                  <a:srgbClr val="006600"/>
                </a:solidFill>
              </a:rPr>
              <a:t> said: ‘Father, I was hoping to stop your military action, but you would not accept it. Thinking of the ill result of this action, I felt very sad. Therefore, I cried sadly’. Li </a:t>
            </a:r>
            <a:r>
              <a:rPr lang="en-US" altLang="zh-TW" dirty="0" err="1">
                <a:solidFill>
                  <a:srgbClr val="006600"/>
                </a:solidFill>
              </a:rPr>
              <a:t>Shimin</a:t>
            </a:r>
            <a:r>
              <a:rPr lang="en-US" altLang="zh-TW" dirty="0">
                <a:solidFill>
                  <a:srgbClr val="006600"/>
                </a:solidFill>
              </a:rPr>
              <a:t> made his last attempt to urge his father. When his father saw that his son was so sad and his son's analysis was so pertinent, he stopped the </a:t>
            </a:r>
            <a:r>
              <a:rPr lang="en-US" altLang="zh-TW" dirty="0" smtClean="0">
                <a:solidFill>
                  <a:srgbClr val="006600"/>
                </a:solidFill>
              </a:rPr>
              <a:t>wrong military </a:t>
            </a:r>
            <a:r>
              <a:rPr lang="en-US" altLang="zh-TW" dirty="0">
                <a:solidFill>
                  <a:srgbClr val="006600"/>
                </a:solidFill>
              </a:rPr>
              <a:t>movement in time. </a:t>
            </a:r>
            <a:endParaRPr lang="en-US" altLang="zh-TW" dirty="0" smtClean="0">
              <a:solidFill>
                <a:srgbClr val="006600"/>
              </a:solidFill>
            </a:endParaRPr>
          </a:p>
          <a:p>
            <a:endParaRPr lang="zh-TW" altLang="en-US" dirty="0">
              <a:solidFill>
                <a:srgbClr val="006600"/>
              </a:solidFill>
            </a:endParaRPr>
          </a:p>
        </p:txBody>
      </p:sp>
    </p:spTree>
    <p:extLst>
      <p:ext uri="{BB962C8B-B14F-4D97-AF65-F5344CB8AC3E}">
        <p14:creationId xmlns:p14="http://schemas.microsoft.com/office/powerpoint/2010/main" val="47218449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TW" dirty="0" smtClean="0">
                <a:solidFill>
                  <a:srgbClr val="006600"/>
                </a:solidFill>
              </a:rPr>
              <a:t>Teachings in the Bible</a:t>
            </a:r>
            <a:endParaRPr lang="zh-TW" altLang="en-US" dirty="0">
              <a:solidFill>
                <a:srgbClr val="006600"/>
              </a:solidFill>
            </a:endParaRPr>
          </a:p>
        </p:txBody>
      </p:sp>
      <p:sp>
        <p:nvSpPr>
          <p:cNvPr id="3" name="內容版面配置區 2"/>
          <p:cNvSpPr>
            <a:spLocks noGrp="1"/>
          </p:cNvSpPr>
          <p:nvPr>
            <p:ph idx="1"/>
          </p:nvPr>
        </p:nvSpPr>
        <p:spPr/>
        <p:txBody>
          <a:bodyPr>
            <a:normAutofit lnSpcReduction="10000"/>
          </a:bodyPr>
          <a:lstStyle/>
          <a:p>
            <a:r>
              <a:rPr lang="en-US" altLang="zh-TW" dirty="0" smtClean="0">
                <a:solidFill>
                  <a:srgbClr val="006600"/>
                </a:solidFill>
              </a:rPr>
              <a:t>‘</a:t>
            </a:r>
            <a:r>
              <a:rPr lang="en-US" altLang="zh-TW" sz="2400" dirty="0" smtClean="0">
                <a:solidFill>
                  <a:srgbClr val="006600"/>
                </a:solidFill>
              </a:rPr>
              <a:t>Obey </a:t>
            </a:r>
            <a:r>
              <a:rPr lang="en-US" altLang="zh-TW" sz="2400" dirty="0">
                <a:solidFill>
                  <a:srgbClr val="006600"/>
                </a:solidFill>
              </a:rPr>
              <a:t>your parents’ and ‘honor your father and your mother’ </a:t>
            </a:r>
            <a:endParaRPr lang="en-US" altLang="zh-TW" sz="2400" dirty="0" smtClean="0">
              <a:solidFill>
                <a:srgbClr val="006600"/>
              </a:solidFill>
            </a:endParaRPr>
          </a:p>
          <a:p>
            <a:r>
              <a:rPr lang="en-US" altLang="zh-TW" sz="2400" dirty="0">
                <a:solidFill>
                  <a:srgbClr val="006600"/>
                </a:solidFill>
              </a:rPr>
              <a:t>Those parents who truly love their children must be ‘diligent to discipline them’ (Proverbs 13:24). However, when parents discipline or admonish their children, they must not ‘provoke your children to anger’ but teach and nurture the children ‘in the discipline and instruction of the Lord’ (Ephesians 6:4). </a:t>
            </a:r>
            <a:endParaRPr lang="en-US" altLang="zh-TW" sz="2400" dirty="0" smtClean="0">
              <a:solidFill>
                <a:srgbClr val="006600"/>
              </a:solidFill>
            </a:endParaRPr>
          </a:p>
          <a:p>
            <a:r>
              <a:rPr lang="en-US" altLang="zh-TW" sz="2400" dirty="0">
                <a:solidFill>
                  <a:srgbClr val="006600"/>
                </a:solidFill>
              </a:rPr>
              <a:t>Unlike Confucianism that provides clear instructions and guidance in the </a:t>
            </a:r>
            <a:r>
              <a:rPr lang="en-US" altLang="zh-TW" sz="2400" i="1" dirty="0">
                <a:solidFill>
                  <a:srgbClr val="006600"/>
                </a:solidFill>
              </a:rPr>
              <a:t>Classic of Filial Piety</a:t>
            </a:r>
            <a:r>
              <a:rPr lang="en-US" altLang="zh-TW" sz="2400" dirty="0">
                <a:solidFill>
                  <a:srgbClr val="006600"/>
                </a:solidFill>
              </a:rPr>
              <a:t>, the</a:t>
            </a:r>
            <a:r>
              <a:rPr lang="en-US" altLang="zh-TW" sz="2400" i="1" dirty="0">
                <a:solidFill>
                  <a:srgbClr val="006600"/>
                </a:solidFill>
              </a:rPr>
              <a:t> Analects of Confucius, and Guidelines for Being a Good Person, </a:t>
            </a:r>
            <a:r>
              <a:rPr lang="en-US" altLang="zh-TW" sz="2400" dirty="0">
                <a:solidFill>
                  <a:srgbClr val="006600"/>
                </a:solidFill>
              </a:rPr>
              <a:t>the Bible</a:t>
            </a:r>
            <a:r>
              <a:rPr lang="en-US" altLang="zh-TW" sz="2400" i="1" dirty="0">
                <a:solidFill>
                  <a:srgbClr val="006600"/>
                </a:solidFill>
              </a:rPr>
              <a:t> </a:t>
            </a:r>
            <a:r>
              <a:rPr lang="en-US" altLang="zh-TW" sz="2400" dirty="0">
                <a:solidFill>
                  <a:srgbClr val="006600"/>
                </a:solidFill>
              </a:rPr>
              <a:t>does not specify what children should do or how to properly admonish their parents when their parents do something improper.</a:t>
            </a:r>
            <a:endParaRPr lang="en-US" altLang="zh-TW" sz="2400" dirty="0" smtClean="0">
              <a:solidFill>
                <a:srgbClr val="006600"/>
              </a:solidFill>
            </a:endParaRPr>
          </a:p>
          <a:p>
            <a:endParaRPr lang="zh-TW" altLang="en-US" dirty="0"/>
          </a:p>
        </p:txBody>
      </p:sp>
    </p:spTree>
    <p:extLst>
      <p:ext uri="{BB962C8B-B14F-4D97-AF65-F5344CB8AC3E}">
        <p14:creationId xmlns:p14="http://schemas.microsoft.com/office/powerpoint/2010/main" val="301937892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TW" dirty="0"/>
              <a:t> </a:t>
            </a:r>
            <a:r>
              <a:rPr lang="en-US" altLang="zh-TW" dirty="0">
                <a:solidFill>
                  <a:srgbClr val="006600"/>
                </a:solidFill>
              </a:rPr>
              <a:t>God's commandments are the highest guiding principles.</a:t>
            </a:r>
            <a:endParaRPr lang="zh-TW" altLang="en-US" dirty="0">
              <a:solidFill>
                <a:srgbClr val="006600"/>
              </a:solidFill>
            </a:endParaRPr>
          </a:p>
        </p:txBody>
      </p:sp>
      <p:sp>
        <p:nvSpPr>
          <p:cNvPr id="3" name="內容版面配置區 2"/>
          <p:cNvSpPr>
            <a:spLocks noGrp="1"/>
          </p:cNvSpPr>
          <p:nvPr>
            <p:ph idx="1"/>
          </p:nvPr>
        </p:nvSpPr>
        <p:spPr/>
        <p:txBody>
          <a:bodyPr>
            <a:normAutofit/>
          </a:bodyPr>
          <a:lstStyle/>
          <a:p>
            <a:r>
              <a:rPr lang="en-US" altLang="zh-TW" sz="2400" dirty="0">
                <a:solidFill>
                  <a:srgbClr val="006600"/>
                </a:solidFill>
              </a:rPr>
              <a:t>Obey only ‘the </a:t>
            </a:r>
            <a:r>
              <a:rPr lang="en-US" altLang="zh-TW" sz="2400" cap="small" dirty="0">
                <a:solidFill>
                  <a:srgbClr val="006600"/>
                </a:solidFill>
              </a:rPr>
              <a:t>Lord</a:t>
            </a:r>
            <a:r>
              <a:rPr lang="en-US" altLang="zh-TW" sz="2400" dirty="0">
                <a:solidFill>
                  <a:srgbClr val="006600"/>
                </a:solidFill>
              </a:rPr>
              <a:t> your God, and ‘diligently observing all his commandments’, then all ‘blessings shall come upon you’ (Deuteronomy 28:1-2). </a:t>
            </a:r>
            <a:endParaRPr lang="en-US" altLang="zh-TW" sz="2400" dirty="0" smtClean="0">
              <a:solidFill>
                <a:srgbClr val="006600"/>
              </a:solidFill>
            </a:endParaRPr>
          </a:p>
          <a:p>
            <a:r>
              <a:rPr lang="en-US" altLang="zh-TW" sz="2400" dirty="0" smtClean="0">
                <a:solidFill>
                  <a:srgbClr val="006600"/>
                </a:solidFill>
              </a:rPr>
              <a:t>The Bible says Christian </a:t>
            </a:r>
            <a:r>
              <a:rPr lang="en-US" altLang="zh-TW" sz="2400" dirty="0">
                <a:solidFill>
                  <a:srgbClr val="006600"/>
                </a:solidFill>
              </a:rPr>
              <a:t>believers should love God more than anyone including one’s </a:t>
            </a:r>
            <a:r>
              <a:rPr lang="en-US" altLang="zh-TW" sz="2400" dirty="0" smtClean="0">
                <a:solidFill>
                  <a:srgbClr val="006600"/>
                </a:solidFill>
              </a:rPr>
              <a:t>parents: ‘</a:t>
            </a:r>
            <a:r>
              <a:rPr lang="en-US" altLang="zh-TW" sz="2400" dirty="0">
                <a:solidFill>
                  <a:srgbClr val="006600"/>
                </a:solidFill>
              </a:rPr>
              <a:t>Whoever loves father or mother more than me is not worthy of me</a:t>
            </a:r>
            <a:r>
              <a:rPr lang="en-US" altLang="zh-TW" sz="2400" dirty="0" smtClean="0">
                <a:solidFill>
                  <a:srgbClr val="006600"/>
                </a:solidFill>
              </a:rPr>
              <a:t>’(</a:t>
            </a:r>
            <a:r>
              <a:rPr lang="en-US" altLang="zh-TW" sz="2400" dirty="0">
                <a:solidFill>
                  <a:srgbClr val="006600"/>
                </a:solidFill>
              </a:rPr>
              <a:t>Matthew 10:37). </a:t>
            </a:r>
            <a:endParaRPr lang="en-US" altLang="zh-TW" sz="2400" dirty="0" smtClean="0">
              <a:solidFill>
                <a:srgbClr val="006600"/>
              </a:solidFill>
            </a:endParaRPr>
          </a:p>
          <a:p>
            <a:r>
              <a:rPr lang="en-US" altLang="zh-TW" sz="2400" dirty="0" smtClean="0">
                <a:solidFill>
                  <a:srgbClr val="006600"/>
                </a:solidFill>
              </a:rPr>
              <a:t>How </a:t>
            </a:r>
            <a:r>
              <a:rPr lang="en-US" altLang="zh-TW" sz="2400" dirty="0">
                <a:solidFill>
                  <a:srgbClr val="006600"/>
                </a:solidFill>
              </a:rPr>
              <a:t>does one love God? To love God is to obey and observe his commandments. ‘If you love me, you will keep my commandments’ (John 14:15). </a:t>
            </a:r>
            <a:endParaRPr lang="zh-TW" altLang="en-US" sz="2400" dirty="0">
              <a:solidFill>
                <a:srgbClr val="006600"/>
              </a:solidFill>
            </a:endParaRPr>
          </a:p>
        </p:txBody>
      </p:sp>
    </p:spTree>
    <p:extLst>
      <p:ext uri="{BB962C8B-B14F-4D97-AF65-F5344CB8AC3E}">
        <p14:creationId xmlns:p14="http://schemas.microsoft.com/office/powerpoint/2010/main" val="323378589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TW" dirty="0">
                <a:solidFill>
                  <a:srgbClr val="006600"/>
                </a:solidFill>
                <a:latin typeface="Verdana" panose="020B0604030504040204" pitchFamily="34" charset="0"/>
                <a:ea typeface="Verdana" panose="020B0604030504040204" pitchFamily="34" charset="0"/>
              </a:rPr>
              <a:t>Matthew 18:15-17 </a:t>
            </a:r>
            <a:r>
              <a:rPr lang="en-US" altLang="zh-TW" dirty="0" smtClean="0">
                <a:solidFill>
                  <a:srgbClr val="006600"/>
                </a:solidFill>
                <a:latin typeface="Verdana" panose="020B0604030504040204" pitchFamily="34" charset="0"/>
                <a:ea typeface="Verdana" panose="020B0604030504040204" pitchFamily="34" charset="0"/>
              </a:rPr>
              <a:t>(</a:t>
            </a:r>
            <a:r>
              <a:rPr lang="en-US" altLang="zh-TW" dirty="0">
                <a:solidFill>
                  <a:srgbClr val="006600"/>
                </a:solidFill>
                <a:latin typeface="Verdana" panose="020B0604030504040204" pitchFamily="34" charset="0"/>
                <a:ea typeface="Verdana" panose="020B0604030504040204" pitchFamily="34" charset="0"/>
              </a:rPr>
              <a:t>NRSV)</a:t>
            </a:r>
          </a:p>
        </p:txBody>
      </p:sp>
      <p:sp>
        <p:nvSpPr>
          <p:cNvPr id="3" name="內容版面配置區 2"/>
          <p:cNvSpPr>
            <a:spLocks noGrp="1"/>
          </p:cNvSpPr>
          <p:nvPr>
            <p:ph idx="1"/>
          </p:nvPr>
        </p:nvSpPr>
        <p:spPr/>
        <p:txBody>
          <a:bodyPr/>
          <a:lstStyle/>
          <a:p>
            <a:r>
              <a:rPr lang="en-US" altLang="zh-TW" sz="2400" dirty="0" smtClean="0">
                <a:solidFill>
                  <a:srgbClr val="006600"/>
                </a:solidFill>
              </a:rPr>
              <a:t>‘Reproving </a:t>
            </a:r>
            <a:r>
              <a:rPr lang="en-US" altLang="zh-TW" sz="2400" dirty="0">
                <a:solidFill>
                  <a:srgbClr val="006600"/>
                </a:solidFill>
              </a:rPr>
              <a:t>Another Who Sins</a:t>
            </a:r>
          </a:p>
          <a:p>
            <a:r>
              <a:rPr lang="en-US" altLang="zh-TW" sz="2400" b="1" baseline="30000" dirty="0">
                <a:solidFill>
                  <a:srgbClr val="006600"/>
                </a:solidFill>
              </a:rPr>
              <a:t> </a:t>
            </a:r>
            <a:r>
              <a:rPr lang="en-US" altLang="zh-TW" sz="2400" dirty="0" smtClean="0">
                <a:solidFill>
                  <a:srgbClr val="006600"/>
                </a:solidFill>
              </a:rPr>
              <a:t>If </a:t>
            </a:r>
            <a:r>
              <a:rPr lang="en-US" altLang="zh-TW" sz="2400" dirty="0">
                <a:solidFill>
                  <a:srgbClr val="006600"/>
                </a:solidFill>
              </a:rPr>
              <a:t>another member of the </a:t>
            </a:r>
            <a:r>
              <a:rPr lang="en-US" altLang="zh-TW" sz="2400" dirty="0" smtClean="0">
                <a:solidFill>
                  <a:srgbClr val="006600"/>
                </a:solidFill>
              </a:rPr>
              <a:t>church</a:t>
            </a:r>
            <a:r>
              <a:rPr lang="en-US" altLang="zh-TW" sz="2400" dirty="0">
                <a:solidFill>
                  <a:srgbClr val="006600"/>
                </a:solidFill>
              </a:rPr>
              <a:t> sins against you</a:t>
            </a:r>
            <a:r>
              <a:rPr lang="en-US" altLang="zh-TW" sz="2400" dirty="0" smtClean="0">
                <a:solidFill>
                  <a:srgbClr val="006600"/>
                </a:solidFill>
              </a:rPr>
              <a:t>,</a:t>
            </a:r>
            <a:r>
              <a:rPr lang="en-US" altLang="zh-TW" sz="2400" dirty="0">
                <a:solidFill>
                  <a:srgbClr val="006600"/>
                </a:solidFill>
              </a:rPr>
              <a:t> go and point out the fault when the two of you are alone. If the member listens to you, you have regained that one</a:t>
            </a:r>
            <a:r>
              <a:rPr lang="en-US" altLang="zh-TW" sz="2400" dirty="0" smtClean="0">
                <a:solidFill>
                  <a:srgbClr val="006600"/>
                </a:solidFill>
              </a:rPr>
              <a:t>.</a:t>
            </a:r>
            <a:r>
              <a:rPr lang="en-US" altLang="zh-TW" sz="2400" dirty="0">
                <a:solidFill>
                  <a:srgbClr val="006600"/>
                </a:solidFill>
              </a:rPr>
              <a:t> </a:t>
            </a:r>
            <a:endParaRPr lang="en-US" altLang="zh-TW" sz="2400" dirty="0" smtClean="0">
              <a:solidFill>
                <a:srgbClr val="006600"/>
              </a:solidFill>
            </a:endParaRPr>
          </a:p>
          <a:p>
            <a:r>
              <a:rPr lang="en-US" altLang="zh-TW" sz="2400" b="1" baseline="30000" dirty="0">
                <a:solidFill>
                  <a:srgbClr val="006600"/>
                </a:solidFill>
              </a:rPr>
              <a:t> </a:t>
            </a:r>
            <a:r>
              <a:rPr lang="en-US" altLang="zh-TW" sz="2400" dirty="0">
                <a:solidFill>
                  <a:srgbClr val="006600"/>
                </a:solidFill>
              </a:rPr>
              <a:t>But if you are not listened to, take one or two others along with you, so that every word may be confirmed by the evidence of two or three witnesses. </a:t>
            </a:r>
            <a:endParaRPr lang="en-US" altLang="zh-TW" sz="2400" dirty="0" smtClean="0">
              <a:solidFill>
                <a:srgbClr val="006600"/>
              </a:solidFill>
            </a:endParaRPr>
          </a:p>
          <a:p>
            <a:r>
              <a:rPr lang="en-US" altLang="zh-TW" sz="2400" b="1" baseline="30000" dirty="0">
                <a:solidFill>
                  <a:srgbClr val="006600"/>
                </a:solidFill>
              </a:rPr>
              <a:t> </a:t>
            </a:r>
            <a:r>
              <a:rPr lang="en-US" altLang="zh-TW" sz="2400" dirty="0">
                <a:solidFill>
                  <a:srgbClr val="006600"/>
                </a:solidFill>
              </a:rPr>
              <a:t>If the member refuses to listen to them, tell it to the church; and if the offender refuses to listen even to the church, let such a one be to you as a Gentile and a tax </a:t>
            </a:r>
            <a:r>
              <a:rPr lang="en-US" altLang="zh-TW" sz="2400" dirty="0" smtClean="0">
                <a:solidFill>
                  <a:srgbClr val="006600"/>
                </a:solidFill>
              </a:rPr>
              <a:t>collector’.</a:t>
            </a:r>
            <a:endParaRPr lang="en-US" altLang="zh-TW" sz="2400" dirty="0">
              <a:solidFill>
                <a:srgbClr val="006600"/>
              </a:solidFill>
            </a:endParaRPr>
          </a:p>
          <a:p>
            <a:endParaRPr lang="zh-TW" altLang="en-US" dirty="0"/>
          </a:p>
        </p:txBody>
      </p:sp>
    </p:spTree>
    <p:extLst>
      <p:ext uri="{BB962C8B-B14F-4D97-AF65-F5344CB8AC3E}">
        <p14:creationId xmlns:p14="http://schemas.microsoft.com/office/powerpoint/2010/main" val="154883950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TW" dirty="0">
                <a:solidFill>
                  <a:srgbClr val="006600"/>
                </a:solidFill>
                <a:latin typeface="Verdana" panose="020B0604030504040204" pitchFamily="34" charset="0"/>
                <a:ea typeface="Verdana" panose="020B0604030504040204" pitchFamily="34" charset="0"/>
              </a:rPr>
              <a:t>Matthew 18:15-17 (NRSV)</a:t>
            </a:r>
            <a:endParaRPr lang="zh-TW" altLang="en-US" dirty="0"/>
          </a:p>
        </p:txBody>
      </p:sp>
      <p:sp>
        <p:nvSpPr>
          <p:cNvPr id="3" name="內容版面配置區 2"/>
          <p:cNvSpPr>
            <a:spLocks noGrp="1"/>
          </p:cNvSpPr>
          <p:nvPr>
            <p:ph idx="1"/>
          </p:nvPr>
        </p:nvSpPr>
        <p:spPr/>
        <p:txBody>
          <a:bodyPr>
            <a:normAutofit/>
          </a:bodyPr>
          <a:lstStyle/>
          <a:p>
            <a:r>
              <a:rPr lang="en-US" altLang="zh-TW" sz="2400" dirty="0">
                <a:solidFill>
                  <a:srgbClr val="006600"/>
                </a:solidFill>
              </a:rPr>
              <a:t>Procedure 1. “Go and point out the fault when the two of you are alone’ (verse 15</a:t>
            </a:r>
            <a:r>
              <a:rPr lang="en-US" altLang="zh-TW" sz="2400" dirty="0" smtClean="0">
                <a:solidFill>
                  <a:srgbClr val="006600"/>
                </a:solidFill>
              </a:rPr>
              <a:t>).</a:t>
            </a:r>
          </a:p>
          <a:p>
            <a:r>
              <a:rPr lang="en-US" altLang="zh-TW" sz="2400" dirty="0">
                <a:solidFill>
                  <a:srgbClr val="006600"/>
                </a:solidFill>
              </a:rPr>
              <a:t>Procedure 2. Censure this person again by being accompanied with ‘one or two’ other fellow believers</a:t>
            </a:r>
            <a:r>
              <a:rPr lang="en-US" altLang="zh-TW" sz="2400" dirty="0" smtClean="0">
                <a:solidFill>
                  <a:srgbClr val="006600"/>
                </a:solidFill>
              </a:rPr>
              <a:t>.</a:t>
            </a:r>
          </a:p>
          <a:p>
            <a:r>
              <a:rPr lang="en-US" altLang="zh-TW" sz="2400" dirty="0">
                <a:solidFill>
                  <a:srgbClr val="006600"/>
                </a:solidFill>
              </a:rPr>
              <a:t>Procedure 3. Report the situation ‘to the church’ (verse 17). Let the authorities of the church or church community admonish this wrongdoer to rectify the offenses</a:t>
            </a:r>
            <a:r>
              <a:rPr lang="en-US" altLang="zh-TW" sz="2400" dirty="0" smtClean="0">
                <a:solidFill>
                  <a:srgbClr val="006600"/>
                </a:solidFill>
              </a:rPr>
              <a:t>.</a:t>
            </a:r>
          </a:p>
          <a:p>
            <a:r>
              <a:rPr lang="en-US" altLang="zh-TW" sz="2400" dirty="0">
                <a:solidFill>
                  <a:srgbClr val="006600"/>
                </a:solidFill>
              </a:rPr>
              <a:t>Procedure 4. Let this unrepentant offender ‘be a Gentile and a tax collector’ (verse 17) to your church community. That is, this wrongdoer is an excommunicate and considered as an outsider.</a:t>
            </a:r>
            <a:endParaRPr lang="zh-TW" altLang="en-US" sz="2400" dirty="0">
              <a:solidFill>
                <a:srgbClr val="006600"/>
              </a:solidFill>
            </a:endParaRPr>
          </a:p>
        </p:txBody>
      </p:sp>
    </p:spTree>
    <p:extLst>
      <p:ext uri="{BB962C8B-B14F-4D97-AF65-F5344CB8AC3E}">
        <p14:creationId xmlns:p14="http://schemas.microsoft.com/office/powerpoint/2010/main" val="334123731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TW" dirty="0" smtClean="0">
                <a:solidFill>
                  <a:srgbClr val="006600"/>
                </a:solidFill>
              </a:rPr>
              <a:t>Forgiveness</a:t>
            </a:r>
            <a:endParaRPr lang="zh-TW" altLang="en-US" dirty="0">
              <a:solidFill>
                <a:srgbClr val="006600"/>
              </a:solidFill>
            </a:endParaRPr>
          </a:p>
        </p:txBody>
      </p:sp>
      <p:sp>
        <p:nvSpPr>
          <p:cNvPr id="3" name="內容版面配置區 2"/>
          <p:cNvSpPr>
            <a:spLocks noGrp="1"/>
          </p:cNvSpPr>
          <p:nvPr>
            <p:ph idx="1"/>
          </p:nvPr>
        </p:nvSpPr>
        <p:spPr>
          <a:xfrm>
            <a:off x="1145649" y="2129589"/>
            <a:ext cx="9872871" cy="4038600"/>
          </a:xfrm>
        </p:spPr>
        <p:txBody>
          <a:bodyPr>
            <a:normAutofit lnSpcReduction="10000"/>
          </a:bodyPr>
          <a:lstStyle/>
          <a:p>
            <a:r>
              <a:rPr lang="en-US" altLang="zh-TW" b="1" baseline="30000" dirty="0">
                <a:solidFill>
                  <a:srgbClr val="006600"/>
                </a:solidFill>
              </a:rPr>
              <a:t> </a:t>
            </a:r>
            <a:r>
              <a:rPr lang="en-US" altLang="zh-TW" sz="2400" dirty="0">
                <a:solidFill>
                  <a:srgbClr val="006600"/>
                </a:solidFill>
                <a:latin typeface="+mj-lt"/>
                <a:ea typeface="Verdana" panose="020B0604030504040204" pitchFamily="34" charset="0"/>
              </a:rPr>
              <a:t>Then </a:t>
            </a:r>
            <a:r>
              <a:rPr lang="en-US" altLang="zh-TW" sz="2400" dirty="0" smtClean="0">
                <a:solidFill>
                  <a:srgbClr val="006600"/>
                </a:solidFill>
                <a:latin typeface="+mj-lt"/>
                <a:ea typeface="Verdana" panose="020B0604030504040204" pitchFamily="34" charset="0"/>
              </a:rPr>
              <a:t>Peter(</a:t>
            </a:r>
            <a:r>
              <a:rPr lang="en-US" altLang="zh-TW" sz="2400" dirty="0">
                <a:solidFill>
                  <a:srgbClr val="006600"/>
                </a:solidFill>
              </a:rPr>
              <a:t>1</a:t>
            </a:r>
            <a:r>
              <a:rPr lang="zh-TW" altLang="zh-TW" sz="2400" dirty="0">
                <a:solidFill>
                  <a:srgbClr val="006600"/>
                </a:solidFill>
              </a:rPr>
              <a:t>－</a:t>
            </a:r>
            <a:r>
              <a:rPr lang="en-US" altLang="zh-TW" sz="2400" dirty="0">
                <a:solidFill>
                  <a:srgbClr val="006600"/>
                </a:solidFill>
              </a:rPr>
              <a:t>67 CE</a:t>
            </a:r>
            <a:r>
              <a:rPr lang="en-US" altLang="zh-TW" sz="2400" dirty="0" smtClean="0">
                <a:solidFill>
                  <a:srgbClr val="006600"/>
                </a:solidFill>
                <a:latin typeface="+mj-lt"/>
                <a:ea typeface="Verdana" panose="020B0604030504040204" pitchFamily="34" charset="0"/>
              </a:rPr>
              <a:t>) </a:t>
            </a:r>
            <a:r>
              <a:rPr lang="en-US" altLang="zh-TW" sz="2400" dirty="0">
                <a:solidFill>
                  <a:srgbClr val="006600"/>
                </a:solidFill>
                <a:latin typeface="+mj-lt"/>
                <a:ea typeface="Verdana" panose="020B0604030504040204" pitchFamily="34" charset="0"/>
              </a:rPr>
              <a:t>came and said to </a:t>
            </a:r>
            <a:r>
              <a:rPr lang="en-US" altLang="zh-TW" sz="2400" dirty="0" smtClean="0">
                <a:solidFill>
                  <a:srgbClr val="006600"/>
                </a:solidFill>
                <a:latin typeface="+mj-lt"/>
                <a:ea typeface="Verdana" panose="020B0604030504040204" pitchFamily="34" charset="0"/>
              </a:rPr>
              <a:t>him (Jesus), </a:t>
            </a:r>
            <a:r>
              <a:rPr lang="en-US" altLang="zh-TW" sz="2400" dirty="0">
                <a:solidFill>
                  <a:srgbClr val="006600"/>
                </a:solidFill>
                <a:latin typeface="+mj-lt"/>
                <a:ea typeface="Verdana" panose="020B0604030504040204" pitchFamily="34" charset="0"/>
              </a:rPr>
              <a:t>“Lord, if another member of the </a:t>
            </a:r>
            <a:r>
              <a:rPr lang="en-US" altLang="zh-TW" sz="2400" dirty="0" smtClean="0">
                <a:solidFill>
                  <a:srgbClr val="006600"/>
                </a:solidFill>
                <a:latin typeface="+mj-lt"/>
                <a:ea typeface="Verdana" panose="020B0604030504040204" pitchFamily="34" charset="0"/>
              </a:rPr>
              <a:t>church</a:t>
            </a:r>
            <a:r>
              <a:rPr lang="en-US" altLang="zh-TW" sz="2400" dirty="0">
                <a:solidFill>
                  <a:srgbClr val="006600"/>
                </a:solidFill>
                <a:latin typeface="+mj-lt"/>
                <a:ea typeface="Verdana" panose="020B0604030504040204" pitchFamily="34" charset="0"/>
              </a:rPr>
              <a:t> sins against me, how often should I forgive? As many as seven times</a:t>
            </a:r>
            <a:r>
              <a:rPr lang="en-US" altLang="zh-TW" sz="2400" dirty="0" smtClean="0">
                <a:solidFill>
                  <a:srgbClr val="006600"/>
                </a:solidFill>
                <a:latin typeface="+mj-lt"/>
                <a:ea typeface="Verdana" panose="020B0604030504040204" pitchFamily="34" charset="0"/>
              </a:rPr>
              <a:t>?”(</a:t>
            </a:r>
            <a:r>
              <a:rPr lang="en-US" altLang="zh-TW" sz="2400" dirty="0">
                <a:solidFill>
                  <a:srgbClr val="006600"/>
                </a:solidFill>
                <a:latin typeface="+mj-lt"/>
                <a:ea typeface="Verdana" panose="020B0604030504040204" pitchFamily="34" charset="0"/>
              </a:rPr>
              <a:t>Matthew </a:t>
            </a:r>
            <a:r>
              <a:rPr lang="en-US" altLang="zh-TW" sz="2400" dirty="0" smtClean="0">
                <a:solidFill>
                  <a:srgbClr val="006600"/>
                </a:solidFill>
                <a:latin typeface="+mj-lt"/>
                <a:ea typeface="Verdana" panose="020B0604030504040204" pitchFamily="34" charset="0"/>
              </a:rPr>
              <a:t>18:21)</a:t>
            </a:r>
          </a:p>
          <a:p>
            <a:r>
              <a:rPr lang="en-US" altLang="zh-TW" sz="2400" dirty="0">
                <a:solidFill>
                  <a:srgbClr val="006600"/>
                </a:solidFill>
                <a:latin typeface="+mj-lt"/>
                <a:ea typeface="Verdana" panose="020B0604030504040204" pitchFamily="34" charset="0"/>
              </a:rPr>
              <a:t>Jesus said to him, “Not seven times, but, I tell you, </a:t>
            </a:r>
            <a:r>
              <a:rPr lang="en-US" altLang="zh-TW" sz="2400" dirty="0" smtClean="0">
                <a:solidFill>
                  <a:srgbClr val="006600"/>
                </a:solidFill>
                <a:latin typeface="+mj-lt"/>
                <a:ea typeface="Verdana" panose="020B0604030504040204" pitchFamily="34" charset="0"/>
              </a:rPr>
              <a:t>seventy-seven times (</a:t>
            </a:r>
            <a:r>
              <a:rPr lang="en-US" altLang="zh-TW" sz="2400" dirty="0">
                <a:solidFill>
                  <a:srgbClr val="006600"/>
                </a:solidFill>
                <a:latin typeface="+mj-lt"/>
                <a:ea typeface="Verdana" panose="020B0604030504040204" pitchFamily="34" charset="0"/>
              </a:rPr>
              <a:t>Matthew </a:t>
            </a:r>
            <a:r>
              <a:rPr lang="en-US" altLang="zh-TW" sz="2400" dirty="0" smtClean="0">
                <a:solidFill>
                  <a:srgbClr val="006600"/>
                </a:solidFill>
                <a:latin typeface="+mj-lt"/>
                <a:ea typeface="Verdana" panose="020B0604030504040204" pitchFamily="34" charset="0"/>
              </a:rPr>
              <a:t>18:22).</a:t>
            </a:r>
          </a:p>
          <a:p>
            <a:r>
              <a:rPr lang="en-US" altLang="zh-TW" sz="2400" dirty="0">
                <a:solidFill>
                  <a:srgbClr val="006600"/>
                </a:solidFill>
                <a:latin typeface="+mj-lt"/>
              </a:rPr>
              <a:t>God is ‘forgiveness’ and ‘mercy’ (Daniel 9:9); and one must forgive others’ transgressions as God has forgiven one’s (Colossians 3:13). Furthermore, we should persist to ‘love one another’ as God has loved us (John 13:34-35). Because of love, we therefore can forgive. Forgiveness stemmed from the love, for this reason, ‘love covers all offenses’ (Proverbs 10:12) and ‘love covers a multitude of sins’ (1 Peter 4:8).</a:t>
            </a:r>
            <a:endParaRPr lang="zh-TW" altLang="en-US" sz="2400" dirty="0">
              <a:solidFill>
                <a:srgbClr val="006600"/>
              </a:solidFill>
              <a:latin typeface="+mj-lt"/>
            </a:endParaRPr>
          </a:p>
        </p:txBody>
      </p:sp>
    </p:spTree>
    <p:extLst>
      <p:ext uri="{BB962C8B-B14F-4D97-AF65-F5344CB8AC3E}">
        <p14:creationId xmlns:p14="http://schemas.microsoft.com/office/powerpoint/2010/main" val="81980254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p:nvSpPr>
          <p:cNvPr id="2" name="標題 1"/>
          <p:cNvSpPr>
            <a:spLocks noGrp="1"/>
          </p:cNvSpPr>
          <p:nvPr>
            <p:ph type="title"/>
          </p:nvPr>
        </p:nvSpPr>
        <p:spPr/>
        <p:txBody>
          <a:bodyPr>
            <a:normAutofit/>
          </a:bodyPr>
          <a:lstStyle/>
          <a:p>
            <a:r>
              <a:rPr lang="en-US" altLang="zh-TW" sz="3600" dirty="0" smtClean="0">
                <a:solidFill>
                  <a:srgbClr val="006600"/>
                </a:solidFill>
              </a:rPr>
              <a:t>The </a:t>
            </a:r>
            <a:r>
              <a:rPr lang="en-US" altLang="zh-TW" sz="3600" i="1" dirty="0" err="1">
                <a:solidFill>
                  <a:srgbClr val="006600"/>
                </a:solidFill>
              </a:rPr>
              <a:t>Dizang</a:t>
            </a:r>
            <a:r>
              <a:rPr lang="en-US" altLang="zh-TW" sz="3600" i="1" dirty="0">
                <a:solidFill>
                  <a:srgbClr val="006600"/>
                </a:solidFill>
              </a:rPr>
              <a:t> Jing</a:t>
            </a:r>
            <a:r>
              <a:rPr lang="en-US" altLang="zh-TW" sz="3600" dirty="0">
                <a:solidFill>
                  <a:srgbClr val="006600"/>
                </a:solidFill>
              </a:rPr>
              <a:t> </a:t>
            </a:r>
            <a:r>
              <a:rPr lang="zh-TW" altLang="zh-TW" sz="3600" dirty="0">
                <a:solidFill>
                  <a:srgbClr val="006600"/>
                </a:solidFill>
              </a:rPr>
              <a:t>地藏經 </a:t>
            </a:r>
            <a:r>
              <a:rPr lang="en-US" altLang="zh-TW" sz="3600" dirty="0">
                <a:solidFill>
                  <a:srgbClr val="006600"/>
                </a:solidFill>
              </a:rPr>
              <a:t>(</a:t>
            </a:r>
            <a:r>
              <a:rPr lang="en-US" altLang="zh-TW" sz="3600" i="1" dirty="0">
                <a:solidFill>
                  <a:srgbClr val="006600"/>
                </a:solidFill>
              </a:rPr>
              <a:t>Earth Store Bodhisattva Sutra </a:t>
            </a:r>
            <a:r>
              <a:rPr lang="en-US" altLang="zh-TW" sz="3600" dirty="0">
                <a:solidFill>
                  <a:srgbClr val="006600"/>
                </a:solidFill>
              </a:rPr>
              <a:t>or</a:t>
            </a:r>
            <a:r>
              <a:rPr lang="en-US" altLang="zh-TW" sz="3600" i="1" dirty="0">
                <a:solidFill>
                  <a:srgbClr val="006600"/>
                </a:solidFill>
              </a:rPr>
              <a:t> </a:t>
            </a:r>
            <a:r>
              <a:rPr lang="en-US" altLang="zh-TW" sz="3600" i="1" dirty="0" err="1">
                <a:solidFill>
                  <a:srgbClr val="006600"/>
                </a:solidFill>
              </a:rPr>
              <a:t>Kṣitigarbha</a:t>
            </a:r>
            <a:r>
              <a:rPr lang="en-US" altLang="zh-TW" sz="3600" i="1" dirty="0">
                <a:solidFill>
                  <a:srgbClr val="006600"/>
                </a:solidFill>
              </a:rPr>
              <a:t> Bodhisattva Sutra</a:t>
            </a:r>
            <a:r>
              <a:rPr lang="en-US" altLang="zh-TW" sz="3600" dirty="0">
                <a:solidFill>
                  <a:srgbClr val="006600"/>
                </a:solidFill>
              </a:rPr>
              <a:t>)</a:t>
            </a:r>
            <a:endParaRPr lang="zh-TW" altLang="en-US" sz="3600" dirty="0">
              <a:solidFill>
                <a:srgbClr val="006600"/>
              </a:solidFill>
            </a:endParaRPr>
          </a:p>
        </p:txBody>
      </p:sp>
      <p:sp>
        <p:nvSpPr>
          <p:cNvPr id="3" name="內容版面配置區 2"/>
          <p:cNvSpPr>
            <a:spLocks noGrp="1"/>
          </p:cNvSpPr>
          <p:nvPr>
            <p:ph idx="1"/>
          </p:nvPr>
        </p:nvSpPr>
        <p:spPr/>
        <p:txBody>
          <a:bodyPr/>
          <a:lstStyle/>
          <a:p>
            <a:r>
              <a:rPr lang="en-US" altLang="zh-TW" sz="2400" dirty="0" err="1">
                <a:solidFill>
                  <a:srgbClr val="006600"/>
                </a:solidFill>
              </a:rPr>
              <a:t>Kṣitigarbha</a:t>
            </a:r>
            <a:r>
              <a:rPr lang="en-US" altLang="zh-TW" sz="2400" dirty="0">
                <a:solidFill>
                  <a:srgbClr val="006600"/>
                </a:solidFill>
              </a:rPr>
              <a:t> Bodhisattva’s previous lives </a:t>
            </a:r>
            <a:r>
              <a:rPr lang="en-US" altLang="zh-TW" sz="2400" dirty="0" smtClean="0">
                <a:solidFill>
                  <a:srgbClr val="006600"/>
                </a:solidFill>
              </a:rPr>
              <a:t>in  </a:t>
            </a:r>
            <a:r>
              <a:rPr lang="en-US" altLang="zh-TW" sz="2400" dirty="0">
                <a:solidFill>
                  <a:srgbClr val="006600"/>
                </a:solidFill>
              </a:rPr>
              <a:t>the </a:t>
            </a:r>
            <a:r>
              <a:rPr lang="en-US" altLang="zh-TW" sz="2400" i="1" dirty="0">
                <a:solidFill>
                  <a:srgbClr val="006600"/>
                </a:solidFill>
              </a:rPr>
              <a:t>Earth Store Bodhisattva </a:t>
            </a:r>
            <a:r>
              <a:rPr lang="en-US" altLang="zh-TW" sz="2400" i="1" dirty="0" smtClean="0">
                <a:solidFill>
                  <a:srgbClr val="006600"/>
                </a:solidFill>
              </a:rPr>
              <a:t>Sutra</a:t>
            </a:r>
          </a:p>
          <a:p>
            <a:r>
              <a:rPr lang="en-US" altLang="zh-TW" sz="2400" dirty="0" smtClean="0">
                <a:solidFill>
                  <a:srgbClr val="006600"/>
                </a:solidFill>
              </a:rPr>
              <a:t>Chapter 1:  </a:t>
            </a:r>
            <a:r>
              <a:rPr lang="en-US" altLang="zh-TW" sz="2400" dirty="0">
                <a:solidFill>
                  <a:srgbClr val="006600"/>
                </a:solidFill>
              </a:rPr>
              <a:t>the Brahman Lady in the Dharma-Semblance Age of the Buddha Enlightenment-Flower Samadhi Self-Mastery </a:t>
            </a:r>
            <a:r>
              <a:rPr lang="en-US" altLang="zh-TW" sz="2400" dirty="0" smtClean="0">
                <a:solidFill>
                  <a:srgbClr val="006600"/>
                </a:solidFill>
              </a:rPr>
              <a:t>King. (</a:t>
            </a:r>
            <a:r>
              <a:rPr lang="en-US" altLang="zh-TW" sz="2400" i="1" dirty="0" err="1">
                <a:solidFill>
                  <a:srgbClr val="006600"/>
                </a:solidFill>
              </a:rPr>
              <a:t>Taishō</a:t>
            </a:r>
            <a:r>
              <a:rPr lang="en-US" altLang="zh-TW" sz="2400" i="1" dirty="0">
                <a:solidFill>
                  <a:srgbClr val="006600"/>
                </a:solidFill>
              </a:rPr>
              <a:t> </a:t>
            </a:r>
            <a:r>
              <a:rPr lang="en-US" altLang="zh-TW" sz="2400" i="1" dirty="0" err="1">
                <a:solidFill>
                  <a:srgbClr val="006600"/>
                </a:solidFill>
              </a:rPr>
              <a:t>Tripiṭaka</a:t>
            </a:r>
            <a:r>
              <a:rPr lang="en-US" altLang="zh-TW" sz="2400" i="1" dirty="0">
                <a:solidFill>
                  <a:srgbClr val="006600"/>
                </a:solidFill>
              </a:rPr>
              <a:t>, </a:t>
            </a:r>
            <a:r>
              <a:rPr lang="en-US" altLang="zh-TW" sz="2400" dirty="0">
                <a:solidFill>
                  <a:srgbClr val="006600"/>
                </a:solidFill>
              </a:rPr>
              <a:t>T13, no.0412, </a:t>
            </a:r>
            <a:r>
              <a:rPr lang="en-US" altLang="zh-TW" sz="2400" dirty="0" smtClean="0">
                <a:solidFill>
                  <a:srgbClr val="006600"/>
                </a:solidFill>
              </a:rPr>
              <a:t>pp.0778b18-0779a28)</a:t>
            </a:r>
          </a:p>
          <a:p>
            <a:r>
              <a:rPr lang="en-US" altLang="zh-TW" sz="2400" dirty="0" smtClean="0">
                <a:solidFill>
                  <a:srgbClr val="006600"/>
                </a:solidFill>
              </a:rPr>
              <a:t>Chapter 4:  </a:t>
            </a:r>
            <a:r>
              <a:rPr lang="en-US" altLang="zh-TW" sz="2400" dirty="0">
                <a:solidFill>
                  <a:srgbClr val="006600"/>
                </a:solidFill>
              </a:rPr>
              <a:t>Madam Bright Eyes in the Dharma-Semblance Age of the Buddha </a:t>
            </a:r>
            <a:r>
              <a:rPr lang="en-US" altLang="zh-TW" sz="2400" dirty="0" smtClean="0">
                <a:solidFill>
                  <a:srgbClr val="006600"/>
                </a:solidFill>
              </a:rPr>
              <a:t>Pure-Lotus-Eyes. (</a:t>
            </a:r>
            <a:r>
              <a:rPr lang="en-US" altLang="zh-TW" sz="2400" i="1" dirty="0" err="1" smtClean="0">
                <a:solidFill>
                  <a:srgbClr val="006600"/>
                </a:solidFill>
              </a:rPr>
              <a:t>Taishō</a:t>
            </a:r>
            <a:r>
              <a:rPr lang="en-US" altLang="zh-TW" sz="2400" i="1" dirty="0" smtClean="0">
                <a:solidFill>
                  <a:srgbClr val="006600"/>
                </a:solidFill>
              </a:rPr>
              <a:t> </a:t>
            </a:r>
            <a:r>
              <a:rPr lang="en-US" altLang="zh-TW" sz="2400" i="1" dirty="0" err="1">
                <a:solidFill>
                  <a:srgbClr val="006600"/>
                </a:solidFill>
              </a:rPr>
              <a:t>Tripiṭaka</a:t>
            </a:r>
            <a:r>
              <a:rPr lang="en-US" altLang="zh-TW" sz="2400" i="1" dirty="0">
                <a:solidFill>
                  <a:srgbClr val="006600"/>
                </a:solidFill>
              </a:rPr>
              <a:t>,</a:t>
            </a:r>
            <a:r>
              <a:rPr lang="en-US" altLang="zh-TW" sz="2400" dirty="0">
                <a:solidFill>
                  <a:srgbClr val="006600"/>
                </a:solidFill>
              </a:rPr>
              <a:t> T13, no.0412, </a:t>
            </a:r>
            <a:r>
              <a:rPr lang="en-US" altLang="zh-TW" sz="2400" dirty="0" smtClean="0">
                <a:solidFill>
                  <a:srgbClr val="006600"/>
                </a:solidFill>
              </a:rPr>
              <a:t>pp.0780c15-0781b03)</a:t>
            </a:r>
          </a:p>
          <a:p>
            <a:r>
              <a:rPr lang="en-US" altLang="zh-TW" sz="2400" dirty="0" smtClean="0">
                <a:solidFill>
                  <a:srgbClr val="006600"/>
                </a:solidFill>
              </a:rPr>
              <a:t>Both </a:t>
            </a:r>
            <a:r>
              <a:rPr lang="en-US" altLang="zh-TW" sz="2400" dirty="0">
                <a:solidFill>
                  <a:srgbClr val="006600"/>
                </a:solidFill>
              </a:rPr>
              <a:t>daughters, in their respective lifetimes, rescued their mothers away from evil paths.</a:t>
            </a:r>
            <a:endParaRPr lang="zh-TW" altLang="zh-TW" sz="2400" dirty="0">
              <a:solidFill>
                <a:srgbClr val="006600"/>
              </a:solidFill>
            </a:endParaRPr>
          </a:p>
          <a:p>
            <a:endParaRPr lang="zh-TW" altLang="en-US" dirty="0">
              <a:solidFill>
                <a:srgbClr val="006600"/>
              </a:solidFill>
            </a:endParaRPr>
          </a:p>
        </p:txBody>
      </p:sp>
    </p:spTree>
    <p:extLst>
      <p:ext uri="{BB962C8B-B14F-4D97-AF65-F5344CB8AC3E}">
        <p14:creationId xmlns:p14="http://schemas.microsoft.com/office/powerpoint/2010/main" val="285542477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TW" dirty="0">
                <a:solidFill>
                  <a:srgbClr val="006600"/>
                </a:solidFill>
              </a:rPr>
              <a:t>Brahman </a:t>
            </a:r>
            <a:r>
              <a:rPr lang="en-US" altLang="zh-TW" dirty="0" smtClean="0">
                <a:solidFill>
                  <a:srgbClr val="006600"/>
                </a:solidFill>
              </a:rPr>
              <a:t>Lady</a:t>
            </a:r>
            <a:r>
              <a:rPr lang="zh-TW" altLang="en-US" dirty="0" smtClean="0">
                <a:solidFill>
                  <a:srgbClr val="006600"/>
                </a:solidFill>
              </a:rPr>
              <a:t> </a:t>
            </a:r>
            <a:r>
              <a:rPr lang="en-US" altLang="zh-TW" dirty="0" smtClean="0">
                <a:solidFill>
                  <a:srgbClr val="006600"/>
                </a:solidFill>
              </a:rPr>
              <a:t>saved her mother</a:t>
            </a:r>
            <a:endParaRPr lang="zh-TW" altLang="en-US" dirty="0">
              <a:solidFill>
                <a:srgbClr val="006600"/>
              </a:solidFill>
            </a:endParaRPr>
          </a:p>
        </p:txBody>
      </p:sp>
      <p:sp>
        <p:nvSpPr>
          <p:cNvPr id="3" name="內容版面配置區 2"/>
          <p:cNvSpPr>
            <a:spLocks noGrp="1"/>
          </p:cNvSpPr>
          <p:nvPr>
            <p:ph idx="1"/>
          </p:nvPr>
        </p:nvSpPr>
        <p:spPr/>
        <p:txBody>
          <a:bodyPr/>
          <a:lstStyle/>
          <a:p>
            <a:r>
              <a:rPr lang="en-US" altLang="zh-TW" dirty="0">
                <a:solidFill>
                  <a:srgbClr val="006600"/>
                </a:solidFill>
              </a:rPr>
              <a:t>Brahman Lady’s mother embraced a deviant belief and often </a:t>
            </a:r>
            <a:r>
              <a:rPr lang="en-US" altLang="zh-TW" dirty="0" smtClean="0">
                <a:solidFill>
                  <a:srgbClr val="006600"/>
                </a:solidFill>
              </a:rPr>
              <a:t>slandered for </a:t>
            </a:r>
            <a:r>
              <a:rPr lang="en-US" altLang="zh-TW" dirty="0">
                <a:solidFill>
                  <a:srgbClr val="006600"/>
                </a:solidFill>
              </a:rPr>
              <a:t>the Triple Jewel of Buddha, Dharma and </a:t>
            </a:r>
            <a:r>
              <a:rPr lang="en-US" altLang="zh-TW" dirty="0" err="1">
                <a:solidFill>
                  <a:srgbClr val="006600"/>
                </a:solidFill>
              </a:rPr>
              <a:t>Sanghs</a:t>
            </a:r>
            <a:r>
              <a:rPr lang="en-US" altLang="zh-TW" dirty="0">
                <a:solidFill>
                  <a:srgbClr val="006600"/>
                </a:solidFill>
              </a:rPr>
              <a:t> while alive</a:t>
            </a:r>
            <a:r>
              <a:rPr lang="en-US" altLang="zh-TW" dirty="0" smtClean="0">
                <a:solidFill>
                  <a:srgbClr val="006600"/>
                </a:solidFill>
              </a:rPr>
              <a:t>.</a:t>
            </a:r>
          </a:p>
          <a:p>
            <a:r>
              <a:rPr lang="en-US" altLang="zh-TW" dirty="0"/>
              <a:t> </a:t>
            </a:r>
            <a:r>
              <a:rPr lang="en-US" altLang="zh-TW" dirty="0">
                <a:solidFill>
                  <a:srgbClr val="006600"/>
                </a:solidFill>
              </a:rPr>
              <a:t>Even though the </a:t>
            </a:r>
            <a:r>
              <a:rPr lang="en-US" altLang="zh-TW" dirty="0" smtClean="0">
                <a:solidFill>
                  <a:srgbClr val="006600"/>
                </a:solidFill>
              </a:rPr>
              <a:t>filial daughter, </a:t>
            </a:r>
            <a:r>
              <a:rPr lang="en-US" altLang="zh-TW" dirty="0">
                <a:solidFill>
                  <a:srgbClr val="006600"/>
                </a:solidFill>
              </a:rPr>
              <a:t>Brahman </a:t>
            </a:r>
            <a:r>
              <a:rPr lang="en-US" altLang="zh-TW" dirty="0" smtClean="0">
                <a:solidFill>
                  <a:srgbClr val="006600"/>
                </a:solidFill>
              </a:rPr>
              <a:t>Lady, </a:t>
            </a:r>
            <a:r>
              <a:rPr lang="en-US" altLang="zh-TW" dirty="0">
                <a:solidFill>
                  <a:srgbClr val="006600"/>
                </a:solidFill>
              </a:rPr>
              <a:t>tried every possible mean to urge the mother to correct her erroneous views and deeds, the mother never listened to her daughter. Soon after, her mother died, and she was reborn into the </a:t>
            </a:r>
            <a:r>
              <a:rPr lang="en-US" altLang="zh-TW" dirty="0" err="1">
                <a:solidFill>
                  <a:srgbClr val="006600"/>
                </a:solidFill>
              </a:rPr>
              <a:t>Avici</a:t>
            </a:r>
            <a:r>
              <a:rPr lang="en-US" altLang="zh-TW" dirty="0">
                <a:solidFill>
                  <a:srgbClr val="006600"/>
                </a:solidFill>
              </a:rPr>
              <a:t> Hell to suffer ceaseless pain</a:t>
            </a:r>
            <a:r>
              <a:rPr lang="en-US" altLang="zh-TW" dirty="0" smtClean="0">
                <a:solidFill>
                  <a:srgbClr val="006600"/>
                </a:solidFill>
              </a:rPr>
              <a:t>.</a:t>
            </a:r>
          </a:p>
          <a:p>
            <a:r>
              <a:rPr lang="en-US" altLang="zh-TW" dirty="0">
                <a:solidFill>
                  <a:srgbClr val="006600"/>
                </a:solidFill>
              </a:rPr>
              <a:t>Brahman Lady</a:t>
            </a:r>
            <a:r>
              <a:rPr lang="en-US" altLang="zh-TW" dirty="0" smtClean="0"/>
              <a:t> </a:t>
            </a:r>
            <a:r>
              <a:rPr lang="en-US" altLang="zh-TW" dirty="0">
                <a:solidFill>
                  <a:srgbClr val="006600"/>
                </a:solidFill>
              </a:rPr>
              <a:t>sincerely made great offerings to the Buddha Enlightenment-Flower Samadhi Self-Mastery King’s monasteries and stupas</a:t>
            </a:r>
            <a:r>
              <a:rPr lang="en-US" altLang="zh-TW" dirty="0" smtClean="0">
                <a:solidFill>
                  <a:srgbClr val="006600"/>
                </a:solidFill>
              </a:rPr>
              <a:t>. </a:t>
            </a:r>
            <a:r>
              <a:rPr lang="en-US" altLang="zh-TW" dirty="0">
                <a:solidFill>
                  <a:srgbClr val="006600"/>
                </a:solidFill>
              </a:rPr>
              <a:t>After reciting the Buddha’s name reverently for a day and night, her merits helped her mother and those who fell into the hell in the same day as her mother be reborn in the heavens. </a:t>
            </a:r>
            <a:endParaRPr lang="en-US" altLang="zh-TW" dirty="0" smtClean="0">
              <a:solidFill>
                <a:srgbClr val="006600"/>
              </a:solidFill>
            </a:endParaRPr>
          </a:p>
          <a:p>
            <a:endParaRPr lang="en-US" altLang="zh-TW" dirty="0" smtClean="0"/>
          </a:p>
          <a:p>
            <a:endParaRPr lang="zh-TW" altLang="en-US" dirty="0"/>
          </a:p>
        </p:txBody>
      </p:sp>
    </p:spTree>
    <p:extLst>
      <p:ext uri="{BB962C8B-B14F-4D97-AF65-F5344CB8AC3E}">
        <p14:creationId xmlns:p14="http://schemas.microsoft.com/office/powerpoint/2010/main" val="178304648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altLang="zh-TW" dirty="0">
                <a:solidFill>
                  <a:srgbClr val="006600"/>
                </a:solidFill>
              </a:rPr>
              <a:t>Madam Bright </a:t>
            </a:r>
            <a:r>
              <a:rPr lang="en-US" altLang="zh-TW" dirty="0" smtClean="0">
                <a:solidFill>
                  <a:srgbClr val="006600"/>
                </a:solidFill>
              </a:rPr>
              <a:t>Eyes saved her mother</a:t>
            </a:r>
            <a:endParaRPr lang="zh-TW" altLang="en-US" dirty="0">
              <a:solidFill>
                <a:srgbClr val="006600"/>
              </a:solidFill>
            </a:endParaRPr>
          </a:p>
        </p:txBody>
      </p:sp>
      <p:sp>
        <p:nvSpPr>
          <p:cNvPr id="3" name="內容版面配置區 2"/>
          <p:cNvSpPr>
            <a:spLocks noGrp="1"/>
          </p:cNvSpPr>
          <p:nvPr>
            <p:ph idx="1"/>
          </p:nvPr>
        </p:nvSpPr>
        <p:spPr>
          <a:xfrm>
            <a:off x="1143000" y="1796717"/>
            <a:ext cx="9872871" cy="4660230"/>
          </a:xfrm>
        </p:spPr>
        <p:txBody>
          <a:bodyPr>
            <a:normAutofit lnSpcReduction="10000"/>
          </a:bodyPr>
          <a:lstStyle/>
          <a:p>
            <a:r>
              <a:rPr lang="en-US" altLang="zh-TW" dirty="0" smtClean="0">
                <a:solidFill>
                  <a:srgbClr val="006600"/>
                </a:solidFill>
              </a:rPr>
              <a:t>Madam Bright </a:t>
            </a:r>
            <a:r>
              <a:rPr lang="en-US" altLang="zh-TW" dirty="0">
                <a:solidFill>
                  <a:srgbClr val="006600"/>
                </a:solidFill>
              </a:rPr>
              <a:t>Eyes </a:t>
            </a:r>
            <a:r>
              <a:rPr lang="en-US" altLang="zh-TW" dirty="0" smtClean="0">
                <a:solidFill>
                  <a:srgbClr val="006600"/>
                </a:solidFill>
              </a:rPr>
              <a:t>knew </a:t>
            </a:r>
            <a:r>
              <a:rPr lang="en-US" altLang="zh-TW" dirty="0">
                <a:solidFill>
                  <a:srgbClr val="006600"/>
                </a:solidFill>
              </a:rPr>
              <a:t>that her mother loved to consume fish and turtles. She especially enjoyed eating the eggs of fish and turtles either fried or broiled the eggs that killed thousands of lives. Because she killed so many animals as well as committed slander, she underwent extreme retribution and suffering</a:t>
            </a:r>
            <a:r>
              <a:rPr lang="en-US" altLang="zh-TW" dirty="0" smtClean="0">
                <a:solidFill>
                  <a:srgbClr val="006600"/>
                </a:solidFill>
              </a:rPr>
              <a:t>.</a:t>
            </a:r>
          </a:p>
          <a:p>
            <a:r>
              <a:rPr lang="en-US" altLang="zh-TW" dirty="0" smtClean="0">
                <a:solidFill>
                  <a:srgbClr val="006600"/>
                </a:solidFill>
              </a:rPr>
              <a:t>By consulting an </a:t>
            </a:r>
            <a:r>
              <a:rPr lang="en-US" altLang="zh-TW" dirty="0" err="1" smtClean="0">
                <a:solidFill>
                  <a:srgbClr val="006600"/>
                </a:solidFill>
              </a:rPr>
              <a:t>arhat</a:t>
            </a:r>
            <a:r>
              <a:rPr lang="en-US" altLang="zh-TW" dirty="0" smtClean="0">
                <a:solidFill>
                  <a:srgbClr val="006600"/>
                </a:solidFill>
              </a:rPr>
              <a:t>, </a:t>
            </a:r>
            <a:r>
              <a:rPr lang="en-US" altLang="zh-TW" dirty="0">
                <a:solidFill>
                  <a:srgbClr val="006600"/>
                </a:solidFill>
              </a:rPr>
              <a:t>Madam Bright Eyes </a:t>
            </a:r>
            <a:r>
              <a:rPr lang="en-US" altLang="zh-TW" dirty="0" smtClean="0">
                <a:solidFill>
                  <a:srgbClr val="006600"/>
                </a:solidFill>
              </a:rPr>
              <a:t> </a:t>
            </a:r>
            <a:r>
              <a:rPr lang="en-US" altLang="zh-TW" dirty="0">
                <a:solidFill>
                  <a:srgbClr val="006600"/>
                </a:solidFill>
              </a:rPr>
              <a:t>respectfully made offerings in front of </a:t>
            </a:r>
            <a:r>
              <a:rPr lang="en-US" altLang="zh-TW" sz="2000" dirty="0">
                <a:solidFill>
                  <a:srgbClr val="006600"/>
                </a:solidFill>
              </a:rPr>
              <a:t>Buddha Pure-Lotus-</a:t>
            </a:r>
            <a:r>
              <a:rPr lang="en-US" altLang="zh-TW" sz="2000" dirty="0" err="1">
                <a:solidFill>
                  <a:srgbClr val="006600"/>
                </a:solidFill>
              </a:rPr>
              <a:t>Eyes</a:t>
            </a:r>
            <a:r>
              <a:rPr lang="en-US" altLang="zh-TW" dirty="0" err="1" smtClean="0">
                <a:solidFill>
                  <a:srgbClr val="006600"/>
                </a:solidFill>
              </a:rPr>
              <a:t>’s</a:t>
            </a:r>
            <a:r>
              <a:rPr lang="en-US" altLang="zh-TW" dirty="0" smtClean="0">
                <a:solidFill>
                  <a:srgbClr val="006600"/>
                </a:solidFill>
              </a:rPr>
              <a:t> </a:t>
            </a:r>
            <a:r>
              <a:rPr lang="en-US" altLang="zh-TW" dirty="0">
                <a:solidFill>
                  <a:srgbClr val="006600"/>
                </a:solidFill>
              </a:rPr>
              <a:t>image. Then with utmost sincerity and reverence, she was steadfastly mindful of this Buddha’s name and bowed to his image all night</a:t>
            </a:r>
            <a:r>
              <a:rPr lang="en-US" altLang="zh-TW" dirty="0" smtClean="0">
                <a:solidFill>
                  <a:srgbClr val="006600"/>
                </a:solidFill>
              </a:rPr>
              <a:t>.</a:t>
            </a:r>
          </a:p>
          <a:p>
            <a:r>
              <a:rPr lang="en-US" altLang="zh-TW" dirty="0">
                <a:solidFill>
                  <a:srgbClr val="006600"/>
                </a:solidFill>
              </a:rPr>
              <a:t>Madam Bright </a:t>
            </a:r>
            <a:r>
              <a:rPr lang="en-US" altLang="zh-TW" dirty="0" smtClean="0">
                <a:solidFill>
                  <a:srgbClr val="006600"/>
                </a:solidFill>
              </a:rPr>
              <a:t>Eyes helped her mother out of the hells and reborn as a human being but would fall into hells realm again. Therefore, she made </a:t>
            </a:r>
            <a:r>
              <a:rPr lang="en-US" altLang="zh-TW" dirty="0">
                <a:solidFill>
                  <a:srgbClr val="006600"/>
                </a:solidFill>
              </a:rPr>
              <a:t>a great vow that not only helped her mother to be released from the hells permanently but also permanently rescued those beings who were suffering for their grave offenses in the hells the hungry ghost path and the animal path</a:t>
            </a:r>
            <a:r>
              <a:rPr lang="en-US" altLang="zh-TW" dirty="0" smtClean="0">
                <a:solidFill>
                  <a:srgbClr val="006600"/>
                </a:solidFill>
              </a:rPr>
              <a:t>. </a:t>
            </a:r>
          </a:p>
          <a:p>
            <a:r>
              <a:rPr lang="en-US" altLang="zh-TW" dirty="0" smtClean="0">
                <a:solidFill>
                  <a:srgbClr val="006600"/>
                </a:solidFill>
              </a:rPr>
              <a:t>With </a:t>
            </a:r>
            <a:r>
              <a:rPr lang="en-US" altLang="zh-TW" dirty="0">
                <a:solidFill>
                  <a:srgbClr val="006600"/>
                </a:solidFill>
              </a:rPr>
              <a:t>her great compassion and aspiration, the Buddha assured Bright Eyes that her mother would go to the Pure Land of Ultimate Bliss and become a Buddha. </a:t>
            </a:r>
            <a:endParaRPr lang="en-US" altLang="zh-TW" dirty="0" smtClean="0">
              <a:solidFill>
                <a:srgbClr val="006600"/>
              </a:solidFill>
            </a:endParaRPr>
          </a:p>
          <a:p>
            <a:endParaRPr lang="en-US" altLang="zh-TW" dirty="0" smtClean="0">
              <a:solidFill>
                <a:srgbClr val="006600"/>
              </a:solidFill>
            </a:endParaRPr>
          </a:p>
          <a:p>
            <a:endParaRPr lang="zh-TW" altLang="en-US" dirty="0"/>
          </a:p>
        </p:txBody>
      </p:sp>
    </p:spTree>
    <p:extLst>
      <p:ext uri="{BB962C8B-B14F-4D97-AF65-F5344CB8AC3E}">
        <p14:creationId xmlns:p14="http://schemas.microsoft.com/office/powerpoint/2010/main" val="115001199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p:nvSpPr>
          <p:cNvPr id="3" name="內容版面配置區 2"/>
          <p:cNvSpPr>
            <a:spLocks noGrp="1"/>
          </p:cNvSpPr>
          <p:nvPr>
            <p:ph idx="1"/>
          </p:nvPr>
        </p:nvSpPr>
        <p:spPr>
          <a:xfrm>
            <a:off x="1143000" y="970547"/>
            <a:ext cx="9872871" cy="5125453"/>
          </a:xfrm>
        </p:spPr>
        <p:txBody>
          <a:bodyPr>
            <a:normAutofit/>
          </a:bodyPr>
          <a:lstStyle/>
          <a:p>
            <a:pPr lvl="0"/>
            <a:r>
              <a:rPr lang="en-US" altLang="zh-TW" dirty="0">
                <a:solidFill>
                  <a:srgbClr val="006600"/>
                </a:solidFill>
              </a:rPr>
              <a:t>Through both daughters’ sincere offerings and steadfast meditation by mindfulness of a Buddha’s name day and night and their persistence and utmost reverence, they helped their mothers be liberated from the evil paths. This sutra emphasizes that through our diligent and sincere cultivation, we can benefit those living as well as well as deceased</a:t>
            </a:r>
            <a:endParaRPr lang="en-US" altLang="zh-TW" dirty="0" smtClean="0">
              <a:solidFill>
                <a:srgbClr val="006600"/>
              </a:solidFill>
            </a:endParaRPr>
          </a:p>
          <a:p>
            <a:pPr lvl="0"/>
            <a:r>
              <a:rPr lang="en-US" altLang="zh-TW" dirty="0" smtClean="0">
                <a:solidFill>
                  <a:srgbClr val="006600"/>
                </a:solidFill>
              </a:rPr>
              <a:t>The </a:t>
            </a:r>
            <a:r>
              <a:rPr lang="en-US" altLang="zh-TW" dirty="0">
                <a:solidFill>
                  <a:srgbClr val="006600"/>
                </a:solidFill>
              </a:rPr>
              <a:t>two daughters extended their love for parents to all suffering beings, and made resolute vows to help all those beings. The difference is that Bright Eyes extended her help until those beings would become </a:t>
            </a:r>
            <a:r>
              <a:rPr lang="en-US" altLang="zh-TW" dirty="0" err="1">
                <a:solidFill>
                  <a:srgbClr val="006600"/>
                </a:solidFill>
              </a:rPr>
              <a:t>Buddhas</a:t>
            </a:r>
            <a:r>
              <a:rPr lang="en-US" altLang="zh-TW" dirty="0">
                <a:solidFill>
                  <a:srgbClr val="006600"/>
                </a:solidFill>
              </a:rPr>
              <a:t>. </a:t>
            </a:r>
            <a:endParaRPr lang="zh-TW" altLang="zh-TW" dirty="0">
              <a:solidFill>
                <a:srgbClr val="006600"/>
              </a:solidFill>
            </a:endParaRPr>
          </a:p>
          <a:p>
            <a:pPr lvl="0"/>
            <a:r>
              <a:rPr lang="en-US" altLang="zh-TW" dirty="0">
                <a:solidFill>
                  <a:srgbClr val="006600"/>
                </a:solidFill>
              </a:rPr>
              <a:t>These two cases describe more about the afterlife liberation.  </a:t>
            </a:r>
            <a:endParaRPr lang="zh-TW" altLang="zh-TW" dirty="0">
              <a:solidFill>
                <a:srgbClr val="006600"/>
              </a:solidFill>
            </a:endParaRPr>
          </a:p>
          <a:p>
            <a:pPr lvl="0"/>
            <a:r>
              <a:rPr lang="en-US" altLang="zh-TW" dirty="0">
                <a:solidFill>
                  <a:srgbClr val="006600"/>
                </a:solidFill>
              </a:rPr>
              <a:t>This sutra describes that human beings are fallible and stubborn in committing wrong deeds. Therefore, to urge people to change, the sutra emphasizes the importance of the law of causality and articulates the terrifying retributions in the hells especially in the chapter of names of hells to serve as warning to those evildoers. </a:t>
            </a:r>
            <a:endParaRPr lang="zh-TW" altLang="zh-TW" dirty="0">
              <a:solidFill>
                <a:srgbClr val="006600"/>
              </a:solidFill>
            </a:endParaRPr>
          </a:p>
          <a:p>
            <a:endParaRPr lang="zh-TW" altLang="en-US" dirty="0"/>
          </a:p>
        </p:txBody>
      </p:sp>
    </p:spTree>
    <p:extLst>
      <p:ext uri="{BB962C8B-B14F-4D97-AF65-F5344CB8AC3E}">
        <p14:creationId xmlns:p14="http://schemas.microsoft.com/office/powerpoint/2010/main" val="14376232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p:nvSpPr>
          <p:cNvPr id="2" name="標題 1"/>
          <p:cNvSpPr>
            <a:spLocks noGrp="1"/>
          </p:cNvSpPr>
          <p:nvPr>
            <p:ph type="title"/>
          </p:nvPr>
        </p:nvSpPr>
        <p:spPr>
          <a:xfrm>
            <a:off x="1155032" y="360947"/>
            <a:ext cx="9875520" cy="1356360"/>
          </a:xfrm>
        </p:spPr>
        <p:txBody>
          <a:bodyPr/>
          <a:lstStyle/>
          <a:p>
            <a:r>
              <a:rPr lang="en-US" altLang="zh-TW" dirty="0" smtClean="0">
                <a:solidFill>
                  <a:srgbClr val="006600"/>
                </a:solidFill>
              </a:rPr>
              <a:t>Conclusion:</a:t>
            </a:r>
            <a:endParaRPr lang="zh-TW" altLang="en-US" dirty="0">
              <a:solidFill>
                <a:srgbClr val="006600"/>
              </a:solidFill>
            </a:endParaRPr>
          </a:p>
        </p:txBody>
      </p:sp>
      <p:sp>
        <p:nvSpPr>
          <p:cNvPr id="3" name="內容版面配置區 2"/>
          <p:cNvSpPr>
            <a:spLocks noGrp="1"/>
          </p:cNvSpPr>
          <p:nvPr>
            <p:ph idx="1"/>
          </p:nvPr>
        </p:nvSpPr>
        <p:spPr>
          <a:xfrm>
            <a:off x="1143000" y="1419726"/>
            <a:ext cx="9872871" cy="4676274"/>
          </a:xfrm>
        </p:spPr>
        <p:txBody>
          <a:bodyPr>
            <a:normAutofit fontScale="92500"/>
          </a:bodyPr>
          <a:lstStyle/>
          <a:p>
            <a:pPr lvl="0"/>
            <a:r>
              <a:rPr lang="en-US" altLang="zh-TW" dirty="0">
                <a:solidFill>
                  <a:srgbClr val="006600"/>
                </a:solidFill>
              </a:rPr>
              <a:t>Confucianism, Buddhism and Christianity all emphasize that children should love and respect their parents. The three traditions agree that when parents commit wrong deeds, children should help them to correct their faults. </a:t>
            </a:r>
            <a:endParaRPr lang="zh-TW" altLang="zh-TW" dirty="0">
              <a:solidFill>
                <a:srgbClr val="006600"/>
              </a:solidFill>
            </a:endParaRPr>
          </a:p>
          <a:p>
            <a:pPr lvl="0"/>
            <a:r>
              <a:rPr lang="en-US" altLang="zh-TW" dirty="0">
                <a:solidFill>
                  <a:srgbClr val="006600"/>
                </a:solidFill>
              </a:rPr>
              <a:t>Confucian texts provide more details and methods on how children can exhort their parents. It emphasizes that children should always be respectful to parents. That is, children should urge parents to change without making the parents feel that they have been corrected. In this way, parents and children can maintain harmonious and affectionate relationships. Children should learn to protect themselves and not allow the parents’ irrational punishment, which may trap them into unrighteousness and cause them to feel regret afterwards, to harm the children.</a:t>
            </a:r>
            <a:endParaRPr lang="zh-TW" altLang="zh-TW" dirty="0">
              <a:solidFill>
                <a:srgbClr val="006600"/>
              </a:solidFill>
            </a:endParaRPr>
          </a:p>
          <a:p>
            <a:pPr lvl="0"/>
            <a:r>
              <a:rPr lang="en-US" altLang="zh-TW" dirty="0">
                <a:solidFill>
                  <a:srgbClr val="006600"/>
                </a:solidFill>
              </a:rPr>
              <a:t>The Bible did not provide the methods of exhortation specific for children and parents. It does speak </a:t>
            </a:r>
            <a:r>
              <a:rPr lang="en-US" altLang="zh-TW" dirty="0" smtClean="0">
                <a:solidFill>
                  <a:srgbClr val="006600"/>
                </a:solidFill>
              </a:rPr>
              <a:t>that when </a:t>
            </a:r>
            <a:r>
              <a:rPr lang="en-US" altLang="zh-TW" dirty="0">
                <a:solidFill>
                  <a:srgbClr val="006600"/>
                </a:solidFill>
              </a:rPr>
              <a:t>parents discipline their children, these parents should not embitter their children. However, the Bible did give the guidance and steps for help those offenders to make correction. It emphasizes the importance of forgiveness and love. One should learn to forgive as many times as necessary and not abandon any wrongdoer. </a:t>
            </a:r>
            <a:endParaRPr lang="zh-TW" altLang="zh-TW" dirty="0">
              <a:solidFill>
                <a:srgbClr val="006600"/>
              </a:solidFill>
            </a:endParaRPr>
          </a:p>
        </p:txBody>
      </p:sp>
    </p:spTree>
    <p:extLst>
      <p:ext uri="{BB962C8B-B14F-4D97-AF65-F5344CB8AC3E}">
        <p14:creationId xmlns:p14="http://schemas.microsoft.com/office/powerpoint/2010/main" val="206110550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p:nvSpPr>
          <p:cNvPr id="3" name="內容版面配置區 2"/>
          <p:cNvSpPr>
            <a:spLocks noGrp="1"/>
          </p:cNvSpPr>
          <p:nvPr>
            <p:ph idx="1"/>
          </p:nvPr>
        </p:nvSpPr>
        <p:spPr>
          <a:xfrm>
            <a:off x="1143000" y="866274"/>
            <a:ext cx="9872871" cy="5655296"/>
          </a:xfrm>
        </p:spPr>
        <p:txBody>
          <a:bodyPr>
            <a:normAutofit/>
          </a:bodyPr>
          <a:lstStyle/>
          <a:p>
            <a:pPr lvl="0"/>
            <a:r>
              <a:rPr lang="en-US" altLang="zh-TW" dirty="0">
                <a:solidFill>
                  <a:srgbClr val="006600"/>
                </a:solidFill>
              </a:rPr>
              <a:t>Buddhist sutras, such as the </a:t>
            </a:r>
            <a:r>
              <a:rPr lang="en-US" altLang="zh-TW" i="1" dirty="0">
                <a:solidFill>
                  <a:srgbClr val="006600"/>
                </a:solidFill>
              </a:rPr>
              <a:t>Earth Store Bodhisattva Sutra</a:t>
            </a:r>
            <a:r>
              <a:rPr lang="en-US" altLang="zh-TW" dirty="0">
                <a:solidFill>
                  <a:srgbClr val="006600"/>
                </a:solidFill>
              </a:rPr>
              <a:t>, emphasize the importance of the law of causality. Sentient beings are fallible and stubborn in committing bad deeds. They feel fearful and regret for what they have done only when retributions befall them. To help sentient beings repent their offenses, it is necessary to help them to understand the terrifying retributions from committing evil deeds. The power of the vows to help parents repent their wrong deeds and avoid suffering in the three evil paths is great. To rescue parents from the suffering due to their wrong actions is not just for current life but for future lives as well. As every man and every woman have been my father and mother in past lifetimes, the love of parents is extended to all living beings.  </a:t>
            </a:r>
            <a:endParaRPr lang="zh-TW" altLang="zh-TW" dirty="0">
              <a:solidFill>
                <a:srgbClr val="006600"/>
              </a:solidFill>
            </a:endParaRPr>
          </a:p>
          <a:p>
            <a:r>
              <a:rPr lang="en-US" altLang="zh-TW" dirty="0">
                <a:solidFill>
                  <a:srgbClr val="006600"/>
                </a:solidFill>
              </a:rPr>
              <a:t>Each religious tradition provides common core values and also specific guidance for us to learn. This specific guidance broadens our mind, views, knowledge and wisdom. These sacred teachings serve as a guidance to resolve conflicts between family and community. It is hoped to establish a harmonious relationship between a family, communities and all people. The sacred texts are as vast as the open sea. What I have studied is only a drop of this vast ocean. There is still so much to learn. My analysis may change after I learn more. </a:t>
            </a:r>
            <a:endParaRPr lang="zh-TW" altLang="en-US" dirty="0">
              <a:solidFill>
                <a:srgbClr val="006600"/>
              </a:solidFill>
            </a:endParaRPr>
          </a:p>
        </p:txBody>
      </p:sp>
    </p:spTree>
    <p:extLst>
      <p:ext uri="{BB962C8B-B14F-4D97-AF65-F5344CB8AC3E}">
        <p14:creationId xmlns:p14="http://schemas.microsoft.com/office/powerpoint/2010/main" val="148196966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p:nvSpPr>
          <p:cNvPr id="2" name="標題 1"/>
          <p:cNvSpPr>
            <a:spLocks noGrp="1"/>
          </p:cNvSpPr>
          <p:nvPr>
            <p:ph type="title"/>
          </p:nvPr>
        </p:nvSpPr>
        <p:spPr>
          <a:xfrm>
            <a:off x="1143000" y="609600"/>
            <a:ext cx="9875520" cy="641684"/>
          </a:xfrm>
        </p:spPr>
        <p:txBody>
          <a:bodyPr>
            <a:normAutofit fontScale="90000"/>
          </a:bodyPr>
          <a:lstStyle/>
          <a:p>
            <a:r>
              <a:rPr lang="en-US" altLang="zh-TW" b="1" dirty="0">
                <a:solidFill>
                  <a:srgbClr val="006600"/>
                </a:solidFill>
              </a:rPr>
              <a:t>Bibliography</a:t>
            </a:r>
            <a:r>
              <a:rPr lang="zh-TW" altLang="zh-TW" dirty="0">
                <a:solidFill>
                  <a:srgbClr val="006600"/>
                </a:solidFill>
              </a:rPr>
              <a:t/>
            </a:r>
            <a:br>
              <a:rPr lang="zh-TW" altLang="zh-TW" dirty="0">
                <a:solidFill>
                  <a:srgbClr val="006600"/>
                </a:solidFill>
              </a:rPr>
            </a:br>
            <a:endParaRPr lang="zh-TW" altLang="en-US" dirty="0">
              <a:solidFill>
                <a:srgbClr val="006600"/>
              </a:solidFill>
            </a:endParaRPr>
          </a:p>
        </p:txBody>
      </p:sp>
      <p:sp>
        <p:nvSpPr>
          <p:cNvPr id="3" name="內容版面配置區 2"/>
          <p:cNvSpPr>
            <a:spLocks noGrp="1"/>
          </p:cNvSpPr>
          <p:nvPr>
            <p:ph idx="1"/>
          </p:nvPr>
        </p:nvSpPr>
        <p:spPr>
          <a:xfrm>
            <a:off x="1145649" y="1026695"/>
            <a:ext cx="9872871" cy="5189621"/>
          </a:xfrm>
        </p:spPr>
        <p:txBody>
          <a:bodyPr>
            <a:normAutofit fontScale="47500" lnSpcReduction="20000"/>
          </a:bodyPr>
          <a:lstStyle/>
          <a:p>
            <a:r>
              <a:rPr lang="en-US" altLang="zh-TW" dirty="0" smtClean="0">
                <a:solidFill>
                  <a:srgbClr val="006600"/>
                </a:solidFill>
              </a:rPr>
              <a:t>Bible</a:t>
            </a:r>
            <a:r>
              <a:rPr lang="en-US" altLang="zh-TW" dirty="0">
                <a:solidFill>
                  <a:srgbClr val="006600"/>
                </a:solidFill>
              </a:rPr>
              <a:t>, New Revised Standard Version (NRSV) in the Bible Gateway at </a:t>
            </a:r>
            <a:r>
              <a:rPr lang="en-US" altLang="zh-TW" u="sng" dirty="0">
                <a:solidFill>
                  <a:srgbClr val="006600"/>
                </a:solidFill>
                <a:hlinkClick r:id="rId2"/>
              </a:rPr>
              <a:t>https://www.biblegateway.com/</a:t>
            </a:r>
            <a:r>
              <a:rPr lang="en-US" altLang="zh-TW" dirty="0">
                <a:solidFill>
                  <a:srgbClr val="006600"/>
                </a:solidFill>
              </a:rPr>
              <a:t> [accessed 3 June 2019]</a:t>
            </a:r>
            <a:endParaRPr lang="zh-TW" altLang="zh-TW" dirty="0">
              <a:solidFill>
                <a:srgbClr val="006600"/>
              </a:solidFill>
            </a:endParaRPr>
          </a:p>
          <a:p>
            <a:r>
              <a:rPr lang="en-US" altLang="zh-TW" dirty="0">
                <a:solidFill>
                  <a:srgbClr val="006600"/>
                </a:solidFill>
              </a:rPr>
              <a:t>Chang Chi-</a:t>
            </a:r>
            <a:r>
              <a:rPr lang="en-US" altLang="zh-TW" dirty="0" err="1">
                <a:solidFill>
                  <a:srgbClr val="006600"/>
                </a:solidFill>
              </a:rPr>
              <a:t>yun</a:t>
            </a:r>
            <a:r>
              <a:rPr lang="en-US" altLang="zh-TW" dirty="0">
                <a:solidFill>
                  <a:srgbClr val="006600"/>
                </a:solidFill>
              </a:rPr>
              <a:t>, </a:t>
            </a:r>
            <a:r>
              <a:rPr lang="en-US" altLang="zh-TW" i="1" dirty="0">
                <a:solidFill>
                  <a:srgbClr val="006600"/>
                </a:solidFill>
              </a:rPr>
              <a:t>Confucianism: A Modern Interpretation</a:t>
            </a:r>
            <a:r>
              <a:rPr lang="en-US" altLang="zh-TW" dirty="0">
                <a:solidFill>
                  <a:srgbClr val="006600"/>
                </a:solidFill>
              </a:rPr>
              <a:t> (2012 Edition)</a:t>
            </a:r>
            <a:r>
              <a:rPr lang="en-US" altLang="zh-TW" b="1" dirty="0">
                <a:solidFill>
                  <a:srgbClr val="006600"/>
                </a:solidFill>
              </a:rPr>
              <a:t>,</a:t>
            </a:r>
            <a:r>
              <a:rPr lang="en-US" altLang="zh-TW" dirty="0">
                <a:solidFill>
                  <a:srgbClr val="006600"/>
                </a:solidFill>
              </a:rPr>
              <a:t> trans. by Orient Lee (Singapore: World Scientific Publishing Co., 2013),</a:t>
            </a:r>
            <a:r>
              <a:rPr lang="en-US" altLang="zh-TW" b="1" dirty="0">
                <a:solidFill>
                  <a:srgbClr val="006600"/>
                </a:solidFill>
              </a:rPr>
              <a:t> </a:t>
            </a:r>
            <a:r>
              <a:rPr lang="en-US" altLang="zh-TW" dirty="0">
                <a:solidFill>
                  <a:srgbClr val="006600"/>
                </a:solidFill>
              </a:rPr>
              <a:t>p. 329</a:t>
            </a:r>
            <a:endParaRPr lang="zh-TW" altLang="zh-TW" dirty="0">
              <a:solidFill>
                <a:srgbClr val="006600"/>
              </a:solidFill>
            </a:endParaRPr>
          </a:p>
          <a:p>
            <a:r>
              <a:rPr lang="en-US" altLang="zh-TW" dirty="0">
                <a:solidFill>
                  <a:srgbClr val="006600"/>
                </a:solidFill>
              </a:rPr>
              <a:t>Cheng </a:t>
            </a:r>
            <a:r>
              <a:rPr lang="en-US" altLang="zh-TW" dirty="0" err="1">
                <a:solidFill>
                  <a:srgbClr val="006600"/>
                </a:solidFill>
              </a:rPr>
              <a:t>Shude</a:t>
            </a:r>
            <a:r>
              <a:rPr lang="zh-TW" altLang="zh-TW" dirty="0">
                <a:solidFill>
                  <a:srgbClr val="006600"/>
                </a:solidFill>
              </a:rPr>
              <a:t>程樹德</a:t>
            </a:r>
            <a:r>
              <a:rPr lang="en-US" altLang="zh-TW" dirty="0">
                <a:solidFill>
                  <a:srgbClr val="006600"/>
                </a:solidFill>
              </a:rPr>
              <a:t>, </a:t>
            </a:r>
            <a:r>
              <a:rPr lang="en-US" altLang="zh-TW" dirty="0" err="1">
                <a:solidFill>
                  <a:srgbClr val="006600"/>
                </a:solidFill>
              </a:rPr>
              <a:t>Lunyu</a:t>
            </a:r>
            <a:r>
              <a:rPr lang="en-US" altLang="zh-TW" dirty="0">
                <a:solidFill>
                  <a:srgbClr val="006600"/>
                </a:solidFill>
              </a:rPr>
              <a:t> </a:t>
            </a:r>
            <a:r>
              <a:rPr lang="en-US" altLang="zh-TW" dirty="0" err="1">
                <a:solidFill>
                  <a:srgbClr val="006600"/>
                </a:solidFill>
              </a:rPr>
              <a:t>jishi</a:t>
            </a:r>
            <a:r>
              <a:rPr lang="zh-TW" altLang="zh-TW" dirty="0">
                <a:solidFill>
                  <a:srgbClr val="006600"/>
                </a:solidFill>
              </a:rPr>
              <a:t>論語集釋</a:t>
            </a:r>
            <a:r>
              <a:rPr lang="en-US" altLang="zh-TW" dirty="0">
                <a:solidFill>
                  <a:srgbClr val="006600"/>
                </a:solidFill>
              </a:rPr>
              <a:t> (</a:t>
            </a:r>
            <a:r>
              <a:rPr lang="en-US" altLang="zh-TW" i="1" dirty="0">
                <a:solidFill>
                  <a:srgbClr val="006600"/>
                </a:solidFill>
              </a:rPr>
              <a:t>Compiled Explanation on the Analects of </a:t>
            </a:r>
            <a:r>
              <a:rPr lang="en-US" altLang="zh-TW" i="1" dirty="0" err="1">
                <a:solidFill>
                  <a:srgbClr val="006600"/>
                </a:solidFill>
              </a:rPr>
              <a:t>Conducius</a:t>
            </a:r>
            <a:r>
              <a:rPr lang="en-US" altLang="zh-TW" dirty="0">
                <a:solidFill>
                  <a:srgbClr val="006600"/>
                </a:solidFill>
              </a:rPr>
              <a:t>), 2</a:t>
            </a:r>
            <a:r>
              <a:rPr lang="en-US" altLang="zh-TW" baseline="30000" dirty="0">
                <a:solidFill>
                  <a:srgbClr val="006600"/>
                </a:solidFill>
              </a:rPr>
              <a:t>nd</a:t>
            </a:r>
            <a:r>
              <a:rPr lang="en-US" altLang="zh-TW" dirty="0">
                <a:solidFill>
                  <a:srgbClr val="006600"/>
                </a:solidFill>
              </a:rPr>
              <a:t> edition (Beijing: </a:t>
            </a:r>
            <a:r>
              <a:rPr lang="en-US" altLang="zh-TW" dirty="0" err="1">
                <a:solidFill>
                  <a:srgbClr val="006600"/>
                </a:solidFill>
              </a:rPr>
              <a:t>Zhonghua</a:t>
            </a:r>
            <a:r>
              <a:rPr lang="en-US" altLang="zh-TW" dirty="0">
                <a:solidFill>
                  <a:srgbClr val="006600"/>
                </a:solidFill>
              </a:rPr>
              <a:t> Book Company</a:t>
            </a:r>
            <a:r>
              <a:rPr lang="zh-TW" altLang="zh-TW" dirty="0">
                <a:solidFill>
                  <a:srgbClr val="006600"/>
                </a:solidFill>
              </a:rPr>
              <a:t>中華書局</a:t>
            </a:r>
            <a:r>
              <a:rPr lang="en-US" altLang="zh-TW" dirty="0">
                <a:solidFill>
                  <a:srgbClr val="006600"/>
                </a:solidFill>
              </a:rPr>
              <a:t>, 2014), pp. 349-353, pp. 1189-1194.</a:t>
            </a:r>
            <a:endParaRPr lang="zh-TW" altLang="zh-TW" dirty="0">
              <a:solidFill>
                <a:srgbClr val="006600"/>
              </a:solidFill>
            </a:endParaRPr>
          </a:p>
          <a:p>
            <a:r>
              <a:rPr lang="en-US" altLang="zh-TW" dirty="0">
                <a:solidFill>
                  <a:srgbClr val="006600"/>
                </a:solidFill>
              </a:rPr>
              <a:t>Chinese Text Project</a:t>
            </a:r>
            <a:r>
              <a:rPr lang="zh-TW" altLang="zh-TW" dirty="0">
                <a:solidFill>
                  <a:srgbClr val="006600"/>
                </a:solidFill>
              </a:rPr>
              <a:t>中國哲學書電子化計劃</a:t>
            </a:r>
            <a:r>
              <a:rPr lang="en-US" altLang="zh-TW" dirty="0">
                <a:solidFill>
                  <a:srgbClr val="006600"/>
                </a:solidFill>
              </a:rPr>
              <a:t>(2016-10-10), ed. by </a:t>
            </a:r>
            <a:r>
              <a:rPr lang="en-US" altLang="zh-TW" dirty="0">
                <a:solidFill>
                  <a:srgbClr val="006600"/>
                </a:solidFill>
                <a:hlinkClick r:id="rId3"/>
              </a:rPr>
              <a:t>Donald Sturgeon</a:t>
            </a:r>
            <a:r>
              <a:rPr lang="en-US" altLang="zh-TW" dirty="0">
                <a:solidFill>
                  <a:srgbClr val="006600"/>
                </a:solidFill>
              </a:rPr>
              <a:t> </a:t>
            </a:r>
            <a:r>
              <a:rPr lang="zh-TW" altLang="zh-TW" dirty="0">
                <a:solidFill>
                  <a:srgbClr val="006600"/>
                </a:solidFill>
              </a:rPr>
              <a:t>德龍</a:t>
            </a:r>
            <a:r>
              <a:rPr lang="en-US" altLang="zh-TW" dirty="0">
                <a:solidFill>
                  <a:srgbClr val="006600"/>
                </a:solidFill>
              </a:rPr>
              <a:t>, at </a:t>
            </a:r>
            <a:r>
              <a:rPr lang="en-US" altLang="zh-TW" u="sng" dirty="0">
                <a:solidFill>
                  <a:srgbClr val="006600"/>
                </a:solidFill>
                <a:hlinkClick r:id="rId4"/>
              </a:rPr>
              <a:t>https://ctext.org</a:t>
            </a:r>
            <a:endParaRPr lang="zh-TW" altLang="zh-TW" dirty="0">
              <a:solidFill>
                <a:srgbClr val="006600"/>
              </a:solidFill>
            </a:endParaRPr>
          </a:p>
          <a:p>
            <a:r>
              <a:rPr lang="en-US" altLang="zh-TW" dirty="0">
                <a:solidFill>
                  <a:srgbClr val="006600"/>
                </a:solidFill>
              </a:rPr>
              <a:t>Confucius: the Analects </a:t>
            </a:r>
            <a:r>
              <a:rPr lang="zh-TW" altLang="zh-TW" dirty="0">
                <a:solidFill>
                  <a:srgbClr val="006600"/>
                </a:solidFill>
              </a:rPr>
              <a:t>論語</a:t>
            </a:r>
            <a:r>
              <a:rPr lang="en-US" altLang="zh-TW" dirty="0">
                <a:solidFill>
                  <a:srgbClr val="006600"/>
                </a:solidFill>
              </a:rPr>
              <a:t>, 2nd edition, trans, by D.C. Lau (1921</a:t>
            </a:r>
            <a:r>
              <a:rPr lang="zh-TW" altLang="zh-TW" dirty="0">
                <a:solidFill>
                  <a:srgbClr val="006600"/>
                </a:solidFill>
              </a:rPr>
              <a:t>－</a:t>
            </a:r>
            <a:r>
              <a:rPr lang="en-US" altLang="zh-TW" dirty="0">
                <a:solidFill>
                  <a:srgbClr val="006600"/>
                </a:solidFill>
              </a:rPr>
              <a:t>2010 CE), (Hong Kong: Chinese University Press, 1992) </a:t>
            </a:r>
            <a:endParaRPr lang="zh-TW" altLang="zh-TW" dirty="0">
              <a:solidFill>
                <a:srgbClr val="006600"/>
              </a:solidFill>
            </a:endParaRPr>
          </a:p>
          <a:p>
            <a:r>
              <a:rPr lang="en-US" altLang="zh-TW" dirty="0">
                <a:solidFill>
                  <a:srgbClr val="006600"/>
                </a:solidFill>
              </a:rPr>
              <a:t>Digital Dictionary of Buddhism: English Text Titles Index (1621), </a:t>
            </a:r>
            <a:r>
              <a:rPr lang="en-US" altLang="zh-TW" u="sng" dirty="0">
                <a:solidFill>
                  <a:srgbClr val="006600"/>
                </a:solidFill>
                <a:hlinkClick r:id="rId5"/>
              </a:rPr>
              <a:t>http://www.buddhism-dict.net/ddb/indexes/text-en.html</a:t>
            </a:r>
            <a:r>
              <a:rPr lang="en-US" altLang="zh-TW" dirty="0">
                <a:solidFill>
                  <a:srgbClr val="006600"/>
                </a:solidFill>
              </a:rPr>
              <a:t> [updated: 5/9/2019], [accessed 1 June 2019]</a:t>
            </a:r>
            <a:endParaRPr lang="zh-TW" altLang="zh-TW" dirty="0">
              <a:solidFill>
                <a:srgbClr val="006600"/>
              </a:solidFill>
            </a:endParaRPr>
          </a:p>
          <a:p>
            <a:r>
              <a:rPr lang="en-US" altLang="zh-TW" i="1" dirty="0">
                <a:solidFill>
                  <a:srgbClr val="006600"/>
                </a:solidFill>
              </a:rPr>
              <a:t>Guidelines for Being a Good Person</a:t>
            </a:r>
            <a:r>
              <a:rPr lang="en-US" altLang="zh-TW" dirty="0">
                <a:solidFill>
                  <a:srgbClr val="006600"/>
                </a:solidFill>
              </a:rPr>
              <a:t>, trans. by Pure Land Translation Team (Taiwan: He Yu Publishing House, 2009).</a:t>
            </a:r>
            <a:endParaRPr lang="zh-TW" altLang="zh-TW" dirty="0">
              <a:solidFill>
                <a:srgbClr val="006600"/>
              </a:solidFill>
            </a:endParaRPr>
          </a:p>
          <a:p>
            <a:r>
              <a:rPr lang="en-US" altLang="zh-TW" dirty="0">
                <a:solidFill>
                  <a:srgbClr val="006600"/>
                </a:solidFill>
              </a:rPr>
              <a:t>Hu </a:t>
            </a:r>
            <a:r>
              <a:rPr lang="en-US" altLang="zh-TW" dirty="0" err="1">
                <a:solidFill>
                  <a:srgbClr val="006600"/>
                </a:solidFill>
              </a:rPr>
              <a:t>Pingsheng</a:t>
            </a:r>
            <a:r>
              <a:rPr lang="zh-TW" altLang="zh-TW" dirty="0">
                <a:solidFill>
                  <a:srgbClr val="006600"/>
                </a:solidFill>
              </a:rPr>
              <a:t>胡平生</a:t>
            </a:r>
            <a:r>
              <a:rPr lang="en-US" altLang="zh-TW" dirty="0">
                <a:solidFill>
                  <a:srgbClr val="006600"/>
                </a:solidFill>
              </a:rPr>
              <a:t>, </a:t>
            </a:r>
            <a:r>
              <a:rPr lang="en-US" altLang="zh-TW" i="1" dirty="0" err="1">
                <a:solidFill>
                  <a:srgbClr val="006600"/>
                </a:solidFill>
              </a:rPr>
              <a:t>Xiaojing</a:t>
            </a:r>
            <a:r>
              <a:rPr lang="en-US" altLang="zh-TW" i="1" dirty="0">
                <a:solidFill>
                  <a:srgbClr val="006600"/>
                </a:solidFill>
              </a:rPr>
              <a:t> </a:t>
            </a:r>
            <a:r>
              <a:rPr lang="en-US" altLang="zh-TW" i="1" dirty="0" err="1">
                <a:solidFill>
                  <a:srgbClr val="006600"/>
                </a:solidFill>
              </a:rPr>
              <a:t>yizhu</a:t>
            </a:r>
            <a:r>
              <a:rPr lang="zh-TW" altLang="zh-TW" dirty="0">
                <a:solidFill>
                  <a:srgbClr val="006600"/>
                </a:solidFill>
              </a:rPr>
              <a:t>孝經譯注</a:t>
            </a:r>
            <a:r>
              <a:rPr lang="en-US" altLang="zh-TW" dirty="0">
                <a:solidFill>
                  <a:srgbClr val="006600"/>
                </a:solidFill>
              </a:rPr>
              <a:t> (</a:t>
            </a:r>
            <a:r>
              <a:rPr lang="en-US" altLang="zh-TW" i="1" dirty="0">
                <a:solidFill>
                  <a:srgbClr val="006600"/>
                </a:solidFill>
              </a:rPr>
              <a:t>Commentary on</a:t>
            </a:r>
            <a:r>
              <a:rPr lang="en-US" altLang="zh-TW" dirty="0">
                <a:solidFill>
                  <a:srgbClr val="006600"/>
                </a:solidFill>
              </a:rPr>
              <a:t> </a:t>
            </a:r>
            <a:r>
              <a:rPr lang="en-US" altLang="zh-TW" i="1" dirty="0">
                <a:solidFill>
                  <a:srgbClr val="006600"/>
                </a:solidFill>
              </a:rPr>
              <a:t>The Classic of Filial Piety</a:t>
            </a:r>
            <a:r>
              <a:rPr lang="en-US" altLang="zh-TW" dirty="0">
                <a:solidFill>
                  <a:srgbClr val="006600"/>
                </a:solidFill>
              </a:rPr>
              <a:t>)(Beijing: </a:t>
            </a:r>
            <a:r>
              <a:rPr lang="en-US" altLang="zh-TW" dirty="0" err="1">
                <a:solidFill>
                  <a:srgbClr val="006600"/>
                </a:solidFill>
              </a:rPr>
              <a:t>Zhonghua</a:t>
            </a:r>
            <a:r>
              <a:rPr lang="en-US" altLang="zh-TW" dirty="0">
                <a:solidFill>
                  <a:srgbClr val="006600"/>
                </a:solidFill>
              </a:rPr>
              <a:t> Book Company</a:t>
            </a:r>
            <a:r>
              <a:rPr lang="zh-TW" altLang="zh-TW" dirty="0">
                <a:solidFill>
                  <a:srgbClr val="006600"/>
                </a:solidFill>
              </a:rPr>
              <a:t>中華書局</a:t>
            </a:r>
            <a:r>
              <a:rPr lang="en-US" altLang="zh-TW" dirty="0">
                <a:solidFill>
                  <a:srgbClr val="006600"/>
                </a:solidFill>
              </a:rPr>
              <a:t>, 1999)</a:t>
            </a:r>
            <a:endParaRPr lang="zh-TW" altLang="zh-TW" dirty="0">
              <a:solidFill>
                <a:srgbClr val="006600"/>
              </a:solidFill>
            </a:endParaRPr>
          </a:p>
          <a:p>
            <a:r>
              <a:rPr lang="en-US" altLang="zh-TW" dirty="0">
                <a:solidFill>
                  <a:srgbClr val="006600"/>
                </a:solidFill>
              </a:rPr>
              <a:t>Huang </a:t>
            </a:r>
            <a:r>
              <a:rPr lang="en-US" altLang="zh-TW" dirty="0" err="1">
                <a:solidFill>
                  <a:srgbClr val="006600"/>
                </a:solidFill>
              </a:rPr>
              <a:t>Deshi</a:t>
            </a:r>
            <a:r>
              <a:rPr lang="en-US" altLang="zh-TW" dirty="0">
                <a:solidFill>
                  <a:srgbClr val="006600"/>
                </a:solidFill>
              </a:rPr>
              <a:t> </a:t>
            </a:r>
            <a:r>
              <a:rPr lang="zh-TW" altLang="zh-TW" dirty="0">
                <a:solidFill>
                  <a:srgbClr val="006600"/>
                </a:solidFill>
              </a:rPr>
              <a:t>黃得時</a:t>
            </a:r>
            <a:r>
              <a:rPr lang="en-US" altLang="zh-TW" dirty="0">
                <a:solidFill>
                  <a:srgbClr val="006600"/>
                </a:solidFill>
              </a:rPr>
              <a:t> (interpretation), </a:t>
            </a:r>
            <a:r>
              <a:rPr lang="en-US" altLang="zh-TW" i="1" dirty="0" err="1">
                <a:solidFill>
                  <a:srgbClr val="006600"/>
                </a:solidFill>
              </a:rPr>
              <a:t>Xiaojing</a:t>
            </a:r>
            <a:r>
              <a:rPr lang="en-US" altLang="zh-TW" i="1" dirty="0">
                <a:solidFill>
                  <a:srgbClr val="006600"/>
                </a:solidFill>
              </a:rPr>
              <a:t> </a:t>
            </a:r>
            <a:r>
              <a:rPr lang="en-US" altLang="zh-TW" i="1" dirty="0" err="1">
                <a:solidFill>
                  <a:srgbClr val="006600"/>
                </a:solidFill>
              </a:rPr>
              <a:t>jinzhu</a:t>
            </a:r>
            <a:r>
              <a:rPr lang="en-US" altLang="zh-TW" i="1" dirty="0">
                <a:solidFill>
                  <a:srgbClr val="006600"/>
                </a:solidFill>
              </a:rPr>
              <a:t> </a:t>
            </a:r>
            <a:r>
              <a:rPr lang="en-US" altLang="zh-TW" i="1" dirty="0" err="1">
                <a:solidFill>
                  <a:srgbClr val="006600"/>
                </a:solidFill>
              </a:rPr>
              <a:t>jinyi</a:t>
            </a:r>
            <a:r>
              <a:rPr lang="zh-TW" altLang="zh-TW" dirty="0">
                <a:solidFill>
                  <a:srgbClr val="006600"/>
                </a:solidFill>
              </a:rPr>
              <a:t>孝經今註今譯 </a:t>
            </a:r>
            <a:r>
              <a:rPr lang="en-US" altLang="zh-TW" i="1" dirty="0">
                <a:solidFill>
                  <a:srgbClr val="006600"/>
                </a:solidFill>
              </a:rPr>
              <a:t>(Modern Commentary on</a:t>
            </a:r>
            <a:r>
              <a:rPr lang="en-US" altLang="zh-TW" dirty="0">
                <a:solidFill>
                  <a:srgbClr val="006600"/>
                </a:solidFill>
              </a:rPr>
              <a:t> </a:t>
            </a:r>
            <a:r>
              <a:rPr lang="en-US" altLang="zh-TW" i="1" dirty="0">
                <a:solidFill>
                  <a:srgbClr val="006600"/>
                </a:solidFill>
              </a:rPr>
              <a:t>The Classic of Filial Piety</a:t>
            </a:r>
            <a:r>
              <a:rPr lang="en-US" altLang="zh-TW" dirty="0">
                <a:solidFill>
                  <a:srgbClr val="006600"/>
                </a:solidFill>
              </a:rPr>
              <a:t>), (Taipei, The Commercial Press, Taiwan</a:t>
            </a:r>
            <a:r>
              <a:rPr lang="zh-TW" altLang="zh-TW" dirty="0">
                <a:solidFill>
                  <a:srgbClr val="006600"/>
                </a:solidFill>
              </a:rPr>
              <a:t>台灣商務印書館</a:t>
            </a:r>
            <a:r>
              <a:rPr lang="en-US" altLang="zh-TW" dirty="0">
                <a:solidFill>
                  <a:srgbClr val="006600"/>
                </a:solidFill>
              </a:rPr>
              <a:t>, 1999 ). </a:t>
            </a:r>
            <a:endParaRPr lang="zh-TW" altLang="zh-TW" dirty="0">
              <a:solidFill>
                <a:srgbClr val="006600"/>
              </a:solidFill>
            </a:endParaRPr>
          </a:p>
          <a:p>
            <a:r>
              <a:rPr lang="en-US" altLang="zh-TW" i="1" dirty="0" err="1">
                <a:solidFill>
                  <a:srgbClr val="006600"/>
                </a:solidFill>
              </a:rPr>
              <a:t>Kongzi</a:t>
            </a:r>
            <a:r>
              <a:rPr lang="en-US" altLang="zh-TW" i="1" dirty="0">
                <a:solidFill>
                  <a:srgbClr val="006600"/>
                </a:solidFill>
              </a:rPr>
              <a:t> </a:t>
            </a:r>
            <a:r>
              <a:rPr lang="en-US" altLang="zh-TW" i="1" dirty="0" err="1">
                <a:solidFill>
                  <a:srgbClr val="006600"/>
                </a:solidFill>
              </a:rPr>
              <a:t>Jiayu</a:t>
            </a:r>
            <a:r>
              <a:rPr lang="zh-TW" altLang="zh-TW" dirty="0">
                <a:solidFill>
                  <a:srgbClr val="006600"/>
                </a:solidFill>
              </a:rPr>
              <a:t>孔子家語</a:t>
            </a:r>
            <a:r>
              <a:rPr lang="en-US" altLang="zh-TW" dirty="0">
                <a:solidFill>
                  <a:srgbClr val="006600"/>
                </a:solidFill>
              </a:rPr>
              <a:t> in the Chinese Text Project</a:t>
            </a:r>
            <a:r>
              <a:rPr lang="zh-TW" altLang="zh-TW" dirty="0">
                <a:solidFill>
                  <a:srgbClr val="006600"/>
                </a:solidFill>
              </a:rPr>
              <a:t>中國哲學書電子化計劃</a:t>
            </a:r>
            <a:r>
              <a:rPr lang="en-US" altLang="zh-TW" dirty="0">
                <a:solidFill>
                  <a:srgbClr val="006600"/>
                </a:solidFill>
              </a:rPr>
              <a:t>(2016-10-10), ed. by </a:t>
            </a:r>
            <a:r>
              <a:rPr lang="en-US" altLang="zh-TW" dirty="0">
                <a:solidFill>
                  <a:srgbClr val="006600"/>
                </a:solidFill>
                <a:hlinkClick r:id="rId3"/>
              </a:rPr>
              <a:t>Donald Sturgeon</a:t>
            </a:r>
            <a:r>
              <a:rPr lang="en-US" altLang="zh-TW" dirty="0">
                <a:solidFill>
                  <a:srgbClr val="006600"/>
                </a:solidFill>
              </a:rPr>
              <a:t> </a:t>
            </a:r>
            <a:r>
              <a:rPr lang="zh-TW" altLang="zh-TW" dirty="0">
                <a:solidFill>
                  <a:srgbClr val="006600"/>
                </a:solidFill>
              </a:rPr>
              <a:t>德龍</a:t>
            </a:r>
            <a:r>
              <a:rPr lang="en-US" altLang="zh-TW" dirty="0">
                <a:solidFill>
                  <a:srgbClr val="006600"/>
                </a:solidFill>
              </a:rPr>
              <a:t>, at </a:t>
            </a:r>
            <a:r>
              <a:rPr lang="en-US" altLang="zh-TW" u="sng" dirty="0">
                <a:solidFill>
                  <a:srgbClr val="006600"/>
                </a:solidFill>
                <a:hlinkClick r:id="rId6"/>
              </a:rPr>
              <a:t>https://ctext.org/kongzi-jiayu/zh</a:t>
            </a:r>
            <a:r>
              <a:rPr lang="en-US" altLang="zh-TW" dirty="0">
                <a:solidFill>
                  <a:srgbClr val="006600"/>
                </a:solidFill>
              </a:rPr>
              <a:t>, [accessed 1 June 2019]</a:t>
            </a:r>
            <a:endParaRPr lang="zh-TW" altLang="zh-TW" dirty="0">
              <a:solidFill>
                <a:srgbClr val="006600"/>
              </a:solidFill>
            </a:endParaRPr>
          </a:p>
          <a:p>
            <a:r>
              <a:rPr lang="en-US" altLang="zh-TW" dirty="0">
                <a:solidFill>
                  <a:srgbClr val="006600"/>
                </a:solidFill>
              </a:rPr>
              <a:t>Lai </a:t>
            </a:r>
            <a:r>
              <a:rPr lang="en-US" altLang="zh-TW" dirty="0" err="1">
                <a:solidFill>
                  <a:srgbClr val="006600"/>
                </a:solidFill>
              </a:rPr>
              <a:t>Yanyuan</a:t>
            </a:r>
            <a:r>
              <a:rPr lang="en-US" altLang="zh-TW" dirty="0">
                <a:solidFill>
                  <a:srgbClr val="006600"/>
                </a:solidFill>
              </a:rPr>
              <a:t> </a:t>
            </a:r>
            <a:r>
              <a:rPr lang="zh-TW" altLang="zh-TW" dirty="0">
                <a:solidFill>
                  <a:srgbClr val="006600"/>
                </a:solidFill>
              </a:rPr>
              <a:t>賴炎元</a:t>
            </a:r>
            <a:r>
              <a:rPr lang="en-US" altLang="zh-TW" dirty="0">
                <a:solidFill>
                  <a:srgbClr val="006600"/>
                </a:solidFill>
              </a:rPr>
              <a:t>and Huang </a:t>
            </a:r>
            <a:r>
              <a:rPr lang="en-US" altLang="zh-TW" dirty="0" err="1">
                <a:solidFill>
                  <a:srgbClr val="006600"/>
                </a:solidFill>
              </a:rPr>
              <a:t>Junlang</a:t>
            </a:r>
            <a:r>
              <a:rPr lang="zh-TW" altLang="zh-TW" dirty="0">
                <a:solidFill>
                  <a:srgbClr val="006600"/>
                </a:solidFill>
              </a:rPr>
              <a:t>黃俊郎</a:t>
            </a:r>
            <a:r>
              <a:rPr lang="en-US" altLang="zh-TW" dirty="0">
                <a:solidFill>
                  <a:srgbClr val="006600"/>
                </a:solidFill>
              </a:rPr>
              <a:t>, </a:t>
            </a:r>
            <a:r>
              <a:rPr lang="en-US" altLang="zh-TW" i="1" dirty="0">
                <a:solidFill>
                  <a:srgbClr val="006600"/>
                </a:solidFill>
              </a:rPr>
              <a:t>Xinyi </a:t>
            </a:r>
            <a:r>
              <a:rPr lang="en-US" altLang="zh-TW" i="1" dirty="0" err="1">
                <a:solidFill>
                  <a:srgbClr val="006600"/>
                </a:solidFill>
              </a:rPr>
              <a:t>xiaojing</a:t>
            </a:r>
            <a:r>
              <a:rPr lang="en-US" altLang="zh-TW" i="1" dirty="0">
                <a:solidFill>
                  <a:srgbClr val="006600"/>
                </a:solidFill>
              </a:rPr>
              <a:t> </a:t>
            </a:r>
            <a:r>
              <a:rPr lang="en-US" altLang="zh-TW" i="1" dirty="0" err="1">
                <a:solidFill>
                  <a:srgbClr val="006600"/>
                </a:solidFill>
              </a:rPr>
              <a:t>duben</a:t>
            </a:r>
            <a:r>
              <a:rPr lang="zh-TW" altLang="zh-TW" dirty="0">
                <a:solidFill>
                  <a:srgbClr val="006600"/>
                </a:solidFill>
              </a:rPr>
              <a:t>新譯孝經讀本</a:t>
            </a:r>
            <a:r>
              <a:rPr lang="en-US" altLang="zh-TW" dirty="0">
                <a:solidFill>
                  <a:srgbClr val="006600"/>
                </a:solidFill>
              </a:rPr>
              <a:t>(</a:t>
            </a:r>
            <a:r>
              <a:rPr lang="en-US" altLang="zh-TW" i="1" dirty="0">
                <a:solidFill>
                  <a:srgbClr val="006600"/>
                </a:solidFill>
              </a:rPr>
              <a:t>New Interpretation on the Reading Texts of The Classic of Filial Piety </a:t>
            </a:r>
            <a:r>
              <a:rPr lang="en-US" altLang="zh-TW" dirty="0">
                <a:solidFill>
                  <a:srgbClr val="006600"/>
                </a:solidFill>
              </a:rPr>
              <a:t>), (Taipei, San Min Book</a:t>
            </a:r>
            <a:r>
              <a:rPr lang="zh-TW" altLang="zh-TW" dirty="0">
                <a:solidFill>
                  <a:srgbClr val="006600"/>
                </a:solidFill>
              </a:rPr>
              <a:t>三民書局</a:t>
            </a:r>
            <a:r>
              <a:rPr lang="en-US" altLang="zh-TW" dirty="0">
                <a:solidFill>
                  <a:srgbClr val="006600"/>
                </a:solidFill>
              </a:rPr>
              <a:t>, 1999), pp. 70-73</a:t>
            </a:r>
            <a:endParaRPr lang="zh-TW" altLang="zh-TW" dirty="0">
              <a:solidFill>
                <a:srgbClr val="006600"/>
              </a:solidFill>
            </a:endParaRPr>
          </a:p>
          <a:p>
            <a:r>
              <a:rPr lang="en-US" altLang="zh-TW" dirty="0">
                <a:solidFill>
                  <a:srgbClr val="006600"/>
                </a:solidFill>
              </a:rPr>
              <a:t>Lee, Anselm Chi-</a:t>
            </a:r>
            <a:r>
              <a:rPr lang="en-US" altLang="zh-TW" dirty="0" err="1">
                <a:solidFill>
                  <a:srgbClr val="006600"/>
                </a:solidFill>
              </a:rPr>
              <a:t>wai</a:t>
            </a:r>
            <a:r>
              <a:rPr lang="en-US" altLang="zh-TW" dirty="0">
                <a:solidFill>
                  <a:srgbClr val="006600"/>
                </a:solidFill>
              </a:rPr>
              <a:t>, </a:t>
            </a:r>
            <a:r>
              <a:rPr lang="en-US" altLang="zh-TW" dirty="0" err="1">
                <a:solidFill>
                  <a:srgbClr val="006600"/>
                </a:solidFill>
              </a:rPr>
              <a:t>Chak</a:t>
            </a:r>
            <a:r>
              <a:rPr lang="en-US" altLang="zh-TW" dirty="0">
                <a:solidFill>
                  <a:srgbClr val="006600"/>
                </a:solidFill>
              </a:rPr>
              <a:t>-ho Li and Kwan-tong So, ‘Child Physical Abuse in a Predominantly Chinese Community’ in the </a:t>
            </a:r>
            <a:r>
              <a:rPr lang="en-US" altLang="zh-TW" i="1" dirty="0">
                <a:solidFill>
                  <a:srgbClr val="006600"/>
                </a:solidFill>
              </a:rPr>
              <a:t>Domestic Violence and Its Reverberations</a:t>
            </a:r>
            <a:r>
              <a:rPr lang="en-US" altLang="zh-TW" dirty="0">
                <a:solidFill>
                  <a:srgbClr val="006600"/>
                </a:solidFill>
              </a:rPr>
              <a:t>, ed. by Mordecai </a:t>
            </a:r>
            <a:r>
              <a:rPr lang="en-US" altLang="zh-TW" dirty="0" err="1">
                <a:solidFill>
                  <a:srgbClr val="006600"/>
                </a:solidFill>
              </a:rPr>
              <a:t>Lipshitz</a:t>
            </a:r>
            <a:r>
              <a:rPr lang="en-US" altLang="zh-TW" dirty="0">
                <a:solidFill>
                  <a:srgbClr val="006600"/>
                </a:solidFill>
              </a:rPr>
              <a:t> (New York: Nova Science Publishers, 2006 ), pp. 217-218</a:t>
            </a:r>
            <a:endParaRPr lang="zh-TW" altLang="zh-TW" dirty="0">
              <a:solidFill>
                <a:srgbClr val="006600"/>
              </a:solidFill>
            </a:endParaRPr>
          </a:p>
          <a:p>
            <a:r>
              <a:rPr lang="en-US" altLang="zh-TW" dirty="0">
                <a:solidFill>
                  <a:srgbClr val="006600"/>
                </a:solidFill>
              </a:rPr>
              <a:t>Li </a:t>
            </a:r>
            <a:r>
              <a:rPr lang="en-US" altLang="zh-TW" dirty="0" err="1">
                <a:solidFill>
                  <a:srgbClr val="006600"/>
                </a:solidFill>
              </a:rPr>
              <a:t>Bingnan</a:t>
            </a:r>
            <a:r>
              <a:rPr lang="en-US" altLang="zh-TW" dirty="0">
                <a:solidFill>
                  <a:srgbClr val="006600"/>
                </a:solidFill>
              </a:rPr>
              <a:t> </a:t>
            </a:r>
            <a:r>
              <a:rPr lang="zh-TW" altLang="zh-TW" dirty="0">
                <a:solidFill>
                  <a:srgbClr val="006600"/>
                </a:solidFill>
              </a:rPr>
              <a:t>李炳南</a:t>
            </a:r>
            <a:r>
              <a:rPr lang="en-US" altLang="zh-TW" dirty="0">
                <a:solidFill>
                  <a:srgbClr val="006600"/>
                </a:solidFill>
              </a:rPr>
              <a:t>(1896-1986 CE), </a:t>
            </a:r>
            <a:r>
              <a:rPr lang="en-US" altLang="zh-TW" i="1" dirty="0" err="1">
                <a:solidFill>
                  <a:srgbClr val="006600"/>
                </a:solidFill>
              </a:rPr>
              <a:t>Lunyu</a:t>
            </a:r>
            <a:r>
              <a:rPr lang="en-US" altLang="zh-TW" i="1" dirty="0">
                <a:solidFill>
                  <a:srgbClr val="006600"/>
                </a:solidFill>
              </a:rPr>
              <a:t> </a:t>
            </a:r>
            <a:r>
              <a:rPr lang="en-US" altLang="zh-TW" i="1" dirty="0" err="1">
                <a:solidFill>
                  <a:srgbClr val="006600"/>
                </a:solidFill>
              </a:rPr>
              <a:t>Jiangyai</a:t>
            </a:r>
            <a:r>
              <a:rPr lang="zh-TW" altLang="zh-TW" dirty="0">
                <a:solidFill>
                  <a:srgbClr val="006600"/>
                </a:solidFill>
              </a:rPr>
              <a:t>論語講要</a:t>
            </a:r>
            <a:r>
              <a:rPr lang="en-US" altLang="zh-TW" dirty="0">
                <a:solidFill>
                  <a:srgbClr val="006600"/>
                </a:solidFill>
              </a:rPr>
              <a:t>(</a:t>
            </a:r>
            <a:r>
              <a:rPr lang="en-US" altLang="zh-TW" i="1" dirty="0">
                <a:solidFill>
                  <a:srgbClr val="006600"/>
                </a:solidFill>
              </a:rPr>
              <a:t>Lectures on the Analects of Confucius</a:t>
            </a:r>
            <a:r>
              <a:rPr lang="en-US" altLang="zh-TW" dirty="0">
                <a:solidFill>
                  <a:srgbClr val="006600"/>
                </a:solidFill>
              </a:rPr>
              <a:t>), ed. by Xu </a:t>
            </a:r>
            <a:r>
              <a:rPr lang="en-US" altLang="zh-TW" dirty="0" err="1">
                <a:solidFill>
                  <a:srgbClr val="006600"/>
                </a:solidFill>
              </a:rPr>
              <a:t>Xingmin</a:t>
            </a:r>
            <a:r>
              <a:rPr lang="zh-TW" altLang="zh-TW" dirty="0">
                <a:solidFill>
                  <a:srgbClr val="006600"/>
                </a:solidFill>
              </a:rPr>
              <a:t>徐醒民</a:t>
            </a:r>
            <a:r>
              <a:rPr lang="en-US" altLang="zh-TW" dirty="0">
                <a:solidFill>
                  <a:srgbClr val="006600"/>
                </a:solidFill>
              </a:rPr>
              <a:t> (Taiwan: Taichung </a:t>
            </a:r>
            <a:r>
              <a:rPr lang="en-US" altLang="zh-TW" dirty="0" err="1">
                <a:solidFill>
                  <a:srgbClr val="006600"/>
                </a:solidFill>
              </a:rPr>
              <a:t>Amitabha</a:t>
            </a:r>
            <a:r>
              <a:rPr lang="en-US" altLang="zh-TW" dirty="0">
                <a:solidFill>
                  <a:srgbClr val="006600"/>
                </a:solidFill>
              </a:rPr>
              <a:t> Society, 2012), p. 165; pp. 539-541.</a:t>
            </a:r>
            <a:endParaRPr lang="zh-TW" altLang="zh-TW" dirty="0">
              <a:solidFill>
                <a:srgbClr val="006600"/>
              </a:solidFill>
            </a:endParaRPr>
          </a:p>
          <a:p>
            <a:r>
              <a:rPr lang="en-US" altLang="zh-TW" dirty="0">
                <a:solidFill>
                  <a:srgbClr val="006600"/>
                </a:solidFill>
              </a:rPr>
              <a:t>Liu Xiang</a:t>
            </a:r>
            <a:r>
              <a:rPr lang="zh-TW" altLang="zh-TW" dirty="0">
                <a:solidFill>
                  <a:srgbClr val="006600"/>
                </a:solidFill>
              </a:rPr>
              <a:t>劉向</a:t>
            </a:r>
            <a:r>
              <a:rPr lang="en-US" altLang="zh-TW" dirty="0">
                <a:solidFill>
                  <a:srgbClr val="006600"/>
                </a:solidFill>
              </a:rPr>
              <a:t> (77</a:t>
            </a:r>
            <a:r>
              <a:rPr lang="zh-TW" altLang="zh-TW" dirty="0">
                <a:solidFill>
                  <a:srgbClr val="006600"/>
                </a:solidFill>
              </a:rPr>
              <a:t>－</a:t>
            </a:r>
            <a:r>
              <a:rPr lang="en-US" altLang="zh-TW" dirty="0">
                <a:solidFill>
                  <a:srgbClr val="006600"/>
                </a:solidFill>
              </a:rPr>
              <a:t>6 BCE) of the Former Han Dynasty(202</a:t>
            </a:r>
            <a:r>
              <a:rPr lang="zh-TW" altLang="zh-TW" dirty="0">
                <a:solidFill>
                  <a:srgbClr val="006600"/>
                </a:solidFill>
              </a:rPr>
              <a:t>－</a:t>
            </a:r>
            <a:r>
              <a:rPr lang="en-US" altLang="zh-TW" dirty="0">
                <a:solidFill>
                  <a:srgbClr val="006600"/>
                </a:solidFill>
              </a:rPr>
              <a:t>8 BCE), the </a:t>
            </a:r>
            <a:r>
              <a:rPr lang="en-US" altLang="zh-TW" i="1" dirty="0">
                <a:solidFill>
                  <a:srgbClr val="006600"/>
                </a:solidFill>
              </a:rPr>
              <a:t>Xinyi </a:t>
            </a:r>
            <a:r>
              <a:rPr lang="en-US" altLang="zh-TW" i="1" dirty="0" err="1">
                <a:solidFill>
                  <a:srgbClr val="006600"/>
                </a:solidFill>
              </a:rPr>
              <a:t>Suoyuan</a:t>
            </a:r>
            <a:r>
              <a:rPr lang="en-US" altLang="zh-TW" i="1" dirty="0">
                <a:solidFill>
                  <a:srgbClr val="006600"/>
                </a:solidFill>
              </a:rPr>
              <a:t> </a:t>
            </a:r>
            <a:r>
              <a:rPr lang="en-US" altLang="zh-TW" i="1" dirty="0" err="1">
                <a:solidFill>
                  <a:srgbClr val="006600"/>
                </a:solidFill>
              </a:rPr>
              <a:t>duben</a:t>
            </a:r>
            <a:r>
              <a:rPr lang="zh-TW" altLang="zh-TW" dirty="0">
                <a:solidFill>
                  <a:srgbClr val="006600"/>
                </a:solidFill>
              </a:rPr>
              <a:t>新譯說苑讀本</a:t>
            </a:r>
            <a:r>
              <a:rPr lang="en-US" altLang="zh-TW" dirty="0">
                <a:solidFill>
                  <a:srgbClr val="006600"/>
                </a:solidFill>
              </a:rPr>
              <a:t>(</a:t>
            </a:r>
            <a:r>
              <a:rPr lang="en-US" altLang="zh-TW" i="1" dirty="0">
                <a:solidFill>
                  <a:srgbClr val="006600"/>
                </a:solidFill>
              </a:rPr>
              <a:t>New Interpretation on the Reading Texts of the </a:t>
            </a:r>
            <a:r>
              <a:rPr lang="en-US" altLang="zh-TW" i="1" dirty="0" err="1">
                <a:solidFill>
                  <a:srgbClr val="006600"/>
                </a:solidFill>
              </a:rPr>
              <a:t>Shuoyuan</a:t>
            </a:r>
            <a:r>
              <a:rPr lang="en-US" altLang="zh-TW" dirty="0">
                <a:solidFill>
                  <a:srgbClr val="006600"/>
                </a:solidFill>
              </a:rPr>
              <a:t>), interpreted by Luo </a:t>
            </a:r>
            <a:r>
              <a:rPr lang="en-US" altLang="zh-TW" dirty="0" err="1">
                <a:solidFill>
                  <a:srgbClr val="006600"/>
                </a:solidFill>
              </a:rPr>
              <a:t>Shaoqing</a:t>
            </a:r>
            <a:r>
              <a:rPr lang="en-US" altLang="zh-TW" dirty="0">
                <a:solidFill>
                  <a:srgbClr val="006600"/>
                </a:solidFill>
              </a:rPr>
              <a:t> </a:t>
            </a:r>
            <a:r>
              <a:rPr lang="zh-TW" altLang="zh-TW" dirty="0">
                <a:solidFill>
                  <a:srgbClr val="006600"/>
                </a:solidFill>
              </a:rPr>
              <a:t>羅少卿</a:t>
            </a:r>
            <a:r>
              <a:rPr lang="en-US" altLang="zh-TW" dirty="0">
                <a:solidFill>
                  <a:srgbClr val="006600"/>
                </a:solidFill>
              </a:rPr>
              <a:t>, 2</a:t>
            </a:r>
            <a:r>
              <a:rPr lang="en-US" altLang="zh-TW" baseline="30000" dirty="0">
                <a:solidFill>
                  <a:srgbClr val="006600"/>
                </a:solidFill>
              </a:rPr>
              <a:t>nd</a:t>
            </a:r>
            <a:r>
              <a:rPr lang="en-US" altLang="zh-TW" dirty="0">
                <a:solidFill>
                  <a:srgbClr val="006600"/>
                </a:solidFill>
              </a:rPr>
              <a:t> edition (Taipei, San Min Book</a:t>
            </a:r>
            <a:r>
              <a:rPr lang="zh-TW" altLang="zh-TW" dirty="0">
                <a:solidFill>
                  <a:srgbClr val="006600"/>
                </a:solidFill>
              </a:rPr>
              <a:t>三民書局</a:t>
            </a:r>
            <a:r>
              <a:rPr lang="en-US" altLang="zh-TW" dirty="0">
                <a:solidFill>
                  <a:srgbClr val="006600"/>
                </a:solidFill>
              </a:rPr>
              <a:t>, 2009),  pp.82</a:t>
            </a:r>
            <a:r>
              <a:rPr lang="zh-TW" altLang="zh-TW" dirty="0">
                <a:solidFill>
                  <a:srgbClr val="006600"/>
                </a:solidFill>
              </a:rPr>
              <a:t>－</a:t>
            </a:r>
            <a:r>
              <a:rPr lang="en-US" altLang="zh-TW" dirty="0">
                <a:solidFill>
                  <a:srgbClr val="006600"/>
                </a:solidFill>
              </a:rPr>
              <a:t>83, pp. 271</a:t>
            </a:r>
            <a:r>
              <a:rPr lang="zh-TW" altLang="zh-TW" dirty="0">
                <a:solidFill>
                  <a:srgbClr val="006600"/>
                </a:solidFill>
              </a:rPr>
              <a:t>－</a:t>
            </a:r>
            <a:r>
              <a:rPr lang="en-US" altLang="zh-TW" dirty="0">
                <a:solidFill>
                  <a:srgbClr val="006600"/>
                </a:solidFill>
              </a:rPr>
              <a:t>272</a:t>
            </a:r>
            <a:r>
              <a:rPr lang="en-US" altLang="zh-TW" dirty="0" smtClean="0">
                <a:solidFill>
                  <a:srgbClr val="006600"/>
                </a:solidFill>
              </a:rPr>
              <a:t>.</a:t>
            </a:r>
          </a:p>
        </p:txBody>
      </p:sp>
    </p:spTree>
    <p:extLst>
      <p:ext uri="{BB962C8B-B14F-4D97-AF65-F5344CB8AC3E}">
        <p14:creationId xmlns:p14="http://schemas.microsoft.com/office/powerpoint/2010/main" val="275512022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p:nvSpPr>
          <p:cNvPr id="3" name="內容版面配置區 2"/>
          <p:cNvSpPr>
            <a:spLocks noGrp="1"/>
          </p:cNvSpPr>
          <p:nvPr>
            <p:ph idx="1"/>
          </p:nvPr>
        </p:nvSpPr>
        <p:spPr>
          <a:xfrm>
            <a:off x="1121586" y="1050758"/>
            <a:ext cx="9872871" cy="5189621"/>
          </a:xfrm>
        </p:spPr>
        <p:txBody>
          <a:bodyPr>
            <a:normAutofit fontScale="47500" lnSpcReduction="20000"/>
          </a:bodyPr>
          <a:lstStyle/>
          <a:p>
            <a:r>
              <a:rPr lang="en-US" altLang="zh-TW" dirty="0">
                <a:solidFill>
                  <a:srgbClr val="006600"/>
                </a:solidFill>
              </a:rPr>
              <a:t>Liu Xiang</a:t>
            </a:r>
            <a:r>
              <a:rPr lang="zh-TW" altLang="zh-TW" dirty="0">
                <a:solidFill>
                  <a:srgbClr val="006600"/>
                </a:solidFill>
              </a:rPr>
              <a:t>劉向</a:t>
            </a:r>
            <a:r>
              <a:rPr lang="en-US" altLang="zh-TW" dirty="0">
                <a:solidFill>
                  <a:srgbClr val="006600"/>
                </a:solidFill>
              </a:rPr>
              <a:t> (77</a:t>
            </a:r>
            <a:r>
              <a:rPr lang="zh-TW" altLang="zh-TW" dirty="0">
                <a:solidFill>
                  <a:srgbClr val="006600"/>
                </a:solidFill>
              </a:rPr>
              <a:t>－</a:t>
            </a:r>
            <a:r>
              <a:rPr lang="en-US" altLang="zh-TW" dirty="0">
                <a:solidFill>
                  <a:srgbClr val="006600"/>
                </a:solidFill>
              </a:rPr>
              <a:t>6 BCE) of the Former Han Dynasty(202</a:t>
            </a:r>
            <a:r>
              <a:rPr lang="zh-TW" altLang="zh-TW" dirty="0">
                <a:solidFill>
                  <a:srgbClr val="006600"/>
                </a:solidFill>
              </a:rPr>
              <a:t>－</a:t>
            </a:r>
            <a:r>
              <a:rPr lang="en-US" altLang="zh-TW" dirty="0">
                <a:solidFill>
                  <a:srgbClr val="006600"/>
                </a:solidFill>
              </a:rPr>
              <a:t>8 BCE), the </a:t>
            </a:r>
            <a:r>
              <a:rPr lang="en-US" altLang="zh-TW" i="1" dirty="0">
                <a:solidFill>
                  <a:srgbClr val="006600"/>
                </a:solidFill>
              </a:rPr>
              <a:t>Xinyi </a:t>
            </a:r>
            <a:r>
              <a:rPr lang="en-US" altLang="zh-TW" i="1" dirty="0" err="1">
                <a:solidFill>
                  <a:srgbClr val="006600"/>
                </a:solidFill>
              </a:rPr>
              <a:t>Suoyuan</a:t>
            </a:r>
            <a:r>
              <a:rPr lang="en-US" altLang="zh-TW" i="1" dirty="0">
                <a:solidFill>
                  <a:srgbClr val="006600"/>
                </a:solidFill>
              </a:rPr>
              <a:t> </a:t>
            </a:r>
            <a:r>
              <a:rPr lang="en-US" altLang="zh-TW" i="1" dirty="0" err="1">
                <a:solidFill>
                  <a:srgbClr val="006600"/>
                </a:solidFill>
              </a:rPr>
              <a:t>duben</a:t>
            </a:r>
            <a:r>
              <a:rPr lang="zh-TW" altLang="zh-TW" dirty="0">
                <a:solidFill>
                  <a:srgbClr val="006600"/>
                </a:solidFill>
              </a:rPr>
              <a:t>新譯說苑讀本</a:t>
            </a:r>
            <a:r>
              <a:rPr lang="en-US" altLang="zh-TW" dirty="0">
                <a:solidFill>
                  <a:srgbClr val="006600"/>
                </a:solidFill>
              </a:rPr>
              <a:t>(</a:t>
            </a:r>
            <a:r>
              <a:rPr lang="en-US" altLang="zh-TW" i="1" dirty="0">
                <a:solidFill>
                  <a:srgbClr val="006600"/>
                </a:solidFill>
              </a:rPr>
              <a:t>New Interpretation on the Reading Texts of the </a:t>
            </a:r>
            <a:r>
              <a:rPr lang="en-US" altLang="zh-TW" i="1" dirty="0" err="1">
                <a:solidFill>
                  <a:srgbClr val="006600"/>
                </a:solidFill>
              </a:rPr>
              <a:t>Shuoyuan</a:t>
            </a:r>
            <a:r>
              <a:rPr lang="en-US" altLang="zh-TW" dirty="0">
                <a:solidFill>
                  <a:srgbClr val="006600"/>
                </a:solidFill>
              </a:rPr>
              <a:t>), interpreted by </a:t>
            </a:r>
            <a:r>
              <a:rPr lang="en-US" altLang="zh-TW" dirty="0" err="1">
                <a:solidFill>
                  <a:srgbClr val="006600"/>
                </a:solidFill>
              </a:rPr>
              <a:t>Zuo</a:t>
            </a:r>
            <a:r>
              <a:rPr lang="en-US" altLang="zh-TW" dirty="0">
                <a:solidFill>
                  <a:srgbClr val="006600"/>
                </a:solidFill>
              </a:rPr>
              <a:t> </a:t>
            </a:r>
            <a:r>
              <a:rPr lang="en-US" altLang="zh-TW" dirty="0" err="1">
                <a:solidFill>
                  <a:srgbClr val="006600"/>
                </a:solidFill>
              </a:rPr>
              <a:t>Songchao</a:t>
            </a:r>
            <a:r>
              <a:rPr lang="zh-TW" altLang="zh-TW" dirty="0">
                <a:solidFill>
                  <a:srgbClr val="006600"/>
                </a:solidFill>
              </a:rPr>
              <a:t>左松超</a:t>
            </a:r>
            <a:r>
              <a:rPr lang="en-US" altLang="zh-TW" dirty="0">
                <a:solidFill>
                  <a:srgbClr val="006600"/>
                </a:solidFill>
              </a:rPr>
              <a:t>  (Taipei, San Min Book</a:t>
            </a:r>
            <a:r>
              <a:rPr lang="zh-TW" altLang="zh-TW" dirty="0">
                <a:solidFill>
                  <a:srgbClr val="006600"/>
                </a:solidFill>
              </a:rPr>
              <a:t>三民書局</a:t>
            </a:r>
            <a:r>
              <a:rPr lang="en-US" altLang="zh-TW" dirty="0">
                <a:solidFill>
                  <a:srgbClr val="006600"/>
                </a:solidFill>
              </a:rPr>
              <a:t>, 1996)  pp. 88-89, pp. 297-299</a:t>
            </a:r>
            <a:r>
              <a:rPr lang="en-US" altLang="zh-TW" dirty="0" smtClean="0">
                <a:solidFill>
                  <a:srgbClr val="006600"/>
                </a:solidFill>
              </a:rPr>
              <a:t>.</a:t>
            </a:r>
          </a:p>
          <a:p>
            <a:r>
              <a:rPr lang="en-US" altLang="zh-TW" dirty="0" smtClean="0">
                <a:solidFill>
                  <a:srgbClr val="006600"/>
                </a:solidFill>
              </a:rPr>
              <a:t>Liu </a:t>
            </a:r>
            <a:r>
              <a:rPr lang="en-US" altLang="zh-TW" dirty="0">
                <a:solidFill>
                  <a:srgbClr val="006600"/>
                </a:solidFill>
              </a:rPr>
              <a:t>Xu</a:t>
            </a:r>
            <a:r>
              <a:rPr lang="zh-TW" altLang="zh-TW" dirty="0">
                <a:solidFill>
                  <a:srgbClr val="006600"/>
                </a:solidFill>
              </a:rPr>
              <a:t>劉昫</a:t>
            </a:r>
            <a:r>
              <a:rPr lang="en-US" altLang="zh-TW" dirty="0">
                <a:solidFill>
                  <a:srgbClr val="006600"/>
                </a:solidFill>
              </a:rPr>
              <a:t>(887</a:t>
            </a:r>
            <a:r>
              <a:rPr lang="zh-TW" altLang="zh-TW" dirty="0">
                <a:solidFill>
                  <a:srgbClr val="006600"/>
                </a:solidFill>
              </a:rPr>
              <a:t>－</a:t>
            </a:r>
            <a:r>
              <a:rPr lang="en-US" altLang="zh-TW" dirty="0">
                <a:solidFill>
                  <a:srgbClr val="006600"/>
                </a:solidFill>
              </a:rPr>
              <a:t>946 CE) of the Five Dynasties and Ten Kingdoms (907</a:t>
            </a:r>
            <a:r>
              <a:rPr lang="zh-TW" altLang="zh-TW" dirty="0">
                <a:solidFill>
                  <a:srgbClr val="006600"/>
                </a:solidFill>
              </a:rPr>
              <a:t>－</a:t>
            </a:r>
            <a:r>
              <a:rPr lang="en-US" altLang="zh-TW" dirty="0">
                <a:solidFill>
                  <a:srgbClr val="006600"/>
                </a:solidFill>
              </a:rPr>
              <a:t>979 CE), Fascicle 2: Taizong-part1</a:t>
            </a:r>
            <a:r>
              <a:rPr lang="zh-TW" altLang="zh-TW" dirty="0">
                <a:solidFill>
                  <a:srgbClr val="006600"/>
                </a:solidFill>
              </a:rPr>
              <a:t>太宗上</a:t>
            </a:r>
            <a:r>
              <a:rPr lang="en-US" altLang="zh-TW" dirty="0">
                <a:solidFill>
                  <a:srgbClr val="006600"/>
                </a:solidFill>
              </a:rPr>
              <a:t> in the </a:t>
            </a:r>
            <a:r>
              <a:rPr lang="en-US" altLang="zh-TW" i="1" dirty="0">
                <a:solidFill>
                  <a:srgbClr val="006600"/>
                </a:solidFill>
              </a:rPr>
              <a:t>Jiu Tang Shu</a:t>
            </a:r>
            <a:r>
              <a:rPr lang="en-US" altLang="zh-TW" dirty="0">
                <a:solidFill>
                  <a:srgbClr val="006600"/>
                </a:solidFill>
              </a:rPr>
              <a:t> </a:t>
            </a:r>
            <a:r>
              <a:rPr lang="zh-TW" altLang="zh-TW" dirty="0">
                <a:solidFill>
                  <a:srgbClr val="006600"/>
                </a:solidFill>
              </a:rPr>
              <a:t>舊唐書</a:t>
            </a:r>
            <a:r>
              <a:rPr lang="en-US" altLang="zh-TW" dirty="0">
                <a:solidFill>
                  <a:srgbClr val="006600"/>
                </a:solidFill>
              </a:rPr>
              <a:t>(</a:t>
            </a:r>
            <a:r>
              <a:rPr lang="en-US" altLang="zh-TW" i="1" dirty="0">
                <a:solidFill>
                  <a:srgbClr val="006600"/>
                </a:solidFill>
              </a:rPr>
              <a:t>Old History of Tang Dynasty</a:t>
            </a:r>
            <a:r>
              <a:rPr lang="en-US" altLang="zh-TW" dirty="0">
                <a:solidFill>
                  <a:srgbClr val="006600"/>
                </a:solidFill>
              </a:rPr>
              <a:t>), Chinese Text Project</a:t>
            </a:r>
            <a:r>
              <a:rPr lang="zh-TW" altLang="zh-TW" dirty="0">
                <a:solidFill>
                  <a:srgbClr val="006600"/>
                </a:solidFill>
              </a:rPr>
              <a:t>中國哲學書電子化計劃</a:t>
            </a:r>
            <a:r>
              <a:rPr lang="en-US" altLang="zh-TW" dirty="0">
                <a:solidFill>
                  <a:srgbClr val="006600"/>
                </a:solidFill>
              </a:rPr>
              <a:t>(2016-10-10), ed. by </a:t>
            </a:r>
            <a:r>
              <a:rPr lang="en-US" altLang="zh-TW" dirty="0">
                <a:solidFill>
                  <a:srgbClr val="006600"/>
                </a:solidFill>
                <a:hlinkClick r:id="rId2"/>
              </a:rPr>
              <a:t>Donald Sturgeon</a:t>
            </a:r>
            <a:r>
              <a:rPr lang="en-US" altLang="zh-TW" dirty="0">
                <a:solidFill>
                  <a:srgbClr val="006600"/>
                </a:solidFill>
              </a:rPr>
              <a:t> </a:t>
            </a:r>
            <a:r>
              <a:rPr lang="zh-TW" altLang="zh-TW" dirty="0">
                <a:solidFill>
                  <a:srgbClr val="006600"/>
                </a:solidFill>
              </a:rPr>
              <a:t>德龍</a:t>
            </a:r>
            <a:r>
              <a:rPr lang="en-US" altLang="zh-TW" dirty="0">
                <a:solidFill>
                  <a:srgbClr val="006600"/>
                </a:solidFill>
              </a:rPr>
              <a:t>, at </a:t>
            </a:r>
            <a:r>
              <a:rPr lang="en-US" altLang="zh-TW" u="sng" dirty="0">
                <a:solidFill>
                  <a:srgbClr val="006600"/>
                </a:solidFill>
                <a:hlinkClick r:id="rId3"/>
              </a:rPr>
              <a:t>https://ctext.org/wiki.pl?if=en&amp;chapter=822271</a:t>
            </a:r>
            <a:r>
              <a:rPr lang="en-US" altLang="zh-TW" dirty="0">
                <a:solidFill>
                  <a:srgbClr val="006600"/>
                </a:solidFill>
              </a:rPr>
              <a:t> (Section 3). [accessed 2 June 2019]</a:t>
            </a:r>
            <a:endParaRPr lang="zh-TW" altLang="zh-TW" dirty="0">
              <a:solidFill>
                <a:srgbClr val="006600"/>
              </a:solidFill>
            </a:endParaRPr>
          </a:p>
          <a:p>
            <a:r>
              <a:rPr lang="zh-TW" altLang="zh-TW" dirty="0">
                <a:solidFill>
                  <a:srgbClr val="006600"/>
                </a:solidFill>
              </a:rPr>
              <a:t>Murray,</a:t>
            </a:r>
            <a:r>
              <a:rPr lang="en-US" altLang="zh-TW" dirty="0">
                <a:solidFill>
                  <a:srgbClr val="006600"/>
                </a:solidFill>
              </a:rPr>
              <a:t> Elizabeth</a:t>
            </a:r>
            <a:r>
              <a:rPr lang="zh-TW" altLang="zh-TW" dirty="0">
                <a:solidFill>
                  <a:srgbClr val="006600"/>
                </a:solidFill>
              </a:rPr>
              <a:t>, </a:t>
            </a:r>
            <a:r>
              <a:rPr lang="en-US" altLang="zh-TW" i="1" dirty="0">
                <a:solidFill>
                  <a:srgbClr val="006600"/>
                </a:solidFill>
              </a:rPr>
              <a:t>Breaking Night: A Memoir of Forgiveness, Survival, and My Journey from Homeless to Harvard</a:t>
            </a:r>
            <a:r>
              <a:rPr lang="en-US" altLang="zh-TW" dirty="0">
                <a:solidFill>
                  <a:srgbClr val="006600"/>
                </a:solidFill>
              </a:rPr>
              <a:t>. </a:t>
            </a:r>
            <a:endParaRPr lang="en-US" altLang="zh-TW" dirty="0" smtClean="0">
              <a:solidFill>
                <a:srgbClr val="006600"/>
              </a:solidFill>
            </a:endParaRPr>
          </a:p>
          <a:p>
            <a:r>
              <a:rPr lang="en-US" altLang="zh-TW" dirty="0" smtClean="0">
                <a:solidFill>
                  <a:srgbClr val="006600"/>
                </a:solidFill>
              </a:rPr>
              <a:t>Ni</a:t>
            </a:r>
            <a:r>
              <a:rPr lang="en-US" altLang="zh-TW" dirty="0">
                <a:solidFill>
                  <a:srgbClr val="006600"/>
                </a:solidFill>
              </a:rPr>
              <a:t>, </a:t>
            </a:r>
            <a:r>
              <a:rPr lang="en-US" altLang="zh-TW" dirty="0" err="1">
                <a:solidFill>
                  <a:srgbClr val="006600"/>
                </a:solidFill>
              </a:rPr>
              <a:t>Peimin</a:t>
            </a:r>
            <a:r>
              <a:rPr lang="en-US" altLang="zh-TW" dirty="0">
                <a:solidFill>
                  <a:srgbClr val="006600"/>
                </a:solidFill>
              </a:rPr>
              <a:t>, </a:t>
            </a:r>
            <a:r>
              <a:rPr lang="en-US" altLang="zh-TW" i="1" dirty="0">
                <a:solidFill>
                  <a:srgbClr val="006600"/>
                </a:solidFill>
              </a:rPr>
              <a:t>Understanding the Analects of Confucius: A New Translation of </a:t>
            </a:r>
            <a:r>
              <a:rPr lang="en-US" altLang="zh-TW" i="1" dirty="0" err="1">
                <a:solidFill>
                  <a:srgbClr val="006600"/>
                </a:solidFill>
              </a:rPr>
              <a:t>Lunyu</a:t>
            </a:r>
            <a:r>
              <a:rPr lang="en-US" altLang="zh-TW" i="1" dirty="0">
                <a:solidFill>
                  <a:srgbClr val="006600"/>
                </a:solidFill>
              </a:rPr>
              <a:t> with Annotations </a:t>
            </a:r>
            <a:r>
              <a:rPr lang="en-US" altLang="zh-TW" dirty="0">
                <a:solidFill>
                  <a:srgbClr val="006600"/>
                </a:solidFill>
              </a:rPr>
              <a:t>(New York: State University of New York Press, 2017), p. 36, pp.144-145</a:t>
            </a:r>
            <a:endParaRPr lang="zh-TW" altLang="zh-TW" dirty="0">
              <a:solidFill>
                <a:srgbClr val="006600"/>
              </a:solidFill>
            </a:endParaRPr>
          </a:p>
          <a:p>
            <a:r>
              <a:rPr lang="en-US" altLang="zh-TW" dirty="0">
                <a:solidFill>
                  <a:srgbClr val="006600"/>
                </a:solidFill>
              </a:rPr>
              <a:t>Ouyang </a:t>
            </a:r>
            <a:r>
              <a:rPr lang="en-US" altLang="zh-TW" dirty="0" err="1">
                <a:solidFill>
                  <a:srgbClr val="006600"/>
                </a:solidFill>
              </a:rPr>
              <a:t>Xiu</a:t>
            </a:r>
            <a:r>
              <a:rPr lang="zh-TW" altLang="zh-TW" dirty="0">
                <a:solidFill>
                  <a:srgbClr val="006600"/>
                </a:solidFill>
              </a:rPr>
              <a:t>歐陽修</a:t>
            </a:r>
            <a:r>
              <a:rPr lang="en-US" altLang="zh-TW" dirty="0">
                <a:solidFill>
                  <a:srgbClr val="006600"/>
                </a:solidFill>
              </a:rPr>
              <a:t>(1007</a:t>
            </a:r>
            <a:r>
              <a:rPr lang="zh-TW" altLang="zh-TW" dirty="0">
                <a:solidFill>
                  <a:srgbClr val="006600"/>
                </a:solidFill>
              </a:rPr>
              <a:t>－</a:t>
            </a:r>
            <a:r>
              <a:rPr lang="en-US" altLang="zh-TW" dirty="0">
                <a:solidFill>
                  <a:srgbClr val="006600"/>
                </a:solidFill>
              </a:rPr>
              <a:t>1072 CE) of the Northern Song Dynasty (960</a:t>
            </a:r>
            <a:r>
              <a:rPr lang="zh-TW" altLang="zh-TW" dirty="0">
                <a:solidFill>
                  <a:srgbClr val="006600"/>
                </a:solidFill>
              </a:rPr>
              <a:t>－</a:t>
            </a:r>
            <a:r>
              <a:rPr lang="en-US" altLang="zh-TW" dirty="0">
                <a:solidFill>
                  <a:srgbClr val="006600"/>
                </a:solidFill>
              </a:rPr>
              <a:t>1127 CE), Chapter 2: </a:t>
            </a:r>
            <a:r>
              <a:rPr lang="en-US" altLang="zh-TW" dirty="0" err="1">
                <a:solidFill>
                  <a:srgbClr val="006600"/>
                </a:solidFill>
              </a:rPr>
              <a:t>Taizong</a:t>
            </a:r>
            <a:r>
              <a:rPr lang="zh-TW" altLang="zh-TW" dirty="0">
                <a:solidFill>
                  <a:srgbClr val="006600"/>
                </a:solidFill>
              </a:rPr>
              <a:t>太宗</a:t>
            </a:r>
            <a:r>
              <a:rPr lang="en-US" altLang="zh-TW" dirty="0">
                <a:solidFill>
                  <a:srgbClr val="006600"/>
                </a:solidFill>
              </a:rPr>
              <a:t>in the </a:t>
            </a:r>
            <a:r>
              <a:rPr lang="en-US" altLang="zh-TW" i="1" dirty="0">
                <a:solidFill>
                  <a:srgbClr val="006600"/>
                </a:solidFill>
              </a:rPr>
              <a:t>Xin Tang Shu</a:t>
            </a:r>
            <a:r>
              <a:rPr lang="zh-TW" altLang="zh-TW" dirty="0">
                <a:solidFill>
                  <a:srgbClr val="006600"/>
                </a:solidFill>
              </a:rPr>
              <a:t>新唐書</a:t>
            </a:r>
            <a:r>
              <a:rPr lang="en-US" altLang="zh-TW" dirty="0">
                <a:solidFill>
                  <a:srgbClr val="006600"/>
                </a:solidFill>
              </a:rPr>
              <a:t> (</a:t>
            </a:r>
            <a:r>
              <a:rPr lang="en-US" altLang="zh-TW" i="1" dirty="0">
                <a:solidFill>
                  <a:srgbClr val="006600"/>
                </a:solidFill>
              </a:rPr>
              <a:t>New History of Tang Dynasty</a:t>
            </a:r>
            <a:r>
              <a:rPr lang="en-US" altLang="zh-TW" dirty="0">
                <a:solidFill>
                  <a:srgbClr val="006600"/>
                </a:solidFill>
              </a:rPr>
              <a:t>), the Chinese Text Project</a:t>
            </a:r>
            <a:r>
              <a:rPr lang="zh-TW" altLang="zh-TW" dirty="0">
                <a:solidFill>
                  <a:srgbClr val="006600"/>
                </a:solidFill>
              </a:rPr>
              <a:t>中國哲學書電子化計劃</a:t>
            </a:r>
            <a:r>
              <a:rPr lang="en-US" altLang="zh-TW" dirty="0">
                <a:solidFill>
                  <a:srgbClr val="006600"/>
                </a:solidFill>
              </a:rPr>
              <a:t>(2016-10-10), ed. by </a:t>
            </a:r>
            <a:r>
              <a:rPr lang="en-US" altLang="zh-TW" dirty="0">
                <a:solidFill>
                  <a:srgbClr val="006600"/>
                </a:solidFill>
                <a:hlinkClick r:id="rId2"/>
              </a:rPr>
              <a:t>Donald Sturgeon</a:t>
            </a:r>
            <a:r>
              <a:rPr lang="en-US" altLang="zh-TW" dirty="0">
                <a:solidFill>
                  <a:srgbClr val="006600"/>
                </a:solidFill>
              </a:rPr>
              <a:t> </a:t>
            </a:r>
            <a:r>
              <a:rPr lang="zh-TW" altLang="zh-TW" dirty="0">
                <a:solidFill>
                  <a:srgbClr val="006600"/>
                </a:solidFill>
              </a:rPr>
              <a:t>德龍</a:t>
            </a:r>
            <a:r>
              <a:rPr lang="en-US" altLang="zh-TW" dirty="0">
                <a:solidFill>
                  <a:srgbClr val="006600"/>
                </a:solidFill>
              </a:rPr>
              <a:t>, at </a:t>
            </a:r>
            <a:r>
              <a:rPr lang="en-US" altLang="zh-TW" u="sng" dirty="0">
                <a:solidFill>
                  <a:srgbClr val="006600"/>
                </a:solidFill>
                <a:hlinkClick r:id="rId4"/>
              </a:rPr>
              <a:t>https://ctext.org/wiki.pl?if=en&amp;chapter=566137</a:t>
            </a:r>
            <a:r>
              <a:rPr lang="en-US" altLang="zh-TW" dirty="0">
                <a:solidFill>
                  <a:srgbClr val="006600"/>
                </a:solidFill>
              </a:rPr>
              <a:t> (Section 4) [accessed 2 June 2019].</a:t>
            </a:r>
            <a:endParaRPr lang="zh-TW" altLang="zh-TW" dirty="0">
              <a:solidFill>
                <a:srgbClr val="006600"/>
              </a:solidFill>
            </a:endParaRPr>
          </a:p>
          <a:p>
            <a:r>
              <a:rPr lang="en-US" altLang="zh-TW" b="1" dirty="0">
                <a:solidFill>
                  <a:srgbClr val="006600"/>
                </a:solidFill>
              </a:rPr>
              <a:t>Roberts, Mark D., ‘What To Do If Someone Sins Against You: The Teaching of Jesus’ in the </a:t>
            </a:r>
            <a:r>
              <a:rPr lang="en-US" altLang="zh-TW" i="1" dirty="0" err="1">
                <a:solidFill>
                  <a:srgbClr val="006600"/>
                </a:solidFill>
              </a:rPr>
              <a:t>Patheos</a:t>
            </a:r>
            <a:r>
              <a:rPr lang="en-US" altLang="zh-TW" b="1" dirty="0">
                <a:solidFill>
                  <a:srgbClr val="006600"/>
                </a:solidFill>
              </a:rPr>
              <a:t> (2010) at </a:t>
            </a:r>
            <a:r>
              <a:rPr lang="en-US" altLang="zh-TW" u="sng" dirty="0">
                <a:solidFill>
                  <a:srgbClr val="006600"/>
                </a:solidFill>
                <a:hlinkClick r:id="rId5"/>
              </a:rPr>
              <a:t>http://www.patheos.com/blogs/markdroberts/</a:t>
            </a:r>
            <a:r>
              <a:rPr lang="en-US" altLang="zh-TW" dirty="0">
                <a:solidFill>
                  <a:srgbClr val="006600"/>
                </a:solidFill>
              </a:rPr>
              <a:t> [accessed on 3 June 2019]. </a:t>
            </a:r>
            <a:endParaRPr lang="zh-TW" altLang="zh-TW" dirty="0">
              <a:solidFill>
                <a:srgbClr val="006600"/>
              </a:solidFill>
            </a:endParaRPr>
          </a:p>
          <a:p>
            <a:pPr eaLnBrk="0" hangingPunct="0"/>
            <a:r>
              <a:rPr lang="en-GB" altLang="zh-TW">
                <a:solidFill>
                  <a:srgbClr val="006600"/>
                </a:solidFill>
              </a:rPr>
              <a:t>Sima Qian</a:t>
            </a:r>
            <a:r>
              <a:rPr lang="zh-TW" altLang="zh-TW" dirty="0">
                <a:solidFill>
                  <a:srgbClr val="006600"/>
                </a:solidFill>
              </a:rPr>
              <a:t>司馬遷</a:t>
            </a:r>
            <a:r>
              <a:rPr lang="en-GB" altLang="zh-TW" dirty="0">
                <a:solidFill>
                  <a:srgbClr val="006600"/>
                </a:solidFill>
              </a:rPr>
              <a:t>(145</a:t>
            </a:r>
            <a:r>
              <a:rPr lang="zh-CN" altLang="zh-TW" dirty="0">
                <a:solidFill>
                  <a:srgbClr val="006600"/>
                </a:solidFill>
              </a:rPr>
              <a:t>－</a:t>
            </a:r>
            <a:r>
              <a:rPr lang="en-GB" altLang="zh-TW" dirty="0">
                <a:solidFill>
                  <a:srgbClr val="006600"/>
                </a:solidFill>
              </a:rPr>
              <a:t>86 BCE) of the Former Han Dynasty(202</a:t>
            </a:r>
            <a:r>
              <a:rPr lang="zh-CN" altLang="zh-TW" dirty="0">
                <a:solidFill>
                  <a:srgbClr val="006600"/>
                </a:solidFill>
              </a:rPr>
              <a:t>－</a:t>
            </a:r>
            <a:r>
              <a:rPr lang="en-GB" altLang="zh-TW" dirty="0">
                <a:solidFill>
                  <a:srgbClr val="006600"/>
                </a:solidFill>
              </a:rPr>
              <a:t>8 BCE), ‘</a:t>
            </a:r>
            <a:r>
              <a:rPr lang="en-GB" altLang="zh-TW" dirty="0" err="1">
                <a:solidFill>
                  <a:srgbClr val="006600"/>
                </a:solidFill>
              </a:rPr>
              <a:t>Wudi</a:t>
            </a:r>
            <a:r>
              <a:rPr lang="en-GB" altLang="zh-TW" dirty="0">
                <a:solidFill>
                  <a:srgbClr val="006600"/>
                </a:solidFill>
              </a:rPr>
              <a:t> </a:t>
            </a:r>
            <a:r>
              <a:rPr lang="en-GB" altLang="zh-TW" dirty="0" err="1">
                <a:solidFill>
                  <a:srgbClr val="006600"/>
                </a:solidFill>
              </a:rPr>
              <a:t>benji</a:t>
            </a:r>
            <a:r>
              <a:rPr lang="zh-CN" altLang="zh-TW" dirty="0">
                <a:solidFill>
                  <a:srgbClr val="006600"/>
                </a:solidFill>
              </a:rPr>
              <a:t>五帝本紀</a:t>
            </a:r>
            <a:r>
              <a:rPr lang="en-GB" altLang="zh-TW" dirty="0">
                <a:solidFill>
                  <a:srgbClr val="006600"/>
                </a:solidFill>
              </a:rPr>
              <a:t>’ in the </a:t>
            </a:r>
            <a:r>
              <a:rPr lang="en-GB" altLang="zh-TW" i="1" dirty="0" err="1">
                <a:solidFill>
                  <a:srgbClr val="006600"/>
                </a:solidFill>
              </a:rPr>
              <a:t>Shiji</a:t>
            </a:r>
            <a:r>
              <a:rPr lang="en-GB" altLang="zh-TW" i="1" dirty="0">
                <a:solidFill>
                  <a:srgbClr val="006600"/>
                </a:solidFill>
              </a:rPr>
              <a:t> </a:t>
            </a:r>
            <a:r>
              <a:rPr lang="en-GB" altLang="zh-TW" i="1" dirty="0" err="1">
                <a:solidFill>
                  <a:srgbClr val="006600"/>
                </a:solidFill>
              </a:rPr>
              <a:t>jinzhu</a:t>
            </a:r>
            <a:r>
              <a:rPr lang="zh-CN" altLang="zh-TW" dirty="0">
                <a:solidFill>
                  <a:srgbClr val="006600"/>
                </a:solidFill>
              </a:rPr>
              <a:t>史記今註</a:t>
            </a:r>
            <a:r>
              <a:rPr lang="en-GB" altLang="zh-TW" dirty="0">
                <a:solidFill>
                  <a:srgbClr val="006600"/>
                </a:solidFill>
              </a:rPr>
              <a:t> (Modern Commentary for the Grand Historical Records), vol. 1, annotated by Ma </a:t>
            </a:r>
            <a:r>
              <a:rPr lang="en-GB" altLang="zh-TW" dirty="0" err="1">
                <a:solidFill>
                  <a:srgbClr val="006600"/>
                </a:solidFill>
              </a:rPr>
              <a:t>Chiying</a:t>
            </a:r>
            <a:r>
              <a:rPr lang="zh-CN" altLang="zh-TW" dirty="0">
                <a:solidFill>
                  <a:srgbClr val="006600"/>
                </a:solidFill>
              </a:rPr>
              <a:t>馬持盈</a:t>
            </a:r>
            <a:r>
              <a:rPr lang="en-GB" altLang="zh-TW" dirty="0">
                <a:solidFill>
                  <a:srgbClr val="006600"/>
                </a:solidFill>
              </a:rPr>
              <a:t>, main ed. by Fang </a:t>
            </a:r>
            <a:r>
              <a:rPr lang="en-GB" altLang="zh-TW" dirty="0" err="1">
                <a:solidFill>
                  <a:srgbClr val="006600"/>
                </a:solidFill>
              </a:rPr>
              <a:t>Pengcheng</a:t>
            </a:r>
            <a:r>
              <a:rPr lang="zh-CN" altLang="zh-TW" dirty="0">
                <a:solidFill>
                  <a:srgbClr val="006600"/>
                </a:solidFill>
              </a:rPr>
              <a:t>方鵬程</a:t>
            </a:r>
            <a:r>
              <a:rPr lang="en-GB" altLang="zh-TW" dirty="0">
                <a:solidFill>
                  <a:srgbClr val="006600"/>
                </a:solidFill>
              </a:rPr>
              <a:t>(Taipei, The Commercial Press</a:t>
            </a:r>
            <a:r>
              <a:rPr lang="zh-CN" altLang="zh-TW" dirty="0">
                <a:solidFill>
                  <a:srgbClr val="006600"/>
                </a:solidFill>
              </a:rPr>
              <a:t>台灣商務印書館</a:t>
            </a:r>
            <a:r>
              <a:rPr lang="en-GB" altLang="zh-TW" dirty="0">
                <a:solidFill>
                  <a:srgbClr val="006600"/>
                </a:solidFill>
              </a:rPr>
              <a:t>, 2010), p. 27.</a:t>
            </a:r>
            <a:endParaRPr lang="zh-TW" altLang="zh-TW" dirty="0">
              <a:solidFill>
                <a:srgbClr val="006600"/>
              </a:solidFill>
            </a:endParaRPr>
          </a:p>
          <a:p>
            <a:pPr eaLnBrk="0" hangingPunct="0"/>
            <a:r>
              <a:rPr lang="en-GB" altLang="zh-TW" dirty="0">
                <a:solidFill>
                  <a:srgbClr val="006600"/>
                </a:solidFill>
              </a:rPr>
              <a:t> </a:t>
            </a:r>
            <a:r>
              <a:rPr lang="en-GB" altLang="zh-TW" i="1" dirty="0" err="1" smtClean="0">
                <a:solidFill>
                  <a:srgbClr val="006600"/>
                </a:solidFill>
              </a:rPr>
              <a:t>Taishō</a:t>
            </a:r>
            <a:r>
              <a:rPr lang="en-GB" altLang="zh-TW" i="1" dirty="0" smtClean="0">
                <a:solidFill>
                  <a:srgbClr val="006600"/>
                </a:solidFill>
              </a:rPr>
              <a:t> </a:t>
            </a:r>
            <a:r>
              <a:rPr lang="en-GB" altLang="zh-TW" i="1" dirty="0" err="1">
                <a:solidFill>
                  <a:srgbClr val="006600"/>
                </a:solidFill>
              </a:rPr>
              <a:t>Tripiṭaka</a:t>
            </a:r>
            <a:r>
              <a:rPr lang="en-GB" altLang="zh-TW" i="1" dirty="0">
                <a:solidFill>
                  <a:srgbClr val="006600"/>
                </a:solidFill>
              </a:rPr>
              <a:t> </a:t>
            </a:r>
            <a:r>
              <a:rPr lang="zh-TW" altLang="zh-TW" dirty="0">
                <a:solidFill>
                  <a:srgbClr val="006600"/>
                </a:solidFill>
              </a:rPr>
              <a:t>大正藏</a:t>
            </a:r>
            <a:r>
              <a:rPr lang="en-GB" altLang="zh-TW" dirty="0">
                <a:solidFill>
                  <a:srgbClr val="006600"/>
                </a:solidFill>
              </a:rPr>
              <a:t>, full </a:t>
            </a:r>
            <a:r>
              <a:rPr lang="en-GB" altLang="zh-TW" dirty="0" err="1">
                <a:solidFill>
                  <a:srgbClr val="006600"/>
                </a:solidFill>
              </a:rPr>
              <a:t>title:</a:t>
            </a:r>
            <a:r>
              <a:rPr lang="en-GB" altLang="zh-TW" i="1" dirty="0" err="1">
                <a:solidFill>
                  <a:srgbClr val="006600"/>
                </a:solidFill>
              </a:rPr>
              <a:t>Taisho</a:t>
            </a:r>
            <a:r>
              <a:rPr lang="en-GB" altLang="zh-TW" i="1" dirty="0">
                <a:solidFill>
                  <a:srgbClr val="006600"/>
                </a:solidFill>
              </a:rPr>
              <a:t> </a:t>
            </a:r>
            <a:r>
              <a:rPr lang="en-GB" altLang="zh-TW" i="1" dirty="0" err="1">
                <a:solidFill>
                  <a:srgbClr val="006600"/>
                </a:solidFill>
              </a:rPr>
              <a:t>shinshu</a:t>
            </a:r>
            <a:r>
              <a:rPr lang="en-GB" altLang="zh-TW" i="1" dirty="0">
                <a:solidFill>
                  <a:srgbClr val="006600"/>
                </a:solidFill>
              </a:rPr>
              <a:t> </a:t>
            </a:r>
            <a:r>
              <a:rPr lang="en-GB" altLang="zh-TW" i="1" dirty="0" err="1">
                <a:solidFill>
                  <a:srgbClr val="006600"/>
                </a:solidFill>
              </a:rPr>
              <a:t>daizokyo</a:t>
            </a:r>
            <a:r>
              <a:rPr lang="en-GB" altLang="zh-TW" i="1" dirty="0">
                <a:solidFill>
                  <a:srgbClr val="006600"/>
                </a:solidFill>
              </a:rPr>
              <a:t> </a:t>
            </a:r>
            <a:r>
              <a:rPr lang="zh-CN" altLang="zh-TW" dirty="0">
                <a:solidFill>
                  <a:srgbClr val="006600"/>
                </a:solidFill>
              </a:rPr>
              <a:t>大正新修大藏經</a:t>
            </a:r>
            <a:r>
              <a:rPr lang="en-GB" altLang="zh-TW" dirty="0">
                <a:solidFill>
                  <a:srgbClr val="006600"/>
                </a:solidFill>
              </a:rPr>
              <a:t> (New Edition of the Buddhist </a:t>
            </a:r>
            <a:r>
              <a:rPr lang="en-GB" altLang="zh-TW" dirty="0" err="1">
                <a:solidFill>
                  <a:srgbClr val="006600"/>
                </a:solidFill>
              </a:rPr>
              <a:t>Tripiṭaka</a:t>
            </a:r>
            <a:r>
              <a:rPr lang="en-GB" altLang="zh-TW" dirty="0">
                <a:solidFill>
                  <a:srgbClr val="006600"/>
                </a:solidFill>
              </a:rPr>
              <a:t> from the Taisho Era), ed. by </a:t>
            </a:r>
            <a:r>
              <a:rPr lang="en-GB" altLang="zh-TW" dirty="0" err="1">
                <a:solidFill>
                  <a:srgbClr val="006600"/>
                </a:solidFill>
              </a:rPr>
              <a:t>Takakusu</a:t>
            </a:r>
            <a:r>
              <a:rPr lang="en-GB" altLang="zh-TW" dirty="0">
                <a:solidFill>
                  <a:srgbClr val="006600"/>
                </a:solidFill>
              </a:rPr>
              <a:t> </a:t>
            </a:r>
            <a:r>
              <a:rPr lang="en-GB" altLang="zh-TW" dirty="0" err="1">
                <a:solidFill>
                  <a:srgbClr val="006600"/>
                </a:solidFill>
              </a:rPr>
              <a:t>Junjiro</a:t>
            </a:r>
            <a:r>
              <a:rPr lang="en-GB" altLang="zh-TW" dirty="0">
                <a:solidFill>
                  <a:srgbClr val="006600"/>
                </a:solidFill>
              </a:rPr>
              <a:t> </a:t>
            </a:r>
            <a:r>
              <a:rPr lang="zh-CN" altLang="zh-TW" dirty="0">
                <a:solidFill>
                  <a:srgbClr val="006600"/>
                </a:solidFill>
              </a:rPr>
              <a:t>高楠順次郎</a:t>
            </a:r>
            <a:r>
              <a:rPr lang="en-GB" altLang="zh-TW" dirty="0">
                <a:solidFill>
                  <a:srgbClr val="006600"/>
                </a:solidFill>
              </a:rPr>
              <a:t>and Watanabe </a:t>
            </a:r>
            <a:r>
              <a:rPr lang="en-GB" altLang="zh-TW" dirty="0" err="1">
                <a:solidFill>
                  <a:srgbClr val="006600"/>
                </a:solidFill>
              </a:rPr>
              <a:t>Kaigyoku</a:t>
            </a:r>
            <a:r>
              <a:rPr lang="en-GB" altLang="zh-TW" dirty="0">
                <a:solidFill>
                  <a:srgbClr val="006600"/>
                </a:solidFill>
              </a:rPr>
              <a:t> </a:t>
            </a:r>
            <a:r>
              <a:rPr lang="zh-CN" altLang="zh-TW" dirty="0">
                <a:solidFill>
                  <a:srgbClr val="006600"/>
                </a:solidFill>
              </a:rPr>
              <a:t>渡邊海旭</a:t>
            </a:r>
            <a:r>
              <a:rPr lang="en-GB" altLang="zh-TW" dirty="0">
                <a:solidFill>
                  <a:srgbClr val="006600"/>
                </a:solidFill>
              </a:rPr>
              <a:t>, (Tokyo: Taisho </a:t>
            </a:r>
            <a:r>
              <a:rPr lang="en-GB" altLang="zh-TW" dirty="0" err="1">
                <a:solidFill>
                  <a:srgbClr val="006600"/>
                </a:solidFill>
              </a:rPr>
              <a:t>issaikyo</a:t>
            </a:r>
            <a:r>
              <a:rPr lang="en-GB" altLang="zh-TW" dirty="0">
                <a:solidFill>
                  <a:srgbClr val="006600"/>
                </a:solidFill>
              </a:rPr>
              <a:t> </a:t>
            </a:r>
            <a:r>
              <a:rPr lang="en-GB" altLang="zh-TW" dirty="0" err="1">
                <a:solidFill>
                  <a:srgbClr val="006600"/>
                </a:solidFill>
              </a:rPr>
              <a:t>kankokai</a:t>
            </a:r>
            <a:r>
              <a:rPr lang="en-GB" altLang="zh-TW" dirty="0">
                <a:solidFill>
                  <a:srgbClr val="006600"/>
                </a:solidFill>
              </a:rPr>
              <a:t>, 1924-29).</a:t>
            </a:r>
            <a:endParaRPr lang="zh-TW" altLang="zh-TW" dirty="0">
              <a:solidFill>
                <a:srgbClr val="006600"/>
              </a:solidFill>
            </a:endParaRPr>
          </a:p>
          <a:p>
            <a:pPr eaLnBrk="0" hangingPunct="0"/>
            <a:r>
              <a:rPr lang="en-GB" altLang="zh-TW" i="1" dirty="0">
                <a:solidFill>
                  <a:srgbClr val="006600"/>
                </a:solidFill>
              </a:rPr>
              <a:t> </a:t>
            </a:r>
            <a:r>
              <a:rPr lang="en-GB" altLang="zh-TW" i="1" dirty="0" err="1" smtClean="0">
                <a:solidFill>
                  <a:srgbClr val="006600"/>
                </a:solidFill>
              </a:rPr>
              <a:t>Taishō</a:t>
            </a:r>
            <a:r>
              <a:rPr lang="en-GB" altLang="zh-TW" i="1" dirty="0" smtClean="0">
                <a:solidFill>
                  <a:srgbClr val="006600"/>
                </a:solidFill>
              </a:rPr>
              <a:t> </a:t>
            </a:r>
            <a:r>
              <a:rPr lang="en-GB" altLang="zh-TW" i="1" dirty="0" err="1">
                <a:solidFill>
                  <a:srgbClr val="006600"/>
                </a:solidFill>
              </a:rPr>
              <a:t>Tripiṭaka</a:t>
            </a:r>
            <a:r>
              <a:rPr lang="en-GB" altLang="zh-TW" i="1" dirty="0">
                <a:solidFill>
                  <a:srgbClr val="006600"/>
                </a:solidFill>
              </a:rPr>
              <a:t> </a:t>
            </a:r>
            <a:r>
              <a:rPr lang="zh-TW" altLang="zh-TW" dirty="0">
                <a:solidFill>
                  <a:srgbClr val="006600"/>
                </a:solidFill>
              </a:rPr>
              <a:t>大正藏</a:t>
            </a:r>
            <a:r>
              <a:rPr lang="en-GB" altLang="zh-TW" dirty="0">
                <a:solidFill>
                  <a:srgbClr val="006600"/>
                </a:solidFill>
              </a:rPr>
              <a:t> (Tokyo: </a:t>
            </a:r>
            <a:r>
              <a:rPr lang="en-GB" altLang="zh-TW" dirty="0" err="1">
                <a:solidFill>
                  <a:srgbClr val="006600"/>
                </a:solidFill>
              </a:rPr>
              <a:t>Daizo</a:t>
            </a:r>
            <a:r>
              <a:rPr lang="en-GB" altLang="zh-TW" dirty="0">
                <a:solidFill>
                  <a:srgbClr val="006600"/>
                </a:solidFill>
              </a:rPr>
              <a:t> </a:t>
            </a:r>
            <a:r>
              <a:rPr lang="en-GB" altLang="zh-TW" dirty="0" err="1">
                <a:solidFill>
                  <a:srgbClr val="006600"/>
                </a:solidFill>
              </a:rPr>
              <a:t>Shuppansha</a:t>
            </a:r>
            <a:r>
              <a:rPr lang="en-GB" altLang="zh-TW" dirty="0">
                <a:solidFill>
                  <a:srgbClr val="006600"/>
                </a:solidFill>
              </a:rPr>
              <a:t>, 1988), </a:t>
            </a:r>
            <a:r>
              <a:rPr lang="en-GB" altLang="zh-TW" dirty="0">
                <a:solidFill>
                  <a:srgbClr val="006600"/>
                </a:solidFill>
                <a:hlinkClick r:id="rId6"/>
              </a:rPr>
              <a:t>CBETA </a:t>
            </a:r>
            <a:r>
              <a:rPr lang="zh-CN" altLang="zh-TW" dirty="0">
                <a:solidFill>
                  <a:srgbClr val="006600"/>
                </a:solidFill>
                <a:hlinkClick r:id="rId6"/>
              </a:rPr>
              <a:t>電子佛典集成</a:t>
            </a:r>
            <a:r>
              <a:rPr lang="en-GB" altLang="zh-TW" dirty="0">
                <a:solidFill>
                  <a:srgbClr val="006600"/>
                </a:solidFill>
              </a:rPr>
              <a:t> , at </a:t>
            </a:r>
            <a:r>
              <a:rPr lang="en-GB" altLang="zh-TW" u="sng" dirty="0">
                <a:solidFill>
                  <a:srgbClr val="006600"/>
                </a:solidFill>
                <a:hlinkClick r:id="rId6"/>
              </a:rPr>
              <a:t>http://tripitaka.cbeta.org/</a:t>
            </a:r>
            <a:r>
              <a:rPr lang="en-GB" altLang="zh-TW" dirty="0">
                <a:solidFill>
                  <a:srgbClr val="006600"/>
                </a:solidFill>
              </a:rPr>
              <a:t> [accessed 1 June 2019].</a:t>
            </a:r>
            <a:endParaRPr lang="zh-TW" altLang="zh-TW" dirty="0">
              <a:solidFill>
                <a:srgbClr val="006600"/>
              </a:solidFill>
            </a:endParaRPr>
          </a:p>
          <a:p>
            <a:r>
              <a:rPr lang="en-US" altLang="zh-TW">
                <a:solidFill>
                  <a:srgbClr val="006600"/>
                </a:solidFill>
              </a:rPr>
              <a:t>Weiser, Ellie, ‘From Homeless to Harvard to Hoffman’ in the </a:t>
            </a:r>
            <a:r>
              <a:rPr lang="en-US" altLang="zh-TW" i="1">
                <a:solidFill>
                  <a:srgbClr val="006600"/>
                </a:solidFill>
              </a:rPr>
              <a:t>Light News </a:t>
            </a:r>
            <a:r>
              <a:rPr lang="en-US" altLang="zh-TW">
                <a:solidFill>
                  <a:srgbClr val="006600"/>
                </a:solidFill>
              </a:rPr>
              <a:t>(CA: Hoffman Institute Foundation, Spring 2009).</a:t>
            </a:r>
            <a:endParaRPr lang="zh-TW" altLang="zh-TW" dirty="0">
              <a:solidFill>
                <a:srgbClr val="006600"/>
              </a:solidFill>
            </a:endParaRPr>
          </a:p>
          <a:p>
            <a:r>
              <a:rPr lang="en-US" altLang="zh-TW" dirty="0">
                <a:solidFill>
                  <a:srgbClr val="006600"/>
                </a:solidFill>
              </a:rPr>
              <a:t>Xu </a:t>
            </a:r>
            <a:r>
              <a:rPr lang="en-US" altLang="zh-TW" dirty="0" err="1">
                <a:solidFill>
                  <a:srgbClr val="006600"/>
                </a:solidFill>
              </a:rPr>
              <a:t>Xingmin</a:t>
            </a:r>
            <a:r>
              <a:rPr lang="zh-TW" altLang="zh-TW" dirty="0">
                <a:solidFill>
                  <a:srgbClr val="006600"/>
                </a:solidFill>
              </a:rPr>
              <a:t>徐醒民</a:t>
            </a:r>
            <a:r>
              <a:rPr lang="en-US" altLang="zh-TW" dirty="0">
                <a:solidFill>
                  <a:srgbClr val="006600"/>
                </a:solidFill>
              </a:rPr>
              <a:t>, </a:t>
            </a:r>
            <a:r>
              <a:rPr lang="en-US" altLang="zh-TW" i="1" dirty="0">
                <a:solidFill>
                  <a:srgbClr val="006600"/>
                </a:solidFill>
              </a:rPr>
              <a:t>Lectures on the Studies of the Classic of Filial Piety</a:t>
            </a:r>
            <a:r>
              <a:rPr lang="zh-TW" altLang="zh-TW" dirty="0">
                <a:solidFill>
                  <a:srgbClr val="006600"/>
                </a:solidFill>
              </a:rPr>
              <a:t>孝經研讀講記</a:t>
            </a:r>
            <a:r>
              <a:rPr lang="en-US" altLang="zh-TW" dirty="0">
                <a:solidFill>
                  <a:srgbClr val="006600"/>
                </a:solidFill>
              </a:rPr>
              <a:t>(Tainan, </a:t>
            </a:r>
            <a:r>
              <a:rPr lang="en-US" altLang="zh-TW" dirty="0" err="1">
                <a:solidFill>
                  <a:srgbClr val="006600"/>
                </a:solidFill>
              </a:rPr>
              <a:t>Jile</a:t>
            </a:r>
            <a:r>
              <a:rPr lang="en-US" altLang="zh-TW" dirty="0">
                <a:solidFill>
                  <a:srgbClr val="006600"/>
                </a:solidFill>
              </a:rPr>
              <a:t> Temple, 2018).</a:t>
            </a:r>
            <a:endParaRPr lang="zh-TW" altLang="zh-TW" dirty="0">
              <a:solidFill>
                <a:srgbClr val="006600"/>
              </a:solidFill>
            </a:endParaRPr>
          </a:p>
          <a:p>
            <a:r>
              <a:rPr lang="en-US" altLang="zh-TW" dirty="0">
                <a:solidFill>
                  <a:srgbClr val="006600"/>
                </a:solidFill>
              </a:rPr>
              <a:t>Yi Chun</a:t>
            </a:r>
            <a:r>
              <a:rPr lang="zh-TW" altLang="zh-TW" dirty="0">
                <a:solidFill>
                  <a:srgbClr val="006600"/>
                </a:solidFill>
              </a:rPr>
              <a:t>依淳</a:t>
            </a:r>
            <a:r>
              <a:rPr lang="en-US" altLang="zh-TW" dirty="0">
                <a:solidFill>
                  <a:srgbClr val="006600"/>
                </a:solidFill>
              </a:rPr>
              <a:t>, ‘Filial Piety on Buddhism and Christianity </a:t>
            </a:r>
            <a:r>
              <a:rPr lang="zh-TW" altLang="zh-TW" dirty="0">
                <a:solidFill>
                  <a:srgbClr val="006600"/>
                </a:solidFill>
              </a:rPr>
              <a:t>佛教與基督教的孝道論</a:t>
            </a:r>
            <a:r>
              <a:rPr lang="en-US" altLang="zh-TW" dirty="0">
                <a:solidFill>
                  <a:srgbClr val="006600"/>
                </a:solidFill>
              </a:rPr>
              <a:t>’ in the </a:t>
            </a:r>
            <a:r>
              <a:rPr lang="en-US" altLang="zh-TW" i="1" dirty="0" err="1">
                <a:solidFill>
                  <a:srgbClr val="006600"/>
                </a:solidFill>
              </a:rPr>
              <a:t>Pumen</a:t>
            </a:r>
            <a:r>
              <a:rPr lang="en-US" altLang="zh-TW" i="1" dirty="0">
                <a:solidFill>
                  <a:srgbClr val="006600"/>
                </a:solidFill>
              </a:rPr>
              <a:t> </a:t>
            </a:r>
            <a:r>
              <a:rPr lang="en-US" altLang="zh-TW" i="1" dirty="0" err="1">
                <a:solidFill>
                  <a:srgbClr val="006600"/>
                </a:solidFill>
              </a:rPr>
              <a:t>Xuanbao</a:t>
            </a:r>
            <a:r>
              <a:rPr lang="zh-TW" altLang="zh-TW" dirty="0">
                <a:solidFill>
                  <a:srgbClr val="006600"/>
                </a:solidFill>
              </a:rPr>
              <a:t>普門學報</a:t>
            </a:r>
            <a:r>
              <a:rPr lang="en-US" altLang="zh-TW" dirty="0">
                <a:solidFill>
                  <a:srgbClr val="006600"/>
                </a:solidFill>
              </a:rPr>
              <a:t>, Series 28 ( July, 2005), ISSN</a:t>
            </a:r>
            <a:r>
              <a:rPr lang="zh-TW" altLang="zh-TW" dirty="0">
                <a:solidFill>
                  <a:srgbClr val="006600"/>
                </a:solidFill>
              </a:rPr>
              <a:t>：</a:t>
            </a:r>
            <a:r>
              <a:rPr lang="en-US" altLang="zh-TW" dirty="0">
                <a:solidFill>
                  <a:srgbClr val="006600"/>
                </a:solidFill>
              </a:rPr>
              <a:t>1609-476X.</a:t>
            </a:r>
            <a:endParaRPr lang="zh-TW" altLang="zh-TW" dirty="0">
              <a:solidFill>
                <a:srgbClr val="006600"/>
              </a:solidFill>
            </a:endParaRPr>
          </a:p>
          <a:p>
            <a:pPr eaLnBrk="0" hangingPunct="0"/>
            <a:r>
              <a:rPr lang="en-GB" altLang="zh-TW" i="1">
                <a:solidFill>
                  <a:srgbClr val="006600"/>
                </a:solidFill>
              </a:rPr>
              <a:t>Zhonghua daozang</a:t>
            </a:r>
            <a:r>
              <a:rPr lang="en-GB" altLang="zh-TW">
                <a:solidFill>
                  <a:srgbClr val="006600"/>
                </a:solidFill>
              </a:rPr>
              <a:t> </a:t>
            </a:r>
            <a:r>
              <a:rPr lang="zh-TW" altLang="zh-TW" dirty="0">
                <a:solidFill>
                  <a:srgbClr val="006600"/>
                </a:solidFill>
              </a:rPr>
              <a:t>中華道藏</a:t>
            </a:r>
            <a:r>
              <a:rPr lang="en-GB" altLang="zh-TW" dirty="0">
                <a:solidFill>
                  <a:srgbClr val="006600"/>
                </a:solidFill>
              </a:rPr>
              <a:t> (</a:t>
            </a:r>
            <a:r>
              <a:rPr lang="en-GB" altLang="zh-TW" i="1" dirty="0">
                <a:solidFill>
                  <a:srgbClr val="006600"/>
                </a:solidFill>
              </a:rPr>
              <a:t>China Daoist Canon</a:t>
            </a:r>
            <a:r>
              <a:rPr lang="en-GB" altLang="zh-TW" dirty="0">
                <a:solidFill>
                  <a:srgbClr val="006600"/>
                </a:solidFill>
              </a:rPr>
              <a:t>), ed. by Zhang </a:t>
            </a:r>
            <a:r>
              <a:rPr lang="en-GB" altLang="zh-TW" dirty="0" err="1">
                <a:solidFill>
                  <a:srgbClr val="006600"/>
                </a:solidFill>
              </a:rPr>
              <a:t>Jiyu</a:t>
            </a:r>
            <a:r>
              <a:rPr lang="en-GB" altLang="zh-TW" dirty="0">
                <a:solidFill>
                  <a:srgbClr val="006600"/>
                </a:solidFill>
              </a:rPr>
              <a:t> </a:t>
            </a:r>
            <a:r>
              <a:rPr lang="zh-CN" altLang="zh-TW" dirty="0">
                <a:solidFill>
                  <a:srgbClr val="006600"/>
                </a:solidFill>
              </a:rPr>
              <a:t>張繼禹</a:t>
            </a:r>
            <a:r>
              <a:rPr lang="en-GB" altLang="zh-TW" dirty="0">
                <a:solidFill>
                  <a:srgbClr val="006600"/>
                </a:solidFill>
              </a:rPr>
              <a:t>(Beijing: </a:t>
            </a:r>
            <a:r>
              <a:rPr lang="en-GB" altLang="zh-TW" dirty="0" err="1">
                <a:solidFill>
                  <a:srgbClr val="006600"/>
                </a:solidFill>
              </a:rPr>
              <a:t>Huaxia</a:t>
            </a:r>
            <a:r>
              <a:rPr lang="en-GB" altLang="zh-TW" dirty="0">
                <a:solidFill>
                  <a:srgbClr val="006600"/>
                </a:solidFill>
              </a:rPr>
              <a:t> Publisher, 2004).</a:t>
            </a:r>
            <a:endParaRPr lang="zh-TW" altLang="zh-TW" dirty="0">
              <a:solidFill>
                <a:srgbClr val="006600"/>
              </a:solidFill>
            </a:endParaRPr>
          </a:p>
          <a:p>
            <a:r>
              <a:rPr lang="en-US" altLang="zh-TW">
                <a:solidFill>
                  <a:srgbClr val="006600"/>
                </a:solidFill>
              </a:rPr>
              <a:t>Zhu Xi</a:t>
            </a:r>
            <a:r>
              <a:rPr lang="zh-TW" altLang="zh-TW" dirty="0">
                <a:solidFill>
                  <a:srgbClr val="006600"/>
                </a:solidFill>
              </a:rPr>
              <a:t>朱熹</a:t>
            </a:r>
            <a:r>
              <a:rPr lang="en-US" altLang="zh-TW" dirty="0">
                <a:solidFill>
                  <a:srgbClr val="006600"/>
                </a:solidFill>
              </a:rPr>
              <a:t>(1130</a:t>
            </a:r>
            <a:r>
              <a:rPr lang="zh-TW" altLang="zh-TW" b="1" dirty="0">
                <a:solidFill>
                  <a:srgbClr val="006600"/>
                </a:solidFill>
              </a:rPr>
              <a:t>－</a:t>
            </a:r>
            <a:r>
              <a:rPr lang="en-US" altLang="zh-TW" dirty="0">
                <a:solidFill>
                  <a:srgbClr val="006600"/>
                </a:solidFill>
              </a:rPr>
              <a:t>1200 CE) of the Southern Song Dynasty(1127</a:t>
            </a:r>
            <a:r>
              <a:rPr lang="zh-TW" altLang="zh-TW" b="1" dirty="0">
                <a:solidFill>
                  <a:srgbClr val="006600"/>
                </a:solidFill>
              </a:rPr>
              <a:t>－</a:t>
            </a:r>
            <a:r>
              <a:rPr lang="en-US" altLang="zh-TW" dirty="0">
                <a:solidFill>
                  <a:srgbClr val="006600"/>
                </a:solidFill>
              </a:rPr>
              <a:t>1279 CE), the </a:t>
            </a:r>
            <a:r>
              <a:rPr lang="en-US" altLang="zh-TW" i="1" dirty="0" err="1">
                <a:solidFill>
                  <a:srgbClr val="006600"/>
                </a:solidFill>
              </a:rPr>
              <a:t>Sishu</a:t>
            </a:r>
            <a:r>
              <a:rPr lang="en-US" altLang="zh-TW" i="1" dirty="0">
                <a:solidFill>
                  <a:srgbClr val="006600"/>
                </a:solidFill>
              </a:rPr>
              <a:t> </a:t>
            </a:r>
            <a:r>
              <a:rPr lang="en-US" altLang="zh-TW" i="1" dirty="0" err="1">
                <a:solidFill>
                  <a:srgbClr val="006600"/>
                </a:solidFill>
              </a:rPr>
              <a:t>jizhu</a:t>
            </a:r>
            <a:r>
              <a:rPr lang="zh-TW" altLang="zh-TW" dirty="0">
                <a:solidFill>
                  <a:srgbClr val="006600"/>
                </a:solidFill>
              </a:rPr>
              <a:t>四書集注</a:t>
            </a:r>
            <a:r>
              <a:rPr lang="en-US" altLang="zh-TW" dirty="0">
                <a:solidFill>
                  <a:srgbClr val="006600"/>
                </a:solidFill>
              </a:rPr>
              <a:t>(</a:t>
            </a:r>
            <a:r>
              <a:rPr lang="en-US" altLang="zh-TW" i="1" dirty="0">
                <a:solidFill>
                  <a:srgbClr val="006600"/>
                </a:solidFill>
              </a:rPr>
              <a:t>Compiled Explanation on the Four Books</a:t>
            </a:r>
            <a:r>
              <a:rPr lang="en-US" altLang="zh-TW" dirty="0">
                <a:solidFill>
                  <a:srgbClr val="006600"/>
                </a:solidFill>
              </a:rPr>
              <a:t>) (Taipei, World Journal Book Store</a:t>
            </a:r>
            <a:r>
              <a:rPr lang="zh-TW" altLang="zh-TW" dirty="0">
                <a:solidFill>
                  <a:srgbClr val="006600"/>
                </a:solidFill>
              </a:rPr>
              <a:t>世界書局</a:t>
            </a:r>
            <a:r>
              <a:rPr lang="en-US" altLang="zh-TW" dirty="0">
                <a:solidFill>
                  <a:srgbClr val="006600"/>
                </a:solidFill>
              </a:rPr>
              <a:t>, 2016) 2</a:t>
            </a:r>
            <a:r>
              <a:rPr lang="en-US" altLang="zh-TW" baseline="30000" dirty="0">
                <a:solidFill>
                  <a:srgbClr val="006600"/>
                </a:solidFill>
              </a:rPr>
              <a:t>nd</a:t>
            </a:r>
            <a:r>
              <a:rPr lang="en-US" altLang="zh-TW" dirty="0">
                <a:solidFill>
                  <a:srgbClr val="006600"/>
                </a:solidFill>
              </a:rPr>
              <a:t> edition. </a:t>
            </a:r>
            <a:endParaRPr lang="zh-TW" altLang="zh-TW" b="1" dirty="0">
              <a:solidFill>
                <a:srgbClr val="006600"/>
              </a:solidFill>
            </a:endParaRPr>
          </a:p>
          <a:p>
            <a:endParaRPr lang="zh-TW" altLang="en-US" dirty="0">
              <a:solidFill>
                <a:srgbClr val="006600"/>
              </a:solidFill>
            </a:endParaRPr>
          </a:p>
          <a:p>
            <a:endParaRPr lang="zh-TW" altLang="zh-TW" dirty="0">
              <a:solidFill>
                <a:srgbClr val="006600"/>
              </a:solidFill>
            </a:endParaRPr>
          </a:p>
        </p:txBody>
      </p:sp>
    </p:spTree>
    <p:extLst>
      <p:ext uri="{BB962C8B-B14F-4D97-AF65-F5344CB8AC3E}">
        <p14:creationId xmlns:p14="http://schemas.microsoft.com/office/powerpoint/2010/main" val="3825818148"/>
      </p:ext>
    </p:extLst>
  </p:cSld>
  <p:clrMapOvr>
    <a:masterClrMapping/>
  </p:clrMapOvr>
  <p:timing>
    <p:tnLst>
      <p:par>
        <p:cTn id="1" dur="indefinite" restart="never" nodeType="tmRoot"/>
      </p:par>
    </p:tnLst>
  </p:timing>
</p:sld>
</file>

<file path=ppt/theme/theme1.xml><?xml version="1.0" encoding="utf-8"?>
<a:theme xmlns:a="http://schemas.openxmlformats.org/drawingml/2006/main" name="基礎">
  <a:themeElements>
    <a:clrScheme name="基礎">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基礎">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基礎">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docProps/app.xml><?xml version="1.0" encoding="utf-8"?>
<Properties xmlns="http://schemas.openxmlformats.org/officeDocument/2006/extended-properties" xmlns:vt="http://schemas.openxmlformats.org/officeDocument/2006/docPropsVTypes">
  <Template>TM03457444[[fn=基準]]</Template>
  <TotalTime>5972</TotalTime>
  <Words>3040</Words>
  <Application>Microsoft Office PowerPoint</Application>
  <PresentationFormat>寬螢幕</PresentationFormat>
  <Paragraphs>134</Paragraphs>
  <Slides>24</Slides>
  <Notes>0</Notes>
  <HiddenSlides>0</HiddenSlides>
  <MMClips>0</MMClips>
  <ScaleCrop>false</ScaleCrop>
  <HeadingPairs>
    <vt:vector size="6" baseType="variant">
      <vt:variant>
        <vt:lpstr>使用字型</vt:lpstr>
      </vt:variant>
      <vt:variant>
        <vt:i4>5</vt:i4>
      </vt:variant>
      <vt:variant>
        <vt:lpstr>佈景主題</vt:lpstr>
      </vt:variant>
      <vt:variant>
        <vt:i4>1</vt:i4>
      </vt:variant>
      <vt:variant>
        <vt:lpstr>投影片標題</vt:lpstr>
      </vt:variant>
      <vt:variant>
        <vt:i4>24</vt:i4>
      </vt:variant>
    </vt:vector>
  </HeadingPairs>
  <TitlesOfParts>
    <vt:vector size="30" baseType="lpstr">
      <vt:lpstr>宋体</vt:lpstr>
      <vt:lpstr>新細明體</vt:lpstr>
      <vt:lpstr>標楷體</vt:lpstr>
      <vt:lpstr>Corbel</vt:lpstr>
      <vt:lpstr>Verdana</vt:lpstr>
      <vt:lpstr>基礎</vt:lpstr>
      <vt:lpstr>Being Filial to Parents But Not to Their Impropriety</vt:lpstr>
      <vt:lpstr>Religious traditions emphasize being filial and respectful to parents</vt:lpstr>
      <vt:lpstr>Xiao (孝): Filial Piety</vt:lpstr>
      <vt:lpstr>What if parents do something improper, what can sons or daughters do?</vt:lpstr>
      <vt:lpstr>Chapter 15, the Exhortation Chapter of the Classic of Filial Piety </vt:lpstr>
      <vt:lpstr>Chapter 15, the Exhortation Chapter of the Classic of Filial Piety</vt:lpstr>
      <vt:lpstr>Five ways of admonishment</vt:lpstr>
      <vt:lpstr>Guidance in chapter Liren 里仁of the Analects of Confucius</vt:lpstr>
      <vt:lpstr>Di Zi Gui弟子規 (Guidelines For Being A Good Person)</vt:lpstr>
      <vt:lpstr>Zeng Shen (Zengzi) and his father Zeng Xi </vt:lpstr>
      <vt:lpstr>Li Shimin and his father Li Yuan</vt:lpstr>
      <vt:lpstr>Teachings in the Bible</vt:lpstr>
      <vt:lpstr> God's commandments are the highest guiding principles.</vt:lpstr>
      <vt:lpstr>Matthew 18:15-17 (NRSV)</vt:lpstr>
      <vt:lpstr>Matthew 18:15-17 (NRSV)</vt:lpstr>
      <vt:lpstr>Forgiveness</vt:lpstr>
      <vt:lpstr>The Dizang Jing 地藏經 (Earth Store Bodhisattva Sutra or Kṣitigarbha Bodhisattva Sutra)</vt:lpstr>
      <vt:lpstr>Brahman Lady saved her mother</vt:lpstr>
      <vt:lpstr>Madam Bright Eyes saved her mother</vt:lpstr>
      <vt:lpstr>PowerPoint 簡報</vt:lpstr>
      <vt:lpstr>Conclusion:</vt:lpstr>
      <vt:lpstr>PowerPoint 簡報</vt:lpstr>
      <vt:lpstr>Bibliography </vt:lpstr>
      <vt:lpstr>PowerPoint 簡報</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簡報</dc:title>
  <dc:creator>wuping57 wuping57</dc:creator>
  <cp:lastModifiedBy>wuping57 wuping57</cp:lastModifiedBy>
  <cp:revision>75</cp:revision>
  <dcterms:created xsi:type="dcterms:W3CDTF">2019-06-10T05:45:11Z</dcterms:created>
  <dcterms:modified xsi:type="dcterms:W3CDTF">2019-06-25T11:03:22Z</dcterms:modified>
</cp:coreProperties>
</file>