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embeddedFontLst>
    <p:embeddedFont>
      <p:font typeface="Raleway" panose="020B0604020202020204" charset="0"/>
      <p:regular r:id="rId14"/>
      <p:bold r:id="rId15"/>
      <p:italic r:id="rId16"/>
      <p:boldItalic r:id="rId17"/>
    </p:embeddedFont>
    <p:embeddedFont>
      <p:font typeface="Lato" panose="020B060402020202020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5" roundtripDataSignature="AMtx7miWtWhVwcUOSxa916nNe+/+aZD28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786" y="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4" name="Google Shape;84;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9" name="Google Shape;89;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5" name="Google Shape;95;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International business can be referred to as the business of products and services, capital or knowledge or technology across the borders of countries at a transactional or global scale. It incorporates cross-border transactions of products and services in two or more two countries.  According to Arthus M. Weimer, the business environment can be described as the set conditions or climate of social, economic, institutional or political through the business operations that can be conducted.  On the other hand, organisational strategy can be defined as the most basic plan that specifies the allocation of business resources to support the business operations such as marketing, production, inventory management and others. Marks and Spencer is a leading British supermarket retailer that provides great value food, home where and others to millions of companies across the world (marks&amp;sencer, 2022).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revenue of the company in 2022 s approximately 10,9 billion Pounds by April 2022. The company plans to expand their business in China where it previously went for business however, they need to return back due to getting losses in business-friendly. M&amp;S has its own UHT milk product that it launched in 2013 and has a great demand in China for UHT milk. The aim of the study is to analyse the behaviour and customer inside China.  The sim of the study is to expand their UHT milk business into China as there is less number of companies making UHT milk and high demand for the product n the market. The expansion plan is going to be evaluated through a range of theories models and business aspects that will enable the researcher to generate the idea on the success possibility of the plan.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2" name="Google Shape;102;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9" name="Google Shape;109;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latin typeface="Times New Roman"/>
                <a:ea typeface="Times New Roman"/>
                <a:cs typeface="Times New Roman"/>
                <a:sym typeface="Times New Roman"/>
              </a:rPr>
              <a:t>Political </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b="1" i="1">
                <a:latin typeface="Times New Roman"/>
                <a:ea typeface="Times New Roman"/>
                <a:cs typeface="Times New Roman"/>
                <a:sym typeface="Times New Roman"/>
              </a:rPr>
              <a:t>Corruption index:</a:t>
            </a:r>
            <a:r>
              <a:rPr lang="en-GB" sz="1200">
                <a:latin typeface="Times New Roman"/>
                <a:ea typeface="Times New Roman"/>
                <a:cs typeface="Times New Roman"/>
                <a:sym typeface="Times New Roman"/>
              </a:rPr>
              <a:t> the corruption index of China is 45 at the present time. It is significantly lower than the G20 countries and makes it a moderately corrupt country. </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a:latin typeface="Times New Roman"/>
                <a:ea typeface="Times New Roman"/>
                <a:cs typeface="Times New Roman"/>
                <a:sym typeface="Times New Roman"/>
              </a:rPr>
              <a:t>A high corruption Index will impact the UHT industry negatively as the companies need to pay higher bribery in order to maintain their business. Thus, it will also impact M&amp;S negatively as the company will face legal and political obstacles in order to establish its business.</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a:latin typeface="Times New Roman"/>
                <a:ea typeface="Times New Roman"/>
                <a:cs typeface="Times New Roman"/>
                <a:sym typeface="Times New Roman"/>
              </a:rPr>
              <a:t>Economic </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b="1" i="1">
                <a:latin typeface="Times New Roman"/>
                <a:ea typeface="Times New Roman"/>
                <a:cs typeface="Times New Roman"/>
                <a:sym typeface="Times New Roman"/>
              </a:rPr>
              <a:t>GDP of China:</a:t>
            </a:r>
            <a:r>
              <a:rPr lang="en-GB" sz="1200">
                <a:latin typeface="Times New Roman"/>
                <a:ea typeface="Times New Roman"/>
                <a:cs typeface="Times New Roman"/>
                <a:sym typeface="Times New Roman"/>
              </a:rPr>
              <a:t> the GDP of China was 17.45 in 2021 which has increased to 19,911.59 in 2022 (statista, 2022).</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a:latin typeface="Times New Roman"/>
                <a:ea typeface="Times New Roman"/>
                <a:cs typeface="Times New Roman"/>
                <a:sym typeface="Times New Roman"/>
              </a:rPr>
              <a:t>The increment in the GDP of China will impact the dairy industry positively as the companies will have an increased opportunity to get investments for business expansion. Thus, it will also impact M&amp;S in a positive way as the company can have local investments to set up the business in China.</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a:latin typeface="Times New Roman"/>
                <a:ea typeface="Times New Roman"/>
                <a:cs typeface="Times New Roman"/>
                <a:sym typeface="Times New Roman"/>
              </a:rPr>
              <a:t>Social </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b="1" i="1">
                <a:latin typeface="Times New Roman"/>
                <a:ea typeface="Times New Roman"/>
                <a:cs typeface="Times New Roman"/>
                <a:sym typeface="Times New Roman"/>
              </a:rPr>
              <a:t>Literacy rate of China:</a:t>
            </a:r>
            <a:r>
              <a:rPr lang="en-GB" sz="1200">
                <a:latin typeface="Times New Roman"/>
                <a:ea typeface="Times New Roman"/>
                <a:cs typeface="Times New Roman"/>
                <a:sym typeface="Times New Roman"/>
              </a:rPr>
              <a:t> the population o the country is 1410.08 million in the UK it has increased to 1412.12 million in 2022 (statista, 2022).</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a:latin typeface="Times New Roman"/>
                <a:ea typeface="Times New Roman"/>
                <a:cs typeface="Times New Roman"/>
                <a:sym typeface="Times New Roman"/>
              </a:rPr>
              <a:t>The increment in the literacy rate will impact the dairy industry positively as the companies can build awareness of the benefits of UHT milk easily through their marketing campaigns. It will also be beneficial for  M&amp;S as the company will easily get talented employees to work for the company.</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a:latin typeface="Times New Roman"/>
                <a:ea typeface="Times New Roman"/>
                <a:cs typeface="Times New Roman"/>
                <a:sym typeface="Times New Roman"/>
              </a:rPr>
              <a:t>Technology</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b="1" i="1">
                <a:latin typeface="Times New Roman"/>
                <a:ea typeface="Times New Roman"/>
                <a:cs typeface="Times New Roman"/>
                <a:sym typeface="Times New Roman"/>
              </a:rPr>
              <a:t>Social media usage:</a:t>
            </a:r>
            <a:r>
              <a:rPr lang="en-GB" sz="1200">
                <a:latin typeface="Times New Roman"/>
                <a:ea typeface="Times New Roman"/>
                <a:cs typeface="Times New Roman"/>
                <a:sym typeface="Times New Roman"/>
              </a:rPr>
              <a:t> The social media usage rate was 823.19 million in 2021. It has increased to 1069.53 million in 2022 (statista, 2022).</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a:latin typeface="Times New Roman"/>
                <a:ea typeface="Times New Roman"/>
                <a:cs typeface="Times New Roman"/>
                <a:sym typeface="Times New Roman"/>
              </a:rPr>
              <a:t>The increment in social media usage will impact the dairy industry positively as the companies can run digital media campaigns to increase social awareness to sell their products. It will also enable M&amp;S to market its products in China as well as enable digital payment and other systems in order to improve customer retention. </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a:latin typeface="Times New Roman"/>
                <a:ea typeface="Times New Roman"/>
                <a:cs typeface="Times New Roman"/>
                <a:sym typeface="Times New Roman"/>
              </a:rPr>
              <a:t>Legal Law</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b="1" i="1">
                <a:latin typeface="Times New Roman"/>
                <a:ea typeface="Times New Roman"/>
                <a:cs typeface="Times New Roman"/>
                <a:sym typeface="Times New Roman"/>
              </a:rPr>
              <a:t>Labour law 2008:</a:t>
            </a:r>
            <a:r>
              <a:rPr lang="en-GB" sz="1200">
                <a:latin typeface="Times New Roman"/>
                <a:ea typeface="Times New Roman"/>
                <a:cs typeface="Times New Roman"/>
                <a:sym typeface="Times New Roman"/>
              </a:rPr>
              <a:t> Asper labour law article 46 the distribution of wages should be on an equal basis for equal work.</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a:latin typeface="Times New Roman"/>
                <a:ea typeface="Times New Roman"/>
                <a:cs typeface="Times New Roman"/>
                <a:sym typeface="Times New Roman"/>
              </a:rPr>
              <a:t>Equal pay will impact the dairy industry positively as it wil enable the industry to reduce gender discrimination from the industry and facilitate more equality and the number of  employees. It will also help M&amp;S in talent management and portray the organsiation as a fair one. </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a:latin typeface="Times New Roman"/>
                <a:ea typeface="Times New Roman"/>
                <a:cs typeface="Times New Roman"/>
                <a:sym typeface="Times New Roman"/>
              </a:rPr>
              <a:t>Environment protection law: the environment protection law has been updated in China and made stricter now (ilo, 2022). </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a:latin typeface="Times New Roman"/>
                <a:ea typeface="Times New Roman"/>
                <a:cs typeface="Times New Roman"/>
                <a:sym typeface="Times New Roman"/>
              </a:rPr>
              <a:t> The environmental law will impact the dairy industry in a negative way as the companies need to improve their infrastructure to influence green energy and reduce wastage in order to make their business environmentally sustainable. </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GB" sz="1200">
                <a:latin typeface="Times New Roman"/>
                <a:ea typeface="Times New Roman"/>
                <a:cs typeface="Times New Roman"/>
                <a:sym typeface="Times New Roman"/>
              </a:rPr>
              <a:t>Thus, it will also impact M&amp;s negatively as the company need to invest greater resources in order to establish its business in China. </a:t>
            </a:r>
            <a:endParaRPr sz="1200">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6" name="Google Shape;116;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Porter's diamond framework is also known as a diamond-shaped framework that focuses on explaining the competitiveness of some industries in an international environment (Özbilen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2019). It is evaluated based on some features such as Firm strategy, structure and rivalry, factor conditions, demand conditions ad related supporting industries.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Firm strategy, structure and rivalry: </a:t>
            </a:r>
            <a:r>
              <a:rPr lang="en-GB" sz="1200">
                <a:solidFill>
                  <a:schemeClr val="dk1"/>
                </a:solidFill>
                <a:latin typeface="Times New Roman"/>
                <a:ea typeface="Times New Roman"/>
                <a:cs typeface="Times New Roman"/>
                <a:sym typeface="Times New Roman"/>
              </a:rPr>
              <a:t>The domestic rivalry in an industry helps an organsiation to develop unique features in their products in order to get over the fierce competition in the domestic market. It also helps them to expand their business in international markets. For instance., there are many companies that sell UHT milk in the UK such as Alpro Hazelnut Drink, Morrisons long life UHT, Country milk products, First milk and others. It enables M&amp;S to innovate their UHT milk which provides comparatively higher longibility  in their milk to the customers in sustainable renewable packaging. The products are also not required to be stored in refrigerators which makes them more desirable. Thus, the higher Dometic competition has enabled it to foster making improved products which will ad advantage in the Chinese dairy market.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Factor conditions: </a:t>
            </a:r>
            <a:r>
              <a:rPr lang="en-GB" sz="1200">
                <a:solidFill>
                  <a:schemeClr val="dk1"/>
                </a:solidFill>
                <a:latin typeface="Times New Roman"/>
                <a:ea typeface="Times New Roman"/>
                <a:cs typeface="Times New Roman"/>
                <a:sym typeface="Times New Roman"/>
              </a:rPr>
              <a:t>These relate to the natural, capital and human resources available in the country. For instance, China is one of the most populated countries in the world. Thus, the company will easily get the required labour and employees which will add an advantage to the company. The company is the second highest importer of Milk across the world which will help M&amp;S to get adequate raw materials to establish their business.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Demand conditions: </a:t>
            </a:r>
            <a:r>
              <a:rPr lang="en-GB" sz="1200">
                <a:solidFill>
                  <a:schemeClr val="dk1"/>
                </a:solidFill>
                <a:latin typeface="Times New Roman"/>
                <a:ea typeface="Times New Roman"/>
                <a:cs typeface="Times New Roman"/>
                <a:sym typeface="Times New Roman"/>
              </a:rPr>
              <a:t>It means the local demand for the products which helps a company to grow (Erboz, 2020).  After the suggestions of some doctors on the benefits of Milk amid the Covid 19 pandemic, the consumption of Milk in China has enhanced to a significant level (Reuters, 2022). The per capita dairy consumption is moderate in China and the demand for UHT milk among the children and older generation is high which will help M &amp;S to grow in this market.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Related supporting industries: </a:t>
            </a:r>
            <a:r>
              <a:rPr lang="en-GB" sz="1200">
                <a:solidFill>
                  <a:schemeClr val="dk1"/>
                </a:solidFill>
                <a:latin typeface="Times New Roman"/>
                <a:ea typeface="Times New Roman"/>
                <a:cs typeface="Times New Roman"/>
                <a:sym typeface="Times New Roman"/>
              </a:rPr>
              <a:t>The agreement on the cultural industry and meat industry, and Cow farms in  China can be considered as the supporting industry of M&amp;S UHT milk. it will provide the company with adequate raw materials to produce UHT milk as per needed.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Value chain analysis: value chain analysis can refer to different business processes and activities that are involved in creating a product or performing a service. It incorporates multiple stages of the product life cycle, sales, research and development and others.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3" name="Google Shape;123;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Porter's five forces:</a:t>
            </a:r>
            <a:r>
              <a:rPr lang="en-GB" sz="1200">
                <a:solidFill>
                  <a:schemeClr val="dk1"/>
                </a:solidFill>
                <a:latin typeface="Times New Roman"/>
                <a:ea typeface="Times New Roman"/>
                <a:cs typeface="Times New Roman"/>
                <a:sym typeface="Times New Roman"/>
              </a:rPr>
              <a:t> porter's five forces is a framework that is used by business managers who seek to develop an age over rival firms and helps to have a better understanding of the industry (Bruijl, D. and Gerard, H.T., 2018). There are five forces of this model that are discussed below:</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The competitive rivalry: </a:t>
            </a:r>
            <a:r>
              <a:rPr lang="en-GB" sz="1200">
                <a:solidFill>
                  <a:schemeClr val="dk1"/>
                </a:solidFill>
                <a:latin typeface="Times New Roman"/>
                <a:ea typeface="Times New Roman"/>
                <a:cs typeface="Times New Roman"/>
                <a:sym typeface="Times New Roman"/>
              </a:rPr>
              <a:t>the competitive rivalry is moderate in the UHT milk industry in China as there is less number of UHT milk companies. The prime competitors of M&amp;S are going to be Yili, Mengniu, bright dairy and others (statista, 2022). Thus, it is recommended to M&amp;S they can use marketing and promotional strategies in order to improve its brand awareness and generate more customer base in China.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The power of the buyers: </a:t>
            </a:r>
            <a:r>
              <a:rPr lang="en-GB" sz="1200">
                <a:solidFill>
                  <a:schemeClr val="dk1"/>
                </a:solidFill>
                <a:latin typeface="Times New Roman"/>
                <a:ea typeface="Times New Roman"/>
                <a:cs typeface="Times New Roman"/>
                <a:sym typeface="Times New Roman"/>
              </a:rPr>
              <a:t>The power of the buyers is high in China as the number of consumers is high and increasing day by day. It suggests that many companies will wish to come into this industry which will increase the competition. Thus, it is recommended to M&amp;S provide some value-added services in order to keep the customer base loyal.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The power of the suppliers: </a:t>
            </a:r>
            <a:r>
              <a:rPr lang="en-GB" sz="1200">
                <a:solidFill>
                  <a:schemeClr val="dk1"/>
                </a:solidFill>
                <a:latin typeface="Times New Roman"/>
                <a:ea typeface="Times New Roman"/>
                <a:cs typeface="Times New Roman"/>
                <a:sym typeface="Times New Roman"/>
              </a:rPr>
              <a:t>The power of the suppliers is high in the UHT milk industry as there are many suppliers in this industry. Thus, it is recommended to the company that, they need to use their brand name and image in order to pursue the supply chain to get quality raw materials at affordable prices.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The threat of new entrance: </a:t>
            </a:r>
            <a:r>
              <a:rPr lang="en-GB" sz="1200">
                <a:solidFill>
                  <a:schemeClr val="dk1"/>
                </a:solidFill>
                <a:latin typeface="Times New Roman"/>
                <a:ea typeface="Times New Roman"/>
                <a:cs typeface="Times New Roman"/>
                <a:sym typeface="Times New Roman"/>
              </a:rPr>
              <a:t>the threat of new entrance is moderate to low as preparing UHT milk requires high infrastructure and resources which are hard to find in other industries. Thus, it is recommended to the company string their marketing and promotional activities in order to get a hold of the employees.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 The threat of substitute: </a:t>
            </a:r>
            <a:r>
              <a:rPr lang="en-GB" sz="1200">
                <a:solidFill>
                  <a:schemeClr val="dk1"/>
                </a:solidFill>
                <a:latin typeface="Times New Roman"/>
                <a:ea typeface="Times New Roman"/>
                <a:cs typeface="Times New Roman"/>
                <a:sym typeface="Times New Roman"/>
              </a:rPr>
              <a:t>the threat of substitute is high as daily companies can easily replace the products of M &amp;S due to the availability of infrastructure and raw materials. Thus, the  avoid the negative consequences M&amp;S need to uphold a strong position in the Chinese market.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0" name="Google Shape;130;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7" name="Google Shape;13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To conclude it can be said that, there are many companies that are operating in the UHT milk industry of the UL. There are many companies that operate in the market. However, M&amp; S is a globally recognised organsiation that will help the organisation to increase its sales fast in China. The company can use effective social media campaigns in order to achieve the set objectives, moreover, the company can also use the cultural models of Hofstread during their recruitment and training process in order to maintain a stable workforce in china. Based on the discussion the company can expand their business in China as there are high chances to improve its business in future due to the latest number of people tagged period.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3" name="Google Shape;143;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9" name="Google Shape;149;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9"/>
        <p:cNvGrpSpPr/>
        <p:nvPr/>
      </p:nvGrpSpPr>
      <p:grpSpPr>
        <a:xfrm>
          <a:off x="0" y="0"/>
          <a:ext cx="0" cy="0"/>
          <a:chOff x="0" y="0"/>
          <a:chExt cx="0" cy="0"/>
        </a:xfrm>
      </p:grpSpPr>
      <p:sp>
        <p:nvSpPr>
          <p:cNvPr id="10" name="Google Shape;10;p13"/>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 name="Google Shape;11;p13"/>
          <p:cNvGrpSpPr/>
          <p:nvPr/>
        </p:nvGrpSpPr>
        <p:grpSpPr>
          <a:xfrm>
            <a:off x="830392" y="1191256"/>
            <a:ext cx="745763" cy="45826"/>
            <a:chOff x="4580561" y="2589004"/>
            <a:chExt cx="1064464" cy="25200"/>
          </a:xfrm>
        </p:grpSpPr>
        <p:sp>
          <p:nvSpPr>
            <p:cNvPr id="12" name="Google Shape;12;p13"/>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3"/>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4" name="Google Shape;14;p13"/>
          <p:cNvSpPr txBox="1">
            <a:spLocks noGrp="1"/>
          </p:cNvSpPr>
          <p:nvPr>
            <p:ph type="title"/>
          </p:nvPr>
        </p:nvSpPr>
        <p:spPr>
          <a:xfrm>
            <a:off x="729450" y="1318650"/>
            <a:ext cx="7688700" cy="5352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a:endParaRPr/>
          </a:p>
        </p:txBody>
      </p:sp>
      <p:sp>
        <p:nvSpPr>
          <p:cNvPr id="15" name="Google Shape;15;p13"/>
          <p:cNvSpPr txBox="1">
            <a:spLocks noGrp="1"/>
          </p:cNvSpPr>
          <p:nvPr>
            <p:ph type="body" idx="1"/>
          </p:nvPr>
        </p:nvSpPr>
        <p:spPr>
          <a:xfrm>
            <a:off x="729450" y="2078875"/>
            <a:ext cx="7688700" cy="22611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6" name="Google Shape;16;p13"/>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p14"/>
          <p:cNvSpPr/>
          <p:nvPr/>
        </p:nvSpPr>
        <p:spPr>
          <a:xfrm>
            <a:off x="0" y="0"/>
            <a:ext cx="9144000" cy="4878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9" name="Google Shape;19;p14"/>
          <p:cNvGrpSpPr/>
          <p:nvPr/>
        </p:nvGrpSpPr>
        <p:grpSpPr>
          <a:xfrm>
            <a:off x="830392" y="1191256"/>
            <a:ext cx="745763" cy="45826"/>
            <a:chOff x="4580561" y="2589004"/>
            <a:chExt cx="1064464" cy="25200"/>
          </a:xfrm>
        </p:grpSpPr>
        <p:sp>
          <p:nvSpPr>
            <p:cNvPr id="20" name="Google Shape;20;p14"/>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4"/>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2" name="Google Shape;22;p14"/>
          <p:cNvSpPr txBox="1">
            <a:spLocks noGrp="1"/>
          </p:cNvSpPr>
          <p:nvPr>
            <p:ph type="ctrTitle"/>
          </p:nvPr>
        </p:nvSpPr>
        <p:spPr>
          <a:xfrm>
            <a:off x="729450" y="1322450"/>
            <a:ext cx="7688100" cy="1664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4200"/>
              <a:buNone/>
              <a:defRPr sz="4200"/>
            </a:lvl1pPr>
            <a:lvl2pPr lvl="1" algn="l">
              <a:lnSpc>
                <a:spcPct val="100000"/>
              </a:lnSpc>
              <a:spcBef>
                <a:spcPts val="0"/>
              </a:spcBef>
              <a:spcAft>
                <a:spcPts val="0"/>
              </a:spcAft>
              <a:buSzPts val="4200"/>
              <a:buNone/>
              <a:defRPr sz="4200"/>
            </a:lvl2pPr>
            <a:lvl3pPr lvl="2" algn="l">
              <a:lnSpc>
                <a:spcPct val="100000"/>
              </a:lnSpc>
              <a:spcBef>
                <a:spcPts val="0"/>
              </a:spcBef>
              <a:spcAft>
                <a:spcPts val="0"/>
              </a:spcAft>
              <a:buSzPts val="4200"/>
              <a:buNone/>
              <a:defRPr sz="4200"/>
            </a:lvl3pPr>
            <a:lvl4pPr lvl="3" algn="l">
              <a:lnSpc>
                <a:spcPct val="100000"/>
              </a:lnSpc>
              <a:spcBef>
                <a:spcPts val="0"/>
              </a:spcBef>
              <a:spcAft>
                <a:spcPts val="0"/>
              </a:spcAft>
              <a:buSzPts val="4200"/>
              <a:buNone/>
              <a:defRPr sz="4200"/>
            </a:lvl4pPr>
            <a:lvl5pPr lvl="4" algn="l">
              <a:lnSpc>
                <a:spcPct val="100000"/>
              </a:lnSpc>
              <a:spcBef>
                <a:spcPts val="0"/>
              </a:spcBef>
              <a:spcAft>
                <a:spcPts val="0"/>
              </a:spcAft>
              <a:buSzPts val="4200"/>
              <a:buNone/>
              <a:defRPr sz="4200"/>
            </a:lvl5pPr>
            <a:lvl6pPr lvl="5" algn="l">
              <a:lnSpc>
                <a:spcPct val="100000"/>
              </a:lnSpc>
              <a:spcBef>
                <a:spcPts val="0"/>
              </a:spcBef>
              <a:spcAft>
                <a:spcPts val="0"/>
              </a:spcAft>
              <a:buSzPts val="4200"/>
              <a:buNone/>
              <a:defRPr sz="4200"/>
            </a:lvl6pPr>
            <a:lvl7pPr lvl="6" algn="l">
              <a:lnSpc>
                <a:spcPct val="100000"/>
              </a:lnSpc>
              <a:spcBef>
                <a:spcPts val="0"/>
              </a:spcBef>
              <a:spcAft>
                <a:spcPts val="0"/>
              </a:spcAft>
              <a:buSzPts val="4200"/>
              <a:buNone/>
              <a:defRPr sz="4200"/>
            </a:lvl7pPr>
            <a:lvl8pPr lvl="7" algn="l">
              <a:lnSpc>
                <a:spcPct val="100000"/>
              </a:lnSpc>
              <a:spcBef>
                <a:spcPts val="0"/>
              </a:spcBef>
              <a:spcAft>
                <a:spcPts val="0"/>
              </a:spcAft>
              <a:buSzPts val="4200"/>
              <a:buNone/>
              <a:defRPr sz="4200"/>
            </a:lvl8pPr>
            <a:lvl9pPr lvl="8" algn="l">
              <a:lnSpc>
                <a:spcPct val="100000"/>
              </a:lnSpc>
              <a:spcBef>
                <a:spcPts val="0"/>
              </a:spcBef>
              <a:spcAft>
                <a:spcPts val="0"/>
              </a:spcAft>
              <a:buSzPts val="4200"/>
              <a:buNone/>
              <a:defRPr sz="4200"/>
            </a:lvl9pPr>
          </a:lstStyle>
          <a:p>
            <a:endParaRPr/>
          </a:p>
        </p:txBody>
      </p:sp>
      <p:sp>
        <p:nvSpPr>
          <p:cNvPr id="23" name="Google Shape;23;p14"/>
          <p:cNvSpPr txBox="1">
            <a:spLocks noGrp="1"/>
          </p:cNvSpPr>
          <p:nvPr>
            <p:ph type="subTitle" idx="1"/>
          </p:nvPr>
        </p:nvSpPr>
        <p:spPr>
          <a:xfrm>
            <a:off x="729627" y="3172900"/>
            <a:ext cx="7688100" cy="5412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1600"/>
              <a:buNone/>
              <a:defRPr sz="1600"/>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a:endParaRPr/>
          </a:p>
        </p:txBody>
      </p:sp>
      <p:sp>
        <p:nvSpPr>
          <p:cNvPr id="24" name="Google Shape;24;p14"/>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5"/>
        <p:cNvGrpSpPr/>
        <p:nvPr/>
      </p:nvGrpSpPr>
      <p:grpSpPr>
        <a:xfrm>
          <a:off x="0" y="0"/>
          <a:ext cx="0" cy="0"/>
          <a:chOff x="0" y="0"/>
          <a:chExt cx="0" cy="0"/>
        </a:xfrm>
      </p:grpSpPr>
      <p:grpSp>
        <p:nvGrpSpPr>
          <p:cNvPr id="26" name="Google Shape;26;p15"/>
          <p:cNvGrpSpPr/>
          <p:nvPr/>
        </p:nvGrpSpPr>
        <p:grpSpPr>
          <a:xfrm>
            <a:off x="830392" y="1191256"/>
            <a:ext cx="745763" cy="45826"/>
            <a:chOff x="4580561" y="2589004"/>
            <a:chExt cx="1064464" cy="25200"/>
          </a:xfrm>
        </p:grpSpPr>
        <p:sp>
          <p:nvSpPr>
            <p:cNvPr id="27" name="Google Shape;27;p15"/>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5"/>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9" name="Google Shape;29;p15"/>
          <p:cNvSpPr txBox="1">
            <a:spLocks noGrp="1"/>
          </p:cNvSpPr>
          <p:nvPr>
            <p:ph type="title"/>
          </p:nvPr>
        </p:nvSpPr>
        <p:spPr>
          <a:xfrm>
            <a:off x="729450" y="1322450"/>
            <a:ext cx="7688400" cy="1518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30" name="Google Shape;30;p15"/>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sp>
        <p:nvSpPr>
          <p:cNvPr id="32" name="Google Shape;32;p16"/>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3" name="Google Shape;33;p16"/>
          <p:cNvGrpSpPr/>
          <p:nvPr/>
        </p:nvGrpSpPr>
        <p:grpSpPr>
          <a:xfrm>
            <a:off x="830392" y="1191256"/>
            <a:ext cx="745763" cy="45826"/>
            <a:chOff x="4580561" y="2589004"/>
            <a:chExt cx="1064464" cy="25200"/>
          </a:xfrm>
        </p:grpSpPr>
        <p:sp>
          <p:nvSpPr>
            <p:cNvPr id="34" name="Google Shape;34;p16"/>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6"/>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6" name="Google Shape;36;p16"/>
          <p:cNvSpPr txBox="1">
            <a:spLocks noGrp="1"/>
          </p:cNvSpPr>
          <p:nvPr>
            <p:ph type="title"/>
          </p:nvPr>
        </p:nvSpPr>
        <p:spPr>
          <a:xfrm>
            <a:off x="729450" y="1318650"/>
            <a:ext cx="7688400" cy="5352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a:endParaRPr/>
          </a:p>
        </p:txBody>
      </p:sp>
      <p:sp>
        <p:nvSpPr>
          <p:cNvPr id="37" name="Google Shape;37;p16"/>
          <p:cNvSpPr txBox="1">
            <a:spLocks noGrp="1"/>
          </p:cNvSpPr>
          <p:nvPr>
            <p:ph type="body" idx="1"/>
          </p:nvPr>
        </p:nvSpPr>
        <p:spPr>
          <a:xfrm>
            <a:off x="729325" y="2078875"/>
            <a:ext cx="3774300" cy="22611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38" name="Google Shape;38;p16"/>
          <p:cNvSpPr txBox="1">
            <a:spLocks noGrp="1"/>
          </p:cNvSpPr>
          <p:nvPr>
            <p:ph type="body" idx="2"/>
          </p:nvPr>
        </p:nvSpPr>
        <p:spPr>
          <a:xfrm>
            <a:off x="4643604" y="2078875"/>
            <a:ext cx="3774300" cy="22611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39" name="Google Shape;39;p16"/>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17"/>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2" name="Google Shape;42;p17"/>
          <p:cNvGrpSpPr/>
          <p:nvPr/>
        </p:nvGrpSpPr>
        <p:grpSpPr>
          <a:xfrm>
            <a:off x="830392" y="1191256"/>
            <a:ext cx="745763" cy="45826"/>
            <a:chOff x="4580561" y="2589004"/>
            <a:chExt cx="1064464" cy="25200"/>
          </a:xfrm>
        </p:grpSpPr>
        <p:sp>
          <p:nvSpPr>
            <p:cNvPr id="43" name="Google Shape;43;p17"/>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 name="Google Shape;44;p17"/>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5" name="Google Shape;45;p17"/>
          <p:cNvSpPr txBox="1">
            <a:spLocks noGrp="1"/>
          </p:cNvSpPr>
          <p:nvPr>
            <p:ph type="title"/>
          </p:nvPr>
        </p:nvSpPr>
        <p:spPr>
          <a:xfrm>
            <a:off x="729450" y="1318650"/>
            <a:ext cx="7688400" cy="5352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a:endParaRPr/>
          </a:p>
        </p:txBody>
      </p:sp>
      <p:sp>
        <p:nvSpPr>
          <p:cNvPr id="46" name="Google Shape;46;p17"/>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sp>
        <p:nvSpPr>
          <p:cNvPr id="48" name="Google Shape;48;p18"/>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9" name="Google Shape;49;p18"/>
          <p:cNvGrpSpPr/>
          <p:nvPr/>
        </p:nvGrpSpPr>
        <p:grpSpPr>
          <a:xfrm>
            <a:off x="830392" y="1191256"/>
            <a:ext cx="745763" cy="45826"/>
            <a:chOff x="4580561" y="2589004"/>
            <a:chExt cx="1064464" cy="25200"/>
          </a:xfrm>
        </p:grpSpPr>
        <p:sp>
          <p:nvSpPr>
            <p:cNvPr id="50" name="Google Shape;50;p18"/>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 name="Google Shape;51;p18"/>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2" name="Google Shape;52;p18"/>
          <p:cNvSpPr txBox="1">
            <a:spLocks noGrp="1"/>
          </p:cNvSpPr>
          <p:nvPr>
            <p:ph type="title"/>
          </p:nvPr>
        </p:nvSpPr>
        <p:spPr>
          <a:xfrm>
            <a:off x="730000" y="1318650"/>
            <a:ext cx="3300900" cy="13815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a:endParaRPr/>
          </a:p>
        </p:txBody>
      </p:sp>
      <p:sp>
        <p:nvSpPr>
          <p:cNvPr id="53" name="Google Shape;53;p18"/>
          <p:cNvSpPr txBox="1">
            <a:spLocks noGrp="1"/>
          </p:cNvSpPr>
          <p:nvPr>
            <p:ph type="body" idx="1"/>
          </p:nvPr>
        </p:nvSpPr>
        <p:spPr>
          <a:xfrm>
            <a:off x="721225" y="2781725"/>
            <a:ext cx="3300900" cy="1597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54" name="Google Shape;54;p18"/>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5"/>
        <p:cNvGrpSpPr/>
        <p:nvPr/>
      </p:nvGrpSpPr>
      <p:grpSpPr>
        <a:xfrm>
          <a:off x="0" y="0"/>
          <a:ext cx="0" cy="0"/>
          <a:chOff x="0" y="0"/>
          <a:chExt cx="0" cy="0"/>
        </a:xfrm>
      </p:grpSpPr>
      <p:grpSp>
        <p:nvGrpSpPr>
          <p:cNvPr id="56" name="Google Shape;56;p19"/>
          <p:cNvGrpSpPr/>
          <p:nvPr/>
        </p:nvGrpSpPr>
        <p:grpSpPr>
          <a:xfrm>
            <a:off x="830392" y="4169130"/>
            <a:ext cx="745763" cy="45826"/>
            <a:chOff x="4580561" y="2589004"/>
            <a:chExt cx="1064464" cy="25200"/>
          </a:xfrm>
        </p:grpSpPr>
        <p:sp>
          <p:nvSpPr>
            <p:cNvPr id="57" name="Google Shape;57;p19"/>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9"/>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9" name="Google Shape;59;p19"/>
          <p:cNvSpPr txBox="1">
            <a:spLocks noGrp="1"/>
          </p:cNvSpPr>
          <p:nvPr>
            <p:ph type="title"/>
          </p:nvPr>
        </p:nvSpPr>
        <p:spPr>
          <a:xfrm>
            <a:off x="729450" y="864300"/>
            <a:ext cx="7021200" cy="29850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60" name="Google Shape;60;p19"/>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1"/>
        <p:cNvGrpSpPr/>
        <p:nvPr/>
      </p:nvGrpSpPr>
      <p:grpSpPr>
        <a:xfrm>
          <a:off x="0" y="0"/>
          <a:ext cx="0" cy="0"/>
          <a:chOff x="0" y="0"/>
          <a:chExt cx="0" cy="0"/>
        </a:xfrm>
      </p:grpSpPr>
      <p:sp>
        <p:nvSpPr>
          <p:cNvPr id="62" name="Google Shape;62;p20"/>
          <p:cNvSpPr/>
          <p:nvPr/>
        </p:nvSpPr>
        <p:spPr>
          <a:xfrm>
            <a:off x="0" y="0"/>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63" name="Google Shape;63;p20"/>
          <p:cNvGrpSpPr/>
          <p:nvPr/>
        </p:nvGrpSpPr>
        <p:grpSpPr>
          <a:xfrm>
            <a:off x="830392" y="1191256"/>
            <a:ext cx="745763" cy="45826"/>
            <a:chOff x="4580561" y="2589004"/>
            <a:chExt cx="1064464" cy="25200"/>
          </a:xfrm>
        </p:grpSpPr>
        <p:sp>
          <p:nvSpPr>
            <p:cNvPr id="64" name="Google Shape;64;p20"/>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20"/>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6" name="Google Shape;66;p20"/>
          <p:cNvSpPr txBox="1">
            <a:spLocks noGrp="1"/>
          </p:cNvSpPr>
          <p:nvPr>
            <p:ph type="title"/>
          </p:nvPr>
        </p:nvSpPr>
        <p:spPr>
          <a:xfrm>
            <a:off x="730000" y="1318650"/>
            <a:ext cx="3300900" cy="16872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a:endParaRPr/>
          </a:p>
        </p:txBody>
      </p:sp>
      <p:sp>
        <p:nvSpPr>
          <p:cNvPr id="67" name="Google Shape;67;p20"/>
          <p:cNvSpPr txBox="1">
            <a:spLocks noGrp="1"/>
          </p:cNvSpPr>
          <p:nvPr>
            <p:ph type="subTitle" idx="1"/>
          </p:nvPr>
        </p:nvSpPr>
        <p:spPr>
          <a:xfrm>
            <a:off x="724950" y="3161525"/>
            <a:ext cx="3300900" cy="759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1600"/>
              <a:buNone/>
              <a:defRPr sz="1600"/>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a:endParaRPr/>
          </a:p>
        </p:txBody>
      </p:sp>
      <p:sp>
        <p:nvSpPr>
          <p:cNvPr id="68" name="Google Shape;68;p20"/>
          <p:cNvSpPr txBox="1">
            <a:spLocks noGrp="1"/>
          </p:cNvSpPr>
          <p:nvPr>
            <p:ph type="body" idx="2"/>
          </p:nvPr>
        </p:nvSpPr>
        <p:spPr>
          <a:xfrm>
            <a:off x="5174225" y="1352625"/>
            <a:ext cx="3374400" cy="3025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9" name="Google Shape;69;p20"/>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0"/>
        <p:cNvGrpSpPr/>
        <p:nvPr/>
      </p:nvGrpSpPr>
      <p:grpSpPr>
        <a:xfrm>
          <a:off x="0" y="0"/>
          <a:ext cx="0" cy="0"/>
          <a:chOff x="0" y="0"/>
          <a:chExt cx="0" cy="0"/>
        </a:xfrm>
      </p:grpSpPr>
      <p:sp>
        <p:nvSpPr>
          <p:cNvPr id="71" name="Google Shape;71;p21"/>
          <p:cNvSpPr txBox="1">
            <a:spLocks noGrp="1"/>
          </p:cNvSpPr>
          <p:nvPr>
            <p:ph type="body" idx="1"/>
          </p:nvPr>
        </p:nvSpPr>
        <p:spPr>
          <a:xfrm>
            <a:off x="724950" y="4372551"/>
            <a:ext cx="7697400" cy="4605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72" name="Google Shape;72;p21"/>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73"/>
        <p:cNvGrpSpPr/>
        <p:nvPr/>
      </p:nvGrpSpPr>
      <p:grpSpPr>
        <a:xfrm>
          <a:off x="0" y="0"/>
          <a:ext cx="0" cy="0"/>
          <a:chOff x="0" y="0"/>
          <a:chExt cx="0" cy="0"/>
        </a:xfrm>
      </p:grpSpPr>
      <p:grpSp>
        <p:nvGrpSpPr>
          <p:cNvPr id="74" name="Google Shape;74;p22"/>
          <p:cNvGrpSpPr/>
          <p:nvPr/>
        </p:nvGrpSpPr>
        <p:grpSpPr>
          <a:xfrm>
            <a:off x="830392" y="4169130"/>
            <a:ext cx="745763" cy="45826"/>
            <a:chOff x="4580561" y="2589004"/>
            <a:chExt cx="1064464" cy="25200"/>
          </a:xfrm>
        </p:grpSpPr>
        <p:sp>
          <p:nvSpPr>
            <p:cNvPr id="75" name="Google Shape;75;p22"/>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22"/>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7" name="Google Shape;77;p22"/>
          <p:cNvSpPr txBox="1">
            <a:spLocks noGrp="1"/>
          </p:cNvSpPr>
          <p:nvPr>
            <p:ph type="title" hasCustomPrompt="1"/>
          </p:nvPr>
        </p:nvSpPr>
        <p:spPr>
          <a:xfrm>
            <a:off x="729450" y="733950"/>
            <a:ext cx="7688400" cy="1244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8000"/>
              <a:buNone/>
              <a:defRPr sz="8000">
                <a:solidFill>
                  <a:schemeClr val="lt1"/>
                </a:solidFill>
              </a:defRPr>
            </a:lvl1pPr>
            <a:lvl2pPr lvl="1" algn="l">
              <a:lnSpc>
                <a:spcPct val="100000"/>
              </a:lnSpc>
              <a:spcBef>
                <a:spcPts val="0"/>
              </a:spcBef>
              <a:spcAft>
                <a:spcPts val="0"/>
              </a:spcAft>
              <a:buClr>
                <a:schemeClr val="lt1"/>
              </a:buClr>
              <a:buSzPts val="8000"/>
              <a:buNone/>
              <a:defRPr sz="8000">
                <a:solidFill>
                  <a:schemeClr val="lt1"/>
                </a:solidFill>
              </a:defRPr>
            </a:lvl2pPr>
            <a:lvl3pPr lvl="2" algn="l">
              <a:lnSpc>
                <a:spcPct val="100000"/>
              </a:lnSpc>
              <a:spcBef>
                <a:spcPts val="0"/>
              </a:spcBef>
              <a:spcAft>
                <a:spcPts val="0"/>
              </a:spcAft>
              <a:buClr>
                <a:schemeClr val="lt1"/>
              </a:buClr>
              <a:buSzPts val="8000"/>
              <a:buNone/>
              <a:defRPr sz="8000">
                <a:solidFill>
                  <a:schemeClr val="lt1"/>
                </a:solidFill>
              </a:defRPr>
            </a:lvl3pPr>
            <a:lvl4pPr lvl="3" algn="l">
              <a:lnSpc>
                <a:spcPct val="100000"/>
              </a:lnSpc>
              <a:spcBef>
                <a:spcPts val="0"/>
              </a:spcBef>
              <a:spcAft>
                <a:spcPts val="0"/>
              </a:spcAft>
              <a:buClr>
                <a:schemeClr val="lt1"/>
              </a:buClr>
              <a:buSzPts val="8000"/>
              <a:buNone/>
              <a:defRPr sz="8000">
                <a:solidFill>
                  <a:schemeClr val="lt1"/>
                </a:solidFill>
              </a:defRPr>
            </a:lvl4pPr>
            <a:lvl5pPr lvl="4" algn="l">
              <a:lnSpc>
                <a:spcPct val="100000"/>
              </a:lnSpc>
              <a:spcBef>
                <a:spcPts val="0"/>
              </a:spcBef>
              <a:spcAft>
                <a:spcPts val="0"/>
              </a:spcAft>
              <a:buClr>
                <a:schemeClr val="lt1"/>
              </a:buClr>
              <a:buSzPts val="8000"/>
              <a:buNone/>
              <a:defRPr sz="8000">
                <a:solidFill>
                  <a:schemeClr val="lt1"/>
                </a:solidFill>
              </a:defRPr>
            </a:lvl5pPr>
            <a:lvl6pPr lvl="5" algn="l">
              <a:lnSpc>
                <a:spcPct val="100000"/>
              </a:lnSpc>
              <a:spcBef>
                <a:spcPts val="0"/>
              </a:spcBef>
              <a:spcAft>
                <a:spcPts val="0"/>
              </a:spcAft>
              <a:buClr>
                <a:schemeClr val="lt1"/>
              </a:buClr>
              <a:buSzPts val="8000"/>
              <a:buNone/>
              <a:defRPr sz="8000">
                <a:solidFill>
                  <a:schemeClr val="lt1"/>
                </a:solidFill>
              </a:defRPr>
            </a:lvl6pPr>
            <a:lvl7pPr lvl="6" algn="l">
              <a:lnSpc>
                <a:spcPct val="100000"/>
              </a:lnSpc>
              <a:spcBef>
                <a:spcPts val="0"/>
              </a:spcBef>
              <a:spcAft>
                <a:spcPts val="0"/>
              </a:spcAft>
              <a:buClr>
                <a:schemeClr val="lt1"/>
              </a:buClr>
              <a:buSzPts val="8000"/>
              <a:buNone/>
              <a:defRPr sz="8000">
                <a:solidFill>
                  <a:schemeClr val="lt1"/>
                </a:solidFill>
              </a:defRPr>
            </a:lvl7pPr>
            <a:lvl8pPr lvl="7" algn="l">
              <a:lnSpc>
                <a:spcPct val="100000"/>
              </a:lnSpc>
              <a:spcBef>
                <a:spcPts val="0"/>
              </a:spcBef>
              <a:spcAft>
                <a:spcPts val="0"/>
              </a:spcAft>
              <a:buClr>
                <a:schemeClr val="lt1"/>
              </a:buClr>
              <a:buSzPts val="8000"/>
              <a:buNone/>
              <a:defRPr sz="8000">
                <a:solidFill>
                  <a:schemeClr val="lt1"/>
                </a:solidFill>
              </a:defRPr>
            </a:lvl8pPr>
            <a:lvl9pPr lvl="8" algn="l">
              <a:lnSpc>
                <a:spcPct val="100000"/>
              </a:lnSpc>
              <a:spcBef>
                <a:spcPts val="0"/>
              </a:spcBef>
              <a:spcAft>
                <a:spcPts val="0"/>
              </a:spcAft>
              <a:buClr>
                <a:schemeClr val="lt1"/>
              </a:buClr>
              <a:buSzPts val="8000"/>
              <a:buNone/>
              <a:defRPr sz="8000">
                <a:solidFill>
                  <a:schemeClr val="lt1"/>
                </a:solidFill>
              </a:defRPr>
            </a:lvl9pPr>
          </a:lstStyle>
          <a:p>
            <a:r>
              <a:t>xx%</a:t>
            </a:r>
          </a:p>
        </p:txBody>
      </p:sp>
      <p:sp>
        <p:nvSpPr>
          <p:cNvPr id="78" name="Google Shape;78;p22"/>
          <p:cNvSpPr txBox="1">
            <a:spLocks noGrp="1"/>
          </p:cNvSpPr>
          <p:nvPr>
            <p:ph type="body" idx="1"/>
          </p:nvPr>
        </p:nvSpPr>
        <p:spPr>
          <a:xfrm>
            <a:off x="729450" y="2272888"/>
            <a:ext cx="7688400" cy="15804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Clr>
                <a:schemeClr val="lt1"/>
              </a:buClr>
              <a:buSzPts val="1300"/>
              <a:buChar char="●"/>
              <a:defRPr>
                <a:solidFill>
                  <a:schemeClr val="lt1"/>
                </a:solidFill>
              </a:defRPr>
            </a:lvl1pPr>
            <a:lvl2pPr marL="914400" lvl="1" indent="-298450" algn="l">
              <a:lnSpc>
                <a:spcPct val="115000"/>
              </a:lnSpc>
              <a:spcBef>
                <a:spcPts val="0"/>
              </a:spcBef>
              <a:spcAft>
                <a:spcPts val="0"/>
              </a:spcAft>
              <a:buClr>
                <a:schemeClr val="lt1"/>
              </a:buClr>
              <a:buSzPts val="1100"/>
              <a:buChar char="○"/>
              <a:defRPr>
                <a:solidFill>
                  <a:schemeClr val="lt1"/>
                </a:solidFill>
              </a:defRPr>
            </a:lvl2pPr>
            <a:lvl3pPr marL="1371600" lvl="2" indent="-298450" algn="l">
              <a:lnSpc>
                <a:spcPct val="115000"/>
              </a:lnSpc>
              <a:spcBef>
                <a:spcPts val="0"/>
              </a:spcBef>
              <a:spcAft>
                <a:spcPts val="0"/>
              </a:spcAft>
              <a:buClr>
                <a:schemeClr val="lt1"/>
              </a:buClr>
              <a:buSzPts val="1100"/>
              <a:buChar char="■"/>
              <a:defRPr>
                <a:solidFill>
                  <a:schemeClr val="lt1"/>
                </a:solidFill>
              </a:defRPr>
            </a:lvl3pPr>
            <a:lvl4pPr marL="1828800" lvl="3" indent="-298450" algn="l">
              <a:lnSpc>
                <a:spcPct val="115000"/>
              </a:lnSpc>
              <a:spcBef>
                <a:spcPts val="0"/>
              </a:spcBef>
              <a:spcAft>
                <a:spcPts val="0"/>
              </a:spcAft>
              <a:buClr>
                <a:schemeClr val="lt1"/>
              </a:buClr>
              <a:buSzPts val="1100"/>
              <a:buChar char="●"/>
              <a:defRPr>
                <a:solidFill>
                  <a:schemeClr val="lt1"/>
                </a:solidFill>
              </a:defRPr>
            </a:lvl4pPr>
            <a:lvl5pPr marL="2286000" lvl="4" indent="-298450" algn="l">
              <a:lnSpc>
                <a:spcPct val="115000"/>
              </a:lnSpc>
              <a:spcBef>
                <a:spcPts val="0"/>
              </a:spcBef>
              <a:spcAft>
                <a:spcPts val="0"/>
              </a:spcAft>
              <a:buClr>
                <a:schemeClr val="lt1"/>
              </a:buClr>
              <a:buSzPts val="1100"/>
              <a:buChar char="○"/>
              <a:defRPr>
                <a:solidFill>
                  <a:schemeClr val="lt1"/>
                </a:solidFill>
              </a:defRPr>
            </a:lvl5pPr>
            <a:lvl6pPr marL="2743200" lvl="5" indent="-298450" algn="l">
              <a:lnSpc>
                <a:spcPct val="115000"/>
              </a:lnSpc>
              <a:spcBef>
                <a:spcPts val="0"/>
              </a:spcBef>
              <a:spcAft>
                <a:spcPts val="0"/>
              </a:spcAft>
              <a:buClr>
                <a:schemeClr val="lt1"/>
              </a:buClr>
              <a:buSzPts val="1100"/>
              <a:buChar char="■"/>
              <a:defRPr>
                <a:solidFill>
                  <a:schemeClr val="lt1"/>
                </a:solidFill>
              </a:defRPr>
            </a:lvl6pPr>
            <a:lvl7pPr marL="3200400" lvl="6" indent="-298450" algn="l">
              <a:lnSpc>
                <a:spcPct val="115000"/>
              </a:lnSpc>
              <a:spcBef>
                <a:spcPts val="0"/>
              </a:spcBef>
              <a:spcAft>
                <a:spcPts val="0"/>
              </a:spcAft>
              <a:buClr>
                <a:schemeClr val="lt1"/>
              </a:buClr>
              <a:buSzPts val="1100"/>
              <a:buChar char="●"/>
              <a:defRPr>
                <a:solidFill>
                  <a:schemeClr val="lt1"/>
                </a:solidFill>
              </a:defRPr>
            </a:lvl7pPr>
            <a:lvl8pPr marL="3657600" lvl="7" indent="-298450" algn="l">
              <a:lnSpc>
                <a:spcPct val="115000"/>
              </a:lnSpc>
              <a:spcBef>
                <a:spcPts val="0"/>
              </a:spcBef>
              <a:spcAft>
                <a:spcPts val="0"/>
              </a:spcAft>
              <a:buClr>
                <a:schemeClr val="lt1"/>
              </a:buClr>
              <a:buSzPts val="1100"/>
              <a:buChar char="○"/>
              <a:defRPr>
                <a:solidFill>
                  <a:schemeClr val="lt1"/>
                </a:solidFill>
              </a:defRPr>
            </a:lvl8pPr>
            <a:lvl9pPr marL="4114800" lvl="8" indent="-298450" algn="l">
              <a:lnSpc>
                <a:spcPct val="115000"/>
              </a:lnSpc>
              <a:spcBef>
                <a:spcPts val="0"/>
              </a:spcBef>
              <a:spcAft>
                <a:spcPts val="0"/>
              </a:spcAft>
              <a:buClr>
                <a:schemeClr val="lt1"/>
              </a:buClr>
              <a:buSzPts val="1100"/>
              <a:buChar char="■"/>
              <a:defRPr>
                <a:solidFill>
                  <a:schemeClr val="lt1"/>
                </a:solidFill>
              </a:defRPr>
            </a:lvl9pPr>
          </a:lstStyle>
          <a:p>
            <a:endParaRPr/>
          </a:p>
        </p:txBody>
      </p:sp>
      <p:sp>
        <p:nvSpPr>
          <p:cNvPr id="79" name="Google Shape;79;p22"/>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0"/>
        <p:cNvGrpSpPr/>
        <p:nvPr/>
      </p:nvGrpSpPr>
      <p:grpSpPr>
        <a:xfrm>
          <a:off x="0" y="0"/>
          <a:ext cx="0" cy="0"/>
          <a:chOff x="0" y="0"/>
          <a:chExt cx="0" cy="0"/>
        </a:xfrm>
      </p:grpSpPr>
      <p:sp>
        <p:nvSpPr>
          <p:cNvPr id="81" name="Google Shape;81;p23"/>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treamline">
    <p:bg>
      <p:bgPr>
        <a:solidFill>
          <a:schemeClr val="dk1"/>
        </a:solidFill>
        <a:effectLst/>
      </p:bgPr>
    </p:bg>
    <p:spTree>
      <p:nvGrpSpPr>
        <p:cNvPr id="1" name="Shape 5"/>
        <p:cNvGrpSpPr/>
        <p:nvPr/>
      </p:nvGrpSpPr>
      <p:grpSpPr>
        <a:xfrm>
          <a:off x="0" y="0"/>
          <a:ext cx="0" cy="0"/>
          <a:chOff x="0" y="0"/>
          <a:chExt cx="0" cy="0"/>
        </a:xfrm>
      </p:grpSpPr>
      <p:sp>
        <p:nvSpPr>
          <p:cNvPr id="6" name="Google Shape;6;p1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1pPr>
            <a:lvl2pPr marR="0" lvl="1"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2pPr>
            <a:lvl3pPr marR="0" lvl="2"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3pPr>
            <a:lvl4pPr marR="0" lvl="3"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4pPr>
            <a:lvl5pPr marR="0" lvl="4"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5pPr>
            <a:lvl6pPr marR="0" lvl="5"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6pPr>
            <a:lvl7pPr marR="0" lvl="6"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7pPr>
            <a:lvl8pPr marR="0" lvl="7"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8pPr>
            <a:lvl9pPr marR="0" lvl="8"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9pPr>
          </a:lstStyle>
          <a:p>
            <a:endParaRPr/>
          </a:p>
        </p:txBody>
      </p:sp>
      <p:sp>
        <p:nvSpPr>
          <p:cNvPr id="7" name="Google Shape;7;p12"/>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accent1"/>
              </a:buClr>
              <a:buSzPts val="1300"/>
              <a:buFont typeface="Lato"/>
              <a:buChar char="●"/>
              <a:defRPr sz="1300" b="0" i="0" u="none" strike="noStrike" cap="none">
                <a:solidFill>
                  <a:schemeClr val="accent1"/>
                </a:solidFill>
                <a:latin typeface="Lato"/>
                <a:ea typeface="Lato"/>
                <a:cs typeface="Lato"/>
                <a:sym typeface="Lato"/>
              </a:defRPr>
            </a:lvl1pPr>
            <a:lvl2pPr marL="914400" marR="0" lvl="1"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2pPr>
            <a:lvl3pPr marL="1371600" marR="0" lvl="2"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3pPr>
            <a:lvl4pPr marL="1828800" marR="0" lvl="3"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4pPr>
            <a:lvl5pPr marL="2286000" marR="0" lvl="4"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5pPr>
            <a:lvl6pPr marL="2743200" marR="0" lvl="5"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6pPr>
            <a:lvl7pPr marL="3200400" marR="0" lvl="6"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7pPr>
            <a:lvl8pPr marL="3657600" marR="0" lvl="7"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8pPr>
            <a:lvl9pPr marL="4114800" marR="0" lvl="8"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9pPr>
          </a:lstStyle>
          <a:p>
            <a:endParaRPr/>
          </a:p>
        </p:txBody>
      </p:sp>
      <p:sp>
        <p:nvSpPr>
          <p:cNvPr id="8" name="Google Shape;8;p12"/>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hyperlink" Target="https://www.statista.com/topics/5021/dairy-industry-in-china/#topicHeader__wrapper" TargetMode="External"/><Relationship Id="rId3" Type="http://schemas.openxmlformats.org/officeDocument/2006/relationships/hyperlink" Target="https://www.worldbank.org/en/country/china/overview" TargetMode="External"/><Relationship Id="rId7" Type="http://schemas.openxmlformats.org/officeDocument/2006/relationships/hyperlink" Target="https://www.statista.com/statistics/1098497/china-per-capita-milk-dairy-consumption/"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www.statista.com/topics/5021/dairy-industry-in-china/" TargetMode="External"/><Relationship Id="rId5" Type="http://schemas.openxmlformats.org/officeDocument/2006/relationships/hyperlink" Target="https://www.statista.com/statistics/1085940/china-leading-uht-milk-brands-market-share/" TargetMode="External"/><Relationship Id="rId4" Type="http://schemas.openxmlformats.org/officeDocument/2006/relationships/hyperlink" Target="https://www.statista.com/statistics/413349/group-revenue-marks-and-spencer-mands/#:~:text=In%20the%20financial%20year%20ending,pounds%20from%20the%20previous%20ye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
          <p:cNvSpPr txBox="1">
            <a:spLocks noGrp="1"/>
          </p:cNvSpPr>
          <p:nvPr>
            <p:ph type="title"/>
          </p:nvPr>
        </p:nvSpPr>
        <p:spPr>
          <a:xfrm>
            <a:off x="729450" y="1318650"/>
            <a:ext cx="7688700" cy="5352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endParaRPr b="1"/>
          </a:p>
          <a:p>
            <a:pPr marL="0" lvl="0" indent="0" algn="l" rtl="0">
              <a:lnSpc>
                <a:spcPct val="100000"/>
              </a:lnSpc>
              <a:spcBef>
                <a:spcPts val="0"/>
              </a:spcBef>
              <a:spcAft>
                <a:spcPts val="0"/>
              </a:spcAft>
              <a:buSzPct val="111111"/>
              <a:buNone/>
            </a:pPr>
            <a:endParaRPr b="1"/>
          </a:p>
          <a:p>
            <a:pPr marL="0" lvl="0" indent="0" algn="ctr" rtl="0">
              <a:lnSpc>
                <a:spcPct val="100000"/>
              </a:lnSpc>
              <a:spcBef>
                <a:spcPts val="0"/>
              </a:spcBef>
              <a:spcAft>
                <a:spcPts val="0"/>
              </a:spcAft>
              <a:buClr>
                <a:schemeClr val="dk1"/>
              </a:buClr>
              <a:buSzPct val="42306"/>
              <a:buFont typeface="Arial"/>
              <a:buNone/>
            </a:pPr>
            <a:r>
              <a:rPr lang="en-GB" b="1"/>
              <a:t>Global Business Environment Assessment 1 </a:t>
            </a:r>
            <a:endParaRPr b="1"/>
          </a:p>
          <a:p>
            <a:pPr marL="0" lvl="0" indent="0" algn="ctr" rtl="0">
              <a:lnSpc>
                <a:spcPct val="100000"/>
              </a:lnSpc>
              <a:spcBef>
                <a:spcPts val="0"/>
              </a:spcBef>
              <a:spcAft>
                <a:spcPts val="0"/>
              </a:spcAft>
              <a:buNone/>
            </a:pPr>
            <a:r>
              <a:rPr lang="en-GB"/>
              <a:t>Name: Bianca Florentina Mirica</a:t>
            </a:r>
            <a:endParaRPr/>
          </a:p>
          <a:p>
            <a:pPr marL="0" lvl="0" indent="0" algn="ctr" rtl="0">
              <a:lnSpc>
                <a:spcPct val="100000"/>
              </a:lnSpc>
              <a:spcBef>
                <a:spcPts val="0"/>
              </a:spcBef>
              <a:spcAft>
                <a:spcPts val="0"/>
              </a:spcAft>
              <a:buNone/>
            </a:pPr>
            <a:r>
              <a:rPr lang="en-GB"/>
              <a:t>Student id: 2030299</a:t>
            </a:r>
            <a:endParaRPr/>
          </a:p>
          <a:p>
            <a:pPr marL="0" lvl="0" indent="0" algn="ctr" rtl="0">
              <a:lnSpc>
                <a:spcPct val="100000"/>
              </a:lnSpc>
              <a:spcBef>
                <a:spcPts val="0"/>
              </a:spcBef>
              <a:spcAft>
                <a:spcPts val="0"/>
              </a:spcAft>
              <a:buNone/>
            </a:pPr>
            <a:r>
              <a:rPr lang="en-GB"/>
              <a:t>Lecturer: Nadeen Mirza </a:t>
            </a:r>
            <a:endParaRPr/>
          </a:p>
          <a:p>
            <a:pPr marL="0" lvl="0" indent="0" algn="ctr" rtl="0">
              <a:lnSpc>
                <a:spcPct val="100000"/>
              </a:lnSpc>
              <a:spcBef>
                <a:spcPts val="0"/>
              </a:spcBef>
              <a:spcAft>
                <a:spcPts val="0"/>
              </a:spcAft>
              <a:buClr>
                <a:schemeClr val="dk1"/>
              </a:buClr>
              <a:buSzPct val="42306"/>
              <a:buFont typeface="Arial"/>
              <a:buNone/>
            </a:pPr>
            <a:endParaRPr/>
          </a:p>
          <a:p>
            <a:pPr marL="0" lvl="0" indent="0" algn="l" rtl="0">
              <a:lnSpc>
                <a:spcPct val="100000"/>
              </a:lnSpc>
              <a:spcBef>
                <a:spcPts val="0"/>
              </a:spcBef>
              <a:spcAft>
                <a:spcPts val="0"/>
              </a:spcAft>
              <a:buClr>
                <a:schemeClr val="dk1"/>
              </a:buClr>
              <a:buSzPct val="42306"/>
              <a:buFont typeface="Arial"/>
              <a:buNone/>
            </a:pPr>
            <a:endParaRPr/>
          </a:p>
          <a:p>
            <a:pPr marL="0" lvl="0" indent="0" algn="l" rtl="0">
              <a:lnSpc>
                <a:spcPct val="100000"/>
              </a:lnSpc>
              <a:spcBef>
                <a:spcPts val="0"/>
              </a:spcBef>
              <a:spcAft>
                <a:spcPts val="0"/>
              </a:spcAft>
              <a:buSzPct val="111111"/>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2"/>
          <p:cNvSpPr txBox="1">
            <a:spLocks noGrp="1"/>
          </p:cNvSpPr>
          <p:nvPr>
            <p:ph type="title"/>
          </p:nvPr>
        </p:nvSpPr>
        <p:spPr>
          <a:xfrm>
            <a:off x="729450" y="1318650"/>
            <a:ext cx="7688700" cy="5352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Table of contents </a:t>
            </a:r>
            <a:endParaRPr/>
          </a:p>
        </p:txBody>
      </p:sp>
      <p:sp>
        <p:nvSpPr>
          <p:cNvPr id="92" name="Google Shape;92;p2"/>
          <p:cNvSpPr txBox="1">
            <a:spLocks noGrp="1"/>
          </p:cNvSpPr>
          <p:nvPr>
            <p:ph type="body" idx="1"/>
          </p:nvPr>
        </p:nvSpPr>
        <p:spPr>
          <a:xfrm>
            <a:off x="729450" y="2078875"/>
            <a:ext cx="7688700" cy="2261100"/>
          </a:xfrm>
          <a:prstGeom prst="rect">
            <a:avLst/>
          </a:prstGeom>
          <a:noFill/>
          <a:ln>
            <a:noFill/>
          </a:ln>
        </p:spPr>
        <p:txBody>
          <a:bodyPr spcFirstLastPara="1" wrap="square" lIns="91425" tIns="91425" rIns="91425" bIns="91425" anchor="t" anchorCtr="0">
            <a:normAutofit/>
          </a:bodyPr>
          <a:lstStyle/>
          <a:p>
            <a:pPr marL="457200" lvl="0" indent="-311150" algn="l" rtl="0">
              <a:lnSpc>
                <a:spcPct val="115000"/>
              </a:lnSpc>
              <a:spcBef>
                <a:spcPts val="0"/>
              </a:spcBef>
              <a:spcAft>
                <a:spcPts val="0"/>
              </a:spcAft>
              <a:buSzPts val="1300"/>
              <a:buChar char="●"/>
            </a:pPr>
            <a:r>
              <a:rPr lang="en-GB"/>
              <a:t>Introduction </a:t>
            </a:r>
            <a:endParaRPr/>
          </a:p>
          <a:p>
            <a:pPr marL="457200" lvl="0" indent="-311150" algn="l" rtl="0">
              <a:lnSpc>
                <a:spcPct val="115000"/>
              </a:lnSpc>
              <a:spcBef>
                <a:spcPts val="0"/>
              </a:spcBef>
              <a:spcAft>
                <a:spcPts val="0"/>
              </a:spcAft>
              <a:buSzPts val="1300"/>
              <a:buChar char="●"/>
            </a:pPr>
            <a:r>
              <a:rPr lang="en-GB"/>
              <a:t>Challenges </a:t>
            </a:r>
            <a:endParaRPr/>
          </a:p>
          <a:p>
            <a:pPr marL="457200" lvl="0" indent="-311150" algn="l" rtl="0">
              <a:lnSpc>
                <a:spcPct val="115000"/>
              </a:lnSpc>
              <a:spcBef>
                <a:spcPts val="0"/>
              </a:spcBef>
              <a:spcAft>
                <a:spcPts val="0"/>
              </a:spcAft>
              <a:buSzPts val="1300"/>
              <a:buChar char="●"/>
            </a:pPr>
            <a:r>
              <a:rPr lang="en-GB"/>
              <a:t>Key findings </a:t>
            </a:r>
            <a:endParaRPr/>
          </a:p>
          <a:p>
            <a:pPr marL="457200" lvl="0" indent="-311150" algn="l" rtl="0">
              <a:lnSpc>
                <a:spcPct val="115000"/>
              </a:lnSpc>
              <a:spcBef>
                <a:spcPts val="0"/>
              </a:spcBef>
              <a:spcAft>
                <a:spcPts val="0"/>
              </a:spcAft>
              <a:buSzPts val="1300"/>
              <a:buChar char="●"/>
            </a:pPr>
            <a:r>
              <a:rPr lang="en-GB"/>
              <a:t>Conclusion </a:t>
            </a:r>
            <a:endParaRPr/>
          </a:p>
          <a:p>
            <a:pPr marL="457200" lvl="0" indent="-311150" algn="l" rtl="0">
              <a:lnSpc>
                <a:spcPct val="115000"/>
              </a:lnSpc>
              <a:spcBef>
                <a:spcPts val="0"/>
              </a:spcBef>
              <a:spcAft>
                <a:spcPts val="0"/>
              </a:spcAft>
              <a:buSzPts val="1300"/>
              <a:buChar char="●"/>
            </a:pPr>
            <a:r>
              <a:rPr lang="en-GB"/>
              <a:t>Reference list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3"/>
          <p:cNvSpPr txBox="1">
            <a:spLocks noGrp="1"/>
          </p:cNvSpPr>
          <p:nvPr>
            <p:ph type="title"/>
          </p:nvPr>
        </p:nvSpPr>
        <p:spPr>
          <a:xfrm>
            <a:off x="729450" y="1318650"/>
            <a:ext cx="7688700" cy="5352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Introduction </a:t>
            </a:r>
            <a:endParaRPr/>
          </a:p>
        </p:txBody>
      </p:sp>
      <p:sp>
        <p:nvSpPr>
          <p:cNvPr id="98" name="Google Shape;98;p3"/>
          <p:cNvSpPr txBox="1">
            <a:spLocks noGrp="1"/>
          </p:cNvSpPr>
          <p:nvPr>
            <p:ph type="body" idx="1"/>
          </p:nvPr>
        </p:nvSpPr>
        <p:spPr>
          <a:xfrm>
            <a:off x="311700" y="1853849"/>
            <a:ext cx="5438100" cy="2715025"/>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300"/>
              <a:buNone/>
            </a:pPr>
            <a:r>
              <a:rPr lang="en-GB" dirty="0"/>
              <a:t>International business can be referred to as the business of products and services, capital or knowledge or technology across the borders of countries at a transactional or global scale.</a:t>
            </a:r>
            <a:endParaRPr dirty="0"/>
          </a:p>
        </p:txBody>
      </p:sp>
      <p:pic>
        <p:nvPicPr>
          <p:cNvPr id="99" name="Google Shape;99;p3"/>
          <p:cNvPicPr preferRelativeResize="0"/>
          <p:nvPr/>
        </p:nvPicPr>
        <p:blipFill rotWithShape="1">
          <a:blip r:embed="rId3">
            <a:alphaModFix/>
          </a:blip>
          <a:srcRect/>
          <a:stretch/>
        </p:blipFill>
        <p:spPr>
          <a:xfrm>
            <a:off x="5884300" y="1222450"/>
            <a:ext cx="2133600" cy="11525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4"/>
          <p:cNvSpPr txBox="1">
            <a:spLocks noGrp="1"/>
          </p:cNvSpPr>
          <p:nvPr>
            <p:ph type="title"/>
          </p:nvPr>
        </p:nvSpPr>
        <p:spPr>
          <a:xfrm>
            <a:off x="729450" y="1318650"/>
            <a:ext cx="7688700" cy="5352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Challenges </a:t>
            </a:r>
            <a:endParaRPr/>
          </a:p>
        </p:txBody>
      </p:sp>
      <p:sp>
        <p:nvSpPr>
          <p:cNvPr id="105" name="Google Shape;105;p4"/>
          <p:cNvSpPr txBox="1">
            <a:spLocks noGrp="1"/>
          </p:cNvSpPr>
          <p:nvPr>
            <p:ph type="body" idx="1"/>
          </p:nvPr>
        </p:nvSpPr>
        <p:spPr>
          <a:xfrm>
            <a:off x="729450" y="2078875"/>
            <a:ext cx="7688700" cy="2261100"/>
          </a:xfrm>
          <a:prstGeom prst="rect">
            <a:avLst/>
          </a:prstGeom>
          <a:noFill/>
          <a:ln>
            <a:noFill/>
          </a:ln>
        </p:spPr>
        <p:txBody>
          <a:bodyPr spcFirstLastPara="1" wrap="square" lIns="91425" tIns="91425" rIns="91425" bIns="91425" anchor="t" anchorCtr="0">
            <a:normAutofit/>
          </a:bodyPr>
          <a:lstStyle/>
          <a:p>
            <a:pPr marL="457200" lvl="0" indent="-311150" algn="l" rtl="0">
              <a:lnSpc>
                <a:spcPct val="115000"/>
              </a:lnSpc>
              <a:spcBef>
                <a:spcPts val="0"/>
              </a:spcBef>
              <a:spcAft>
                <a:spcPts val="0"/>
              </a:spcAft>
              <a:buSzPts val="1300"/>
              <a:buChar char="●"/>
            </a:pPr>
            <a:r>
              <a:rPr lang="en-GB"/>
              <a:t>Least number of customer base </a:t>
            </a:r>
            <a:endParaRPr/>
          </a:p>
          <a:p>
            <a:pPr marL="457200" lvl="0" indent="-311150" algn="l" rtl="0">
              <a:lnSpc>
                <a:spcPct val="115000"/>
              </a:lnSpc>
              <a:spcBef>
                <a:spcPts val="0"/>
              </a:spcBef>
              <a:spcAft>
                <a:spcPts val="0"/>
              </a:spcAft>
              <a:buSzPts val="1300"/>
              <a:buChar char="●"/>
            </a:pPr>
            <a:r>
              <a:rPr lang="en-GB"/>
              <a:t>Convincing the employees </a:t>
            </a:r>
            <a:endParaRPr/>
          </a:p>
          <a:p>
            <a:pPr marL="457200" lvl="0" indent="-311150" algn="l" rtl="0">
              <a:lnSpc>
                <a:spcPct val="115000"/>
              </a:lnSpc>
              <a:spcBef>
                <a:spcPts val="0"/>
              </a:spcBef>
              <a:spcAft>
                <a:spcPts val="0"/>
              </a:spcAft>
              <a:buSzPts val="1300"/>
              <a:buChar char="●"/>
            </a:pPr>
            <a:r>
              <a:rPr lang="en-GB"/>
              <a:t>Conflict with the partners.</a:t>
            </a:r>
            <a:endParaRPr/>
          </a:p>
          <a:p>
            <a:pPr marL="457200" lvl="0" indent="-311150" algn="l" rtl="0">
              <a:lnSpc>
                <a:spcPct val="115000"/>
              </a:lnSpc>
              <a:spcBef>
                <a:spcPts val="0"/>
              </a:spcBef>
              <a:spcAft>
                <a:spcPts val="0"/>
              </a:spcAft>
              <a:buSzPts val="1300"/>
              <a:buChar char="●"/>
            </a:pPr>
            <a:r>
              <a:rPr lang="en-GB"/>
              <a:t>Training and development </a:t>
            </a:r>
            <a:endParaRPr/>
          </a:p>
          <a:p>
            <a:pPr marL="457200" lvl="0" indent="-311150" algn="l" rtl="0">
              <a:lnSpc>
                <a:spcPct val="115000"/>
              </a:lnSpc>
              <a:spcBef>
                <a:spcPts val="0"/>
              </a:spcBef>
              <a:spcAft>
                <a:spcPts val="0"/>
              </a:spcAft>
              <a:buSzPts val="1300"/>
              <a:buChar char="●"/>
            </a:pPr>
            <a:r>
              <a:rPr lang="en-GB"/>
              <a:t>Gathering market data </a:t>
            </a:r>
            <a:endParaRPr/>
          </a:p>
          <a:p>
            <a:pPr marL="0" lvl="0" indent="0" algn="l" rtl="0">
              <a:lnSpc>
                <a:spcPct val="115000"/>
              </a:lnSpc>
              <a:spcBef>
                <a:spcPts val="1200"/>
              </a:spcBef>
              <a:spcAft>
                <a:spcPts val="1200"/>
              </a:spcAft>
              <a:buSzPts val="1300"/>
              <a:buNone/>
            </a:pPr>
            <a:endParaRPr/>
          </a:p>
        </p:txBody>
      </p:sp>
      <p:pic>
        <p:nvPicPr>
          <p:cNvPr id="106" name="Google Shape;106;p4"/>
          <p:cNvPicPr preferRelativeResize="0"/>
          <p:nvPr/>
        </p:nvPicPr>
        <p:blipFill rotWithShape="1">
          <a:blip r:embed="rId3">
            <a:alphaModFix/>
          </a:blip>
          <a:srcRect/>
          <a:stretch/>
        </p:blipFill>
        <p:spPr>
          <a:xfrm>
            <a:off x="4786600" y="1294863"/>
            <a:ext cx="2952750" cy="15525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5"/>
          <p:cNvSpPr txBox="1">
            <a:spLocks noGrp="1"/>
          </p:cNvSpPr>
          <p:nvPr>
            <p:ph type="title"/>
          </p:nvPr>
        </p:nvSpPr>
        <p:spPr>
          <a:xfrm>
            <a:off x="729450" y="1318650"/>
            <a:ext cx="7688700" cy="5352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Key findings </a:t>
            </a:r>
            <a:endParaRPr/>
          </a:p>
        </p:txBody>
      </p:sp>
      <p:sp>
        <p:nvSpPr>
          <p:cNvPr id="112" name="Google Shape;112;p5"/>
          <p:cNvSpPr txBox="1">
            <a:spLocks noGrp="1"/>
          </p:cNvSpPr>
          <p:nvPr>
            <p:ph type="body" idx="1"/>
          </p:nvPr>
        </p:nvSpPr>
        <p:spPr>
          <a:xfrm>
            <a:off x="311700" y="1152475"/>
            <a:ext cx="5062200" cy="3416400"/>
          </a:xfrm>
          <a:prstGeom prst="rect">
            <a:avLst/>
          </a:prstGeom>
          <a:noFill/>
          <a:ln>
            <a:noFill/>
          </a:ln>
        </p:spPr>
        <p:txBody>
          <a:bodyPr spcFirstLastPara="1" wrap="square" lIns="91425" tIns="91425" rIns="91425" bIns="91425" anchor="t" anchorCtr="0">
            <a:normAutofit/>
          </a:bodyPr>
          <a:lstStyle/>
          <a:p>
            <a:pPr marL="457200" lvl="0" indent="-311150" algn="l" rtl="0">
              <a:lnSpc>
                <a:spcPct val="115000"/>
              </a:lnSpc>
              <a:spcBef>
                <a:spcPts val="0"/>
              </a:spcBef>
              <a:spcAft>
                <a:spcPts val="0"/>
              </a:spcAft>
              <a:buSzPts val="1300"/>
              <a:buChar char="●"/>
            </a:pPr>
            <a:r>
              <a:rPr lang="en-GB"/>
              <a:t>The increment in social media usage will impact the dairy industry positively as the companies</a:t>
            </a:r>
            <a:endParaRPr/>
          </a:p>
          <a:p>
            <a:pPr marL="457200" lvl="0" indent="-311150" algn="l" rtl="0">
              <a:lnSpc>
                <a:spcPct val="115000"/>
              </a:lnSpc>
              <a:spcBef>
                <a:spcPts val="0"/>
              </a:spcBef>
              <a:spcAft>
                <a:spcPts val="0"/>
              </a:spcAft>
              <a:buSzPts val="1300"/>
              <a:buChar char="●"/>
            </a:pPr>
            <a:r>
              <a:rPr lang="en-GB"/>
              <a:t>The increment in the literacy rate will impact the dairy industry positively</a:t>
            </a:r>
            <a:endParaRPr/>
          </a:p>
          <a:p>
            <a:pPr marL="457200" lvl="0" indent="-311150" algn="l" rtl="0">
              <a:lnSpc>
                <a:spcPct val="115000"/>
              </a:lnSpc>
              <a:spcBef>
                <a:spcPts val="0"/>
              </a:spcBef>
              <a:spcAft>
                <a:spcPts val="0"/>
              </a:spcAft>
              <a:buSzPts val="1300"/>
              <a:buChar char="●"/>
            </a:pPr>
            <a:r>
              <a:rPr lang="en-GB"/>
              <a:t>The increment in the GDP of China will impact the dairy industry positively as the companies will have an increased opportunity.</a:t>
            </a:r>
            <a:endParaRPr/>
          </a:p>
          <a:p>
            <a:pPr marL="0" lvl="0" indent="0" algn="l" rtl="0">
              <a:lnSpc>
                <a:spcPct val="115000"/>
              </a:lnSpc>
              <a:spcBef>
                <a:spcPts val="1200"/>
              </a:spcBef>
              <a:spcAft>
                <a:spcPts val="1200"/>
              </a:spcAft>
              <a:buSzPts val="1300"/>
              <a:buNone/>
            </a:pPr>
            <a:endParaRPr/>
          </a:p>
        </p:txBody>
      </p:sp>
      <p:pic>
        <p:nvPicPr>
          <p:cNvPr id="113" name="Google Shape;113;p5"/>
          <p:cNvPicPr preferRelativeResize="0"/>
          <p:nvPr/>
        </p:nvPicPr>
        <p:blipFill rotWithShape="1">
          <a:blip r:embed="rId3">
            <a:alphaModFix/>
          </a:blip>
          <a:srcRect/>
          <a:stretch/>
        </p:blipFill>
        <p:spPr>
          <a:xfrm>
            <a:off x="5526300" y="1170125"/>
            <a:ext cx="2143125" cy="21431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6"/>
          <p:cNvSpPr txBox="1">
            <a:spLocks noGrp="1"/>
          </p:cNvSpPr>
          <p:nvPr>
            <p:ph type="title"/>
          </p:nvPr>
        </p:nvSpPr>
        <p:spPr>
          <a:xfrm>
            <a:off x="729450" y="1318650"/>
            <a:ext cx="7688700" cy="5352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Clr>
                <a:schemeClr val="dk1"/>
              </a:buClr>
              <a:buSzPct val="42307"/>
              <a:buFont typeface="Arial"/>
              <a:buNone/>
            </a:pPr>
            <a:r>
              <a:rPr lang="en-GB"/>
              <a:t>Key findings </a:t>
            </a:r>
            <a:endParaRPr/>
          </a:p>
          <a:p>
            <a:pPr marL="0" lvl="0" indent="0" algn="l" rtl="0">
              <a:lnSpc>
                <a:spcPct val="100000"/>
              </a:lnSpc>
              <a:spcBef>
                <a:spcPts val="0"/>
              </a:spcBef>
              <a:spcAft>
                <a:spcPts val="0"/>
              </a:spcAft>
              <a:buSzPct val="111111"/>
              <a:buNone/>
            </a:pPr>
            <a:endParaRPr/>
          </a:p>
        </p:txBody>
      </p:sp>
      <p:sp>
        <p:nvSpPr>
          <p:cNvPr id="119" name="Google Shape;119;p6"/>
          <p:cNvSpPr txBox="1">
            <a:spLocks noGrp="1"/>
          </p:cNvSpPr>
          <p:nvPr>
            <p:ph type="body" idx="1"/>
          </p:nvPr>
        </p:nvSpPr>
        <p:spPr>
          <a:xfrm>
            <a:off x="729450" y="2078875"/>
            <a:ext cx="7688700" cy="22611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300"/>
              <a:buNone/>
            </a:pPr>
            <a:r>
              <a:rPr lang="en-GB"/>
              <a:t>Porter diamond</a:t>
            </a:r>
            <a:endParaRPr/>
          </a:p>
          <a:p>
            <a:pPr marL="457200" lvl="0" indent="-311150" algn="l" rtl="0">
              <a:lnSpc>
                <a:spcPct val="115000"/>
              </a:lnSpc>
              <a:spcBef>
                <a:spcPts val="1200"/>
              </a:spcBef>
              <a:spcAft>
                <a:spcPts val="0"/>
              </a:spcAft>
              <a:buSzPts val="1300"/>
              <a:buChar char="●"/>
            </a:pPr>
            <a:r>
              <a:rPr lang="en-GB"/>
              <a:t>Firm strategy, structure and rivalry:</a:t>
            </a:r>
            <a:endParaRPr/>
          </a:p>
          <a:p>
            <a:pPr marL="457200" lvl="0" indent="-311150" algn="l" rtl="0">
              <a:lnSpc>
                <a:spcPct val="115000"/>
              </a:lnSpc>
              <a:spcBef>
                <a:spcPts val="0"/>
              </a:spcBef>
              <a:spcAft>
                <a:spcPts val="0"/>
              </a:spcAft>
              <a:buSzPts val="1300"/>
              <a:buChar char="●"/>
            </a:pPr>
            <a:r>
              <a:rPr lang="en-GB"/>
              <a:t>Factor conditions:</a:t>
            </a:r>
            <a:endParaRPr/>
          </a:p>
          <a:p>
            <a:pPr marL="457200" lvl="0" indent="-311150" algn="l" rtl="0">
              <a:lnSpc>
                <a:spcPct val="115000"/>
              </a:lnSpc>
              <a:spcBef>
                <a:spcPts val="0"/>
              </a:spcBef>
              <a:spcAft>
                <a:spcPts val="0"/>
              </a:spcAft>
              <a:buSzPts val="1300"/>
              <a:buChar char="●"/>
            </a:pPr>
            <a:r>
              <a:rPr lang="en-GB"/>
              <a:t>Demand conditions:</a:t>
            </a:r>
            <a:endParaRPr/>
          </a:p>
          <a:p>
            <a:pPr marL="457200" lvl="0" indent="-311150" algn="l" rtl="0">
              <a:lnSpc>
                <a:spcPct val="115000"/>
              </a:lnSpc>
              <a:spcBef>
                <a:spcPts val="0"/>
              </a:spcBef>
              <a:spcAft>
                <a:spcPts val="0"/>
              </a:spcAft>
              <a:buSzPts val="1300"/>
              <a:buChar char="●"/>
            </a:pPr>
            <a:r>
              <a:rPr lang="en-GB"/>
              <a:t>Related supporting industries:</a:t>
            </a:r>
            <a:endParaRPr/>
          </a:p>
        </p:txBody>
      </p:sp>
      <p:pic>
        <p:nvPicPr>
          <p:cNvPr id="120" name="Google Shape;120;p6"/>
          <p:cNvPicPr preferRelativeResize="0"/>
          <p:nvPr/>
        </p:nvPicPr>
        <p:blipFill rotWithShape="1">
          <a:blip r:embed="rId3">
            <a:alphaModFix/>
          </a:blip>
          <a:srcRect/>
          <a:stretch/>
        </p:blipFill>
        <p:spPr>
          <a:xfrm>
            <a:off x="4810188" y="1602163"/>
            <a:ext cx="2619375" cy="17430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7"/>
          <p:cNvSpPr txBox="1">
            <a:spLocks noGrp="1"/>
          </p:cNvSpPr>
          <p:nvPr>
            <p:ph type="title"/>
          </p:nvPr>
        </p:nvSpPr>
        <p:spPr>
          <a:xfrm>
            <a:off x="729450" y="1318650"/>
            <a:ext cx="7688700" cy="5352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Porter's five forces</a:t>
            </a:r>
            <a:endParaRPr/>
          </a:p>
        </p:txBody>
      </p:sp>
      <p:sp>
        <p:nvSpPr>
          <p:cNvPr id="126" name="Google Shape;126;p7"/>
          <p:cNvSpPr txBox="1">
            <a:spLocks noGrp="1"/>
          </p:cNvSpPr>
          <p:nvPr>
            <p:ph type="body" idx="1"/>
          </p:nvPr>
        </p:nvSpPr>
        <p:spPr>
          <a:xfrm>
            <a:off x="729450" y="2078875"/>
            <a:ext cx="7688700" cy="2261100"/>
          </a:xfrm>
          <a:prstGeom prst="rect">
            <a:avLst/>
          </a:prstGeom>
          <a:noFill/>
          <a:ln>
            <a:noFill/>
          </a:ln>
        </p:spPr>
        <p:txBody>
          <a:bodyPr spcFirstLastPara="1" wrap="square" lIns="91425" tIns="91425" rIns="91425" bIns="91425" anchor="t" anchorCtr="0">
            <a:normAutofit lnSpcReduction="10000"/>
          </a:bodyPr>
          <a:lstStyle/>
          <a:p>
            <a:pPr marL="0" lvl="0" indent="0" algn="l" rtl="0">
              <a:lnSpc>
                <a:spcPct val="115000"/>
              </a:lnSpc>
              <a:spcBef>
                <a:spcPts val="0"/>
              </a:spcBef>
              <a:spcAft>
                <a:spcPts val="0"/>
              </a:spcAft>
              <a:buSzPct val="159999"/>
              <a:buNone/>
            </a:pPr>
            <a:r>
              <a:rPr lang="en-GB"/>
              <a:t>The threat of new entrance:</a:t>
            </a:r>
            <a:endParaRPr/>
          </a:p>
          <a:p>
            <a:pPr marL="0" lvl="0" indent="0" algn="l" rtl="0">
              <a:lnSpc>
                <a:spcPct val="115000"/>
              </a:lnSpc>
              <a:spcBef>
                <a:spcPts val="1200"/>
              </a:spcBef>
              <a:spcAft>
                <a:spcPts val="0"/>
              </a:spcAft>
              <a:buClr>
                <a:schemeClr val="dk1"/>
              </a:buClr>
              <a:buSzPct val="84615"/>
              <a:buFont typeface="Arial"/>
              <a:buNone/>
            </a:pPr>
            <a:r>
              <a:rPr lang="en-GB"/>
              <a:t>The competitive rivalry</a:t>
            </a:r>
            <a:endParaRPr/>
          </a:p>
          <a:p>
            <a:pPr marL="0" lvl="0" indent="0" algn="l" rtl="0">
              <a:lnSpc>
                <a:spcPct val="115000"/>
              </a:lnSpc>
              <a:spcBef>
                <a:spcPts val="1200"/>
              </a:spcBef>
              <a:spcAft>
                <a:spcPts val="0"/>
              </a:spcAft>
              <a:buClr>
                <a:schemeClr val="dk1"/>
              </a:buClr>
              <a:buSzPct val="84615"/>
              <a:buFont typeface="Arial"/>
              <a:buNone/>
            </a:pPr>
            <a:r>
              <a:rPr lang="en-GB"/>
              <a:t>The power of the buyers</a:t>
            </a:r>
            <a:endParaRPr/>
          </a:p>
          <a:p>
            <a:pPr marL="0" lvl="0" indent="0" algn="l" rtl="0">
              <a:lnSpc>
                <a:spcPct val="115000"/>
              </a:lnSpc>
              <a:spcBef>
                <a:spcPts val="1200"/>
              </a:spcBef>
              <a:spcAft>
                <a:spcPts val="0"/>
              </a:spcAft>
              <a:buClr>
                <a:schemeClr val="dk1"/>
              </a:buClr>
              <a:buSzPct val="84615"/>
              <a:buFont typeface="Arial"/>
              <a:buNone/>
            </a:pPr>
            <a:r>
              <a:rPr lang="en-GB"/>
              <a:t>The power of the suppliers</a:t>
            </a:r>
            <a:endParaRPr/>
          </a:p>
          <a:p>
            <a:pPr marL="0" lvl="0" indent="0" algn="l" rtl="0">
              <a:lnSpc>
                <a:spcPct val="115000"/>
              </a:lnSpc>
              <a:spcBef>
                <a:spcPts val="1200"/>
              </a:spcBef>
              <a:spcAft>
                <a:spcPts val="0"/>
              </a:spcAft>
              <a:buClr>
                <a:schemeClr val="dk1"/>
              </a:buClr>
              <a:buSzPct val="84615"/>
              <a:buFont typeface="Arial"/>
              <a:buNone/>
            </a:pPr>
            <a:r>
              <a:rPr lang="en-GB"/>
              <a:t>The threat of new entrance:</a:t>
            </a:r>
            <a:endParaRPr/>
          </a:p>
          <a:p>
            <a:pPr marL="0" lvl="0" indent="0" algn="l" rtl="0">
              <a:lnSpc>
                <a:spcPct val="115000"/>
              </a:lnSpc>
              <a:spcBef>
                <a:spcPts val="1200"/>
              </a:spcBef>
              <a:spcAft>
                <a:spcPts val="0"/>
              </a:spcAft>
              <a:buClr>
                <a:schemeClr val="dk1"/>
              </a:buClr>
              <a:buSzPct val="84615"/>
              <a:buFont typeface="Arial"/>
              <a:buNone/>
            </a:pPr>
            <a:r>
              <a:rPr lang="en-GB"/>
              <a:t>The threat of substitute</a:t>
            </a:r>
            <a:endParaRPr/>
          </a:p>
          <a:p>
            <a:pPr marL="0" lvl="0" indent="0" algn="l" rtl="0">
              <a:lnSpc>
                <a:spcPct val="115000"/>
              </a:lnSpc>
              <a:spcBef>
                <a:spcPts val="1200"/>
              </a:spcBef>
              <a:spcAft>
                <a:spcPts val="0"/>
              </a:spcAft>
              <a:buClr>
                <a:schemeClr val="dk1"/>
              </a:buClr>
              <a:buSzPct val="84615"/>
              <a:buFont typeface="Arial"/>
              <a:buNone/>
            </a:pPr>
            <a:endParaRPr/>
          </a:p>
          <a:p>
            <a:pPr marL="0" lvl="0" indent="0" algn="l" rtl="0">
              <a:lnSpc>
                <a:spcPct val="115000"/>
              </a:lnSpc>
              <a:spcBef>
                <a:spcPts val="1200"/>
              </a:spcBef>
              <a:spcAft>
                <a:spcPts val="1200"/>
              </a:spcAft>
              <a:buSzPct val="159999"/>
              <a:buNone/>
            </a:pPr>
            <a:endParaRPr/>
          </a:p>
        </p:txBody>
      </p:sp>
      <p:pic>
        <p:nvPicPr>
          <p:cNvPr id="127" name="Google Shape;127;p7"/>
          <p:cNvPicPr preferRelativeResize="0"/>
          <p:nvPr/>
        </p:nvPicPr>
        <p:blipFill rotWithShape="1">
          <a:blip r:embed="rId3">
            <a:alphaModFix/>
          </a:blip>
          <a:srcRect/>
          <a:stretch/>
        </p:blipFill>
        <p:spPr>
          <a:xfrm>
            <a:off x="3503838" y="2078863"/>
            <a:ext cx="2619375" cy="17430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8"/>
          <p:cNvSpPr txBox="1">
            <a:spLocks noGrp="1"/>
          </p:cNvSpPr>
          <p:nvPr>
            <p:ph type="title"/>
          </p:nvPr>
        </p:nvSpPr>
        <p:spPr>
          <a:xfrm>
            <a:off x="729450" y="1318650"/>
            <a:ext cx="7688700" cy="5352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Clr>
                <a:schemeClr val="dk1"/>
              </a:buClr>
              <a:buSzPct val="42307"/>
              <a:buFont typeface="Arial"/>
              <a:buNone/>
            </a:pPr>
            <a:r>
              <a:rPr lang="en-GB"/>
              <a:t>Hofstede's cultural dimensions</a:t>
            </a:r>
            <a:endParaRPr/>
          </a:p>
          <a:p>
            <a:pPr marL="0" lvl="0" indent="0" algn="l" rtl="0">
              <a:lnSpc>
                <a:spcPct val="100000"/>
              </a:lnSpc>
              <a:spcBef>
                <a:spcPts val="0"/>
              </a:spcBef>
              <a:spcAft>
                <a:spcPts val="0"/>
              </a:spcAft>
              <a:buClr>
                <a:schemeClr val="dk1"/>
              </a:buClr>
              <a:buSzPct val="42307"/>
              <a:buFont typeface="Arial"/>
              <a:buNone/>
            </a:pPr>
            <a:endParaRPr/>
          </a:p>
          <a:p>
            <a:pPr marL="0" lvl="0" indent="0" algn="l" rtl="0">
              <a:lnSpc>
                <a:spcPct val="100000"/>
              </a:lnSpc>
              <a:spcBef>
                <a:spcPts val="0"/>
              </a:spcBef>
              <a:spcAft>
                <a:spcPts val="0"/>
              </a:spcAft>
              <a:buSzPct val="111111"/>
              <a:buNone/>
            </a:pPr>
            <a:endParaRPr/>
          </a:p>
        </p:txBody>
      </p:sp>
      <p:sp>
        <p:nvSpPr>
          <p:cNvPr id="133" name="Google Shape;133;p8"/>
          <p:cNvSpPr txBox="1">
            <a:spLocks noGrp="1"/>
          </p:cNvSpPr>
          <p:nvPr>
            <p:ph type="body" idx="1"/>
          </p:nvPr>
        </p:nvSpPr>
        <p:spPr>
          <a:xfrm>
            <a:off x="311700" y="1968749"/>
            <a:ext cx="8520600" cy="2591175"/>
          </a:xfrm>
          <a:prstGeom prst="rect">
            <a:avLst/>
          </a:prstGeom>
          <a:noFill/>
          <a:ln>
            <a:noFill/>
          </a:ln>
        </p:spPr>
        <p:txBody>
          <a:bodyPr spcFirstLastPara="1" wrap="square" lIns="91425" tIns="91425" rIns="91425" bIns="91425" anchor="t" anchorCtr="0">
            <a:normAutofit/>
          </a:bodyPr>
          <a:lstStyle/>
          <a:p>
            <a:pPr marL="457200" lvl="0" indent="-311150" algn="l" rtl="0">
              <a:lnSpc>
                <a:spcPct val="115000"/>
              </a:lnSpc>
              <a:spcBef>
                <a:spcPts val="0"/>
              </a:spcBef>
              <a:spcAft>
                <a:spcPts val="0"/>
              </a:spcAft>
              <a:buSzPts val="1300"/>
              <a:buChar char="●"/>
            </a:pPr>
            <a:r>
              <a:rPr lang="en-GB" dirty="0"/>
              <a:t>Power distance index: </a:t>
            </a:r>
            <a:endParaRPr dirty="0"/>
          </a:p>
          <a:p>
            <a:pPr marL="457200" lvl="0" indent="-311150" algn="l" rtl="0">
              <a:lnSpc>
                <a:spcPct val="115000"/>
              </a:lnSpc>
              <a:spcBef>
                <a:spcPts val="0"/>
              </a:spcBef>
              <a:spcAft>
                <a:spcPts val="0"/>
              </a:spcAft>
              <a:buSzPts val="1300"/>
              <a:buChar char="●"/>
            </a:pPr>
            <a:r>
              <a:rPr lang="en-GB" dirty="0"/>
              <a:t>Uncertainty avoidance index:</a:t>
            </a:r>
            <a:endParaRPr dirty="0"/>
          </a:p>
          <a:p>
            <a:pPr marL="457200" lvl="0" indent="-311150" algn="l" rtl="0">
              <a:lnSpc>
                <a:spcPct val="115000"/>
              </a:lnSpc>
              <a:spcBef>
                <a:spcPts val="0"/>
              </a:spcBef>
              <a:spcAft>
                <a:spcPts val="0"/>
              </a:spcAft>
              <a:buSzPts val="1300"/>
              <a:buChar char="●"/>
            </a:pPr>
            <a:r>
              <a:rPr lang="en-GB" dirty="0" err="1"/>
              <a:t>Feminity</a:t>
            </a:r>
            <a:r>
              <a:rPr lang="en-GB" dirty="0"/>
              <a:t> vs masculinity: </a:t>
            </a:r>
            <a:endParaRPr dirty="0"/>
          </a:p>
          <a:p>
            <a:pPr marL="457200" lvl="0" indent="-311150" algn="l" rtl="0">
              <a:lnSpc>
                <a:spcPct val="115000"/>
              </a:lnSpc>
              <a:spcBef>
                <a:spcPts val="0"/>
              </a:spcBef>
              <a:spcAft>
                <a:spcPts val="0"/>
              </a:spcAft>
              <a:buSzPts val="1300"/>
              <a:buChar char="●"/>
            </a:pPr>
            <a:r>
              <a:rPr lang="en-GB" dirty="0"/>
              <a:t>Short-term vs long-term orientation: </a:t>
            </a:r>
            <a:endParaRPr dirty="0"/>
          </a:p>
          <a:p>
            <a:pPr marL="457200" lvl="0" indent="-311150" algn="l" rtl="0">
              <a:lnSpc>
                <a:spcPct val="115000"/>
              </a:lnSpc>
              <a:spcBef>
                <a:spcPts val="0"/>
              </a:spcBef>
              <a:spcAft>
                <a:spcPts val="0"/>
              </a:spcAft>
              <a:buSzPts val="1300"/>
              <a:buChar char="●"/>
            </a:pPr>
            <a:r>
              <a:rPr lang="en-GB" dirty="0" err="1"/>
              <a:t>Restrant</a:t>
            </a:r>
            <a:r>
              <a:rPr lang="en-GB" dirty="0"/>
              <a:t> vs indulgence:</a:t>
            </a:r>
            <a:endParaRPr dirty="0"/>
          </a:p>
          <a:p>
            <a:pPr marL="457200" lvl="0" indent="-311150" algn="l" rtl="0">
              <a:lnSpc>
                <a:spcPct val="115000"/>
              </a:lnSpc>
              <a:spcBef>
                <a:spcPts val="0"/>
              </a:spcBef>
              <a:spcAft>
                <a:spcPts val="0"/>
              </a:spcAft>
              <a:buSzPts val="1300"/>
              <a:buChar char="●"/>
            </a:pPr>
            <a:r>
              <a:rPr lang="en-GB" dirty="0"/>
              <a:t>Power distance index: </a:t>
            </a:r>
            <a:endParaRPr dirty="0"/>
          </a:p>
          <a:p>
            <a:pPr marL="0" lvl="0" indent="0" algn="l" rtl="0">
              <a:lnSpc>
                <a:spcPct val="115000"/>
              </a:lnSpc>
              <a:spcBef>
                <a:spcPts val="1200"/>
              </a:spcBef>
              <a:spcAft>
                <a:spcPts val="1200"/>
              </a:spcAft>
              <a:buSzPts val="1300"/>
              <a:buNone/>
            </a:pPr>
            <a:endParaRPr dirty="0"/>
          </a:p>
        </p:txBody>
      </p:sp>
      <p:pic>
        <p:nvPicPr>
          <p:cNvPr id="134" name="Google Shape;134;p8"/>
          <p:cNvPicPr preferRelativeResize="0"/>
          <p:nvPr/>
        </p:nvPicPr>
        <p:blipFill rotWithShape="1">
          <a:blip r:embed="rId3">
            <a:alphaModFix/>
          </a:blip>
          <a:srcRect/>
          <a:stretch/>
        </p:blipFill>
        <p:spPr>
          <a:xfrm>
            <a:off x="5165200" y="1968750"/>
            <a:ext cx="2857500" cy="16002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9"/>
          <p:cNvSpPr txBox="1">
            <a:spLocks noGrp="1"/>
          </p:cNvSpPr>
          <p:nvPr>
            <p:ph type="title"/>
          </p:nvPr>
        </p:nvSpPr>
        <p:spPr>
          <a:xfrm>
            <a:off x="729450" y="1318650"/>
            <a:ext cx="7688700" cy="5352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Conclusion </a:t>
            </a:r>
            <a:endParaRPr/>
          </a:p>
          <a:p>
            <a:pPr marL="0" lvl="0" indent="0" algn="l" rtl="0">
              <a:lnSpc>
                <a:spcPct val="100000"/>
              </a:lnSpc>
              <a:spcBef>
                <a:spcPts val="0"/>
              </a:spcBef>
              <a:spcAft>
                <a:spcPts val="0"/>
              </a:spcAft>
              <a:buSzPct val="111111"/>
              <a:buNone/>
            </a:pPr>
            <a:endParaRPr/>
          </a:p>
        </p:txBody>
      </p:sp>
      <p:sp>
        <p:nvSpPr>
          <p:cNvPr id="140" name="Google Shape;140;p9"/>
          <p:cNvSpPr txBox="1">
            <a:spLocks noGrp="1"/>
          </p:cNvSpPr>
          <p:nvPr>
            <p:ph type="body" idx="1"/>
          </p:nvPr>
        </p:nvSpPr>
        <p:spPr>
          <a:xfrm>
            <a:off x="729450" y="2078875"/>
            <a:ext cx="7688700" cy="2261100"/>
          </a:xfrm>
          <a:prstGeom prst="rect">
            <a:avLst/>
          </a:prstGeom>
          <a:noFill/>
          <a:ln>
            <a:noFill/>
          </a:ln>
        </p:spPr>
        <p:txBody>
          <a:bodyPr spcFirstLastPara="1" wrap="square" lIns="91425" tIns="91425" rIns="91425" bIns="91425" anchor="t" anchorCtr="0">
            <a:normAutofit/>
          </a:bodyPr>
          <a:lstStyle/>
          <a:p>
            <a:pPr marL="457200" lvl="0" indent="-311150" algn="l" rtl="0">
              <a:lnSpc>
                <a:spcPct val="115000"/>
              </a:lnSpc>
              <a:spcBef>
                <a:spcPts val="0"/>
              </a:spcBef>
              <a:spcAft>
                <a:spcPts val="0"/>
              </a:spcAft>
              <a:buSzPts val="1300"/>
              <a:buChar char="●"/>
            </a:pPr>
            <a:r>
              <a:rPr lang="en-GB"/>
              <a:t>To conclude it can be said that, there are many companies that are operating in the UHT milk industry of the China.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10"/>
          <p:cNvSpPr txBox="1">
            <a:spLocks noGrp="1"/>
          </p:cNvSpPr>
          <p:nvPr>
            <p:ph type="title"/>
          </p:nvPr>
        </p:nvSpPr>
        <p:spPr>
          <a:xfrm>
            <a:off x="729450" y="1318650"/>
            <a:ext cx="7688700" cy="5352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Reference list </a:t>
            </a:r>
            <a:endParaRPr/>
          </a:p>
        </p:txBody>
      </p:sp>
      <p:sp>
        <p:nvSpPr>
          <p:cNvPr id="146" name="Google Shape;146;p10"/>
          <p:cNvSpPr txBox="1">
            <a:spLocks noGrp="1"/>
          </p:cNvSpPr>
          <p:nvPr>
            <p:ph type="body" idx="1"/>
          </p:nvPr>
        </p:nvSpPr>
        <p:spPr>
          <a:xfrm>
            <a:off x="729450" y="2078875"/>
            <a:ext cx="7688700" cy="2261100"/>
          </a:xfrm>
          <a:prstGeom prst="rect">
            <a:avLst/>
          </a:prstGeom>
          <a:noFill/>
          <a:ln>
            <a:noFill/>
          </a:ln>
        </p:spPr>
        <p:txBody>
          <a:bodyPr spcFirstLastPara="1" wrap="square" lIns="91425" tIns="91425" rIns="91425" bIns="91425" anchor="t" anchorCtr="0">
            <a:normAutofit fontScale="25000" lnSpcReduction="20000"/>
          </a:bodyPr>
          <a:lstStyle/>
          <a:p>
            <a:pPr marL="0" lvl="0" indent="0" algn="l" rtl="0">
              <a:lnSpc>
                <a:spcPct val="115000"/>
              </a:lnSpc>
              <a:spcBef>
                <a:spcPts val="0"/>
              </a:spcBef>
              <a:spcAft>
                <a:spcPts val="0"/>
              </a:spcAft>
              <a:buSzPts val="1300"/>
              <a:buNone/>
            </a:pPr>
            <a:r>
              <a:rPr lang="en-GB"/>
              <a:t>Özbilen, P., 2019. A Structural Analysis of the Turkish Hospital Industry Using Porter’s Diamond Framework: A Case from an Emerging Market. Ege Academic Review, 19(1), pp.103-118.</a:t>
            </a:r>
            <a:endParaRPr/>
          </a:p>
          <a:p>
            <a:pPr marL="0" lvl="0" indent="0" algn="l" rtl="0">
              <a:lnSpc>
                <a:spcPct val="115000"/>
              </a:lnSpc>
              <a:spcBef>
                <a:spcPts val="1200"/>
              </a:spcBef>
              <a:spcAft>
                <a:spcPts val="0"/>
              </a:spcAft>
              <a:buSzPts val="1300"/>
              <a:buNone/>
            </a:pPr>
            <a:r>
              <a:rPr lang="en-GB"/>
              <a:t>Erboz, G., 2020. A qualitative study on industry 4.0 competitiveness in Turkey using Porter diamond model. Journal of Industrial Engineering and Management, 13(2), pp.266-282.</a:t>
            </a:r>
            <a:endParaRPr/>
          </a:p>
          <a:p>
            <a:pPr marL="0" lvl="0" indent="0" algn="l" rtl="0">
              <a:lnSpc>
                <a:spcPct val="115000"/>
              </a:lnSpc>
              <a:spcBef>
                <a:spcPts val="1200"/>
              </a:spcBef>
              <a:spcAft>
                <a:spcPts val="0"/>
              </a:spcAft>
              <a:buSzPts val="1300"/>
              <a:buNone/>
            </a:pPr>
            <a:r>
              <a:rPr lang="en-GB"/>
              <a:t>Bruijl, D. and Gerard, H.T., 2018. The relevance of Porter's five forces in today's innovative and changing business environment. Available at SSRN 3192207.</a:t>
            </a:r>
            <a:endParaRPr/>
          </a:p>
          <a:p>
            <a:pPr marL="0" lvl="0" indent="0" algn="l" rtl="0">
              <a:lnSpc>
                <a:spcPct val="115000"/>
              </a:lnSpc>
              <a:spcBef>
                <a:spcPts val="1200"/>
              </a:spcBef>
              <a:spcAft>
                <a:spcPts val="0"/>
              </a:spcAft>
              <a:buSzPts val="1300"/>
              <a:buNone/>
            </a:pPr>
            <a:r>
              <a:rPr lang="en-GB"/>
              <a:t>Wang, P., Kuah, A.T., Lu, Q., Wong, C., Thirumaran, K., Adegbite, E. and Kendall, W., 2021. The impact of value perceptions on purchase intention of sustainable luxury brands in China and the UK. Journal of Brand Management, 28(3), pp.325-346.</a:t>
            </a:r>
            <a:endParaRPr/>
          </a:p>
          <a:p>
            <a:pPr marL="0" lvl="0" indent="0" algn="l" rtl="0">
              <a:lnSpc>
                <a:spcPct val="115000"/>
              </a:lnSpc>
              <a:spcBef>
                <a:spcPts val="1200"/>
              </a:spcBef>
              <a:spcAft>
                <a:spcPts val="0"/>
              </a:spcAft>
              <a:buSzPts val="1300"/>
              <a:buNone/>
            </a:pPr>
            <a:r>
              <a:rPr lang="en-GB"/>
              <a:t>Salvador, R., Puglieri, F.N., Halog, A., de Andrade, F.G., Piekarski, C.M. and Antonio, C., 2021. Key aspects for designing business models for a circular bioeconomy. Journal of Cleaner Production, 278, p.124341.</a:t>
            </a:r>
            <a:endParaRPr/>
          </a:p>
          <a:p>
            <a:pPr marL="0" lvl="0" indent="0" algn="l" rtl="0">
              <a:lnSpc>
                <a:spcPct val="115000"/>
              </a:lnSpc>
              <a:spcBef>
                <a:spcPts val="1200"/>
              </a:spcBef>
              <a:spcAft>
                <a:spcPts val="0"/>
              </a:spcAft>
              <a:buSzPts val="1300"/>
              <a:buNone/>
            </a:pPr>
            <a:r>
              <a:rPr lang="en-GB"/>
              <a:t>Teo, H.C., Lechner, A.M., Walton, G.W., Chan, F.K.S., Cheshmehzangi, A., Tan-Mullins, M., Chan, H.K., Sternberg, T. and Campos-Arceiz, A., 2019. Environmental impacts of infrastructure development under the belt and road initiative. Environments, 6(6), p.72.</a:t>
            </a:r>
            <a:endParaRPr/>
          </a:p>
          <a:p>
            <a:pPr marL="0" lvl="0" indent="0" algn="l" rtl="0">
              <a:lnSpc>
                <a:spcPct val="115000"/>
              </a:lnSpc>
              <a:spcBef>
                <a:spcPts val="1200"/>
              </a:spcBef>
              <a:spcAft>
                <a:spcPts val="0"/>
              </a:spcAft>
              <a:buSzPts val="1300"/>
              <a:buNone/>
            </a:pPr>
            <a:r>
              <a:rPr lang="en-GB"/>
              <a:t>Worldbank.org. 2022. Overview [Online] availabl at:&lt;https://www.worldbank.org/en/country/china/overview:&gt; [Accesed n 16 November, 2022] </a:t>
            </a:r>
            <a:endParaRPr/>
          </a:p>
          <a:p>
            <a:pPr marL="0" lvl="0" indent="0" algn="l" rtl="0">
              <a:lnSpc>
                <a:spcPct val="115000"/>
              </a:lnSpc>
              <a:spcBef>
                <a:spcPts val="1200"/>
              </a:spcBef>
              <a:spcAft>
                <a:spcPts val="0"/>
              </a:spcAft>
              <a:buSzPts val="1300"/>
              <a:buNone/>
            </a:pPr>
            <a:r>
              <a:rPr lang="en-GB"/>
              <a:t>Statista.com. 2022. Revenue of Marks &amp; Spencer worldwide from financial year 2010 to 2022.  [Online] availabl at:&lt;https://www.statista.com/statistics/413349/group-revenue-marks-and-spencer-mands/#:~:text=In%20the%20financial%20year%20ending,pounds%20from%20the%20previous%20year.:&gt; [Accesed n 16 November, 2022] </a:t>
            </a:r>
            <a:endParaRPr/>
          </a:p>
          <a:p>
            <a:pPr marL="0" lvl="0" indent="0" algn="l" rtl="0">
              <a:lnSpc>
                <a:spcPct val="115000"/>
              </a:lnSpc>
              <a:spcBef>
                <a:spcPts val="1200"/>
              </a:spcBef>
              <a:spcAft>
                <a:spcPts val="0"/>
              </a:spcAft>
              <a:buSzPts val="1300"/>
              <a:buNone/>
            </a:pPr>
            <a:r>
              <a:rPr lang="en-GB"/>
              <a:t>[Online] availabl at:&lt;Statista.com. 2022.  Leading UHT milk brands in China as of 1st half 2019, by market share. [Accesed n 16 November, 2022] </a:t>
            </a:r>
            <a:endParaRPr/>
          </a:p>
          <a:p>
            <a:pPr marL="0" lvl="0" indent="0" algn="l" rtl="0">
              <a:lnSpc>
                <a:spcPct val="115000"/>
              </a:lnSpc>
              <a:spcBef>
                <a:spcPts val="1200"/>
              </a:spcBef>
              <a:spcAft>
                <a:spcPts val="0"/>
              </a:spcAft>
              <a:buSzPts val="1300"/>
              <a:buNone/>
            </a:pPr>
            <a:r>
              <a:rPr lang="en-GB"/>
              <a:t>https://www.statista.com/statistics/1085940/china-leading-uht-milk-brands-market-share/:&gt;  [Accesed n 16 November, 2022] </a:t>
            </a:r>
            <a:endParaRPr/>
          </a:p>
          <a:p>
            <a:pPr marL="0" lvl="0" indent="0" algn="l" rtl="0">
              <a:lnSpc>
                <a:spcPct val="115000"/>
              </a:lnSpc>
              <a:spcBef>
                <a:spcPts val="1200"/>
              </a:spcBef>
              <a:spcAft>
                <a:spcPts val="0"/>
              </a:spcAft>
              <a:buSzPts val="1300"/>
              <a:buNone/>
            </a:pPr>
            <a:r>
              <a:rPr lang="en-GB"/>
              <a:t>Statista.com. 2022. Statista.com. 2022.. [Online] availabl at:&lt;https://www.statista.com/topics/5021/dairy-industry-in-china/:&gt;  [Accesed n 16 November, 2022] </a:t>
            </a:r>
            <a:endParaRPr/>
          </a:p>
          <a:p>
            <a:pPr marL="0" lvl="0" indent="0" algn="l" rtl="0">
              <a:lnSpc>
                <a:spcPct val="115000"/>
              </a:lnSpc>
              <a:spcBef>
                <a:spcPts val="1200"/>
              </a:spcBef>
              <a:spcAft>
                <a:spcPts val="0"/>
              </a:spcAft>
              <a:buSzPts val="1300"/>
              <a:buNone/>
            </a:pPr>
            <a:r>
              <a:rPr lang="en-GB"/>
              <a:t>Statista.com. 2022.  Per capita milk and dairy product consumption in China from 2013 to [Online] availabl at:&lt;2020. https://www.statista.com/statistics/1098497/china-per-capita-milk-dairy-consumption/:&gt; [Accesed n 16 November, 2022] </a:t>
            </a:r>
            <a:endParaRPr/>
          </a:p>
          <a:p>
            <a:pPr marL="0" lvl="0" indent="0" algn="l" rtl="0">
              <a:lnSpc>
                <a:spcPct val="115000"/>
              </a:lnSpc>
              <a:spcBef>
                <a:spcPts val="1200"/>
              </a:spcBef>
              <a:spcAft>
                <a:spcPts val="0"/>
              </a:spcAft>
              <a:buSzPts val="1300"/>
              <a:buNone/>
            </a:pPr>
            <a:r>
              <a:rPr lang="en-GB"/>
              <a:t>[Online] availabl at:&lt;Statista.com. 2022. Dairy industry in China - statistics &amp; facts. https://www.statista.com/topics/5021/dairy-industry-in-china/#topicHeader__wrapper:&gt;  [Accesed n 16 November, 2022] </a:t>
            </a:r>
            <a:endParaRPr/>
          </a:p>
          <a:p>
            <a:pPr marL="0" lvl="0" indent="0" algn="l" rtl="0">
              <a:lnSpc>
                <a:spcPct val="115000"/>
              </a:lnSpc>
              <a:spcBef>
                <a:spcPts val="1200"/>
              </a:spcBef>
              <a:spcAft>
                <a:spcPts val="0"/>
              </a:spcAft>
              <a:buSzPts val="1300"/>
              <a:buNone/>
            </a:pPr>
            <a:endParaRPr/>
          </a:p>
          <a:p>
            <a:pPr marL="0" lvl="0" indent="0" algn="l" rtl="0">
              <a:lnSpc>
                <a:spcPct val="115000"/>
              </a:lnSpc>
              <a:spcBef>
                <a:spcPts val="1200"/>
              </a:spcBef>
              <a:spcAft>
                <a:spcPts val="1200"/>
              </a:spcAft>
              <a:buSzPts val="1300"/>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11"/>
          <p:cNvSpPr txBox="1">
            <a:spLocks noGrp="1"/>
          </p:cNvSpPr>
          <p:nvPr>
            <p:ph type="title"/>
          </p:nvPr>
        </p:nvSpPr>
        <p:spPr>
          <a:xfrm>
            <a:off x="729450" y="1318650"/>
            <a:ext cx="7688700" cy="5352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GB"/>
              <a:t>Thank You</a:t>
            </a:r>
            <a:endParaRPr/>
          </a:p>
        </p:txBody>
      </p:sp>
      <p:sp>
        <p:nvSpPr>
          <p:cNvPr id="152" name="Google Shape;152;p11"/>
          <p:cNvSpPr txBox="1">
            <a:spLocks noGrp="1"/>
          </p:cNvSpPr>
          <p:nvPr>
            <p:ph type="body" idx="1"/>
          </p:nvPr>
        </p:nvSpPr>
        <p:spPr>
          <a:xfrm>
            <a:off x="729450" y="2078875"/>
            <a:ext cx="7688700" cy="2261100"/>
          </a:xfrm>
          <a:prstGeom prst="rect">
            <a:avLst/>
          </a:prstGeom>
          <a:noFill/>
          <a:ln>
            <a:noFill/>
          </a:ln>
        </p:spPr>
        <p:txBody>
          <a:bodyPr spcFirstLastPara="1" wrap="square" lIns="91425" tIns="91425" rIns="91425" bIns="91425" anchor="t" anchorCtr="0">
            <a:normAutofit fontScale="47500" lnSpcReduction="20000"/>
          </a:bodyPr>
          <a:lstStyle/>
          <a:p>
            <a:pPr marL="457200" lvl="0" indent="-264795" algn="just" rtl="0">
              <a:lnSpc>
                <a:spcPct val="150000"/>
              </a:lnSpc>
              <a:spcBef>
                <a:spcPts val="0"/>
              </a:spcBef>
              <a:spcAft>
                <a:spcPts val="0"/>
              </a:spcAft>
              <a:buClr>
                <a:schemeClr val="dk1"/>
              </a:buClr>
              <a:buSzPct val="100000"/>
              <a:buFont typeface="Times New Roman"/>
              <a:buAutoNum type="arabicPeriod"/>
            </a:pPr>
            <a:r>
              <a:rPr lang="en-GB" sz="1200">
                <a:solidFill>
                  <a:schemeClr val="dk1"/>
                </a:solidFill>
                <a:latin typeface="Times New Roman"/>
                <a:ea typeface="Times New Roman"/>
                <a:cs typeface="Times New Roman"/>
                <a:sym typeface="Times New Roman"/>
              </a:rPr>
              <a:t>Özbilen, P., 2019. A Structural Analysis of the Turkish Hospital Industry Using Porter’s Diamond Framework: A Case from an Emerging Market. Ege Academic Review, 19(1), pp.103-118.</a:t>
            </a:r>
            <a:endParaRPr sz="1200">
              <a:solidFill>
                <a:schemeClr val="dk1"/>
              </a:solidFill>
              <a:latin typeface="Times New Roman"/>
              <a:ea typeface="Times New Roman"/>
              <a:cs typeface="Times New Roman"/>
              <a:sym typeface="Times New Roman"/>
            </a:endParaRPr>
          </a:p>
          <a:p>
            <a:pPr marL="457200" lvl="0" indent="-264795" algn="just" rtl="0">
              <a:lnSpc>
                <a:spcPct val="150000"/>
              </a:lnSpc>
              <a:spcBef>
                <a:spcPts val="0"/>
              </a:spcBef>
              <a:spcAft>
                <a:spcPts val="0"/>
              </a:spcAft>
              <a:buClr>
                <a:schemeClr val="dk1"/>
              </a:buClr>
              <a:buSzPct val="100000"/>
              <a:buFont typeface="Times New Roman"/>
              <a:buAutoNum type="arabicPeriod"/>
            </a:pPr>
            <a:r>
              <a:rPr lang="en-GB" sz="1200">
                <a:solidFill>
                  <a:schemeClr val="dk1"/>
                </a:solidFill>
                <a:latin typeface="Times New Roman"/>
                <a:ea typeface="Times New Roman"/>
                <a:cs typeface="Times New Roman"/>
                <a:sym typeface="Times New Roman"/>
              </a:rPr>
              <a:t>Erboz, G., 2020. A qualitative study on industry 4.0 competitiveness in Turkey using Porter diamond model. Journal of Industrial Engineering and Management, 13(2), pp.266-282.</a:t>
            </a:r>
            <a:endParaRPr sz="1200">
              <a:solidFill>
                <a:schemeClr val="dk1"/>
              </a:solidFill>
              <a:latin typeface="Times New Roman"/>
              <a:ea typeface="Times New Roman"/>
              <a:cs typeface="Times New Roman"/>
              <a:sym typeface="Times New Roman"/>
            </a:endParaRPr>
          </a:p>
          <a:p>
            <a:pPr marL="457200" lvl="0" indent="-264795" algn="just" rtl="0">
              <a:lnSpc>
                <a:spcPct val="150000"/>
              </a:lnSpc>
              <a:spcBef>
                <a:spcPts val="0"/>
              </a:spcBef>
              <a:spcAft>
                <a:spcPts val="0"/>
              </a:spcAft>
              <a:buClr>
                <a:schemeClr val="dk1"/>
              </a:buClr>
              <a:buSzPct val="100000"/>
              <a:buFont typeface="Times New Roman"/>
              <a:buAutoNum type="arabicPeriod"/>
            </a:pPr>
            <a:r>
              <a:rPr lang="en-GB" sz="1200">
                <a:solidFill>
                  <a:schemeClr val="dk1"/>
                </a:solidFill>
                <a:latin typeface="Times New Roman"/>
                <a:ea typeface="Times New Roman"/>
                <a:cs typeface="Times New Roman"/>
                <a:sym typeface="Times New Roman"/>
              </a:rPr>
              <a:t>Bruijl, D. and Gerard, H.T., 2018. The relevance of Porter's five forces in today's innovative and changing business environment. Available at SSRN 3192207.</a:t>
            </a:r>
            <a:endParaRPr sz="1200">
              <a:solidFill>
                <a:schemeClr val="dk1"/>
              </a:solidFill>
              <a:latin typeface="Times New Roman"/>
              <a:ea typeface="Times New Roman"/>
              <a:cs typeface="Times New Roman"/>
              <a:sym typeface="Times New Roman"/>
            </a:endParaRPr>
          </a:p>
          <a:p>
            <a:pPr marL="457200" lvl="0" indent="-264795" algn="just" rtl="0">
              <a:lnSpc>
                <a:spcPct val="150000"/>
              </a:lnSpc>
              <a:spcBef>
                <a:spcPts val="0"/>
              </a:spcBef>
              <a:spcAft>
                <a:spcPts val="0"/>
              </a:spcAft>
              <a:buClr>
                <a:schemeClr val="dk1"/>
              </a:buClr>
              <a:buSzPct val="100000"/>
              <a:buFont typeface="Times New Roman"/>
              <a:buAutoNum type="arabicPeriod"/>
            </a:pPr>
            <a:r>
              <a:rPr lang="en-GB" sz="1200">
                <a:solidFill>
                  <a:schemeClr val="dk1"/>
                </a:solidFill>
                <a:latin typeface="Times New Roman"/>
                <a:ea typeface="Times New Roman"/>
                <a:cs typeface="Times New Roman"/>
                <a:sym typeface="Times New Roman"/>
              </a:rPr>
              <a:t>Wang, P., Kuah, A.T., Lu, Q., Wong, C., Thirumaran, K., Adegbite, E. and Kendall, W., 2021. The impact of value perceptions on purchase intention of sustainable luxury brands in China and the UK. Journal of Brand Management, 28(3), pp.325-346.</a:t>
            </a:r>
            <a:endParaRPr sz="1200">
              <a:solidFill>
                <a:schemeClr val="dk1"/>
              </a:solidFill>
              <a:latin typeface="Times New Roman"/>
              <a:ea typeface="Times New Roman"/>
              <a:cs typeface="Times New Roman"/>
              <a:sym typeface="Times New Roman"/>
            </a:endParaRPr>
          </a:p>
          <a:p>
            <a:pPr marL="457200" lvl="0" indent="-264795" algn="just" rtl="0">
              <a:lnSpc>
                <a:spcPct val="150000"/>
              </a:lnSpc>
              <a:spcBef>
                <a:spcPts val="0"/>
              </a:spcBef>
              <a:spcAft>
                <a:spcPts val="0"/>
              </a:spcAft>
              <a:buClr>
                <a:schemeClr val="dk1"/>
              </a:buClr>
              <a:buSzPct val="100000"/>
              <a:buFont typeface="Times New Roman"/>
              <a:buAutoNum type="arabicPeriod"/>
            </a:pPr>
            <a:r>
              <a:rPr lang="en-GB" sz="1200">
                <a:solidFill>
                  <a:schemeClr val="dk1"/>
                </a:solidFill>
                <a:latin typeface="Times New Roman"/>
                <a:ea typeface="Times New Roman"/>
                <a:cs typeface="Times New Roman"/>
                <a:sym typeface="Times New Roman"/>
              </a:rPr>
              <a:t>Salvador, R., Puglieri, F.N., Halog, A., de Andrade, F.G., Piekarski, C.M. and Antonio, C., 2021. Key aspects for designing business models for a circular bioeconomy. Journal of Cleaner Production, 278, p.124341.</a:t>
            </a:r>
            <a:endParaRPr sz="1200">
              <a:solidFill>
                <a:schemeClr val="dk1"/>
              </a:solidFill>
              <a:latin typeface="Times New Roman"/>
              <a:ea typeface="Times New Roman"/>
              <a:cs typeface="Times New Roman"/>
              <a:sym typeface="Times New Roman"/>
            </a:endParaRPr>
          </a:p>
          <a:p>
            <a:pPr marL="457200" lvl="0" indent="-264795" algn="just" rtl="0">
              <a:lnSpc>
                <a:spcPct val="150000"/>
              </a:lnSpc>
              <a:spcBef>
                <a:spcPts val="0"/>
              </a:spcBef>
              <a:spcAft>
                <a:spcPts val="0"/>
              </a:spcAft>
              <a:buClr>
                <a:schemeClr val="dk1"/>
              </a:buClr>
              <a:buSzPct val="100000"/>
              <a:buFont typeface="Times New Roman"/>
              <a:buAutoNum type="arabicPeriod"/>
            </a:pPr>
            <a:r>
              <a:rPr lang="en-GB" sz="1200">
                <a:solidFill>
                  <a:schemeClr val="dk1"/>
                </a:solidFill>
                <a:latin typeface="Times New Roman"/>
                <a:ea typeface="Times New Roman"/>
                <a:cs typeface="Times New Roman"/>
                <a:sym typeface="Times New Roman"/>
              </a:rPr>
              <a:t>Teo, H.C., Lechner, A.M., Walton, G.W., Chan, F.K.S., Cheshmehzangi, A., Tan-Mullins, M., Chan, H.K., Sternberg, T. and Campos-Arceiz, A., 2019. Environmental impacts of infrastructure development under the belt and road initiative. Environments, 6(6), p.72.</a:t>
            </a:r>
            <a:endParaRPr sz="1200">
              <a:solidFill>
                <a:schemeClr val="dk1"/>
              </a:solidFill>
              <a:latin typeface="Times New Roman"/>
              <a:ea typeface="Times New Roman"/>
              <a:cs typeface="Times New Roman"/>
              <a:sym typeface="Times New Roman"/>
            </a:endParaRPr>
          </a:p>
          <a:p>
            <a:pPr marL="457200" lvl="0" indent="-264795" algn="just" rtl="0">
              <a:lnSpc>
                <a:spcPct val="150000"/>
              </a:lnSpc>
              <a:spcBef>
                <a:spcPts val="0"/>
              </a:spcBef>
              <a:spcAft>
                <a:spcPts val="0"/>
              </a:spcAft>
              <a:buClr>
                <a:schemeClr val="dk1"/>
              </a:buClr>
              <a:buSzPct val="100000"/>
              <a:buFont typeface="Times New Roman"/>
              <a:buAutoNum type="arabicPeriod"/>
            </a:pPr>
            <a:r>
              <a:rPr lang="en-GB" sz="1200">
                <a:solidFill>
                  <a:schemeClr val="dk1"/>
                </a:solidFill>
                <a:latin typeface="Times New Roman"/>
                <a:ea typeface="Times New Roman"/>
                <a:cs typeface="Times New Roman"/>
                <a:sym typeface="Times New Roman"/>
              </a:rPr>
              <a:t>Worldbank.org. 2022. Overview [Online] availabl at:&lt;</a:t>
            </a:r>
            <a:r>
              <a:rPr lang="en-GB" sz="12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https://www.worldbank.org/en/country/china/overview</a:t>
            </a:r>
            <a:r>
              <a:rPr lang="en-GB" sz="1200">
                <a:solidFill>
                  <a:schemeClr val="dk1"/>
                </a:solidFill>
                <a:latin typeface="Times New Roman"/>
                <a:ea typeface="Times New Roman"/>
                <a:cs typeface="Times New Roman"/>
                <a:sym typeface="Times New Roman"/>
              </a:rPr>
              <a:t>:&gt; [Accesed n 16 November, 2022] </a:t>
            </a:r>
            <a:endParaRPr sz="1200">
              <a:solidFill>
                <a:schemeClr val="dk1"/>
              </a:solidFill>
              <a:latin typeface="Times New Roman"/>
              <a:ea typeface="Times New Roman"/>
              <a:cs typeface="Times New Roman"/>
              <a:sym typeface="Times New Roman"/>
            </a:endParaRPr>
          </a:p>
          <a:p>
            <a:pPr marL="457200" lvl="0" indent="-264795" algn="just" rtl="0">
              <a:lnSpc>
                <a:spcPct val="150000"/>
              </a:lnSpc>
              <a:spcBef>
                <a:spcPts val="0"/>
              </a:spcBef>
              <a:spcAft>
                <a:spcPts val="0"/>
              </a:spcAft>
              <a:buClr>
                <a:schemeClr val="dk1"/>
              </a:buClr>
              <a:buSzPct val="100000"/>
              <a:buFont typeface="Times New Roman"/>
              <a:buAutoNum type="arabicPeriod"/>
            </a:pPr>
            <a:r>
              <a:rPr lang="en-GB" sz="1200">
                <a:solidFill>
                  <a:schemeClr val="dk1"/>
                </a:solidFill>
                <a:latin typeface="Times New Roman"/>
                <a:ea typeface="Times New Roman"/>
                <a:cs typeface="Times New Roman"/>
                <a:sym typeface="Times New Roman"/>
              </a:rPr>
              <a:t>Statista.com. 2022. Revenue of Marks &amp; Spencer worldwide from financial year 2010 to 2022.  [Online] availabl at:&lt;</a:t>
            </a:r>
            <a:r>
              <a:rPr lang="en-GB" sz="120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https://www.statista.com/statistics/413349/group-revenue-marks-and-spencer-mands/#:~:text=In%20the%20financial%20year%20ending,pounds%20from%20the%20previous%20year</a:t>
            </a:r>
            <a:r>
              <a:rPr lang="en-GB" sz="1200">
                <a:solidFill>
                  <a:schemeClr val="dk1"/>
                </a:solidFill>
                <a:latin typeface="Times New Roman"/>
                <a:ea typeface="Times New Roman"/>
                <a:cs typeface="Times New Roman"/>
                <a:sym typeface="Times New Roman"/>
              </a:rPr>
              <a:t>.:&gt; [Accesed n 16 November, 2022] </a:t>
            </a:r>
            <a:endParaRPr sz="1200">
              <a:solidFill>
                <a:schemeClr val="dk1"/>
              </a:solidFill>
              <a:latin typeface="Times New Roman"/>
              <a:ea typeface="Times New Roman"/>
              <a:cs typeface="Times New Roman"/>
              <a:sym typeface="Times New Roman"/>
            </a:endParaRPr>
          </a:p>
          <a:p>
            <a:pPr marL="457200" lvl="0" indent="-264795" algn="just" rtl="0">
              <a:lnSpc>
                <a:spcPct val="150000"/>
              </a:lnSpc>
              <a:spcBef>
                <a:spcPts val="0"/>
              </a:spcBef>
              <a:spcAft>
                <a:spcPts val="0"/>
              </a:spcAft>
              <a:buClr>
                <a:schemeClr val="dk1"/>
              </a:buClr>
              <a:buSzPct val="100000"/>
              <a:buFont typeface="Times New Roman"/>
              <a:buAutoNum type="arabicPeriod"/>
            </a:pPr>
            <a:r>
              <a:rPr lang="en-GB" sz="1200">
                <a:solidFill>
                  <a:schemeClr val="dk1"/>
                </a:solidFill>
                <a:latin typeface="Times New Roman"/>
                <a:ea typeface="Times New Roman"/>
                <a:cs typeface="Times New Roman"/>
                <a:sym typeface="Times New Roman"/>
              </a:rPr>
              <a:t>[Online] availabl at:&lt;Statista.com. 2022.  Leading UHT milk brands in China as of 1st half 2019, by market share. [Accesed n 16 November, 2022] </a:t>
            </a:r>
            <a:endParaRPr sz="1200">
              <a:solidFill>
                <a:schemeClr val="dk1"/>
              </a:solidFill>
              <a:latin typeface="Times New Roman"/>
              <a:ea typeface="Times New Roman"/>
              <a:cs typeface="Times New Roman"/>
              <a:sym typeface="Times New Roman"/>
            </a:endParaRPr>
          </a:p>
          <a:p>
            <a:pPr marL="457200" lvl="0" indent="-264795" algn="just" rtl="0">
              <a:lnSpc>
                <a:spcPct val="150000"/>
              </a:lnSpc>
              <a:spcBef>
                <a:spcPts val="0"/>
              </a:spcBef>
              <a:spcAft>
                <a:spcPts val="0"/>
              </a:spcAft>
              <a:buClr>
                <a:schemeClr val="dk1"/>
              </a:buClr>
              <a:buSzPct val="100000"/>
              <a:buFont typeface="Times New Roman"/>
              <a:buAutoNum type="arabicPeriod"/>
            </a:pPr>
            <a:r>
              <a:rPr lang="en-GB" sz="120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https://www.statista.com/statistics/1085940/china-leading-uht-milk-brands-market-share/</a:t>
            </a:r>
            <a:r>
              <a:rPr lang="en-GB" sz="1200">
                <a:solidFill>
                  <a:schemeClr val="dk1"/>
                </a:solidFill>
                <a:latin typeface="Times New Roman"/>
                <a:ea typeface="Times New Roman"/>
                <a:cs typeface="Times New Roman"/>
                <a:sym typeface="Times New Roman"/>
              </a:rPr>
              <a:t>:&gt;  [Accesed n 16 November, 2022] </a:t>
            </a:r>
            <a:endParaRPr sz="1200">
              <a:solidFill>
                <a:schemeClr val="dk1"/>
              </a:solidFill>
              <a:latin typeface="Times New Roman"/>
              <a:ea typeface="Times New Roman"/>
              <a:cs typeface="Times New Roman"/>
              <a:sym typeface="Times New Roman"/>
            </a:endParaRPr>
          </a:p>
          <a:p>
            <a:pPr marL="457200" lvl="0" indent="-264795" algn="just" rtl="0">
              <a:lnSpc>
                <a:spcPct val="150000"/>
              </a:lnSpc>
              <a:spcBef>
                <a:spcPts val="0"/>
              </a:spcBef>
              <a:spcAft>
                <a:spcPts val="0"/>
              </a:spcAft>
              <a:buClr>
                <a:schemeClr val="dk1"/>
              </a:buClr>
              <a:buSzPct val="100000"/>
              <a:buFont typeface="Times New Roman"/>
              <a:buAutoNum type="arabicPeriod"/>
            </a:pPr>
            <a:r>
              <a:rPr lang="en-GB" sz="1200">
                <a:solidFill>
                  <a:schemeClr val="dk1"/>
                </a:solidFill>
                <a:latin typeface="Times New Roman"/>
                <a:ea typeface="Times New Roman"/>
                <a:cs typeface="Times New Roman"/>
                <a:sym typeface="Times New Roman"/>
              </a:rPr>
              <a:t>Statista.com. 2022. Statista.com. 2022.. [Online] availabl at:&lt;</a:t>
            </a:r>
            <a:r>
              <a:rPr lang="en-GB" sz="120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https://www.statista.com/topics/5021/dairy-industry-in-china/</a:t>
            </a:r>
            <a:r>
              <a:rPr lang="en-GB" sz="1200">
                <a:solidFill>
                  <a:schemeClr val="dk1"/>
                </a:solidFill>
                <a:latin typeface="Times New Roman"/>
                <a:ea typeface="Times New Roman"/>
                <a:cs typeface="Times New Roman"/>
                <a:sym typeface="Times New Roman"/>
              </a:rPr>
              <a:t>:&gt;  [Accesed n 16 November, 2022] </a:t>
            </a:r>
            <a:endParaRPr sz="1200">
              <a:solidFill>
                <a:schemeClr val="dk1"/>
              </a:solidFill>
              <a:latin typeface="Times New Roman"/>
              <a:ea typeface="Times New Roman"/>
              <a:cs typeface="Times New Roman"/>
              <a:sym typeface="Times New Roman"/>
            </a:endParaRPr>
          </a:p>
          <a:p>
            <a:pPr marL="457200" lvl="0" indent="-264795" algn="just" rtl="0">
              <a:lnSpc>
                <a:spcPct val="150000"/>
              </a:lnSpc>
              <a:spcBef>
                <a:spcPts val="0"/>
              </a:spcBef>
              <a:spcAft>
                <a:spcPts val="0"/>
              </a:spcAft>
              <a:buClr>
                <a:schemeClr val="dk1"/>
              </a:buClr>
              <a:buSzPct val="100000"/>
              <a:buFont typeface="Times New Roman"/>
              <a:buAutoNum type="arabicPeriod"/>
            </a:pPr>
            <a:r>
              <a:rPr lang="en-GB" sz="1200">
                <a:solidFill>
                  <a:schemeClr val="dk1"/>
                </a:solidFill>
                <a:latin typeface="Times New Roman"/>
                <a:ea typeface="Times New Roman"/>
                <a:cs typeface="Times New Roman"/>
                <a:sym typeface="Times New Roman"/>
              </a:rPr>
              <a:t>Statista.com. 2022.  Per capita milk and dairy product consumption in China from 2013 to [Online] availabl at:&lt;2020. </a:t>
            </a:r>
            <a:r>
              <a:rPr lang="en-GB" sz="1200">
                <a:solidFill>
                  <a:schemeClr val="dk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https://www.statista.com/statistics/1098497/china-per-capita-milk-dairy-consumption/</a:t>
            </a:r>
            <a:r>
              <a:rPr lang="en-GB" sz="1200">
                <a:solidFill>
                  <a:schemeClr val="dk1"/>
                </a:solidFill>
                <a:latin typeface="Times New Roman"/>
                <a:ea typeface="Times New Roman"/>
                <a:cs typeface="Times New Roman"/>
                <a:sym typeface="Times New Roman"/>
              </a:rPr>
              <a:t>:&gt; [Accesed n 16 November, 2022] </a:t>
            </a:r>
            <a:endParaRPr sz="1200">
              <a:solidFill>
                <a:schemeClr val="dk1"/>
              </a:solidFill>
              <a:latin typeface="Times New Roman"/>
              <a:ea typeface="Times New Roman"/>
              <a:cs typeface="Times New Roman"/>
              <a:sym typeface="Times New Roman"/>
            </a:endParaRPr>
          </a:p>
          <a:p>
            <a:pPr marL="457200" lvl="0" indent="-264795" algn="just" rtl="0">
              <a:lnSpc>
                <a:spcPct val="150000"/>
              </a:lnSpc>
              <a:spcBef>
                <a:spcPts val="0"/>
              </a:spcBef>
              <a:spcAft>
                <a:spcPts val="0"/>
              </a:spcAft>
              <a:buClr>
                <a:schemeClr val="dk1"/>
              </a:buClr>
              <a:buSzPct val="100000"/>
              <a:buFont typeface="Times New Roman"/>
              <a:buAutoNum type="arabicPeriod"/>
            </a:pPr>
            <a:r>
              <a:rPr lang="en-GB" sz="1200">
                <a:solidFill>
                  <a:schemeClr val="dk1"/>
                </a:solidFill>
                <a:latin typeface="Times New Roman"/>
                <a:ea typeface="Times New Roman"/>
                <a:cs typeface="Times New Roman"/>
                <a:sym typeface="Times New Roman"/>
              </a:rPr>
              <a:t>[Online] availabl at:&lt;Statista.com. 2022. Dairy industry in China - statistics &amp; facts. </a:t>
            </a:r>
            <a:r>
              <a:rPr lang="en-GB" sz="1200">
                <a:solidFill>
                  <a:schemeClr val="dk1"/>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https://www.statista.com/topics/5021/dairy-industry-in-china/#topicHeader__wrapper</a:t>
            </a:r>
            <a:r>
              <a:rPr lang="en-GB" sz="1200">
                <a:solidFill>
                  <a:schemeClr val="dk1"/>
                </a:solidFill>
                <a:latin typeface="Times New Roman"/>
                <a:ea typeface="Times New Roman"/>
                <a:cs typeface="Times New Roman"/>
                <a:sym typeface="Times New Roman"/>
              </a:rPr>
              <a:t>:&gt;  [Accesed n 16 November, 2022] </a:t>
            </a:r>
            <a:endParaRPr/>
          </a:p>
        </p:txBody>
      </p:sp>
    </p:spTree>
  </p:cSld>
  <p:clrMapOvr>
    <a:masterClrMapping/>
  </p:clrMapOvr>
</p:sld>
</file>

<file path=ppt/theme/theme1.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2923</Words>
  <Application>Microsoft Office PowerPoint</Application>
  <PresentationFormat>On-screen Show (16:9)</PresentationFormat>
  <Paragraphs>108</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Raleway</vt:lpstr>
      <vt:lpstr>Times New Roman</vt:lpstr>
      <vt:lpstr>Lato</vt:lpstr>
      <vt:lpstr>Streamline</vt:lpstr>
      <vt:lpstr>  Global Business Environment Assessment 1  Name: Bianca Florentina Mirica Student id: 2030299 Lecturer: Nadeen Mirza    </vt:lpstr>
      <vt:lpstr>Table of contents </vt:lpstr>
      <vt:lpstr>Introduction </vt:lpstr>
      <vt:lpstr>Challenges </vt:lpstr>
      <vt:lpstr>Key findings </vt:lpstr>
      <vt:lpstr>Key findings  </vt:lpstr>
      <vt:lpstr>Porter's five forces</vt:lpstr>
      <vt:lpstr>Hofstede's cultural dimensions  </vt:lpstr>
      <vt:lpstr>Conclusion  </vt:lpstr>
      <vt:lpstr>Reference list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Global Business Environment Assessment 1  Name: Bianca Florentina Mirica Student id: 2030299 Lecturer: Nadeen Mirza    </dc:title>
  <cp:lastModifiedBy>S</cp:lastModifiedBy>
  <cp:revision>1</cp:revision>
  <dcterms:modified xsi:type="dcterms:W3CDTF">2022-11-23T17:18:39Z</dcterms:modified>
</cp:coreProperties>
</file>