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7B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3CBF40E3-621A-44F7-BD8C-03D94B60246C}" type="datetimeFigureOut">
              <a:rPr lang="en-GB" smtClean="0"/>
              <a:t>21/08/2018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FB846B65-93A8-42A5-B948-E726C903C7A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m/url?sa=i&amp;rct=j&amp;q=&amp;esrc=s&amp;source=images&amp;cd=&amp;cad=rja&amp;uact=8&amp;ved=2ahUKEwjeo-Cs-_3cAhVICcAKHVgtC-IQjRx6BAgBEAU&amp;url=https://www.amazon.co.uk/15-Second-Convex-Curing-5-Finger-Drying/dp/B0749NNMDK&amp;psig=AOvVaw2PW6_ikAg-ajjXFVo2dV7B&amp;ust=153493463297466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 business proposal for Nail Bar Business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5896" y="116632"/>
            <a:ext cx="5400600" cy="3168352"/>
          </a:xfrm>
        </p:spPr>
        <p:txBody>
          <a:bodyPr/>
          <a:lstStyle/>
          <a:p>
            <a:pPr algn="ctr"/>
            <a:r>
              <a:rPr lang="en-GB" sz="4400" b="1" dirty="0" smtClean="0">
                <a:solidFill>
                  <a:schemeClr val="tx1"/>
                </a:solidFill>
              </a:rPr>
              <a:t>Entrepreneurship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Tanzeela Asif</a:t>
            </a:r>
            <a:br>
              <a:rPr lang="en-GB" dirty="0" smtClean="0"/>
            </a:br>
            <a:r>
              <a:rPr lang="en-GB" dirty="0" smtClean="0"/>
              <a:t>1708843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294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" y="-1755576"/>
            <a:ext cx="9252520" cy="1040908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96752"/>
            <a:ext cx="9361040" cy="1066801"/>
          </a:xfrm>
        </p:spPr>
        <p:txBody>
          <a:bodyPr>
            <a:normAutofit/>
          </a:bodyPr>
          <a:lstStyle/>
          <a:p>
            <a:r>
              <a:rPr lang="it-IT" sz="6000" b="1" spc="300" dirty="0" smtClean="0">
                <a:solidFill>
                  <a:schemeClr val="bg1"/>
                </a:solidFill>
                <a:latin typeface="Bookman Old Style" pitchFamily="18" charset="0"/>
              </a:rPr>
              <a:t>Celebrity Nail Studio</a:t>
            </a:r>
            <a:endParaRPr lang="en-GB" sz="6000" b="1" spc="30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11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>
                <a:solidFill>
                  <a:schemeClr val="tx1"/>
                </a:solidFill>
              </a:rPr>
              <a:t>In the heart of city of London we will be opening ‘</a:t>
            </a:r>
            <a:r>
              <a:rPr lang="it-IT" sz="3200" dirty="0" smtClean="0">
                <a:solidFill>
                  <a:schemeClr val="tx1"/>
                </a:solidFill>
              </a:rPr>
              <a:t>Celebrity Nail Studio’</a:t>
            </a:r>
          </a:p>
          <a:p>
            <a:endParaRPr lang="en-GB" sz="3200" dirty="0" smtClean="0">
              <a:solidFill>
                <a:schemeClr val="tx1"/>
              </a:solidFill>
            </a:endParaRPr>
          </a:p>
          <a:p>
            <a:r>
              <a:rPr lang="en-GB" sz="3200" dirty="0" smtClean="0">
                <a:solidFill>
                  <a:schemeClr val="tx1"/>
                </a:solidFill>
              </a:rPr>
              <a:t>We will make £10,000 multiply by 6 by the end of 3</a:t>
            </a:r>
            <a:r>
              <a:rPr lang="en-GB" sz="3200" baseline="30000" dirty="0" smtClean="0">
                <a:solidFill>
                  <a:schemeClr val="tx1"/>
                </a:solidFill>
              </a:rPr>
              <a:t>rd</a:t>
            </a:r>
            <a:r>
              <a:rPr lang="en-GB" sz="3200" dirty="0" smtClean="0">
                <a:solidFill>
                  <a:schemeClr val="tx1"/>
                </a:solidFill>
              </a:rPr>
              <a:t> quarter of first year of our Nail bar  business. </a:t>
            </a:r>
          </a:p>
          <a:p>
            <a:endParaRPr lang="en-GB" dirty="0" smtClean="0"/>
          </a:p>
          <a:p>
            <a:r>
              <a:rPr lang="en-GB" sz="3200" dirty="0" smtClean="0">
                <a:solidFill>
                  <a:schemeClr val="tx1"/>
                </a:solidFill>
              </a:rPr>
              <a:t>By adapting celebrity style in our nail art we can attract maximum number of customer and make good money</a:t>
            </a:r>
          </a:p>
          <a:p>
            <a:endParaRPr lang="it-IT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10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 smtClean="0">
                <a:solidFill>
                  <a:schemeClr val="accent6"/>
                </a:solidFill>
              </a:rPr>
              <a:t>INTRODUCTION</a:t>
            </a:r>
            <a:endParaRPr lang="en-GB" sz="40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An aim to generate lots of money is the encouragement behind starting a nail bar business in the dynamic city of London, 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An </a:t>
            </a:r>
            <a:r>
              <a:rPr lang="en-GB" dirty="0">
                <a:solidFill>
                  <a:schemeClr val="tx1"/>
                </a:solidFill>
              </a:rPr>
              <a:t>innovative idea of saving people’s time and providing them with best services with the facility of premiere services of celebrity collection 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By </a:t>
            </a:r>
            <a:r>
              <a:rPr lang="en-GB" dirty="0">
                <a:solidFill>
                  <a:schemeClr val="tx1"/>
                </a:solidFill>
              </a:rPr>
              <a:t>starting a well-structured business with the support of expert and educated </a:t>
            </a:r>
            <a:r>
              <a:rPr lang="en-GB" dirty="0" smtClean="0">
                <a:solidFill>
                  <a:schemeClr val="tx1"/>
                </a:solidFill>
              </a:rPr>
              <a:t>employees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To kick start a nail bar business it needs lots of investments because nail care as a cosmetics business not just about art but hygiene and health aspects are also to be taken care of</a:t>
            </a:r>
          </a:p>
        </p:txBody>
      </p:sp>
    </p:spTree>
    <p:extLst>
      <p:ext uri="{BB962C8B-B14F-4D97-AF65-F5344CB8AC3E}">
        <p14:creationId xmlns:p14="http://schemas.microsoft.com/office/powerpoint/2010/main" val="186813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6"/>
                </a:solidFill>
              </a:rPr>
              <a:t>BACKGROUND &amp; TREND</a:t>
            </a:r>
            <a:endParaRPr lang="en-GB" sz="40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1520" y="1298448"/>
            <a:ext cx="8618160" cy="5154888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 smtClean="0">
                <a:solidFill>
                  <a:schemeClr val="tx1"/>
                </a:solidFill>
              </a:rPr>
              <a:t>Start of nail care trend in UK 2011 </a:t>
            </a:r>
            <a:r>
              <a:rPr lang="en-GB" sz="2800" dirty="0">
                <a:solidFill>
                  <a:schemeClr val="tx1"/>
                </a:solidFill>
              </a:rPr>
              <a:t>(</a:t>
            </a:r>
            <a:r>
              <a:rPr lang="en-GB" sz="2800" dirty="0" err="1">
                <a:solidFill>
                  <a:schemeClr val="tx1"/>
                </a:solidFill>
              </a:rPr>
              <a:t>Philby</a:t>
            </a:r>
            <a:r>
              <a:rPr lang="en-GB" sz="2800" dirty="0">
                <a:solidFill>
                  <a:schemeClr val="tx1"/>
                </a:solidFill>
              </a:rPr>
              <a:t>, 2013</a:t>
            </a:r>
            <a:r>
              <a:rPr lang="en-GB" sz="2800" dirty="0" smtClean="0">
                <a:solidFill>
                  <a:schemeClr val="tx1"/>
                </a:solidFill>
              </a:rPr>
              <a:t>)</a:t>
            </a:r>
          </a:p>
          <a:p>
            <a:endParaRPr lang="en-GB" sz="2800" dirty="0" smtClean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</a:rPr>
              <a:t>In 2013nail polish sales </a:t>
            </a:r>
            <a:r>
              <a:rPr lang="en-GB" sz="2800" b="1" dirty="0" smtClean="0">
                <a:solidFill>
                  <a:schemeClr val="tx1"/>
                </a:solidFill>
              </a:rPr>
              <a:t>£244 </a:t>
            </a:r>
            <a:r>
              <a:rPr lang="en-GB" sz="2800" dirty="0">
                <a:solidFill>
                  <a:schemeClr val="tx1"/>
                </a:solidFill>
              </a:rPr>
              <a:t>million </a:t>
            </a:r>
            <a:r>
              <a:rPr lang="en-GB" sz="2800" dirty="0" smtClean="0">
                <a:solidFill>
                  <a:schemeClr val="tx1"/>
                </a:solidFill>
              </a:rPr>
              <a:t>- lipstick </a:t>
            </a:r>
            <a:r>
              <a:rPr lang="en-GB" sz="2800" dirty="0">
                <a:solidFill>
                  <a:schemeClr val="tx1"/>
                </a:solidFill>
              </a:rPr>
              <a:t>reaches </a:t>
            </a:r>
            <a:r>
              <a:rPr lang="en-GB" sz="2800" b="1" dirty="0" smtClean="0">
                <a:solidFill>
                  <a:schemeClr val="tx1"/>
                </a:solidFill>
              </a:rPr>
              <a:t>£242 </a:t>
            </a:r>
            <a:r>
              <a:rPr lang="en-GB" sz="2800" dirty="0" smtClean="0">
                <a:solidFill>
                  <a:schemeClr val="tx1"/>
                </a:solidFill>
              </a:rPr>
              <a:t>million (Roy, 2016)</a:t>
            </a:r>
          </a:p>
          <a:p>
            <a:endParaRPr lang="en-GB" sz="2800" dirty="0" smtClean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</a:rPr>
              <a:t>A break from Busy lifestyle – now become the part of </a:t>
            </a:r>
            <a:r>
              <a:rPr lang="en-GB" sz="2600" dirty="0" smtClean="0">
                <a:solidFill>
                  <a:schemeClr val="tx1"/>
                </a:solidFill>
              </a:rPr>
              <a:t>grooming </a:t>
            </a:r>
            <a:r>
              <a:rPr lang="en-GB" sz="2600" dirty="0">
                <a:solidFill>
                  <a:schemeClr val="tx1"/>
                </a:solidFill>
              </a:rPr>
              <a:t>(</a:t>
            </a:r>
            <a:r>
              <a:rPr lang="en-GB" sz="2600" dirty="0" err="1">
                <a:solidFill>
                  <a:schemeClr val="tx1"/>
                </a:solidFill>
              </a:rPr>
              <a:t>Philby</a:t>
            </a:r>
            <a:r>
              <a:rPr lang="en-GB" sz="2600" dirty="0">
                <a:solidFill>
                  <a:schemeClr val="tx1"/>
                </a:solidFill>
              </a:rPr>
              <a:t>, 2013</a:t>
            </a:r>
            <a:r>
              <a:rPr lang="en-GB" sz="2600" dirty="0" smtClean="0">
                <a:solidFill>
                  <a:schemeClr val="tx1"/>
                </a:solidFill>
              </a:rPr>
              <a:t>)</a:t>
            </a:r>
            <a:endParaRPr lang="en-GB" sz="3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</a:rPr>
              <a:t>86% of women do not attend job interview without a manicure in United </a:t>
            </a:r>
            <a:r>
              <a:rPr lang="en-GB" sz="2800" dirty="0">
                <a:solidFill>
                  <a:schemeClr val="tx1"/>
                </a:solidFill>
              </a:rPr>
              <a:t>Kingdom </a:t>
            </a:r>
            <a:r>
              <a:rPr lang="en-GB" sz="2800" dirty="0" smtClean="0">
                <a:solidFill>
                  <a:schemeClr val="tx1"/>
                </a:solidFill>
              </a:rPr>
              <a:t>(Styles, 2013)</a:t>
            </a:r>
          </a:p>
          <a:p>
            <a:endParaRPr lang="en-GB" sz="2800" dirty="0" smtClean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</a:rPr>
              <a:t>An affordable </a:t>
            </a:r>
            <a:r>
              <a:rPr lang="en-GB" sz="2800" dirty="0">
                <a:solidFill>
                  <a:schemeClr val="tx1"/>
                </a:solidFill>
              </a:rPr>
              <a:t>luxury (</a:t>
            </a:r>
            <a:r>
              <a:rPr lang="en-GB" sz="2800" dirty="0" err="1">
                <a:solidFill>
                  <a:schemeClr val="tx1"/>
                </a:solidFill>
              </a:rPr>
              <a:t>Philby</a:t>
            </a:r>
            <a:r>
              <a:rPr lang="en-GB" sz="2800" dirty="0">
                <a:solidFill>
                  <a:schemeClr val="tx1"/>
                </a:solidFill>
              </a:rPr>
              <a:t>, 2013)</a:t>
            </a:r>
            <a:endParaRPr lang="en-GB" sz="3200" dirty="0">
              <a:solidFill>
                <a:schemeClr val="tx1"/>
              </a:solidFill>
            </a:endParaRPr>
          </a:p>
          <a:p>
            <a:endParaRPr lang="en-GB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66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6"/>
                </a:solidFill>
              </a:rPr>
              <a:t>INITIAL BENEFIT STATEMENT</a:t>
            </a:r>
            <a:endParaRPr lang="en-GB" sz="40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The LED technology </a:t>
            </a:r>
            <a:r>
              <a:rPr lang="en-GB" dirty="0">
                <a:solidFill>
                  <a:schemeClr val="tx1"/>
                </a:solidFill>
              </a:rPr>
              <a:t>and our </a:t>
            </a:r>
            <a:r>
              <a:rPr lang="en-GB" dirty="0" smtClean="0">
                <a:solidFill>
                  <a:schemeClr val="tx1"/>
                </a:solidFill>
              </a:rPr>
              <a:t>LED nail </a:t>
            </a:r>
            <a:r>
              <a:rPr lang="en-GB" dirty="0">
                <a:solidFill>
                  <a:schemeClr val="tx1"/>
                </a:solidFill>
              </a:rPr>
              <a:t>polish collection </a:t>
            </a:r>
            <a:r>
              <a:rPr lang="en-GB" dirty="0" smtClean="0">
                <a:solidFill>
                  <a:schemeClr val="tx1"/>
                </a:solidFill>
              </a:rPr>
              <a:t>with finest gel finish can </a:t>
            </a:r>
            <a:r>
              <a:rPr lang="en-GB" dirty="0">
                <a:solidFill>
                  <a:schemeClr val="tx1"/>
                </a:solidFill>
              </a:rPr>
              <a:t>cut your manicure </a:t>
            </a:r>
            <a:r>
              <a:rPr lang="en-GB" dirty="0" smtClean="0">
                <a:solidFill>
                  <a:schemeClr val="tx1"/>
                </a:solidFill>
              </a:rPr>
              <a:t>&amp; pedicure services </a:t>
            </a:r>
            <a:r>
              <a:rPr lang="en-GB" dirty="0">
                <a:solidFill>
                  <a:schemeClr val="tx1"/>
                </a:solidFill>
              </a:rPr>
              <a:t>time in half and make the nail colour and shine long lasting, plus you can select your favourite celebrity style from our premier collection in bar or online. 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LED technology cure nails in just 30 seconds (Andrea, 2013)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Gel effect nail polish and LED lasts for more than 2 weeks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Celebrity style nail art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6" name="Picture 2" descr="Image result for led technology for nail cu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474" y="4437112"/>
            <a:ext cx="3635882" cy="218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746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6"/>
                </a:solidFill>
              </a:rPr>
              <a:t>BUSINESS PLAN &amp; SCALABILITY  </a:t>
            </a:r>
            <a:endParaRPr lang="en-GB" sz="40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76224" y="1298448"/>
            <a:ext cx="8593455" cy="5226896"/>
          </a:xfrm>
        </p:spPr>
        <p:txBody>
          <a:bodyPr>
            <a:normAutofit fontScale="85000" lnSpcReduction="20000"/>
          </a:bodyPr>
          <a:lstStyle/>
          <a:p>
            <a:r>
              <a:rPr lang="en-GB" sz="2600" dirty="0" smtClean="0">
                <a:solidFill>
                  <a:schemeClr val="tx1"/>
                </a:solidFill>
              </a:rPr>
              <a:t>In the middle of London city - the manicure and pedicure facility with well trained staff</a:t>
            </a:r>
          </a:p>
          <a:p>
            <a:endParaRPr lang="en-GB" sz="2600" dirty="0" smtClean="0">
              <a:solidFill>
                <a:schemeClr val="tx1"/>
              </a:solidFill>
            </a:endParaRPr>
          </a:p>
          <a:p>
            <a:r>
              <a:rPr lang="en-GB" sz="2600" dirty="0" smtClean="0">
                <a:solidFill>
                  <a:schemeClr val="tx1"/>
                </a:solidFill>
              </a:rPr>
              <a:t>Starting the business with </a:t>
            </a:r>
            <a:r>
              <a:rPr lang="en-GB" sz="2600" b="1" dirty="0" smtClean="0">
                <a:solidFill>
                  <a:schemeClr val="tx1"/>
                </a:solidFill>
              </a:rPr>
              <a:t>£10,000 </a:t>
            </a:r>
            <a:r>
              <a:rPr lang="en-GB" sz="2600" dirty="0" smtClean="0">
                <a:solidFill>
                  <a:schemeClr val="tx1"/>
                </a:solidFill>
              </a:rPr>
              <a:t>initially with </a:t>
            </a:r>
            <a:r>
              <a:rPr lang="en-GB" sz="2600" b="1" dirty="0" smtClean="0">
                <a:solidFill>
                  <a:schemeClr val="tx1"/>
                </a:solidFill>
              </a:rPr>
              <a:t>300</a:t>
            </a:r>
            <a:r>
              <a:rPr lang="en-GB" sz="2600" dirty="0" smtClean="0">
                <a:solidFill>
                  <a:schemeClr val="tx1"/>
                </a:solidFill>
              </a:rPr>
              <a:t> customer in introductory month the business will grow up to </a:t>
            </a:r>
            <a:r>
              <a:rPr lang="en-GB" sz="2600" b="1" dirty="0" smtClean="0">
                <a:solidFill>
                  <a:schemeClr val="tx1"/>
                </a:solidFill>
              </a:rPr>
              <a:t>1200</a:t>
            </a:r>
            <a:r>
              <a:rPr lang="en-GB" sz="2600" dirty="0" smtClean="0">
                <a:solidFill>
                  <a:schemeClr val="tx1"/>
                </a:solidFill>
              </a:rPr>
              <a:t> customer experience by the end of </a:t>
            </a:r>
            <a:r>
              <a:rPr lang="en-GB" sz="2600" b="1" dirty="0" smtClean="0">
                <a:solidFill>
                  <a:schemeClr val="tx1"/>
                </a:solidFill>
              </a:rPr>
              <a:t>first quarter</a:t>
            </a:r>
          </a:p>
          <a:p>
            <a:endParaRPr lang="en-GB" sz="2600" dirty="0" smtClean="0">
              <a:solidFill>
                <a:schemeClr val="tx1"/>
              </a:solidFill>
            </a:endParaRPr>
          </a:p>
          <a:p>
            <a:r>
              <a:rPr lang="en-GB" sz="2600" dirty="0" smtClean="0">
                <a:solidFill>
                  <a:schemeClr val="tx1"/>
                </a:solidFill>
              </a:rPr>
              <a:t>By the end of </a:t>
            </a:r>
            <a:r>
              <a:rPr lang="en-GB" sz="2600" b="1" dirty="0" smtClean="0">
                <a:solidFill>
                  <a:schemeClr val="tx1"/>
                </a:solidFill>
              </a:rPr>
              <a:t>3</a:t>
            </a:r>
            <a:r>
              <a:rPr lang="en-GB" sz="2600" b="1" baseline="30000" dirty="0" smtClean="0">
                <a:solidFill>
                  <a:schemeClr val="tx1"/>
                </a:solidFill>
              </a:rPr>
              <a:t>rd</a:t>
            </a:r>
            <a:r>
              <a:rPr lang="en-GB" sz="2600" dirty="0" smtClean="0">
                <a:solidFill>
                  <a:schemeClr val="tx1"/>
                </a:solidFill>
              </a:rPr>
              <a:t> quarter the company will generate </a:t>
            </a:r>
            <a:r>
              <a:rPr lang="en-GB" sz="2600" b="1" dirty="0" smtClean="0">
                <a:solidFill>
                  <a:schemeClr val="tx1"/>
                </a:solidFill>
              </a:rPr>
              <a:t>£64000 </a:t>
            </a:r>
            <a:r>
              <a:rPr lang="en-GB" sz="2600" dirty="0" smtClean="0">
                <a:solidFill>
                  <a:schemeClr val="tx1"/>
                </a:solidFill>
              </a:rPr>
              <a:t>operating profit with the opening of </a:t>
            </a:r>
            <a:r>
              <a:rPr lang="en-GB" sz="2600" b="1" dirty="0" smtClean="0">
                <a:solidFill>
                  <a:schemeClr val="tx1"/>
                </a:solidFill>
              </a:rPr>
              <a:t>2</a:t>
            </a:r>
            <a:r>
              <a:rPr lang="en-GB" sz="2600" b="1" baseline="30000" dirty="0" smtClean="0">
                <a:solidFill>
                  <a:schemeClr val="tx1"/>
                </a:solidFill>
              </a:rPr>
              <a:t>nd</a:t>
            </a:r>
            <a:r>
              <a:rPr lang="en-GB" sz="2600" dirty="0" smtClean="0">
                <a:solidFill>
                  <a:schemeClr val="tx1"/>
                </a:solidFill>
              </a:rPr>
              <a:t> bar </a:t>
            </a:r>
          </a:p>
          <a:p>
            <a:endParaRPr lang="en-GB" sz="2600" dirty="0">
              <a:solidFill>
                <a:schemeClr val="tx1"/>
              </a:solidFill>
            </a:endParaRPr>
          </a:p>
          <a:p>
            <a:r>
              <a:rPr lang="en-GB" sz="2600" dirty="0" smtClean="0">
                <a:solidFill>
                  <a:schemeClr val="tx1"/>
                </a:solidFill>
              </a:rPr>
              <a:t>The </a:t>
            </a:r>
            <a:r>
              <a:rPr lang="en-GB" sz="2600" b="1" dirty="0" smtClean="0">
                <a:solidFill>
                  <a:schemeClr val="tx1"/>
                </a:solidFill>
              </a:rPr>
              <a:t>2</a:t>
            </a:r>
            <a:r>
              <a:rPr lang="en-GB" sz="2600" b="1" baseline="30000" dirty="0" smtClean="0">
                <a:solidFill>
                  <a:schemeClr val="tx1"/>
                </a:solidFill>
              </a:rPr>
              <a:t>nd</a:t>
            </a:r>
            <a:r>
              <a:rPr lang="en-GB" sz="2600" dirty="0" smtClean="0">
                <a:solidFill>
                  <a:schemeClr val="tx1"/>
                </a:solidFill>
              </a:rPr>
              <a:t> bar will add </a:t>
            </a:r>
            <a:r>
              <a:rPr lang="en-GB" sz="2600" b="1" dirty="0">
                <a:solidFill>
                  <a:schemeClr val="tx1"/>
                </a:solidFill>
              </a:rPr>
              <a:t>Rita </a:t>
            </a:r>
            <a:r>
              <a:rPr lang="en-GB" sz="2600" b="1" dirty="0" err="1">
                <a:solidFill>
                  <a:schemeClr val="tx1"/>
                </a:solidFill>
              </a:rPr>
              <a:t>Ora</a:t>
            </a:r>
            <a:r>
              <a:rPr lang="en-GB" sz="2600" b="1" dirty="0">
                <a:solidFill>
                  <a:schemeClr val="tx1"/>
                </a:solidFill>
              </a:rPr>
              <a:t> Jazzy collection </a:t>
            </a:r>
            <a:endParaRPr lang="en-GB" sz="2600" b="1" dirty="0" smtClean="0">
              <a:solidFill>
                <a:schemeClr val="tx1"/>
              </a:solidFill>
            </a:endParaRPr>
          </a:p>
          <a:p>
            <a:endParaRPr lang="en-GB" sz="2600" b="1" dirty="0" smtClean="0">
              <a:solidFill>
                <a:schemeClr val="tx1"/>
              </a:solidFill>
            </a:endParaRPr>
          </a:p>
          <a:p>
            <a:r>
              <a:rPr lang="en-GB" sz="2600" dirty="0" smtClean="0">
                <a:solidFill>
                  <a:schemeClr val="tx1"/>
                </a:solidFill>
              </a:rPr>
              <a:t>By the end of</a:t>
            </a:r>
            <a:r>
              <a:rPr lang="en-GB" sz="2600" b="1" dirty="0" smtClean="0">
                <a:solidFill>
                  <a:schemeClr val="tx1"/>
                </a:solidFill>
              </a:rPr>
              <a:t> 3</a:t>
            </a:r>
            <a:r>
              <a:rPr lang="en-GB" sz="2600" b="1" baseline="30000" dirty="0" smtClean="0">
                <a:solidFill>
                  <a:schemeClr val="tx1"/>
                </a:solidFill>
              </a:rPr>
              <a:t>rd</a:t>
            </a:r>
            <a:r>
              <a:rPr lang="en-GB" sz="2600" b="1" dirty="0" smtClean="0">
                <a:solidFill>
                  <a:schemeClr val="tx1"/>
                </a:solidFill>
              </a:rPr>
              <a:t> </a:t>
            </a:r>
            <a:r>
              <a:rPr lang="en-GB" sz="2600" dirty="0" smtClean="0">
                <a:solidFill>
                  <a:schemeClr val="tx1"/>
                </a:solidFill>
              </a:rPr>
              <a:t>year of business company will reach it’s </a:t>
            </a:r>
            <a:r>
              <a:rPr lang="en-GB" sz="2600" b="1" dirty="0" smtClean="0">
                <a:solidFill>
                  <a:schemeClr val="tx1"/>
                </a:solidFill>
              </a:rPr>
              <a:t>milestones of 6 Bars</a:t>
            </a:r>
          </a:p>
          <a:p>
            <a:endParaRPr lang="en-GB" sz="2600" b="1" dirty="0" smtClean="0">
              <a:solidFill>
                <a:schemeClr val="tx1"/>
              </a:solidFill>
            </a:endParaRPr>
          </a:p>
          <a:p>
            <a:pPr lvl="0"/>
            <a:r>
              <a:rPr lang="en-GB" sz="2600" b="1" dirty="0">
                <a:solidFill>
                  <a:schemeClr val="tx1"/>
                </a:solidFill>
              </a:rPr>
              <a:t>£7.8 million </a:t>
            </a:r>
            <a:r>
              <a:rPr lang="en-GB" sz="2600" b="1" dirty="0" smtClean="0">
                <a:solidFill>
                  <a:schemeClr val="tx1"/>
                </a:solidFill>
              </a:rPr>
              <a:t>profit </a:t>
            </a:r>
            <a:endParaRPr lang="en-GB" sz="2600" b="1" dirty="0">
              <a:solidFill>
                <a:schemeClr val="tx1"/>
              </a:solidFill>
            </a:endParaRPr>
          </a:p>
          <a:p>
            <a:endParaRPr lang="en-GB" b="1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8525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6"/>
                </a:solidFill>
              </a:rPr>
              <a:t>RISK ASSESSMENT</a:t>
            </a:r>
            <a:endParaRPr lang="en-GB" sz="40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n-GB" sz="2400" dirty="0" smtClean="0">
                <a:solidFill>
                  <a:schemeClr val="tx1"/>
                </a:solidFill>
              </a:rPr>
              <a:t>The on going trend is supporting the business to grow rapidly</a:t>
            </a:r>
          </a:p>
          <a:p>
            <a:endParaRPr lang="en-GB" sz="2400" dirty="0" smtClean="0">
              <a:solidFill>
                <a:schemeClr val="tx1"/>
              </a:solidFill>
            </a:endParaRPr>
          </a:p>
          <a:p>
            <a:r>
              <a:rPr lang="en-GB" sz="2400" dirty="0" smtClean="0">
                <a:solidFill>
                  <a:schemeClr val="tx1"/>
                </a:solidFill>
              </a:rPr>
              <a:t>Rising legal aspects after Vietnam's slavery cases in nail bars increases the hurdles to start new business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 smtClean="0">
                <a:solidFill>
                  <a:schemeClr val="tx1"/>
                </a:solidFill>
              </a:rPr>
              <a:t>A Major threat to business is that it’s a life style trend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 smtClean="0">
                <a:solidFill>
                  <a:schemeClr val="tx1"/>
                </a:solidFill>
              </a:rPr>
              <a:t>Monotony of collection will bore the clients so new celebrity collection will be added to at new opening bar</a:t>
            </a:r>
          </a:p>
          <a:p>
            <a:endParaRPr lang="en-GB" sz="2400" dirty="0" smtClean="0">
              <a:solidFill>
                <a:schemeClr val="tx1"/>
              </a:solidFill>
            </a:endParaRPr>
          </a:p>
          <a:p>
            <a:r>
              <a:rPr lang="en-GB" sz="2400" dirty="0" smtClean="0">
                <a:solidFill>
                  <a:schemeClr val="tx1"/>
                </a:solidFill>
              </a:rPr>
              <a:t>Keep on watching what competitors and changing needed in the business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028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6"/>
                </a:solidFill>
              </a:rPr>
              <a:t>FUTURE PLANS</a:t>
            </a:r>
            <a:endParaRPr lang="en-GB" sz="40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>
                <a:solidFill>
                  <a:schemeClr val="tx1"/>
                </a:solidFill>
              </a:rPr>
              <a:t>Our own nail products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Our own manicure and pedicure kits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Move from services to products to expand the business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231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6"/>
                </a:solidFill>
              </a:rPr>
              <a:t>CONCLUSION</a:t>
            </a:r>
            <a:endParaRPr lang="en-GB" sz="40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This was the Business plan to open and grow the nail bar saloon with the innovation of celebrity collection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The fastest technology to cure the nail saves a lot of time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The fast growing trend gives an ultimate edge to this business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324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chemeClr val="accent6"/>
                </a:solidFill>
              </a:rPr>
              <a:t>ANY QUESTION?</a:t>
            </a:r>
            <a:endParaRPr lang="en-GB" sz="48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465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259">
              <a:srgbClr val="E5A3B3"/>
            </a:gs>
            <a:gs pos="22900">
              <a:srgbClr val="E6A9B7"/>
            </a:gs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6"/>
                </a:solidFill>
              </a:rPr>
              <a:t>REFERENCE LIST</a:t>
            </a:r>
            <a:endParaRPr lang="en-GB" sz="4000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762176" cy="5298904"/>
          </a:xfrm>
          <a:noFill/>
        </p:spPr>
        <p:txBody>
          <a:bodyPr>
            <a:normAutofit fontScale="85000" lnSpcReduction="10000"/>
          </a:bodyPr>
          <a:lstStyle/>
          <a:p>
            <a:pPr>
              <a:lnSpc>
                <a:spcPct val="160000"/>
              </a:lnSpc>
            </a:pPr>
            <a:r>
              <a:rPr lang="en-GB" sz="1800" dirty="0">
                <a:solidFill>
                  <a:schemeClr val="tx1"/>
                </a:solidFill>
              </a:rPr>
              <a:t>Roy, S. (2016). </a:t>
            </a:r>
            <a:r>
              <a:rPr lang="en-GB" sz="1800" dirty="0" err="1">
                <a:solidFill>
                  <a:schemeClr val="tx1"/>
                </a:solidFill>
              </a:rPr>
              <a:t>InternatioNAILS</a:t>
            </a:r>
            <a:r>
              <a:rPr lang="en-GB" sz="1800" dirty="0">
                <a:solidFill>
                  <a:schemeClr val="tx1"/>
                </a:solidFill>
              </a:rPr>
              <a:t>-United Kingdom: Booming Growth -And a Few Growing Pains. [online] Nails Magazine. Available at: </a:t>
            </a:r>
            <a:r>
              <a:rPr lang="en-GB" sz="1800" u="sng" dirty="0">
                <a:solidFill>
                  <a:schemeClr val="tx1"/>
                </a:solidFill>
              </a:rPr>
              <a:t>http://www.nailsmag.com/article/116167/internationails-united-kingdom-booming-growth-and-a-few-growing-pains</a:t>
            </a:r>
            <a:r>
              <a:rPr lang="en-GB" sz="1800" dirty="0">
                <a:solidFill>
                  <a:schemeClr val="tx1"/>
                </a:solidFill>
              </a:rPr>
              <a:t> [Accessed 08 Aug. 2018</a:t>
            </a:r>
            <a:r>
              <a:rPr lang="en-GB" sz="1800" dirty="0" smtClean="0">
                <a:solidFill>
                  <a:schemeClr val="tx1"/>
                </a:solidFill>
              </a:rPr>
              <a:t>]</a:t>
            </a:r>
            <a:endParaRPr lang="en-GB" sz="1800" dirty="0">
              <a:solidFill>
                <a:schemeClr val="tx1"/>
              </a:solidFill>
            </a:endParaRPr>
          </a:p>
          <a:p>
            <a:pPr>
              <a:lnSpc>
                <a:spcPct val="160000"/>
              </a:lnSpc>
            </a:pPr>
            <a:r>
              <a:rPr lang="en-GB" sz="1800" dirty="0" err="1">
                <a:solidFill>
                  <a:schemeClr val="tx1"/>
                </a:solidFill>
              </a:rPr>
              <a:t>Philby</a:t>
            </a:r>
            <a:r>
              <a:rPr lang="en-GB" sz="1800" dirty="0">
                <a:solidFill>
                  <a:schemeClr val="tx1"/>
                </a:solidFill>
              </a:rPr>
              <a:t>, C. (2013). </a:t>
            </a:r>
            <a:r>
              <a:rPr lang="en-GB" sz="1800" i="1" dirty="0">
                <a:solidFill>
                  <a:schemeClr val="tx1"/>
                </a:solidFill>
              </a:rPr>
              <a:t>Manicure mania: The business that nailed the beauty boom</a:t>
            </a:r>
            <a:r>
              <a:rPr lang="en-GB" sz="1800" dirty="0">
                <a:solidFill>
                  <a:schemeClr val="tx1"/>
                </a:solidFill>
              </a:rPr>
              <a:t>. [online] The Independent. Available at: </a:t>
            </a:r>
            <a:r>
              <a:rPr lang="en-GB" sz="1800" u="sng" dirty="0">
                <a:solidFill>
                  <a:schemeClr val="tx1"/>
                </a:solidFill>
              </a:rPr>
              <a:t>https://www.independent.co.uk/life-style/fashion/news/manicure-mania-the-business-that-nailed-the-beauty-boom-8644642.html</a:t>
            </a:r>
            <a:r>
              <a:rPr lang="en-GB" sz="1800" dirty="0">
                <a:solidFill>
                  <a:schemeClr val="tx1"/>
                </a:solidFill>
              </a:rPr>
              <a:t> [Accessed 13 Aug. 2018</a:t>
            </a:r>
            <a:r>
              <a:rPr lang="en-GB" sz="1800" dirty="0" smtClean="0">
                <a:solidFill>
                  <a:schemeClr val="tx1"/>
                </a:solidFill>
              </a:rPr>
              <a:t>].</a:t>
            </a:r>
            <a:endParaRPr lang="en-GB" sz="1800" dirty="0">
              <a:solidFill>
                <a:schemeClr val="tx1"/>
              </a:solidFill>
            </a:endParaRPr>
          </a:p>
          <a:p>
            <a:pPr>
              <a:lnSpc>
                <a:spcPct val="160000"/>
              </a:lnSpc>
            </a:pPr>
            <a:r>
              <a:rPr lang="en-GB" sz="1800" dirty="0">
                <a:solidFill>
                  <a:schemeClr val="tx1"/>
                </a:solidFill>
              </a:rPr>
              <a:t>Andrea. (2013). </a:t>
            </a:r>
            <a:r>
              <a:rPr lang="en-US" sz="1800" i="1" dirty="0">
                <a:solidFill>
                  <a:schemeClr val="tx1"/>
                </a:solidFill>
              </a:rPr>
              <a:t>What’s the difference between UV and LED Nail Lamps?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GB" sz="1800" dirty="0">
                <a:solidFill>
                  <a:schemeClr val="tx1"/>
                </a:solidFill>
              </a:rPr>
              <a:t>[online] </a:t>
            </a:r>
            <a:r>
              <a:rPr lang="en-GB" sz="1800" dirty="0" err="1">
                <a:solidFill>
                  <a:schemeClr val="tx1"/>
                </a:solidFill>
              </a:rPr>
              <a:t>Chickettes</a:t>
            </a:r>
            <a:r>
              <a:rPr lang="en-GB" sz="1800" dirty="0">
                <a:solidFill>
                  <a:schemeClr val="tx1"/>
                </a:solidFill>
              </a:rPr>
              <a:t>. Available at: </a:t>
            </a:r>
            <a:r>
              <a:rPr lang="en-GB" sz="1800" u="sng" dirty="0">
                <a:solidFill>
                  <a:schemeClr val="tx1"/>
                </a:solidFill>
              </a:rPr>
              <a:t>http://www.chickettes.com/whats-the-difference-between-uv-and-led-nail-lamps/</a:t>
            </a:r>
            <a:r>
              <a:rPr lang="en-GB" sz="1800" dirty="0">
                <a:solidFill>
                  <a:schemeClr val="tx1"/>
                </a:solidFill>
              </a:rPr>
              <a:t> [Accessed 13 Aug. 2018].</a:t>
            </a:r>
          </a:p>
          <a:p>
            <a:pPr>
              <a:lnSpc>
                <a:spcPct val="160000"/>
              </a:lnSpc>
            </a:pPr>
            <a:r>
              <a:rPr lang="en-GB" sz="1800" dirty="0">
                <a:solidFill>
                  <a:schemeClr val="tx1"/>
                </a:solidFill>
              </a:rPr>
              <a:t>Roy, S. (2016). </a:t>
            </a:r>
            <a:r>
              <a:rPr lang="en-GB" sz="1800" dirty="0" err="1">
                <a:solidFill>
                  <a:schemeClr val="tx1"/>
                </a:solidFill>
              </a:rPr>
              <a:t>InternatioNAILS</a:t>
            </a:r>
            <a:r>
              <a:rPr lang="en-GB" sz="1800" dirty="0">
                <a:solidFill>
                  <a:schemeClr val="tx1"/>
                </a:solidFill>
              </a:rPr>
              <a:t>-United Kingdom: Booming Growth -And a Few Growing Pains. [online] Nails Magazine. Available at: </a:t>
            </a:r>
            <a:r>
              <a:rPr lang="en-GB" sz="1800" u="sng" dirty="0">
                <a:solidFill>
                  <a:schemeClr val="tx1"/>
                </a:solidFill>
              </a:rPr>
              <a:t>http://www.nailsmag.com/article/116167/internationails-united-kingdom-booming-growth-and-a-few-growing-pains</a:t>
            </a:r>
            <a:r>
              <a:rPr lang="en-GB" sz="1800" dirty="0">
                <a:solidFill>
                  <a:schemeClr val="tx1"/>
                </a:solidFill>
              </a:rPr>
              <a:t> [Accessed 08 Aug. 2018]</a:t>
            </a:r>
          </a:p>
        </p:txBody>
      </p:sp>
    </p:spTree>
    <p:extLst>
      <p:ext uri="{BB962C8B-B14F-4D97-AF65-F5344CB8AC3E}">
        <p14:creationId xmlns:p14="http://schemas.microsoft.com/office/powerpoint/2010/main" val="40411351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471</TotalTime>
  <Words>710</Words>
  <Application>Microsoft Office PowerPoint</Application>
  <PresentationFormat>On-screen Show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Soho</vt:lpstr>
      <vt:lpstr>Entrepreneurship  Tanzeela Asif 1708843</vt:lpstr>
      <vt:lpstr>Celebrity Nail Studio</vt:lpstr>
      <vt:lpstr>PowerPoint Presentation</vt:lpstr>
      <vt:lpstr>INTRODUCTION</vt:lpstr>
      <vt:lpstr>BACKGROUND &amp; TREND</vt:lpstr>
      <vt:lpstr>INITIAL BENEFIT STATEMENT</vt:lpstr>
      <vt:lpstr>BUSINESS PLAN &amp; SCALABILITY  </vt:lpstr>
      <vt:lpstr>RISK ASSESSMENT</vt:lpstr>
      <vt:lpstr>FUTURE PLANS</vt:lpstr>
      <vt:lpstr>CONCLUSION</vt:lpstr>
      <vt:lpstr>PowerPoint Presentation</vt:lpstr>
      <vt:lpstr>REFERENCE LIST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M C</dc:creator>
  <cp:lastModifiedBy>K M C</cp:lastModifiedBy>
  <cp:revision>42</cp:revision>
  <dcterms:created xsi:type="dcterms:W3CDTF">2018-08-20T20:23:51Z</dcterms:created>
  <dcterms:modified xsi:type="dcterms:W3CDTF">2018-08-21T21:49:58Z</dcterms:modified>
</cp:coreProperties>
</file>