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Times New Roman Bold" charset="1" panose="02020803070505020304"/>
      <p:regular r:id="rId7"/>
    </p:embeddedFont>
    <p:embeddedFont>
      <p:font typeface="Times New Roman Bold Italics" charset="1" panose="02020703060505090304"/>
      <p:regular r:id="rId8"/>
    </p:embeddedFont>
    <p:embeddedFont>
      <p:font typeface="Times New Roman" charset="1" panose="02020603050405020304"/>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https://www.bmj.com/content/391/bmj-2025-085242.abstract" TargetMode="External" Type="http://schemas.openxmlformats.org/officeDocument/2006/relationships/hyperlink"/><Relationship Id="rId11" Target="https://rmdopen.bmj.com/content/9/3/e003298" TargetMode="External" Type="http://schemas.openxmlformats.org/officeDocument/2006/relationships/hyperlink"/><Relationship Id="rId12" Target="https://bmjopen.bmj.com/content/15/12/e102887.abstract" TargetMode="External" Type="http://schemas.openxmlformats.org/officeDocument/2006/relationships/hyperlink"/><Relationship Id="rId13" Target="https://www.jospt.org/doi/abs/10.2519/jospt.2024.12241" TargetMode="External" Type="http://schemas.openxmlformats.org/officeDocument/2006/relationships/hyperlink"/><Relationship Id="rId14" Target="https://link.springer.com/article/10.1186/s12891-025-09313-4" TargetMode="External" Type="http://schemas.openxmlformats.org/officeDocument/2006/relationships/hyperlink"/><Relationship Id="rId15" Target="https://onlinelibrary.wiley.com/doi/abs/10.1002/msc.1917" TargetMode="External" Type="http://schemas.openxmlformats.org/officeDocument/2006/relationships/hyperlink"/><Relationship Id="rId16" Target="https://link.springer.com/article/10.1186/s12891-023-06712-3" TargetMode="External" Type="http://schemas.openxmlformats.org/officeDocument/2006/relationships/hyperlink"/><Relationship Id="rId17" Target="https://www.cureus.com/articles/205240-physiotherapeutic-intervention-techniques-for-knee-osteoarthritis-a-systematic-review.pdf" TargetMode="External" Type="http://schemas.openxmlformats.org/officeDocument/2006/relationships/hyperlink"/><Relationship Id="rId2" Target="../media/image1.png" Type="http://schemas.openxmlformats.org/officeDocument/2006/relationships/image"/><Relationship Id="rId3" Target="https://doi.org/10.3390/geriatrics10010012" TargetMode="External" Type="http://schemas.openxmlformats.org/officeDocument/2006/relationships/hyperlink"/><Relationship Id="rId4" Target="https://ckphysio.co.uk/blog/physiotherapy-treatment-osteoarthritis-patients" TargetMode="External" Type="http://schemas.openxmlformats.org/officeDocument/2006/relationships/hyperlink"/><Relationship Id="rId5" Target="https://www.thelancet.com/journals/lanrhe/article/PIIS2665-9913(23)00122-4/fulltext" TargetMode="External" Type="http://schemas.openxmlformats.org/officeDocument/2006/relationships/hyperlink"/><Relationship Id="rId6" Target="https://bmjopen.bmj.com/content/13/11/e073096.abstract" TargetMode="External" Type="http://schemas.openxmlformats.org/officeDocument/2006/relationships/hyperlink"/><Relationship Id="rId7" Target="https://doi.org/10.3390/jcm14197095" TargetMode="External" Type="http://schemas.openxmlformats.org/officeDocument/2006/relationships/hyperlink"/><Relationship Id="rId8" Target="https://link.springer.com/article/10.1186/s12891-024-07585-w" TargetMode="External" Type="http://schemas.openxmlformats.org/officeDocument/2006/relationships/hyperlink"/><Relationship Id="rId9" Target="https://doi.org/10.3390/jcm14020525"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C2DCFF"/>
        </a:solidFill>
      </p:bgPr>
    </p:bg>
    <p:spTree>
      <p:nvGrpSpPr>
        <p:cNvPr id="1" name=""/>
        <p:cNvGrpSpPr/>
        <p:nvPr/>
      </p:nvGrpSpPr>
      <p:grpSpPr>
        <a:xfrm>
          <a:off x="0" y="0"/>
          <a:ext cx="0" cy="0"/>
          <a:chOff x="0" y="0"/>
          <a:chExt cx="0" cy="0"/>
        </a:xfrm>
      </p:grpSpPr>
      <p:sp>
        <p:nvSpPr>
          <p:cNvPr name="AutoShape 2" id="2"/>
          <p:cNvSpPr/>
          <p:nvPr/>
        </p:nvSpPr>
        <p:spPr>
          <a:xfrm flipV="true">
            <a:off x="152727" y="7552348"/>
            <a:ext cx="14636848" cy="0"/>
          </a:xfrm>
          <a:prstGeom prst="line">
            <a:avLst/>
          </a:prstGeom>
          <a:ln cap="rnd" w="66675">
            <a:solidFill>
              <a:srgbClr val="756479"/>
            </a:solidFill>
            <a:prstDash val="sysDot"/>
            <a:headEnd type="none" len="sm" w="sm"/>
            <a:tailEnd type="none" len="sm" w="sm"/>
          </a:ln>
        </p:spPr>
      </p:sp>
      <p:sp>
        <p:nvSpPr>
          <p:cNvPr name="AutoShape 3" id="3"/>
          <p:cNvSpPr/>
          <p:nvPr/>
        </p:nvSpPr>
        <p:spPr>
          <a:xfrm flipV="true">
            <a:off x="0" y="11810990"/>
            <a:ext cx="14967273" cy="0"/>
          </a:xfrm>
          <a:prstGeom prst="line">
            <a:avLst/>
          </a:prstGeom>
          <a:ln cap="rnd" w="66675">
            <a:solidFill>
              <a:srgbClr val="756479"/>
            </a:solidFill>
            <a:prstDash val="sysDot"/>
            <a:headEnd type="none" len="sm" w="sm"/>
            <a:tailEnd type="none" len="sm" w="sm"/>
          </a:ln>
        </p:spPr>
      </p:sp>
      <p:sp>
        <p:nvSpPr>
          <p:cNvPr name="AutoShape 4" id="4"/>
          <p:cNvSpPr/>
          <p:nvPr/>
        </p:nvSpPr>
        <p:spPr>
          <a:xfrm>
            <a:off x="152727" y="2212885"/>
            <a:ext cx="14515218" cy="0"/>
          </a:xfrm>
          <a:prstGeom prst="line">
            <a:avLst/>
          </a:prstGeom>
          <a:ln cap="rnd" w="57150">
            <a:solidFill>
              <a:srgbClr val="756479"/>
            </a:solidFill>
            <a:prstDash val="solid"/>
            <a:headEnd type="none" len="sm" w="sm"/>
            <a:tailEnd type="none" len="sm" w="sm"/>
          </a:ln>
        </p:spPr>
      </p:sp>
      <p:grpSp>
        <p:nvGrpSpPr>
          <p:cNvPr name="Group 5" id="5"/>
          <p:cNvGrpSpPr/>
          <p:nvPr/>
        </p:nvGrpSpPr>
        <p:grpSpPr>
          <a:xfrm rot="0">
            <a:off x="1512000" y="2377913"/>
            <a:ext cx="4349281" cy="742012"/>
            <a:chOff x="0" y="0"/>
            <a:chExt cx="779342" cy="132960"/>
          </a:xfrm>
        </p:grpSpPr>
        <p:sp>
          <p:nvSpPr>
            <p:cNvPr name="Freeform 6" id="6"/>
            <p:cNvSpPr/>
            <p:nvPr/>
          </p:nvSpPr>
          <p:spPr>
            <a:xfrm flipH="false" flipV="false" rot="0">
              <a:off x="0" y="0"/>
              <a:ext cx="779342" cy="132960"/>
            </a:xfrm>
            <a:custGeom>
              <a:avLst/>
              <a:gdLst/>
              <a:ahLst/>
              <a:cxnLst/>
              <a:rect r="r" b="b" t="t" l="l"/>
              <a:pathLst>
                <a:path h="132960" w="779342">
                  <a:moveTo>
                    <a:pt x="0" y="0"/>
                  </a:moveTo>
                  <a:lnTo>
                    <a:pt x="779342" y="0"/>
                  </a:lnTo>
                  <a:lnTo>
                    <a:pt x="779342" y="132960"/>
                  </a:lnTo>
                  <a:lnTo>
                    <a:pt x="0" y="132960"/>
                  </a:lnTo>
                  <a:close/>
                </a:path>
              </a:pathLst>
            </a:custGeom>
            <a:solidFill>
              <a:srgbClr val="0CC0DF"/>
            </a:solidFill>
          </p:spPr>
        </p:sp>
        <p:sp>
          <p:nvSpPr>
            <p:cNvPr name="TextBox 7" id="7"/>
            <p:cNvSpPr txBox="true"/>
            <p:nvPr/>
          </p:nvSpPr>
          <p:spPr>
            <a:xfrm>
              <a:off x="0" y="-76200"/>
              <a:ext cx="779342" cy="209160"/>
            </a:xfrm>
            <a:prstGeom prst="rect">
              <a:avLst/>
            </a:prstGeom>
          </p:spPr>
          <p:txBody>
            <a:bodyPr anchor="ctr" rtlCol="false" tIns="46667" lIns="46667" bIns="46667" rIns="46667"/>
            <a:lstStyle/>
            <a:p>
              <a:pPr algn="ctr">
                <a:lnSpc>
                  <a:spcPts val="4199"/>
                </a:lnSpc>
                <a:spcBef>
                  <a:spcPct val="0"/>
                </a:spcBef>
              </a:pPr>
              <a:r>
                <a:rPr lang="en-US" b="true" sz="2999">
                  <a:solidFill>
                    <a:srgbClr val="000000"/>
                  </a:solidFill>
                  <a:latin typeface="Times New Roman Bold"/>
                  <a:ea typeface="Times New Roman Bold"/>
                  <a:cs typeface="Times New Roman Bold"/>
                  <a:sym typeface="Times New Roman Bold"/>
                </a:rPr>
                <a:t>Prevalence</a:t>
              </a:r>
            </a:p>
          </p:txBody>
        </p:sp>
      </p:grpSp>
      <p:grpSp>
        <p:nvGrpSpPr>
          <p:cNvPr name="Group 8" id="8"/>
          <p:cNvGrpSpPr/>
          <p:nvPr/>
        </p:nvGrpSpPr>
        <p:grpSpPr>
          <a:xfrm rot="0">
            <a:off x="1512000" y="11961823"/>
            <a:ext cx="4349281" cy="993734"/>
            <a:chOff x="0" y="0"/>
            <a:chExt cx="779342" cy="178066"/>
          </a:xfrm>
        </p:grpSpPr>
        <p:sp>
          <p:nvSpPr>
            <p:cNvPr name="Freeform 9" id="9"/>
            <p:cNvSpPr/>
            <p:nvPr/>
          </p:nvSpPr>
          <p:spPr>
            <a:xfrm flipH="false" flipV="false" rot="0">
              <a:off x="0" y="0"/>
              <a:ext cx="779342" cy="178066"/>
            </a:xfrm>
            <a:custGeom>
              <a:avLst/>
              <a:gdLst/>
              <a:ahLst/>
              <a:cxnLst/>
              <a:rect r="r" b="b" t="t" l="l"/>
              <a:pathLst>
                <a:path h="178066" w="779342">
                  <a:moveTo>
                    <a:pt x="0" y="0"/>
                  </a:moveTo>
                  <a:lnTo>
                    <a:pt x="779342" y="0"/>
                  </a:lnTo>
                  <a:lnTo>
                    <a:pt x="779342" y="178066"/>
                  </a:lnTo>
                  <a:lnTo>
                    <a:pt x="0" y="178066"/>
                  </a:lnTo>
                  <a:close/>
                </a:path>
              </a:pathLst>
            </a:custGeom>
            <a:solidFill>
              <a:srgbClr val="0CC0DF"/>
            </a:solidFill>
          </p:spPr>
        </p:sp>
        <p:sp>
          <p:nvSpPr>
            <p:cNvPr name="TextBox 10" id="10"/>
            <p:cNvSpPr txBox="true"/>
            <p:nvPr/>
          </p:nvSpPr>
          <p:spPr>
            <a:xfrm>
              <a:off x="0" y="-66675"/>
              <a:ext cx="779342" cy="244741"/>
            </a:xfrm>
            <a:prstGeom prst="rect">
              <a:avLst/>
            </a:prstGeom>
          </p:spPr>
          <p:txBody>
            <a:bodyPr anchor="ctr" rtlCol="false" tIns="46667" lIns="46667" bIns="46667" rIns="46667"/>
            <a:lstStyle/>
            <a:p>
              <a:pPr algn="ctr">
                <a:lnSpc>
                  <a:spcPts val="3986"/>
                </a:lnSpc>
                <a:spcBef>
                  <a:spcPct val="0"/>
                </a:spcBef>
              </a:pPr>
              <a:r>
                <a:rPr lang="en-US" b="true" sz="2847">
                  <a:solidFill>
                    <a:srgbClr val="000000"/>
                  </a:solidFill>
                  <a:latin typeface="Times New Roman Bold"/>
                  <a:ea typeface="Times New Roman Bold"/>
                  <a:cs typeface="Times New Roman Bold"/>
                  <a:sym typeface="Times New Roman Bold"/>
                </a:rPr>
                <a:t>Research Impact</a:t>
              </a:r>
            </a:p>
          </p:txBody>
        </p:sp>
      </p:grpSp>
      <p:grpSp>
        <p:nvGrpSpPr>
          <p:cNvPr name="Group 11" id="11"/>
          <p:cNvGrpSpPr/>
          <p:nvPr/>
        </p:nvGrpSpPr>
        <p:grpSpPr>
          <a:xfrm rot="0">
            <a:off x="10360094" y="2422312"/>
            <a:ext cx="3035013" cy="660147"/>
            <a:chOff x="0" y="0"/>
            <a:chExt cx="543840" cy="118291"/>
          </a:xfrm>
        </p:grpSpPr>
        <p:sp>
          <p:nvSpPr>
            <p:cNvPr name="Freeform 12" id="12"/>
            <p:cNvSpPr/>
            <p:nvPr/>
          </p:nvSpPr>
          <p:spPr>
            <a:xfrm flipH="false" flipV="false" rot="0">
              <a:off x="0" y="0"/>
              <a:ext cx="543840" cy="118291"/>
            </a:xfrm>
            <a:custGeom>
              <a:avLst/>
              <a:gdLst/>
              <a:ahLst/>
              <a:cxnLst/>
              <a:rect r="r" b="b" t="t" l="l"/>
              <a:pathLst>
                <a:path h="118291" w="543840">
                  <a:moveTo>
                    <a:pt x="0" y="0"/>
                  </a:moveTo>
                  <a:lnTo>
                    <a:pt x="543840" y="0"/>
                  </a:lnTo>
                  <a:lnTo>
                    <a:pt x="543840" y="118291"/>
                  </a:lnTo>
                  <a:lnTo>
                    <a:pt x="0" y="118291"/>
                  </a:lnTo>
                  <a:close/>
                </a:path>
              </a:pathLst>
            </a:custGeom>
            <a:solidFill>
              <a:srgbClr val="0CC0DF"/>
            </a:solidFill>
          </p:spPr>
        </p:sp>
        <p:sp>
          <p:nvSpPr>
            <p:cNvPr name="TextBox 13" id="13"/>
            <p:cNvSpPr txBox="true"/>
            <p:nvPr/>
          </p:nvSpPr>
          <p:spPr>
            <a:xfrm>
              <a:off x="0" y="-66675"/>
              <a:ext cx="543840" cy="184966"/>
            </a:xfrm>
            <a:prstGeom prst="rect">
              <a:avLst/>
            </a:prstGeom>
          </p:spPr>
          <p:txBody>
            <a:bodyPr anchor="ctr" rtlCol="false" tIns="46667" lIns="46667" bIns="46667" rIns="46667"/>
            <a:lstStyle/>
            <a:p>
              <a:pPr algn="ctr">
                <a:lnSpc>
                  <a:spcPts val="3986"/>
                </a:lnSpc>
                <a:spcBef>
                  <a:spcPct val="0"/>
                </a:spcBef>
              </a:pPr>
            </a:p>
          </p:txBody>
        </p:sp>
      </p:grpSp>
      <p:grpSp>
        <p:nvGrpSpPr>
          <p:cNvPr name="Group 14" id="14"/>
          <p:cNvGrpSpPr/>
          <p:nvPr/>
        </p:nvGrpSpPr>
        <p:grpSpPr>
          <a:xfrm rot="0">
            <a:off x="375937" y="59737"/>
            <a:ext cx="12520585" cy="2008852"/>
            <a:chOff x="0" y="0"/>
            <a:chExt cx="2243548" cy="359964"/>
          </a:xfrm>
        </p:grpSpPr>
        <p:sp>
          <p:nvSpPr>
            <p:cNvPr name="Freeform 15" id="15"/>
            <p:cNvSpPr/>
            <p:nvPr/>
          </p:nvSpPr>
          <p:spPr>
            <a:xfrm flipH="false" flipV="false" rot="0">
              <a:off x="0" y="0"/>
              <a:ext cx="2243548" cy="359964"/>
            </a:xfrm>
            <a:custGeom>
              <a:avLst/>
              <a:gdLst/>
              <a:ahLst/>
              <a:cxnLst/>
              <a:rect r="r" b="b" t="t" l="l"/>
              <a:pathLst>
                <a:path h="359964" w="2243548">
                  <a:moveTo>
                    <a:pt x="0" y="0"/>
                  </a:moveTo>
                  <a:lnTo>
                    <a:pt x="2243548" y="0"/>
                  </a:lnTo>
                  <a:lnTo>
                    <a:pt x="2243548" y="359964"/>
                  </a:lnTo>
                  <a:lnTo>
                    <a:pt x="0" y="359964"/>
                  </a:lnTo>
                  <a:close/>
                </a:path>
              </a:pathLst>
            </a:custGeom>
            <a:gradFill rotWithShape="true">
              <a:gsLst>
                <a:gs pos="0">
                  <a:srgbClr val="FFF7AD">
                    <a:alpha val="100000"/>
                  </a:srgbClr>
                </a:gs>
                <a:gs pos="100000">
                  <a:srgbClr val="FFA9F9">
                    <a:alpha val="100000"/>
                  </a:srgbClr>
                </a:gs>
              </a:gsLst>
              <a:lin ang="0"/>
            </a:gradFill>
          </p:spPr>
        </p:sp>
        <p:sp>
          <p:nvSpPr>
            <p:cNvPr name="TextBox 16" id="16"/>
            <p:cNvSpPr txBox="true"/>
            <p:nvPr/>
          </p:nvSpPr>
          <p:spPr>
            <a:xfrm>
              <a:off x="0" y="-85725"/>
              <a:ext cx="2243548" cy="445689"/>
            </a:xfrm>
            <a:prstGeom prst="rect">
              <a:avLst/>
            </a:prstGeom>
          </p:spPr>
          <p:txBody>
            <a:bodyPr anchor="ctr" rtlCol="false" tIns="46667" lIns="46667" bIns="46667" rIns="46667"/>
            <a:lstStyle/>
            <a:p>
              <a:pPr algn="ctr">
                <a:lnSpc>
                  <a:spcPts val="4899"/>
                </a:lnSpc>
              </a:pPr>
              <a:r>
                <a:rPr lang="en-US" b="true" sz="3499" i="true">
                  <a:solidFill>
                    <a:srgbClr val="000000"/>
                  </a:solidFill>
                  <a:latin typeface="Times New Roman Bold Italics"/>
                  <a:ea typeface="Times New Roman Bold Italics"/>
                  <a:cs typeface="Times New Roman Bold Italics"/>
                  <a:sym typeface="Times New Roman Bold Italics"/>
                </a:rPr>
                <a:t>Evaluating the effectiveness of exercise based physiotherapy in managing osteoarthritis among other 60 years older in the uk : a systematic review</a:t>
              </a:r>
            </a:p>
          </p:txBody>
        </p:sp>
      </p:grpSp>
      <p:sp>
        <p:nvSpPr>
          <p:cNvPr name="AutoShape 17" id="17"/>
          <p:cNvSpPr/>
          <p:nvPr/>
        </p:nvSpPr>
        <p:spPr>
          <a:xfrm flipV="true">
            <a:off x="7466683" y="2212885"/>
            <a:ext cx="0" cy="5339462"/>
          </a:xfrm>
          <a:prstGeom prst="line">
            <a:avLst/>
          </a:prstGeom>
          <a:ln cap="rnd" w="66675">
            <a:solidFill>
              <a:srgbClr val="756479"/>
            </a:solidFill>
            <a:prstDash val="sysDot"/>
            <a:headEnd type="none" len="sm" w="sm"/>
            <a:tailEnd type="none" len="sm" w="sm"/>
          </a:ln>
        </p:spPr>
      </p:sp>
      <p:grpSp>
        <p:nvGrpSpPr>
          <p:cNvPr name="Group 18" id="18"/>
          <p:cNvGrpSpPr/>
          <p:nvPr/>
        </p:nvGrpSpPr>
        <p:grpSpPr>
          <a:xfrm rot="0">
            <a:off x="4521735" y="7552348"/>
            <a:ext cx="6585571" cy="1031890"/>
            <a:chOff x="0" y="0"/>
            <a:chExt cx="1180060" cy="184903"/>
          </a:xfrm>
        </p:grpSpPr>
        <p:sp>
          <p:nvSpPr>
            <p:cNvPr name="Freeform 19" id="19"/>
            <p:cNvSpPr/>
            <p:nvPr/>
          </p:nvSpPr>
          <p:spPr>
            <a:xfrm flipH="false" flipV="false" rot="0">
              <a:off x="0" y="0"/>
              <a:ext cx="1180060" cy="184903"/>
            </a:xfrm>
            <a:custGeom>
              <a:avLst/>
              <a:gdLst/>
              <a:ahLst/>
              <a:cxnLst/>
              <a:rect r="r" b="b" t="t" l="l"/>
              <a:pathLst>
                <a:path h="184903" w="1180060">
                  <a:moveTo>
                    <a:pt x="0" y="0"/>
                  </a:moveTo>
                  <a:lnTo>
                    <a:pt x="1180060" y="0"/>
                  </a:lnTo>
                  <a:lnTo>
                    <a:pt x="1180060" y="184903"/>
                  </a:lnTo>
                  <a:lnTo>
                    <a:pt x="0" y="184903"/>
                  </a:lnTo>
                  <a:close/>
                </a:path>
              </a:pathLst>
            </a:custGeom>
            <a:solidFill>
              <a:srgbClr val="0CC0DF"/>
            </a:solidFill>
          </p:spPr>
        </p:sp>
        <p:sp>
          <p:nvSpPr>
            <p:cNvPr name="TextBox 20" id="20"/>
            <p:cNvSpPr txBox="true"/>
            <p:nvPr/>
          </p:nvSpPr>
          <p:spPr>
            <a:xfrm>
              <a:off x="0" y="-76200"/>
              <a:ext cx="1180060" cy="261103"/>
            </a:xfrm>
            <a:prstGeom prst="rect">
              <a:avLst/>
            </a:prstGeom>
          </p:spPr>
          <p:txBody>
            <a:bodyPr anchor="ctr" rtlCol="false" tIns="46667" lIns="46667" bIns="46667" rIns="46667"/>
            <a:lstStyle/>
            <a:p>
              <a:pPr algn="ctr">
                <a:lnSpc>
                  <a:spcPts val="4199"/>
                </a:lnSpc>
                <a:spcBef>
                  <a:spcPct val="0"/>
                </a:spcBef>
              </a:pPr>
              <a:r>
                <a:rPr lang="en-US" b="true" sz="2999">
                  <a:solidFill>
                    <a:srgbClr val="000000"/>
                  </a:solidFill>
                  <a:latin typeface="Times New Roman Bold"/>
                  <a:ea typeface="Times New Roman Bold"/>
                  <a:cs typeface="Times New Roman Bold"/>
                  <a:sym typeface="Times New Roman Bold"/>
                </a:rPr>
                <a:t>Research Question, Aim &amp; Objectives</a:t>
              </a:r>
            </a:p>
          </p:txBody>
        </p:sp>
      </p:grpSp>
      <p:grpSp>
        <p:nvGrpSpPr>
          <p:cNvPr name="Group 21" id="21"/>
          <p:cNvGrpSpPr/>
          <p:nvPr/>
        </p:nvGrpSpPr>
        <p:grpSpPr>
          <a:xfrm rot="0">
            <a:off x="929174" y="16530607"/>
            <a:ext cx="4349281" cy="762615"/>
            <a:chOff x="0" y="0"/>
            <a:chExt cx="779342" cy="136652"/>
          </a:xfrm>
        </p:grpSpPr>
        <p:sp>
          <p:nvSpPr>
            <p:cNvPr name="Freeform 22" id="22"/>
            <p:cNvSpPr/>
            <p:nvPr/>
          </p:nvSpPr>
          <p:spPr>
            <a:xfrm flipH="false" flipV="false" rot="0">
              <a:off x="0" y="0"/>
              <a:ext cx="779342" cy="136652"/>
            </a:xfrm>
            <a:custGeom>
              <a:avLst/>
              <a:gdLst/>
              <a:ahLst/>
              <a:cxnLst/>
              <a:rect r="r" b="b" t="t" l="l"/>
              <a:pathLst>
                <a:path h="136652" w="779342">
                  <a:moveTo>
                    <a:pt x="0" y="0"/>
                  </a:moveTo>
                  <a:lnTo>
                    <a:pt x="779342" y="0"/>
                  </a:lnTo>
                  <a:lnTo>
                    <a:pt x="779342" y="136652"/>
                  </a:lnTo>
                  <a:lnTo>
                    <a:pt x="0" y="136652"/>
                  </a:lnTo>
                  <a:close/>
                </a:path>
              </a:pathLst>
            </a:custGeom>
            <a:solidFill>
              <a:srgbClr val="0CC0DF"/>
            </a:solidFill>
          </p:spPr>
        </p:sp>
        <p:sp>
          <p:nvSpPr>
            <p:cNvPr name="TextBox 23" id="23"/>
            <p:cNvSpPr txBox="true"/>
            <p:nvPr/>
          </p:nvSpPr>
          <p:spPr>
            <a:xfrm>
              <a:off x="0" y="-66675"/>
              <a:ext cx="779342" cy="203327"/>
            </a:xfrm>
            <a:prstGeom prst="rect">
              <a:avLst/>
            </a:prstGeom>
          </p:spPr>
          <p:txBody>
            <a:bodyPr anchor="ctr" rtlCol="false" tIns="46667" lIns="46667" bIns="46667" rIns="46667"/>
            <a:lstStyle/>
            <a:p>
              <a:pPr algn="ctr">
                <a:lnSpc>
                  <a:spcPts val="3986"/>
                </a:lnSpc>
                <a:spcBef>
                  <a:spcPct val="0"/>
                </a:spcBef>
              </a:pPr>
              <a:r>
                <a:rPr lang="en-US" b="true" sz="2847">
                  <a:solidFill>
                    <a:srgbClr val="000000"/>
                  </a:solidFill>
                  <a:latin typeface="Times New Roman Bold"/>
                  <a:ea typeface="Times New Roman Bold"/>
                  <a:cs typeface="Times New Roman Bold"/>
                  <a:sym typeface="Times New Roman Bold"/>
                </a:rPr>
                <a:t>References</a:t>
              </a:r>
            </a:p>
          </p:txBody>
        </p:sp>
      </p:grpSp>
      <p:sp>
        <p:nvSpPr>
          <p:cNvPr name="Freeform 24" id="24"/>
          <p:cNvSpPr/>
          <p:nvPr/>
        </p:nvSpPr>
        <p:spPr>
          <a:xfrm flipH="false" flipV="false" rot="0">
            <a:off x="8866091" y="12187228"/>
            <a:ext cx="5853324" cy="4343380"/>
          </a:xfrm>
          <a:custGeom>
            <a:avLst/>
            <a:gdLst/>
            <a:ahLst/>
            <a:cxnLst/>
            <a:rect r="r" b="b" t="t" l="l"/>
            <a:pathLst>
              <a:path h="4343380" w="5853324">
                <a:moveTo>
                  <a:pt x="0" y="0"/>
                </a:moveTo>
                <a:lnTo>
                  <a:pt x="5853324" y="0"/>
                </a:lnTo>
                <a:lnTo>
                  <a:pt x="5853324" y="4343379"/>
                </a:lnTo>
                <a:lnTo>
                  <a:pt x="0" y="4343379"/>
                </a:lnTo>
                <a:lnTo>
                  <a:pt x="0" y="0"/>
                </a:lnTo>
                <a:close/>
              </a:path>
            </a:pathLst>
          </a:custGeom>
          <a:blipFill>
            <a:blip r:embed="rId2"/>
            <a:stretch>
              <a:fillRect l="-8091" t="-2417" r="-3259" b="0"/>
            </a:stretch>
          </a:blipFill>
        </p:spPr>
      </p:sp>
      <p:sp>
        <p:nvSpPr>
          <p:cNvPr name="TextBox 25" id="25"/>
          <p:cNvSpPr txBox="true"/>
          <p:nvPr/>
        </p:nvSpPr>
        <p:spPr>
          <a:xfrm rot="0">
            <a:off x="10567203" y="2480892"/>
            <a:ext cx="2833687" cy="526529"/>
          </a:xfrm>
          <a:prstGeom prst="rect">
            <a:avLst/>
          </a:prstGeom>
        </p:spPr>
        <p:txBody>
          <a:bodyPr anchor="t" rtlCol="false" tIns="0" lIns="0" bIns="0" rIns="0">
            <a:spAutoFit/>
          </a:bodyPr>
          <a:lstStyle/>
          <a:p>
            <a:pPr algn="l">
              <a:lnSpc>
                <a:spcPts val="3930"/>
              </a:lnSpc>
            </a:pPr>
            <a:r>
              <a:rPr lang="en-US" sz="3417" b="true">
                <a:solidFill>
                  <a:srgbClr val="000000"/>
                </a:solidFill>
                <a:latin typeface="Times New Roman Bold"/>
                <a:ea typeface="Times New Roman Bold"/>
                <a:cs typeface="Times New Roman Bold"/>
                <a:sym typeface="Times New Roman Bold"/>
              </a:rPr>
              <a:t>Rationale</a:t>
            </a:r>
          </a:p>
        </p:txBody>
      </p:sp>
      <p:sp>
        <p:nvSpPr>
          <p:cNvPr name="TextBox 26" id="26"/>
          <p:cNvSpPr txBox="true"/>
          <p:nvPr/>
        </p:nvSpPr>
        <p:spPr>
          <a:xfrm rot="0">
            <a:off x="375937" y="3491400"/>
            <a:ext cx="6823348" cy="3448685"/>
          </a:xfrm>
          <a:prstGeom prst="rect">
            <a:avLst/>
          </a:prstGeom>
        </p:spPr>
        <p:txBody>
          <a:bodyPr anchor="t" rtlCol="false" tIns="0" lIns="0" bIns="0" rIns="0">
            <a:spAutoFit/>
          </a:bodyPr>
          <a:lstStyle/>
          <a:p>
            <a:pPr algn="just">
              <a:lnSpc>
                <a:spcPts val="1839"/>
              </a:lnSpc>
              <a:spcBef>
                <a:spcPct val="0"/>
              </a:spcBef>
            </a:pPr>
            <a:r>
              <a:rPr lang="en-US" sz="1599">
                <a:solidFill>
                  <a:srgbClr val="000000"/>
                </a:solidFill>
                <a:latin typeface="Times New Roman"/>
                <a:ea typeface="Times New Roman"/>
                <a:cs typeface="Times New Roman"/>
                <a:sym typeface="Times New Roman"/>
              </a:rPr>
              <a:t>Osteoarthritis (OA) is a very common chronic musculoskeletal disorder that is characterised by pain and stiffness in the joints, as well as limited functional impairment that gradually increases with age in older. The population estimated to have OA is 8.7 million in the UK, with a higher number of people ( 45 and above years), but prevalence is rising in relation to the ageing population and rising cases of obesity (Yu et al., 2023). Epidemiological statistics show that the prevalence of OA rises significantly as age advances: the prevalence rates of chronic pain because of OA are higher in aged people (age 65 and above)  (Lohan et al., 2023). Knee and hip osteoarthritis are the major causes of mobility, disability, and increased educational expenses in the elderly. The most recent systematic reviews indicate that there is an increasing pressure to implement effective non-pharmacological treatment, especially exercise-based physiotherapy, to treat pain, disability, and poor joint function in this ageing population (Mao et al., 2024; Holden et al., 2023). This burden increase highlights the pressing societal health concern of evidence-based interventions to address older aged 60 years and above in the UK.</a:t>
            </a:r>
          </a:p>
        </p:txBody>
      </p:sp>
      <p:sp>
        <p:nvSpPr>
          <p:cNvPr name="TextBox 27" id="27"/>
          <p:cNvSpPr txBox="true"/>
          <p:nvPr/>
        </p:nvSpPr>
        <p:spPr>
          <a:xfrm rot="0">
            <a:off x="7630145" y="3444409"/>
            <a:ext cx="6985333" cy="3905885"/>
          </a:xfrm>
          <a:prstGeom prst="rect">
            <a:avLst/>
          </a:prstGeom>
        </p:spPr>
        <p:txBody>
          <a:bodyPr anchor="t" rtlCol="false" tIns="0" lIns="0" bIns="0" rIns="0">
            <a:spAutoFit/>
          </a:bodyPr>
          <a:lstStyle/>
          <a:p>
            <a:pPr algn="just">
              <a:lnSpc>
                <a:spcPts val="1839"/>
              </a:lnSpc>
            </a:pPr>
            <a:r>
              <a:rPr lang="en-US" sz="1599">
                <a:solidFill>
                  <a:srgbClr val="000000"/>
                </a:solidFill>
                <a:latin typeface="Times New Roman"/>
                <a:ea typeface="Times New Roman"/>
                <a:cs typeface="Times New Roman"/>
                <a:sym typeface="Times New Roman"/>
              </a:rPr>
              <a:t>Exercise-based interventions are recommended as the central non-circumcision treatment of OA in the current UK clinical guidelines focused on custom-made exercise to alleviate pain and enhance their functionality (BryanKelly, 2021). In spite of these recommendations’ differentiations, inconsistency and variations in nature, intensity, and application of programs of physiotherapy exercise still occur within the area of primary care, and compliance and long-term intervention remain uneven. The recent systematic reviews prove that home-based, supervised, aquatic, digital, and multimodal exercise interventions are significant to enhance pain and disability among knee and hip osteoarthritis (Mapinduzi et al., 2025; Ayyan-Pérez et al., 2025). Moreover, personal participants' meta-analysis shows that the effectiveness of exercise can be moderated by patient issues (Holden et al., 2023). Although there has been a rise in international evidence, little synthesis exists with particular attention being based on the UK with respect to olderwho are 60 years old and above. Hence, such a systematic review is required in order to critically assess existing evidence, find the best modes of exercise, and guide evidence-based physiotherapy practice in older above 60 in the UK (Yan et al., 2025).</a:t>
            </a:r>
          </a:p>
          <a:p>
            <a:pPr algn="just">
              <a:lnSpc>
                <a:spcPts val="1839"/>
              </a:lnSpc>
              <a:spcBef>
                <a:spcPct val="0"/>
              </a:spcBef>
            </a:pPr>
          </a:p>
        </p:txBody>
      </p:sp>
      <p:sp>
        <p:nvSpPr>
          <p:cNvPr name="TextBox 28" id="28"/>
          <p:cNvSpPr txBox="true"/>
          <p:nvPr/>
        </p:nvSpPr>
        <p:spPr>
          <a:xfrm rot="0">
            <a:off x="375937" y="8803313"/>
            <a:ext cx="7090746" cy="1211262"/>
          </a:xfrm>
          <a:prstGeom prst="rect">
            <a:avLst/>
          </a:prstGeom>
        </p:spPr>
        <p:txBody>
          <a:bodyPr anchor="t" rtlCol="false" tIns="0" lIns="0" bIns="0" rIns="0">
            <a:spAutoFit/>
          </a:bodyPr>
          <a:lstStyle/>
          <a:p>
            <a:pPr algn="ctr">
              <a:lnSpc>
                <a:spcPts val="2184"/>
              </a:lnSpc>
              <a:spcBef>
                <a:spcPct val="0"/>
              </a:spcBef>
            </a:pPr>
            <a:r>
              <a:rPr lang="en-US" b="true" sz="1899">
                <a:solidFill>
                  <a:srgbClr val="000000"/>
                </a:solidFill>
                <a:latin typeface="Times New Roman Bold"/>
                <a:ea typeface="Times New Roman Bold"/>
                <a:cs typeface="Times New Roman Bold"/>
                <a:sym typeface="Times New Roman Bold"/>
              </a:rPr>
              <a:t>Research Question</a:t>
            </a:r>
          </a:p>
          <a:p>
            <a:pPr algn="just">
              <a:lnSpc>
                <a:spcPts val="1839"/>
              </a:lnSpc>
              <a:spcBef>
                <a:spcPct val="0"/>
              </a:spcBef>
            </a:pPr>
            <a:r>
              <a:rPr lang="en-US" sz="1599">
                <a:solidFill>
                  <a:srgbClr val="000000"/>
                </a:solidFill>
                <a:latin typeface="Times New Roman"/>
                <a:ea typeface="Times New Roman"/>
                <a:cs typeface="Times New Roman"/>
                <a:sym typeface="Times New Roman"/>
              </a:rPr>
              <a:t>How effective are exercise-based physiotherapy interventions in reducing pain and improving functional mobility among older (60+) individuals with osteoarthritis in the United Kingdom?</a:t>
            </a:r>
          </a:p>
          <a:p>
            <a:pPr algn="just">
              <a:lnSpc>
                <a:spcPts val="1839"/>
              </a:lnSpc>
              <a:spcBef>
                <a:spcPct val="0"/>
              </a:spcBef>
            </a:pPr>
          </a:p>
        </p:txBody>
      </p:sp>
      <p:sp>
        <p:nvSpPr>
          <p:cNvPr name="TextBox 29" id="29"/>
          <p:cNvSpPr txBox="true"/>
          <p:nvPr/>
        </p:nvSpPr>
        <p:spPr>
          <a:xfrm rot="0">
            <a:off x="7838359" y="8831888"/>
            <a:ext cx="6951216" cy="1191895"/>
          </a:xfrm>
          <a:prstGeom prst="rect">
            <a:avLst/>
          </a:prstGeom>
        </p:spPr>
        <p:txBody>
          <a:bodyPr anchor="t" rtlCol="false" tIns="0" lIns="0" bIns="0" rIns="0">
            <a:spAutoFit/>
          </a:bodyPr>
          <a:lstStyle/>
          <a:p>
            <a:pPr algn="ctr">
              <a:lnSpc>
                <a:spcPts val="2069"/>
              </a:lnSpc>
              <a:spcBef>
                <a:spcPct val="0"/>
              </a:spcBef>
            </a:pPr>
            <a:r>
              <a:rPr lang="en-US" b="true" sz="1799">
                <a:solidFill>
                  <a:srgbClr val="000000"/>
                </a:solidFill>
                <a:latin typeface="Times New Roman Bold"/>
                <a:ea typeface="Times New Roman Bold"/>
                <a:cs typeface="Times New Roman Bold"/>
                <a:sym typeface="Times New Roman Bold"/>
              </a:rPr>
              <a:t>Aim</a:t>
            </a:r>
          </a:p>
          <a:p>
            <a:pPr algn="just">
              <a:lnSpc>
                <a:spcPts val="1839"/>
              </a:lnSpc>
              <a:spcBef>
                <a:spcPct val="0"/>
              </a:spcBef>
            </a:pPr>
            <a:r>
              <a:rPr lang="en-US" sz="1599">
                <a:solidFill>
                  <a:srgbClr val="000000"/>
                </a:solidFill>
                <a:latin typeface="Times New Roman"/>
                <a:ea typeface="Times New Roman"/>
                <a:cs typeface="Times New Roman"/>
                <a:sym typeface="Times New Roman"/>
              </a:rPr>
              <a:t>To evaluate the effectiveness of exercise-based physiotherapy interventions in reducing pain and improving functional mobility among older (60+) individuals diagnosed with osteoarthritis in the UK, to raise awareness of potential research that impacts clinical practice and may enhance older  quality of life.</a:t>
            </a:r>
          </a:p>
        </p:txBody>
      </p:sp>
      <p:sp>
        <p:nvSpPr>
          <p:cNvPr name="TextBox 30" id="30"/>
          <p:cNvSpPr txBox="true"/>
          <p:nvPr/>
        </p:nvSpPr>
        <p:spPr>
          <a:xfrm rot="0">
            <a:off x="1512000" y="10014258"/>
            <a:ext cx="12099832" cy="1420495"/>
          </a:xfrm>
          <a:prstGeom prst="rect">
            <a:avLst/>
          </a:prstGeom>
        </p:spPr>
        <p:txBody>
          <a:bodyPr anchor="t" rtlCol="false" tIns="0" lIns="0" bIns="0" rIns="0">
            <a:spAutoFit/>
          </a:bodyPr>
          <a:lstStyle/>
          <a:p>
            <a:pPr algn="ctr">
              <a:lnSpc>
                <a:spcPts val="2070"/>
              </a:lnSpc>
              <a:spcBef>
                <a:spcPct val="0"/>
              </a:spcBef>
            </a:pPr>
            <a:r>
              <a:rPr lang="en-US" b="true" sz="1800">
                <a:solidFill>
                  <a:srgbClr val="000000"/>
                </a:solidFill>
                <a:latin typeface="Times New Roman Bold"/>
                <a:ea typeface="Times New Roman Bold"/>
                <a:cs typeface="Times New Roman Bold"/>
                <a:sym typeface="Times New Roman Bold"/>
              </a:rPr>
              <a:t>Objectives</a:t>
            </a:r>
          </a:p>
          <a:p>
            <a:pPr algn="l" marL="345439" indent="-172720" lvl="1">
              <a:lnSpc>
                <a:spcPts val="1839"/>
              </a:lnSpc>
              <a:spcBef>
                <a:spcPct val="0"/>
              </a:spcBef>
              <a:buFont typeface="Arial"/>
              <a:buChar char="•"/>
            </a:pPr>
            <a:r>
              <a:rPr lang="en-US" sz="1599">
                <a:solidFill>
                  <a:srgbClr val="000000"/>
                </a:solidFill>
                <a:latin typeface="Times New Roman"/>
                <a:ea typeface="Times New Roman"/>
                <a:cs typeface="Times New Roman"/>
                <a:sym typeface="Times New Roman"/>
              </a:rPr>
              <a:t>To critically review current literature on exercise-based physiotherapy for osteoarthritis management.</a:t>
            </a:r>
          </a:p>
          <a:p>
            <a:pPr algn="l" marL="345439" indent="-172720" lvl="1">
              <a:lnSpc>
                <a:spcPts val="1839"/>
              </a:lnSpc>
              <a:spcBef>
                <a:spcPct val="0"/>
              </a:spcBef>
              <a:buFont typeface="Arial"/>
              <a:buChar char="•"/>
            </a:pPr>
            <a:r>
              <a:rPr lang="en-US" sz="1599">
                <a:solidFill>
                  <a:srgbClr val="000000"/>
                </a:solidFill>
                <a:latin typeface="Times New Roman"/>
                <a:ea typeface="Times New Roman"/>
                <a:cs typeface="Times New Roman"/>
                <a:sym typeface="Times New Roman"/>
              </a:rPr>
              <a:t>To assess the impact of exercise interventions on pain reduction in older aged 60+.</a:t>
            </a:r>
          </a:p>
          <a:p>
            <a:pPr algn="l" marL="345439" indent="-172720" lvl="1">
              <a:lnSpc>
                <a:spcPts val="1839"/>
              </a:lnSpc>
              <a:spcBef>
                <a:spcPct val="0"/>
              </a:spcBef>
              <a:buFont typeface="Arial"/>
              <a:buChar char="•"/>
            </a:pPr>
            <a:r>
              <a:rPr lang="en-US" sz="1599">
                <a:solidFill>
                  <a:srgbClr val="000000"/>
                </a:solidFill>
                <a:latin typeface="Times New Roman"/>
                <a:ea typeface="Times New Roman"/>
                <a:cs typeface="Times New Roman"/>
                <a:sym typeface="Times New Roman"/>
              </a:rPr>
              <a:t>To evaluate improvements in functional mobility following physiotherapy-led exercise programmes.</a:t>
            </a:r>
          </a:p>
          <a:p>
            <a:pPr algn="l" marL="345439" indent="-172720" lvl="1">
              <a:lnSpc>
                <a:spcPts val="1839"/>
              </a:lnSpc>
              <a:spcBef>
                <a:spcPct val="0"/>
              </a:spcBef>
              <a:buFont typeface="Arial"/>
              <a:buChar char="•"/>
            </a:pPr>
            <a:r>
              <a:rPr lang="en-US" sz="1599">
                <a:solidFill>
                  <a:srgbClr val="000000"/>
                </a:solidFill>
                <a:latin typeface="Times New Roman"/>
                <a:ea typeface="Times New Roman"/>
                <a:cs typeface="Times New Roman"/>
                <a:sym typeface="Times New Roman"/>
              </a:rPr>
              <a:t>To compare the effectiveness of aerobic, strengthening, flexibility, and balance exercises.</a:t>
            </a:r>
          </a:p>
          <a:p>
            <a:pPr algn="l" marL="345439" indent="-172720" lvl="1">
              <a:lnSpc>
                <a:spcPts val="1839"/>
              </a:lnSpc>
              <a:buFont typeface="Arial"/>
              <a:buChar char="•"/>
            </a:pPr>
            <a:r>
              <a:rPr lang="en-US" sz="1599">
                <a:solidFill>
                  <a:srgbClr val="000000"/>
                </a:solidFill>
                <a:latin typeface="Times New Roman"/>
                <a:ea typeface="Times New Roman"/>
                <a:cs typeface="Times New Roman"/>
                <a:sym typeface="Times New Roman"/>
              </a:rPr>
              <a:t>To identify gaps in evidence and provide recommendations for UK clinical practice</a:t>
            </a:r>
            <a:r>
              <a:rPr lang="en-US" sz="1599">
                <a:solidFill>
                  <a:srgbClr val="000000"/>
                </a:solidFill>
                <a:latin typeface="Times New Roman"/>
                <a:ea typeface="Times New Roman"/>
                <a:cs typeface="Times New Roman"/>
                <a:sym typeface="Times New Roman"/>
              </a:rPr>
              <a:t>.</a:t>
            </a:r>
          </a:p>
        </p:txBody>
      </p:sp>
      <p:sp>
        <p:nvSpPr>
          <p:cNvPr name="TextBox 31" id="31"/>
          <p:cNvSpPr txBox="true"/>
          <p:nvPr/>
        </p:nvSpPr>
        <p:spPr>
          <a:xfrm rot="0">
            <a:off x="436705" y="13025428"/>
            <a:ext cx="7029978" cy="3597910"/>
          </a:xfrm>
          <a:prstGeom prst="rect">
            <a:avLst/>
          </a:prstGeom>
        </p:spPr>
        <p:txBody>
          <a:bodyPr anchor="t" rtlCol="false" tIns="0" lIns="0" bIns="0" rIns="0">
            <a:spAutoFit/>
          </a:bodyPr>
          <a:lstStyle/>
          <a:p>
            <a:pPr algn="just">
              <a:lnSpc>
                <a:spcPts val="2239"/>
              </a:lnSpc>
            </a:pPr>
            <a:r>
              <a:rPr lang="en-US" sz="1599">
                <a:solidFill>
                  <a:srgbClr val="000000"/>
                </a:solidFill>
                <a:latin typeface="Times New Roman"/>
                <a:ea typeface="Times New Roman"/>
                <a:cs typeface="Times New Roman"/>
                <a:sym typeface="Times New Roman"/>
              </a:rPr>
              <a:t>The research will give unambiguous, evidence-based recommendations for the most efficient exercise-based physiotherapy initiatives to minimise pain and enhance functional mobility among elderly individuals aged 60 years and above with osteoarthritis in the UK. By synthesising high-quality systematic reviews, the findings will support alignment of UK clinical practice with current evidence demonstrating clinically meaningful benefits of aerobic and strengthening exercises (Yan et al., 2025). Local strengthening (19.0) and flexibility/range of movement exercise (14.70) were the most frequently prescribed exercises by physical therapists, and the least frequently prescribed exercises included proprioception or balance (7.80) (Mal et al., 2025). The identification of these gaps can inform service change, positively influence intervention planning, and increase the levels of independence, autonomy, and the general quality of life of the older (60+) with osteoarthritis.</a:t>
            </a:r>
          </a:p>
          <a:p>
            <a:pPr algn="just">
              <a:lnSpc>
                <a:spcPts val="2239"/>
              </a:lnSpc>
              <a:spcBef>
                <a:spcPct val="0"/>
              </a:spcBef>
            </a:pPr>
          </a:p>
        </p:txBody>
      </p:sp>
      <p:sp>
        <p:nvSpPr>
          <p:cNvPr name="TextBox 32" id="32"/>
          <p:cNvSpPr txBox="true"/>
          <p:nvPr/>
        </p:nvSpPr>
        <p:spPr>
          <a:xfrm rot="0">
            <a:off x="229091" y="17388472"/>
            <a:ext cx="14661818" cy="3816350"/>
          </a:xfrm>
          <a:prstGeom prst="rect">
            <a:avLst/>
          </a:prstGeom>
        </p:spPr>
        <p:txBody>
          <a:bodyPr anchor="t" rtlCol="false" tIns="0" lIns="0" bIns="0" rIns="0">
            <a:spAutoFit/>
          </a:bodyPr>
          <a:lstStyle/>
          <a:p>
            <a:pPr algn="just">
              <a:lnSpc>
                <a:spcPts val="1045"/>
              </a:lnSpc>
            </a:pPr>
            <a:r>
              <a:rPr lang="en-US" sz="1100">
                <a:solidFill>
                  <a:srgbClr val="000000"/>
                </a:solidFill>
                <a:latin typeface="Times New Roman"/>
                <a:ea typeface="Times New Roman"/>
                <a:cs typeface="Times New Roman"/>
                <a:sym typeface="Times New Roman"/>
              </a:rPr>
              <a:t>Ayán-Pérez, C., González-Devesa, D., Montero-García, B. and Varela, S., 2025. Effects of aquatic exercise in older people with osteoarthritis: Systematic review of randomized controlled trials. Geriatrics, 10(1), p.12.</a:t>
            </a:r>
            <a:r>
              <a:rPr lang="en-US" sz="1100" u="sng">
                <a:solidFill>
                  <a:srgbClr val="000000"/>
                </a:solidFill>
                <a:latin typeface="Times New Roman"/>
                <a:ea typeface="Times New Roman"/>
                <a:cs typeface="Times New Roman"/>
                <a:sym typeface="Times New Roman"/>
                <a:hlinkClick r:id="rId3" tooltip="https://doi.org/10.3390/geriatrics10010012"/>
              </a:rPr>
              <a:t>https://doi.org/10.3390/geriatrics10010012</a:t>
            </a:r>
          </a:p>
          <a:p>
            <a:pPr algn="just">
              <a:lnSpc>
                <a:spcPts val="1045"/>
              </a:lnSpc>
            </a:pPr>
            <a:r>
              <a:rPr lang="en-US" sz="1100">
                <a:solidFill>
                  <a:srgbClr val="000000"/>
                </a:solidFill>
                <a:latin typeface="Times New Roman"/>
                <a:ea typeface="Times New Roman"/>
                <a:cs typeface="Times New Roman"/>
                <a:sym typeface="Times New Roman"/>
              </a:rPr>
              <a:t>BryanKelly., 2021. Physiotherapy Treatment of Osteoarthritis Patients. [online] Ckphysio.co.uk. Available at: </a:t>
            </a:r>
            <a:r>
              <a:rPr lang="en-US" sz="1100" u="sng">
                <a:solidFill>
                  <a:srgbClr val="000000"/>
                </a:solidFill>
                <a:latin typeface="Times New Roman"/>
                <a:ea typeface="Times New Roman"/>
                <a:cs typeface="Times New Roman"/>
                <a:sym typeface="Times New Roman"/>
                <a:hlinkClick r:id="rId4" tooltip="https://ckphysio.co.uk/blog/physiotherapy-treatment-osteoarthritis-patients"/>
              </a:rPr>
              <a:t>https://ckphysio.co.uk/blog/physiotherapy-treatment-osteoarthritis-patients</a:t>
            </a:r>
            <a:r>
              <a:rPr lang="en-US" sz="1100">
                <a:solidFill>
                  <a:srgbClr val="000000"/>
                </a:solidFill>
                <a:latin typeface="Times New Roman"/>
                <a:ea typeface="Times New Roman"/>
                <a:cs typeface="Times New Roman"/>
                <a:sym typeface="Times New Roman"/>
              </a:rPr>
              <a:t>.</a:t>
            </a:r>
          </a:p>
          <a:p>
            <a:pPr algn="just">
              <a:lnSpc>
                <a:spcPts val="1045"/>
              </a:lnSpc>
            </a:pPr>
            <a:r>
              <a:rPr lang="en-US" sz="1100">
                <a:solidFill>
                  <a:srgbClr val="000000"/>
                </a:solidFill>
                <a:latin typeface="Times New Roman"/>
                <a:ea typeface="Times New Roman"/>
                <a:cs typeface="Times New Roman"/>
                <a:sym typeface="Times New Roman"/>
              </a:rPr>
              <a:t>Holden, M.A., Hattle, M., Runhaar, J., Riley, R.D., Healey, E.L., Quicke, J., van der Windt, D.A., Dziedzic, K., van Middelkoop, M., Burke, D. and Legha, A., 2023. Moderators of the effect of therapeutic exercise for knee and hip osteoarthritis: a systematic review and individual participant data meta-analysis. The Lancet Rheumatology, 5(7), pp.e386-e400.</a:t>
            </a:r>
            <a:r>
              <a:rPr lang="en-US" sz="1100" u="sng">
                <a:solidFill>
                  <a:srgbClr val="000000"/>
                </a:solidFill>
                <a:latin typeface="Times New Roman"/>
                <a:ea typeface="Times New Roman"/>
                <a:cs typeface="Times New Roman"/>
                <a:sym typeface="Times New Roman"/>
                <a:hlinkClick r:id="rId5" tooltip="https://www.thelancet.com/journals/lanrhe/article/PIIS2665-9913(23)00122-4/fulltext"/>
              </a:rPr>
              <a:t>https://www.thelancet.com/journals/lanrhe/article/PIIS2665-9913(23)00122-4/fulltext</a:t>
            </a:r>
          </a:p>
          <a:p>
            <a:pPr algn="just">
              <a:lnSpc>
                <a:spcPts val="1045"/>
              </a:lnSpc>
            </a:pPr>
            <a:r>
              <a:rPr lang="en-US" sz="1100">
                <a:solidFill>
                  <a:srgbClr val="000000"/>
                </a:solidFill>
                <a:latin typeface="Times New Roman"/>
                <a:ea typeface="Times New Roman"/>
                <a:cs typeface="Times New Roman"/>
                <a:sym typeface="Times New Roman"/>
              </a:rPr>
              <a:t>Lohan, C., Coates, G., Clewes, P., Stevenson, H., Wood, R., Tritton, T., Massey, L., Knaggs, R., Dickson, A.J. and Walsh, D., 2023. Estimating the cost and epidemiology of mild to severe chronic pain associated with osteoarthritis in England: a retrospective analysis of linked primary and secondary care data. BMJ open, 13(11), p.e073096.</a:t>
            </a:r>
            <a:r>
              <a:rPr lang="en-US" sz="1100" u="sng">
                <a:solidFill>
                  <a:srgbClr val="000000"/>
                </a:solidFill>
                <a:latin typeface="Times New Roman"/>
                <a:ea typeface="Times New Roman"/>
                <a:cs typeface="Times New Roman"/>
                <a:sym typeface="Times New Roman"/>
                <a:hlinkClick r:id="rId6" tooltip="https://bmjopen.bmj.com/content/13/11/e073096.abstract"/>
              </a:rPr>
              <a:t>https://bmjopen.bmj.com/content/13/11/e073096.abstract</a:t>
            </a:r>
          </a:p>
          <a:p>
            <a:pPr algn="just">
              <a:lnSpc>
                <a:spcPts val="1045"/>
              </a:lnSpc>
            </a:pPr>
            <a:r>
              <a:rPr lang="en-US" sz="1100">
                <a:solidFill>
                  <a:srgbClr val="000000"/>
                </a:solidFill>
                <a:latin typeface="Times New Roman"/>
                <a:ea typeface="Times New Roman"/>
                <a:cs typeface="Times New Roman"/>
                <a:sym typeface="Times New Roman"/>
              </a:rPr>
              <a:t>Mal, R., Pappas, E. and Alzahrani, H., 2025. Physical Therapists’ Attitudes and Beliefs Regarding Treatment for Knee Osteoarthritis. Journal of Clinical Medicine, 14(19), p.7095.</a:t>
            </a:r>
            <a:r>
              <a:rPr lang="en-US" sz="1100" u="sng">
                <a:solidFill>
                  <a:srgbClr val="000000"/>
                </a:solidFill>
                <a:latin typeface="Times New Roman"/>
                <a:ea typeface="Times New Roman"/>
                <a:cs typeface="Times New Roman"/>
                <a:sym typeface="Times New Roman"/>
                <a:hlinkClick r:id="rId7" tooltip="https://doi.org/10.3390/jcm14197095"/>
              </a:rPr>
              <a:t>https://doi.org/10.3390/jcm14197095</a:t>
            </a:r>
          </a:p>
          <a:p>
            <a:pPr algn="just">
              <a:lnSpc>
                <a:spcPts val="1045"/>
              </a:lnSpc>
            </a:pPr>
            <a:r>
              <a:rPr lang="en-US" sz="1100">
                <a:solidFill>
                  <a:srgbClr val="000000"/>
                </a:solidFill>
                <a:latin typeface="Times New Roman"/>
                <a:ea typeface="Times New Roman"/>
                <a:cs typeface="Times New Roman"/>
                <a:sym typeface="Times New Roman"/>
              </a:rPr>
              <a:t>Mao, Y., Qiu, B., Wang, W., Zhou, P. and Ou, Z., 2024. Efficacy of home-based exercise in the treatment of pain and disability at the hip and knee in patients with osteoarthritis: a systematic review and meta-analysis. BMC Musculoskeletal Disorders, 25(1), p.499.</a:t>
            </a:r>
            <a:r>
              <a:rPr lang="en-US" sz="1100" u="sng">
                <a:solidFill>
                  <a:srgbClr val="000000"/>
                </a:solidFill>
                <a:latin typeface="Times New Roman"/>
                <a:ea typeface="Times New Roman"/>
                <a:cs typeface="Times New Roman"/>
                <a:sym typeface="Times New Roman"/>
                <a:hlinkClick r:id="rId8" tooltip="https://link.springer.com/article/10.1186/s12891-024-07585-w"/>
              </a:rPr>
              <a:t>https://link.springer.com/article/10.1186/s12891-024-07585-w</a:t>
            </a:r>
          </a:p>
          <a:p>
            <a:pPr algn="just">
              <a:lnSpc>
                <a:spcPts val="1045"/>
              </a:lnSpc>
            </a:pPr>
            <a:r>
              <a:rPr lang="en-US" sz="1100">
                <a:solidFill>
                  <a:srgbClr val="000000"/>
                </a:solidFill>
                <a:latin typeface="Times New Roman"/>
                <a:ea typeface="Times New Roman"/>
                <a:cs typeface="Times New Roman"/>
                <a:sym typeface="Times New Roman"/>
              </a:rPr>
              <a:t>Mapinduzi, J., Ndacayisaba, G., Mitchaϊ, P.M., Kossi, O. and Bonnechère, B., 2025. Supervised or Home-Based? Exploring the Best Exercise Approach for Knee Osteoarthritis Management: A Systematic Review and Meta-Analysis. Journal of Clinical Medicine, 14(2), p.525.</a:t>
            </a:r>
            <a:r>
              <a:rPr lang="en-US" sz="1100" u="sng">
                <a:solidFill>
                  <a:srgbClr val="000000"/>
                </a:solidFill>
                <a:latin typeface="Times New Roman"/>
                <a:ea typeface="Times New Roman"/>
                <a:cs typeface="Times New Roman"/>
                <a:sym typeface="Times New Roman"/>
                <a:hlinkClick r:id="rId9" tooltip="https://doi.org/10.3390/jcm14020525"/>
              </a:rPr>
              <a:t>https://doi.org/10.3390/jcm14020525</a:t>
            </a:r>
          </a:p>
          <a:p>
            <a:pPr algn="just">
              <a:lnSpc>
                <a:spcPts val="1045"/>
              </a:lnSpc>
            </a:pPr>
            <a:r>
              <a:rPr lang="en-US" sz="1100">
                <a:solidFill>
                  <a:srgbClr val="000000"/>
                </a:solidFill>
                <a:latin typeface="Times New Roman"/>
                <a:ea typeface="Times New Roman"/>
                <a:cs typeface="Times New Roman"/>
                <a:sym typeface="Times New Roman"/>
              </a:rPr>
              <a:t>Yan, L., Li, D., Xing, D., Fan, Z., Du, G., Jiu, J., Li, X., Estill, J., Wang, Q., Belal, A.A. and Tian, C., 2025. Comparative efficacy and safety of exercise modalities in knee osteoarthritis: systematic review and network meta-analysis. bmj, 391.</a:t>
            </a:r>
            <a:r>
              <a:rPr lang="en-US" sz="1100" u="sng">
                <a:solidFill>
                  <a:srgbClr val="000000"/>
                </a:solidFill>
                <a:latin typeface="Times New Roman"/>
                <a:ea typeface="Times New Roman"/>
                <a:cs typeface="Times New Roman"/>
                <a:sym typeface="Times New Roman"/>
                <a:hlinkClick r:id="rId10" tooltip="https://www.bmj.com/content/391/bmj-2025-085242.abstract"/>
              </a:rPr>
              <a:t>https://www.bmj.com/content/391/bmj-2025-085242.abstract</a:t>
            </a:r>
          </a:p>
          <a:p>
            <a:pPr algn="just">
              <a:lnSpc>
                <a:spcPts val="1045"/>
              </a:lnSpc>
            </a:pPr>
            <a:r>
              <a:rPr lang="en-US" sz="1100">
                <a:solidFill>
                  <a:srgbClr val="000000"/>
                </a:solidFill>
                <a:latin typeface="Times New Roman"/>
                <a:ea typeface="Times New Roman"/>
                <a:cs typeface="Times New Roman"/>
                <a:sym typeface="Times New Roman"/>
              </a:rPr>
              <a:t>Yu, D., Huang, X., Mamas, M.A. and Wilkie, R., 2023. Persistent high prevalence of modifiable cardiovascular risk factors among patients with osteoarthritis in the UK in 1992–2017. RMD open, 9(3).</a:t>
            </a:r>
            <a:r>
              <a:rPr lang="en-US" sz="1100" u="sng">
                <a:solidFill>
                  <a:srgbClr val="000000"/>
                </a:solidFill>
                <a:latin typeface="Times New Roman"/>
                <a:ea typeface="Times New Roman"/>
                <a:cs typeface="Times New Roman"/>
                <a:sym typeface="Times New Roman"/>
                <a:hlinkClick r:id="rId11" tooltip="https://rmdopen.bmj.com/content/9/3/e003298"/>
              </a:rPr>
              <a:t>https://rmdopen.bmj.com/content/9/3/e003298</a:t>
            </a:r>
          </a:p>
          <a:p>
            <a:pPr algn="just">
              <a:lnSpc>
                <a:spcPts val="1519"/>
              </a:lnSpc>
            </a:pPr>
          </a:p>
          <a:p>
            <a:pPr algn="just">
              <a:lnSpc>
                <a:spcPts val="1519"/>
              </a:lnSpc>
            </a:pPr>
            <a:r>
              <a:rPr lang="en-US" sz="1599">
                <a:solidFill>
                  <a:srgbClr val="000000"/>
                </a:solidFill>
                <a:latin typeface="Times New Roman"/>
                <a:ea typeface="Times New Roman"/>
                <a:cs typeface="Times New Roman"/>
                <a:sym typeface="Times New Roman"/>
              </a:rPr>
              <a:t>Supporting References</a:t>
            </a:r>
          </a:p>
          <a:p>
            <a:pPr algn="just">
              <a:lnSpc>
                <a:spcPts val="1519"/>
              </a:lnSpc>
            </a:pPr>
          </a:p>
          <a:p>
            <a:pPr algn="just">
              <a:lnSpc>
                <a:spcPts val="1045"/>
              </a:lnSpc>
            </a:pPr>
            <a:r>
              <a:rPr lang="en-US" sz="1100">
                <a:solidFill>
                  <a:srgbClr val="000000"/>
                </a:solidFill>
                <a:latin typeface="Times New Roman"/>
                <a:ea typeface="Times New Roman"/>
                <a:cs typeface="Times New Roman"/>
                <a:sym typeface="Times New Roman"/>
              </a:rPr>
              <a:t>Cheung, T.H.R., Elliott, M.T., Stephens, G. and Mansfield, M., 2025. Effectiveness of digital physiotherapy interventions in patients with knee osteoarthritis: a systematic review and meta-analysis of randomised controlled trials. BMJ open, 15(12), p.e102887.</a:t>
            </a:r>
            <a:r>
              <a:rPr lang="en-US" sz="1100" u="sng">
                <a:solidFill>
                  <a:srgbClr val="000000"/>
                </a:solidFill>
                <a:latin typeface="Times New Roman"/>
                <a:ea typeface="Times New Roman"/>
                <a:cs typeface="Times New Roman"/>
                <a:sym typeface="Times New Roman"/>
                <a:hlinkClick r:id="rId12" tooltip="https://bmjopen.bmj.com/content/15/12/e102887.abstract"/>
              </a:rPr>
              <a:t>https://bmjopen.bmj.com/content/15/12/e102887.abstract</a:t>
            </a:r>
          </a:p>
          <a:p>
            <a:pPr algn="just">
              <a:lnSpc>
                <a:spcPts val="1045"/>
              </a:lnSpc>
            </a:pPr>
            <a:r>
              <a:rPr lang="en-US" sz="1100">
                <a:solidFill>
                  <a:srgbClr val="000000"/>
                </a:solidFill>
                <a:latin typeface="Times New Roman"/>
                <a:ea typeface="Times New Roman"/>
                <a:cs typeface="Times New Roman"/>
                <a:sym typeface="Times New Roman"/>
              </a:rPr>
              <a:t>Huang, L., Zhang, Z.Y., Gao, M., Wang, X.Q., Duan, X.Q. and Liu, Z.L., 2024. The effectiveness of exercise-based rehabilitation in people with hand osteoarthritis: a systematic review with meta-analysis. Journal of Orthopaedic &amp; Sports Physical Therapy, 54(7), pp.457-467.</a:t>
            </a:r>
            <a:r>
              <a:rPr lang="en-US" sz="1100" u="sng">
                <a:solidFill>
                  <a:srgbClr val="000000"/>
                </a:solidFill>
                <a:latin typeface="Times New Roman"/>
                <a:ea typeface="Times New Roman"/>
                <a:cs typeface="Times New Roman"/>
                <a:sym typeface="Times New Roman"/>
                <a:hlinkClick r:id="rId13" tooltip="https://www.jospt.org/doi/abs/10.2519/jospt.2024.12241"/>
              </a:rPr>
              <a:t>https://www.jospt.org/doi/abs/10.2519/jospt.2024.12241</a:t>
            </a:r>
          </a:p>
          <a:p>
            <a:pPr algn="just">
              <a:lnSpc>
                <a:spcPts val="1045"/>
              </a:lnSpc>
            </a:pPr>
            <a:r>
              <a:rPr lang="en-US" sz="1100">
                <a:solidFill>
                  <a:srgbClr val="000000"/>
                </a:solidFill>
                <a:latin typeface="Times New Roman"/>
                <a:ea typeface="Times New Roman"/>
                <a:cs typeface="Times New Roman"/>
                <a:sym typeface="Times New Roman"/>
              </a:rPr>
              <a:t>Hurley-Wallace, A.L., Cheng, V., Bertram, W., Jameson, C., Wylde, V. and Whale, K., 2025. Pain science education and exercise interventions for people with knee or hip osteoarthritis: a systematic review, content and meta-analysis. BMC Musculoskeletal Disorders.</a:t>
            </a:r>
            <a:r>
              <a:rPr lang="en-US" sz="1100" u="sng">
                <a:solidFill>
                  <a:srgbClr val="000000"/>
                </a:solidFill>
                <a:latin typeface="Times New Roman"/>
                <a:ea typeface="Times New Roman"/>
                <a:cs typeface="Times New Roman"/>
                <a:sym typeface="Times New Roman"/>
                <a:hlinkClick r:id="rId14" tooltip="https://link.springer.com/article/10.1186/s12891-025-09313-4"/>
              </a:rPr>
              <a:t>https://link.springer.com/article/10.1186/s12891-025-09313-4</a:t>
            </a:r>
          </a:p>
          <a:p>
            <a:pPr algn="just">
              <a:lnSpc>
                <a:spcPts val="1045"/>
              </a:lnSpc>
            </a:pPr>
            <a:r>
              <a:rPr lang="en-US" sz="1100">
                <a:solidFill>
                  <a:srgbClr val="000000"/>
                </a:solidFill>
                <a:latin typeface="Times New Roman"/>
                <a:ea typeface="Times New Roman"/>
                <a:cs typeface="Times New Roman"/>
                <a:sym typeface="Times New Roman"/>
              </a:rPr>
              <a:t>Lalande, S., Moffatt, M. and Littlewood, C., 2024. Shoulder osteoarthritis: A survey of current (2024) UK physiotherapy practice. Musculoskeletal Care, 22(3), p.e1917.</a:t>
            </a:r>
            <a:r>
              <a:rPr lang="en-US" sz="1100" u="sng">
                <a:solidFill>
                  <a:srgbClr val="000000"/>
                </a:solidFill>
                <a:latin typeface="Times New Roman"/>
                <a:ea typeface="Times New Roman"/>
                <a:cs typeface="Times New Roman"/>
                <a:sym typeface="Times New Roman"/>
                <a:hlinkClick r:id="rId15" tooltip="https://onlinelibrary.wiley.com/doi/abs/10.1002/msc.1917"/>
              </a:rPr>
              <a:t>https://onlinelibrary.wiley.com/doi/abs/10.1002/msc.1917</a:t>
            </a:r>
          </a:p>
          <a:p>
            <a:pPr algn="just">
              <a:lnSpc>
                <a:spcPts val="1045"/>
              </a:lnSpc>
            </a:pPr>
            <a:r>
              <a:rPr lang="en-US" sz="1100">
                <a:solidFill>
                  <a:srgbClr val="000000"/>
                </a:solidFill>
                <a:latin typeface="Times New Roman"/>
                <a:ea typeface="Times New Roman"/>
                <a:cs typeface="Times New Roman"/>
                <a:sym typeface="Times New Roman"/>
              </a:rPr>
              <a:t>Sheikhhoseini, R., Dadfar, M., Shahrbanian, S., Piri, H. and Salsali, M., 2023. The effects of exercise training on knee repositioning sense in people with knee osteoarthritis: a systematic review and meta-analysis of clinical trials. BMC Musculoskeletal Disorders, 24(1), p.592.</a:t>
            </a:r>
            <a:r>
              <a:rPr lang="en-US" sz="1100" u="sng">
                <a:solidFill>
                  <a:srgbClr val="000000"/>
                </a:solidFill>
                <a:latin typeface="Times New Roman"/>
                <a:ea typeface="Times New Roman"/>
                <a:cs typeface="Times New Roman"/>
                <a:sym typeface="Times New Roman"/>
                <a:hlinkClick r:id="rId16" tooltip="https://link.springer.com/article/10.1186/s12891-023-06712-3"/>
              </a:rPr>
              <a:t>https://link.springer.com/article/10.1186/s12891-023-06712-3</a:t>
            </a:r>
          </a:p>
          <a:p>
            <a:pPr algn="just">
              <a:lnSpc>
                <a:spcPts val="1045"/>
              </a:lnSpc>
            </a:pPr>
            <a:r>
              <a:rPr lang="en-US" sz="1100">
                <a:solidFill>
                  <a:srgbClr val="000000"/>
                </a:solidFill>
                <a:latin typeface="Times New Roman"/>
                <a:ea typeface="Times New Roman"/>
                <a:cs typeface="Times New Roman"/>
                <a:sym typeface="Times New Roman"/>
              </a:rPr>
              <a:t>Somaiya, K.J., Samal, S. and Boob, M.A., 2024. Physiotherapeutic intervention techniques for knee osteoarthritis: a systematic review. Cureus, 16(3).</a:t>
            </a:r>
            <a:r>
              <a:rPr lang="en-US" sz="1100" u="sng">
                <a:solidFill>
                  <a:srgbClr val="000000"/>
                </a:solidFill>
                <a:latin typeface="Times New Roman"/>
                <a:ea typeface="Times New Roman"/>
                <a:cs typeface="Times New Roman"/>
                <a:sym typeface="Times New Roman"/>
                <a:hlinkClick r:id="rId17" tooltip="https://www.cureus.com/articles/205240-physiotherapeutic-intervention-techniques-for-knee-osteoarthritis-a-systematic-review.pdf"/>
              </a:rPr>
              <a:t>https://www.cureus.com/articles/205240-physiotherapeutic-intervention-techniques-for-knee-osteoarthritis-a-systematic-review.pdf</a:t>
            </a:r>
          </a:p>
          <a:p>
            <a:pPr algn="just">
              <a:lnSpc>
                <a:spcPts val="1045"/>
              </a:lnSpc>
            </a:pPr>
          </a:p>
        </p:txBody>
      </p:sp>
      <p:sp>
        <p:nvSpPr>
          <p:cNvPr name="TextBox 33" id="33"/>
          <p:cNvSpPr txBox="true"/>
          <p:nvPr/>
        </p:nvSpPr>
        <p:spPr>
          <a:xfrm rot="0">
            <a:off x="10360094" y="16574730"/>
            <a:ext cx="3247906" cy="636270"/>
          </a:xfrm>
          <a:prstGeom prst="rect">
            <a:avLst/>
          </a:prstGeom>
        </p:spPr>
        <p:txBody>
          <a:bodyPr anchor="t" rtlCol="false" tIns="0" lIns="0" bIns="0" rIns="0">
            <a:spAutoFit/>
          </a:bodyPr>
          <a:lstStyle/>
          <a:p>
            <a:pPr algn="ctr">
              <a:lnSpc>
                <a:spcPts val="1679"/>
              </a:lnSpc>
              <a:spcBef>
                <a:spcPct val="0"/>
              </a:spcBef>
            </a:pPr>
          </a:p>
          <a:p>
            <a:pPr algn="ctr">
              <a:lnSpc>
                <a:spcPts val="1679"/>
              </a:lnSpc>
              <a:spcBef>
                <a:spcPct val="0"/>
              </a:spcBef>
            </a:pPr>
            <a:r>
              <a:rPr lang="en-US" b="true" sz="1200">
                <a:solidFill>
                  <a:srgbClr val="000000"/>
                </a:solidFill>
                <a:latin typeface="Times New Roman Bold"/>
                <a:ea typeface="Times New Roman Bold"/>
                <a:cs typeface="Times New Roman Bold"/>
                <a:sym typeface="Times New Roman Bold"/>
              </a:rPr>
              <a:t> Figure 1.Therapist Perspectives on Osteoarthritis</a:t>
            </a:r>
          </a:p>
          <a:p>
            <a:pPr algn="ctr">
              <a:lnSpc>
                <a:spcPts val="1679"/>
              </a:lnSpc>
              <a:spcBef>
                <a:spcPct val="0"/>
              </a:spcBef>
            </a:pPr>
            <a:r>
              <a:rPr lang="en-US" b="true" sz="1200">
                <a:solidFill>
                  <a:srgbClr val="000000"/>
                </a:solidFill>
                <a:latin typeface="Times New Roman Bold"/>
                <a:ea typeface="Times New Roman Bold"/>
                <a:cs typeface="Times New Roman Bold"/>
                <a:sym typeface="Times New Roman Bold"/>
              </a:rPr>
              <a:t>Source (Mal et al., 2025)</a:t>
            </a:r>
          </a:p>
        </p:txBody>
      </p:sp>
      <p:sp>
        <p:nvSpPr>
          <p:cNvPr name="TextBox 34" id="34"/>
          <p:cNvSpPr txBox="true"/>
          <p:nvPr/>
        </p:nvSpPr>
        <p:spPr>
          <a:xfrm rot="0">
            <a:off x="12896522" y="388739"/>
            <a:ext cx="2085302" cy="864000"/>
          </a:xfrm>
          <a:prstGeom prst="rect">
            <a:avLst/>
          </a:prstGeom>
        </p:spPr>
        <p:txBody>
          <a:bodyPr anchor="t" rtlCol="false" tIns="0" lIns="0" bIns="0" rIns="0">
            <a:spAutoFit/>
          </a:bodyPr>
          <a:lstStyle/>
          <a:p>
            <a:pPr algn="ctr">
              <a:lnSpc>
                <a:spcPts val="2252"/>
              </a:lnSpc>
            </a:pPr>
            <a:r>
              <a:rPr lang="en-US" sz="1609" b="true">
                <a:solidFill>
                  <a:srgbClr val="000000"/>
                </a:solidFill>
                <a:latin typeface="Times New Roman Bold"/>
                <a:ea typeface="Times New Roman Bold"/>
                <a:cs typeface="Times New Roman Bold"/>
                <a:sym typeface="Times New Roman Bold"/>
              </a:rPr>
              <a:t>Name :Vaishalikumari Vihar Patel </a:t>
            </a:r>
          </a:p>
          <a:p>
            <a:pPr algn="ctr">
              <a:lnSpc>
                <a:spcPts val="2252"/>
              </a:lnSpc>
              <a:spcBef>
                <a:spcPct val="0"/>
              </a:spcBef>
            </a:pPr>
            <a:r>
              <a:rPr lang="en-US" b="true" sz="1609">
                <a:solidFill>
                  <a:srgbClr val="000000"/>
                </a:solidFill>
                <a:latin typeface="Times New Roman Bold"/>
                <a:ea typeface="Times New Roman Bold"/>
                <a:cs typeface="Times New Roman Bold"/>
                <a:sym typeface="Times New Roman Bold"/>
              </a:rPr>
              <a:t>Student id 2436885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DAHCmOGY6Z0</dc:identifier>
  <dcterms:modified xsi:type="dcterms:W3CDTF">2011-08-01T06:04:30Z</dcterms:modified>
  <cp:revision>1</cp:revision>
  <dc:title>Vaishali PPT</dc:title>
</cp:coreProperties>
</file>