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1" r:id="rId1"/>
  </p:sldMasterIdLst>
  <p:notesMasterIdLst>
    <p:notesMasterId r:id="rId29"/>
  </p:notesMasterIdLst>
  <p:sldIdLst>
    <p:sldId id="261" r:id="rId2"/>
    <p:sldId id="256" r:id="rId3"/>
    <p:sldId id="284" r:id="rId4"/>
    <p:sldId id="283" r:id="rId5"/>
    <p:sldId id="262" r:id="rId6"/>
    <p:sldId id="263" r:id="rId7"/>
    <p:sldId id="264" r:id="rId8"/>
    <p:sldId id="281" r:id="rId9"/>
    <p:sldId id="260" r:id="rId10"/>
    <p:sldId id="257" r:id="rId11"/>
    <p:sldId id="265" r:id="rId12"/>
    <p:sldId id="266" r:id="rId13"/>
    <p:sldId id="267" r:id="rId14"/>
    <p:sldId id="269" r:id="rId15"/>
    <p:sldId id="270" r:id="rId16"/>
    <p:sldId id="271" r:id="rId17"/>
    <p:sldId id="272" r:id="rId18"/>
    <p:sldId id="273" r:id="rId19"/>
    <p:sldId id="274" r:id="rId20"/>
    <p:sldId id="277" r:id="rId21"/>
    <p:sldId id="278" r:id="rId22"/>
    <p:sldId id="286" r:id="rId23"/>
    <p:sldId id="287" r:id="rId24"/>
    <p:sldId id="289" r:id="rId25"/>
    <p:sldId id="290" r:id="rId26"/>
    <p:sldId id="293" r:id="rId27"/>
    <p:sldId id="29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130"/>
    <p:restoredTop sz="94519"/>
  </p:normalViewPr>
  <p:slideViewPr>
    <p:cSldViewPr snapToGrid="0">
      <p:cViewPr varScale="1">
        <p:scale>
          <a:sx n="96" d="100"/>
          <a:sy n="96" d="100"/>
        </p:scale>
        <p:origin x="176"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CDFC53-6346-459B-A3E6-30CE5B8E7C77}"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A2CE5B8D-0D72-4B9A-AE35-8FABC55D824E}">
      <dgm:prSet/>
      <dgm:spPr/>
      <dgm:t>
        <a:bodyPr/>
        <a:lstStyle/>
        <a:p>
          <a:r>
            <a:rPr lang="en-GB" b="1" dirty="0"/>
            <a:t>Global Meningitis Statistics</a:t>
          </a:r>
          <a:endParaRPr lang="en-US" dirty="0"/>
        </a:p>
      </dgm:t>
    </dgm:pt>
    <dgm:pt modelId="{824B32CC-07B4-4B54-8C74-80BD4C2A4F64}" type="parTrans" cxnId="{BBE04776-44D1-4AD2-BA94-57AA207A2715}">
      <dgm:prSet/>
      <dgm:spPr/>
      <dgm:t>
        <a:bodyPr/>
        <a:lstStyle/>
        <a:p>
          <a:endParaRPr lang="en-US"/>
        </a:p>
      </dgm:t>
    </dgm:pt>
    <dgm:pt modelId="{1D43E57E-6B73-444F-854C-CA2E6AB680D9}" type="sibTrans" cxnId="{BBE04776-44D1-4AD2-BA94-57AA207A2715}">
      <dgm:prSet/>
      <dgm:spPr/>
      <dgm:t>
        <a:bodyPr/>
        <a:lstStyle/>
        <a:p>
          <a:endParaRPr lang="en-US"/>
        </a:p>
      </dgm:t>
    </dgm:pt>
    <dgm:pt modelId="{A85DA5E8-030A-4C28-AA75-8E2625AA7808}">
      <dgm:prSet/>
      <dgm:spPr/>
      <dgm:t>
        <a:bodyPr/>
        <a:lstStyle/>
        <a:p>
          <a:r>
            <a:rPr lang="en-GB" dirty="0"/>
            <a:t>Case Volume about 2.3 million people contract meningitis every year, equating to someone being infected every 15 seconds.</a:t>
          </a:r>
          <a:endParaRPr lang="en-US" dirty="0"/>
        </a:p>
      </dgm:t>
    </dgm:pt>
    <dgm:pt modelId="{3314E65D-B22B-46AA-9382-C6AE747954BD}" type="parTrans" cxnId="{AD8BA183-A7A2-423F-A811-4BF39B6CB0CE}">
      <dgm:prSet/>
      <dgm:spPr/>
      <dgm:t>
        <a:bodyPr/>
        <a:lstStyle/>
        <a:p>
          <a:endParaRPr lang="en-US"/>
        </a:p>
      </dgm:t>
    </dgm:pt>
    <dgm:pt modelId="{F9A33FD6-B859-4F29-889B-F23951B0E49D}" type="sibTrans" cxnId="{AD8BA183-A7A2-423F-A811-4BF39B6CB0CE}">
      <dgm:prSet/>
      <dgm:spPr/>
      <dgm:t>
        <a:bodyPr/>
        <a:lstStyle/>
        <a:p>
          <a:endParaRPr lang="en-US"/>
        </a:p>
      </dgm:t>
    </dgm:pt>
    <dgm:pt modelId="{CEEC2565-2E57-45BB-8952-7140E56FCFDD}">
      <dgm:prSet/>
      <dgm:spPr/>
      <dgm:t>
        <a:bodyPr/>
        <a:lstStyle/>
        <a:p>
          <a:r>
            <a:rPr lang="en-GB" dirty="0"/>
            <a:t>Mortality approximately 236,000 deaths were recorded in 2019.</a:t>
          </a:r>
          <a:endParaRPr lang="en-US" dirty="0"/>
        </a:p>
      </dgm:t>
    </dgm:pt>
    <dgm:pt modelId="{0F50AFDC-3E77-41AE-8480-74640BC57DAE}" type="parTrans" cxnId="{30A283E9-5FAE-4AB4-A333-3EF216E3296B}">
      <dgm:prSet/>
      <dgm:spPr/>
      <dgm:t>
        <a:bodyPr/>
        <a:lstStyle/>
        <a:p>
          <a:endParaRPr lang="en-US"/>
        </a:p>
      </dgm:t>
    </dgm:pt>
    <dgm:pt modelId="{38B87293-85E2-4219-A322-038F90BBB055}" type="sibTrans" cxnId="{30A283E9-5FAE-4AB4-A333-3EF216E3296B}">
      <dgm:prSet/>
      <dgm:spPr/>
      <dgm:t>
        <a:bodyPr/>
        <a:lstStyle/>
        <a:p>
          <a:endParaRPr lang="en-US"/>
        </a:p>
      </dgm:t>
    </dgm:pt>
    <dgm:pt modelId="{EF6E8D0A-DA93-405D-8B2E-985F9CF905FE}">
      <dgm:prSet/>
      <dgm:spPr/>
      <dgm:t>
        <a:bodyPr/>
        <a:lstStyle/>
        <a:p>
          <a:r>
            <a:rPr lang="en-GB" dirty="0"/>
            <a:t>High-Risk Groups children under five account for nearly half of all deaths.</a:t>
          </a:r>
          <a:endParaRPr lang="en-US" dirty="0"/>
        </a:p>
      </dgm:t>
    </dgm:pt>
    <dgm:pt modelId="{BF72633B-BACD-407E-8FE3-99556E73D747}" type="parTrans" cxnId="{422440D7-8016-4245-90A0-47582304885C}">
      <dgm:prSet/>
      <dgm:spPr/>
      <dgm:t>
        <a:bodyPr/>
        <a:lstStyle/>
        <a:p>
          <a:endParaRPr lang="en-US"/>
        </a:p>
      </dgm:t>
    </dgm:pt>
    <dgm:pt modelId="{D5E45503-EB1B-4D8C-869C-A6330CC15011}" type="sibTrans" cxnId="{422440D7-8016-4245-90A0-47582304885C}">
      <dgm:prSet/>
      <dgm:spPr/>
      <dgm:t>
        <a:bodyPr/>
        <a:lstStyle/>
        <a:p>
          <a:endParaRPr lang="en-US"/>
        </a:p>
      </dgm:t>
    </dgm:pt>
    <dgm:pt modelId="{9BCE75BC-4C4A-4434-AF4A-97ACD1F34023}">
      <dgm:prSet/>
      <dgm:spPr/>
      <dgm:t>
        <a:bodyPr/>
        <a:lstStyle/>
        <a:p>
          <a:r>
            <a:rPr lang="en-GB" dirty="0"/>
            <a:t>Disability around 1 in 5 survivors face long-term disabilities, including hearing loss, brain damage, and epilepsy.</a:t>
          </a:r>
          <a:endParaRPr lang="en-US" dirty="0"/>
        </a:p>
      </dgm:t>
    </dgm:pt>
    <dgm:pt modelId="{6C2DDE6C-9666-4C17-908D-CBB17C39365D}" type="parTrans" cxnId="{003B6234-40EF-4CFB-8184-428E84E9DA9E}">
      <dgm:prSet/>
      <dgm:spPr/>
      <dgm:t>
        <a:bodyPr/>
        <a:lstStyle/>
        <a:p>
          <a:endParaRPr lang="en-US"/>
        </a:p>
      </dgm:t>
    </dgm:pt>
    <dgm:pt modelId="{B4C671AE-EAD9-4526-AF36-DAF40C4AFCEE}" type="sibTrans" cxnId="{003B6234-40EF-4CFB-8184-428E84E9DA9E}">
      <dgm:prSet/>
      <dgm:spPr/>
      <dgm:t>
        <a:bodyPr/>
        <a:lstStyle/>
        <a:p>
          <a:endParaRPr lang="en-US"/>
        </a:p>
      </dgm:t>
    </dgm:pt>
    <dgm:pt modelId="{27E5B505-9E5D-4D35-B341-46140FB308E9}">
      <dgm:prSet/>
      <dgm:spPr/>
      <dgm:t>
        <a:bodyPr/>
        <a:lstStyle/>
        <a:p>
          <a:r>
            <a:rPr lang="en-US" b="1" u="sng"/>
            <a:t>UK Meningitis Statistics</a:t>
          </a:r>
          <a:endParaRPr lang="en-US"/>
        </a:p>
      </dgm:t>
    </dgm:pt>
    <dgm:pt modelId="{7F9BD7DE-58DC-4E31-B714-B4603CC194DC}" type="parTrans" cxnId="{DBCD455C-8373-458B-BCDA-A059E151C20B}">
      <dgm:prSet/>
      <dgm:spPr/>
      <dgm:t>
        <a:bodyPr/>
        <a:lstStyle/>
        <a:p>
          <a:endParaRPr lang="en-US"/>
        </a:p>
      </dgm:t>
    </dgm:pt>
    <dgm:pt modelId="{3045700D-FDA7-427F-A5E6-36587EA3B62E}" type="sibTrans" cxnId="{DBCD455C-8373-458B-BCDA-A059E151C20B}">
      <dgm:prSet/>
      <dgm:spPr/>
      <dgm:t>
        <a:bodyPr/>
        <a:lstStyle/>
        <a:p>
          <a:endParaRPr lang="en-US"/>
        </a:p>
      </dgm:t>
    </dgm:pt>
    <dgm:pt modelId="{E4B79203-FC0D-4EE5-AAD7-15D41FFBBA3B}">
      <dgm:prSet/>
      <dgm:spPr/>
      <dgm:t>
        <a:bodyPr/>
        <a:lstStyle/>
        <a:p>
          <a:r>
            <a:rPr lang="en-GB" dirty="0"/>
            <a:t>Cases (2024-25) 378 cases of Invasive Meningococcal Disease (IMD) were confirmed in England, a rise from previous years.</a:t>
          </a:r>
          <a:endParaRPr lang="en-US" dirty="0"/>
        </a:p>
      </dgm:t>
    </dgm:pt>
    <dgm:pt modelId="{3FF1F93E-8688-4C9C-ADB3-B2038EB4CFE3}" type="parTrans" cxnId="{B0518449-3A73-49E1-886A-E00640B650DE}">
      <dgm:prSet/>
      <dgm:spPr/>
      <dgm:t>
        <a:bodyPr/>
        <a:lstStyle/>
        <a:p>
          <a:endParaRPr lang="en-US"/>
        </a:p>
      </dgm:t>
    </dgm:pt>
    <dgm:pt modelId="{2DBEBCD4-1B49-482E-A423-E960E3F85D5C}" type="sibTrans" cxnId="{B0518449-3A73-49E1-886A-E00640B650DE}">
      <dgm:prSet/>
      <dgm:spPr/>
      <dgm:t>
        <a:bodyPr/>
        <a:lstStyle/>
        <a:p>
          <a:endParaRPr lang="en-US"/>
        </a:p>
      </dgm:t>
    </dgm:pt>
    <dgm:pt modelId="{88D65A96-271D-446E-88D9-A0A3F73ADCB6}">
      <dgm:prSet/>
      <dgm:spPr/>
      <dgm:t>
        <a:bodyPr/>
        <a:lstStyle/>
        <a:p>
          <a:r>
            <a:rPr lang="en-GB" dirty="0"/>
            <a:t>Mortality (2024-25) the case fatality ratio in England was 8.2% (31 deaths).</a:t>
          </a:r>
          <a:endParaRPr lang="en-US" dirty="0"/>
        </a:p>
      </dgm:t>
    </dgm:pt>
    <dgm:pt modelId="{83352907-4517-455F-AF17-FC5601DDF9F5}" type="parTrans" cxnId="{BA285FA7-156C-4FAB-8882-B024C9C98C27}">
      <dgm:prSet/>
      <dgm:spPr/>
      <dgm:t>
        <a:bodyPr/>
        <a:lstStyle/>
        <a:p>
          <a:endParaRPr lang="en-US"/>
        </a:p>
      </dgm:t>
    </dgm:pt>
    <dgm:pt modelId="{6E33A8EA-0895-4BE3-833F-A6A7294A967F}" type="sibTrans" cxnId="{BA285FA7-156C-4FAB-8882-B024C9C98C27}">
      <dgm:prSet/>
      <dgm:spPr/>
      <dgm:t>
        <a:bodyPr/>
        <a:lstStyle/>
        <a:p>
          <a:endParaRPr lang="en-US"/>
        </a:p>
      </dgm:t>
    </dgm:pt>
    <dgm:pt modelId="{E6BC1CA1-9045-432F-8037-01F1DEA4421D}">
      <dgm:prSet/>
      <dgm:spPr/>
      <dgm:t>
        <a:bodyPr/>
        <a:lstStyle/>
        <a:p>
          <a:r>
            <a:rPr lang="en-GB" dirty="0"/>
            <a:t>Key Strains  </a:t>
          </a:r>
          <a:r>
            <a:rPr lang="en-GB" dirty="0" err="1"/>
            <a:t>MenB</a:t>
          </a:r>
          <a:r>
            <a:rPr lang="en-GB" dirty="0"/>
            <a:t> accounts for 82.6–88.3% of cases, followed by </a:t>
          </a:r>
          <a:r>
            <a:rPr lang="en-GB" dirty="0" err="1"/>
            <a:t>MenW</a:t>
          </a:r>
          <a:r>
            <a:rPr lang="en-GB" dirty="0"/>
            <a:t> and </a:t>
          </a:r>
          <a:r>
            <a:rPr lang="en-GB" dirty="0" err="1"/>
            <a:t>MenY</a:t>
          </a:r>
          <a:r>
            <a:rPr lang="en-GB" dirty="0"/>
            <a:t>.</a:t>
          </a:r>
          <a:endParaRPr lang="en-US" dirty="0"/>
        </a:p>
      </dgm:t>
    </dgm:pt>
    <dgm:pt modelId="{861206FD-FAAD-4A27-8F93-71C1DBC8D5BB}" type="parTrans" cxnId="{D26784F8-BB9A-4836-AE87-93F313B13D42}">
      <dgm:prSet/>
      <dgm:spPr/>
      <dgm:t>
        <a:bodyPr/>
        <a:lstStyle/>
        <a:p>
          <a:endParaRPr lang="en-US"/>
        </a:p>
      </dgm:t>
    </dgm:pt>
    <dgm:pt modelId="{B8CFAF27-150E-45F9-9146-86DCEFA5C42D}" type="sibTrans" cxnId="{D26784F8-BB9A-4836-AE87-93F313B13D42}">
      <dgm:prSet/>
      <dgm:spPr/>
      <dgm:t>
        <a:bodyPr/>
        <a:lstStyle/>
        <a:p>
          <a:endParaRPr lang="en-US"/>
        </a:p>
      </dgm:t>
    </dgm:pt>
    <dgm:pt modelId="{0D864DF3-6B07-42D8-B880-CA96EF2AA960}">
      <dgm:prSet/>
      <dgm:spPr/>
      <dgm:t>
        <a:bodyPr/>
        <a:lstStyle/>
        <a:p>
          <a:r>
            <a:rPr lang="en-GB" dirty="0"/>
            <a:t>Vulnerability </a:t>
          </a:r>
          <a:r>
            <a:rPr lang="en-GB" dirty="0" err="1"/>
            <a:t>nfants</a:t>
          </a:r>
          <a:r>
            <a:rPr lang="en-GB" dirty="0"/>
            <a:t> and young adults (15–24) are at the highest risk.</a:t>
          </a:r>
          <a:endParaRPr lang="en-US" dirty="0"/>
        </a:p>
      </dgm:t>
    </dgm:pt>
    <dgm:pt modelId="{B971AF8D-8AD8-41B0-B34D-A912376CF5A6}" type="parTrans" cxnId="{5797580A-2F85-4287-AA00-A68757818FD1}">
      <dgm:prSet/>
      <dgm:spPr/>
      <dgm:t>
        <a:bodyPr/>
        <a:lstStyle/>
        <a:p>
          <a:endParaRPr lang="en-US"/>
        </a:p>
      </dgm:t>
    </dgm:pt>
    <dgm:pt modelId="{0FD444B7-DA33-4184-BD6A-7EEE68079E01}" type="sibTrans" cxnId="{5797580A-2F85-4287-AA00-A68757818FD1}">
      <dgm:prSet/>
      <dgm:spPr/>
      <dgm:t>
        <a:bodyPr/>
        <a:lstStyle/>
        <a:p>
          <a:endParaRPr lang="en-US"/>
        </a:p>
      </dgm:t>
    </dgm:pt>
    <dgm:pt modelId="{0D20FA56-88EB-9946-9D12-A5CBA2F2CC4A}" type="pres">
      <dgm:prSet presAssocID="{15CDFC53-6346-459B-A3E6-30CE5B8E7C77}" presName="Name0" presStyleCnt="0">
        <dgm:presLayoutVars>
          <dgm:dir/>
          <dgm:animLvl val="lvl"/>
          <dgm:resizeHandles val="exact"/>
        </dgm:presLayoutVars>
      </dgm:prSet>
      <dgm:spPr/>
    </dgm:pt>
    <dgm:pt modelId="{7EF2BD5C-18FB-A749-8BB3-062E4AFABF8B}" type="pres">
      <dgm:prSet presAssocID="{A2CE5B8D-0D72-4B9A-AE35-8FABC55D824E}" presName="composite" presStyleCnt="0"/>
      <dgm:spPr/>
    </dgm:pt>
    <dgm:pt modelId="{0085C34B-6D50-D94C-8BA9-8B9C60461667}" type="pres">
      <dgm:prSet presAssocID="{A2CE5B8D-0D72-4B9A-AE35-8FABC55D824E}" presName="parTx" presStyleLbl="alignNode1" presStyleIdx="0" presStyleCnt="2">
        <dgm:presLayoutVars>
          <dgm:chMax val="0"/>
          <dgm:chPref val="0"/>
          <dgm:bulletEnabled val="1"/>
        </dgm:presLayoutVars>
      </dgm:prSet>
      <dgm:spPr/>
    </dgm:pt>
    <dgm:pt modelId="{46967AA6-0B0F-7344-9249-F49288620058}" type="pres">
      <dgm:prSet presAssocID="{A2CE5B8D-0D72-4B9A-AE35-8FABC55D824E}" presName="desTx" presStyleLbl="alignAccFollowNode1" presStyleIdx="0" presStyleCnt="2">
        <dgm:presLayoutVars>
          <dgm:bulletEnabled val="1"/>
        </dgm:presLayoutVars>
      </dgm:prSet>
      <dgm:spPr/>
    </dgm:pt>
    <dgm:pt modelId="{BE9F5235-C10C-7A4C-94FE-969C1FFFF500}" type="pres">
      <dgm:prSet presAssocID="{1D43E57E-6B73-444F-854C-CA2E6AB680D9}" presName="space" presStyleCnt="0"/>
      <dgm:spPr/>
    </dgm:pt>
    <dgm:pt modelId="{72E3EACC-20FD-EF46-8B9F-CF7CC6E4C710}" type="pres">
      <dgm:prSet presAssocID="{27E5B505-9E5D-4D35-B341-46140FB308E9}" presName="composite" presStyleCnt="0"/>
      <dgm:spPr/>
    </dgm:pt>
    <dgm:pt modelId="{7F42A4AE-037B-9D42-BE90-FA1166F8D5A2}" type="pres">
      <dgm:prSet presAssocID="{27E5B505-9E5D-4D35-B341-46140FB308E9}" presName="parTx" presStyleLbl="alignNode1" presStyleIdx="1" presStyleCnt="2">
        <dgm:presLayoutVars>
          <dgm:chMax val="0"/>
          <dgm:chPref val="0"/>
          <dgm:bulletEnabled val="1"/>
        </dgm:presLayoutVars>
      </dgm:prSet>
      <dgm:spPr/>
    </dgm:pt>
    <dgm:pt modelId="{0D114EFE-DA9A-8B48-AFC4-7D0610E82B66}" type="pres">
      <dgm:prSet presAssocID="{27E5B505-9E5D-4D35-B341-46140FB308E9}" presName="desTx" presStyleLbl="alignAccFollowNode1" presStyleIdx="1" presStyleCnt="2">
        <dgm:presLayoutVars>
          <dgm:bulletEnabled val="1"/>
        </dgm:presLayoutVars>
      </dgm:prSet>
      <dgm:spPr/>
    </dgm:pt>
  </dgm:ptLst>
  <dgm:cxnLst>
    <dgm:cxn modelId="{5797580A-2F85-4287-AA00-A68757818FD1}" srcId="{27E5B505-9E5D-4D35-B341-46140FB308E9}" destId="{0D864DF3-6B07-42D8-B880-CA96EF2AA960}" srcOrd="3" destOrd="0" parTransId="{B971AF8D-8AD8-41B0-B34D-A912376CF5A6}" sibTransId="{0FD444B7-DA33-4184-BD6A-7EEE68079E01}"/>
    <dgm:cxn modelId="{AF62560B-1315-0D45-80D0-AF53C5283E9B}" type="presOf" srcId="{CEEC2565-2E57-45BB-8952-7140E56FCFDD}" destId="{46967AA6-0B0F-7344-9249-F49288620058}" srcOrd="0" destOrd="1" presId="urn:microsoft.com/office/officeart/2005/8/layout/hList1"/>
    <dgm:cxn modelId="{6D8D8B13-D353-B44D-A8E6-9F699EBD9CCD}" type="presOf" srcId="{A2CE5B8D-0D72-4B9A-AE35-8FABC55D824E}" destId="{0085C34B-6D50-D94C-8BA9-8B9C60461667}" srcOrd="0" destOrd="0" presId="urn:microsoft.com/office/officeart/2005/8/layout/hList1"/>
    <dgm:cxn modelId="{1CEA762A-6AA1-F44E-A132-5A3BDA34D77C}" type="presOf" srcId="{E6BC1CA1-9045-432F-8037-01F1DEA4421D}" destId="{0D114EFE-DA9A-8B48-AFC4-7D0610E82B66}" srcOrd="0" destOrd="2" presId="urn:microsoft.com/office/officeart/2005/8/layout/hList1"/>
    <dgm:cxn modelId="{003B6234-40EF-4CFB-8184-428E84E9DA9E}" srcId="{A2CE5B8D-0D72-4B9A-AE35-8FABC55D824E}" destId="{9BCE75BC-4C4A-4434-AF4A-97ACD1F34023}" srcOrd="3" destOrd="0" parTransId="{6C2DDE6C-9666-4C17-908D-CBB17C39365D}" sibTransId="{B4C671AE-EAD9-4526-AF36-DAF40C4AFCEE}"/>
    <dgm:cxn modelId="{A2A7373A-6840-CA48-85B1-5FBB381395D1}" type="presOf" srcId="{15CDFC53-6346-459B-A3E6-30CE5B8E7C77}" destId="{0D20FA56-88EB-9946-9D12-A5CBA2F2CC4A}" srcOrd="0" destOrd="0" presId="urn:microsoft.com/office/officeart/2005/8/layout/hList1"/>
    <dgm:cxn modelId="{B0518449-3A73-49E1-886A-E00640B650DE}" srcId="{27E5B505-9E5D-4D35-B341-46140FB308E9}" destId="{E4B79203-FC0D-4EE5-AAD7-15D41FFBBA3B}" srcOrd="0" destOrd="0" parTransId="{3FF1F93E-8688-4C9C-ADB3-B2038EB4CFE3}" sibTransId="{2DBEBCD4-1B49-482E-A423-E960E3F85D5C}"/>
    <dgm:cxn modelId="{DBCD455C-8373-458B-BCDA-A059E151C20B}" srcId="{15CDFC53-6346-459B-A3E6-30CE5B8E7C77}" destId="{27E5B505-9E5D-4D35-B341-46140FB308E9}" srcOrd="1" destOrd="0" parTransId="{7F9BD7DE-58DC-4E31-B714-B4603CC194DC}" sibTransId="{3045700D-FDA7-427F-A5E6-36587EA3B62E}"/>
    <dgm:cxn modelId="{D0C05B5E-7ED5-A243-B5CB-150ACE62DD67}" type="presOf" srcId="{E4B79203-FC0D-4EE5-AAD7-15D41FFBBA3B}" destId="{0D114EFE-DA9A-8B48-AFC4-7D0610E82B66}" srcOrd="0" destOrd="0" presId="urn:microsoft.com/office/officeart/2005/8/layout/hList1"/>
    <dgm:cxn modelId="{A9490A5F-2FD8-DF49-908C-D6B873EB17E0}" type="presOf" srcId="{27E5B505-9E5D-4D35-B341-46140FB308E9}" destId="{7F42A4AE-037B-9D42-BE90-FA1166F8D5A2}" srcOrd="0" destOrd="0" presId="urn:microsoft.com/office/officeart/2005/8/layout/hList1"/>
    <dgm:cxn modelId="{BBE04776-44D1-4AD2-BA94-57AA207A2715}" srcId="{15CDFC53-6346-459B-A3E6-30CE5B8E7C77}" destId="{A2CE5B8D-0D72-4B9A-AE35-8FABC55D824E}" srcOrd="0" destOrd="0" parTransId="{824B32CC-07B4-4B54-8C74-80BD4C2A4F64}" sibTransId="{1D43E57E-6B73-444F-854C-CA2E6AB680D9}"/>
    <dgm:cxn modelId="{C91AFE7A-092C-294E-BC28-89D9E9277976}" type="presOf" srcId="{0D864DF3-6B07-42D8-B880-CA96EF2AA960}" destId="{0D114EFE-DA9A-8B48-AFC4-7D0610E82B66}" srcOrd="0" destOrd="3" presId="urn:microsoft.com/office/officeart/2005/8/layout/hList1"/>
    <dgm:cxn modelId="{AD8BA183-A7A2-423F-A811-4BF39B6CB0CE}" srcId="{A2CE5B8D-0D72-4B9A-AE35-8FABC55D824E}" destId="{A85DA5E8-030A-4C28-AA75-8E2625AA7808}" srcOrd="0" destOrd="0" parTransId="{3314E65D-B22B-46AA-9382-C6AE747954BD}" sibTransId="{F9A33FD6-B859-4F29-889B-F23951B0E49D}"/>
    <dgm:cxn modelId="{B0433387-3DF4-F34C-AF50-8D7846B1755D}" type="presOf" srcId="{88D65A96-271D-446E-88D9-A0A3F73ADCB6}" destId="{0D114EFE-DA9A-8B48-AFC4-7D0610E82B66}" srcOrd="0" destOrd="1" presId="urn:microsoft.com/office/officeart/2005/8/layout/hList1"/>
    <dgm:cxn modelId="{A8BF8590-EF2D-8242-A0C4-38DCD7B8BA31}" type="presOf" srcId="{A85DA5E8-030A-4C28-AA75-8E2625AA7808}" destId="{46967AA6-0B0F-7344-9249-F49288620058}" srcOrd="0" destOrd="0" presId="urn:microsoft.com/office/officeart/2005/8/layout/hList1"/>
    <dgm:cxn modelId="{EF40B595-0CB7-6B46-887E-047C869554E8}" type="presOf" srcId="{9BCE75BC-4C4A-4434-AF4A-97ACD1F34023}" destId="{46967AA6-0B0F-7344-9249-F49288620058}" srcOrd="0" destOrd="3" presId="urn:microsoft.com/office/officeart/2005/8/layout/hList1"/>
    <dgm:cxn modelId="{CC3027A7-0E23-9847-B32B-DDB0654405A0}" type="presOf" srcId="{EF6E8D0A-DA93-405D-8B2E-985F9CF905FE}" destId="{46967AA6-0B0F-7344-9249-F49288620058}" srcOrd="0" destOrd="2" presId="urn:microsoft.com/office/officeart/2005/8/layout/hList1"/>
    <dgm:cxn modelId="{BA285FA7-156C-4FAB-8882-B024C9C98C27}" srcId="{27E5B505-9E5D-4D35-B341-46140FB308E9}" destId="{88D65A96-271D-446E-88D9-A0A3F73ADCB6}" srcOrd="1" destOrd="0" parTransId="{83352907-4517-455F-AF17-FC5601DDF9F5}" sibTransId="{6E33A8EA-0895-4BE3-833F-A6A7294A967F}"/>
    <dgm:cxn modelId="{422440D7-8016-4245-90A0-47582304885C}" srcId="{A2CE5B8D-0D72-4B9A-AE35-8FABC55D824E}" destId="{EF6E8D0A-DA93-405D-8B2E-985F9CF905FE}" srcOrd="2" destOrd="0" parTransId="{BF72633B-BACD-407E-8FE3-99556E73D747}" sibTransId="{D5E45503-EB1B-4D8C-869C-A6330CC15011}"/>
    <dgm:cxn modelId="{30A283E9-5FAE-4AB4-A333-3EF216E3296B}" srcId="{A2CE5B8D-0D72-4B9A-AE35-8FABC55D824E}" destId="{CEEC2565-2E57-45BB-8952-7140E56FCFDD}" srcOrd="1" destOrd="0" parTransId="{0F50AFDC-3E77-41AE-8480-74640BC57DAE}" sibTransId="{38B87293-85E2-4219-A322-038F90BBB055}"/>
    <dgm:cxn modelId="{D26784F8-BB9A-4836-AE87-93F313B13D42}" srcId="{27E5B505-9E5D-4D35-B341-46140FB308E9}" destId="{E6BC1CA1-9045-432F-8037-01F1DEA4421D}" srcOrd="2" destOrd="0" parTransId="{861206FD-FAAD-4A27-8F93-71C1DBC8D5BB}" sibTransId="{B8CFAF27-150E-45F9-9146-86DCEFA5C42D}"/>
    <dgm:cxn modelId="{D41CADC6-F9BD-4E41-BACB-CD0F88FEE04B}" type="presParOf" srcId="{0D20FA56-88EB-9946-9D12-A5CBA2F2CC4A}" destId="{7EF2BD5C-18FB-A749-8BB3-062E4AFABF8B}" srcOrd="0" destOrd="0" presId="urn:microsoft.com/office/officeart/2005/8/layout/hList1"/>
    <dgm:cxn modelId="{52899848-80C8-C94F-94DC-16C97F9F6037}" type="presParOf" srcId="{7EF2BD5C-18FB-A749-8BB3-062E4AFABF8B}" destId="{0085C34B-6D50-D94C-8BA9-8B9C60461667}" srcOrd="0" destOrd="0" presId="urn:microsoft.com/office/officeart/2005/8/layout/hList1"/>
    <dgm:cxn modelId="{41103FFD-3A5C-A64E-AB33-5A69B12B8E04}" type="presParOf" srcId="{7EF2BD5C-18FB-A749-8BB3-062E4AFABF8B}" destId="{46967AA6-0B0F-7344-9249-F49288620058}" srcOrd="1" destOrd="0" presId="urn:microsoft.com/office/officeart/2005/8/layout/hList1"/>
    <dgm:cxn modelId="{CDCFEE1D-9293-E244-B32A-31F2E83A5A1E}" type="presParOf" srcId="{0D20FA56-88EB-9946-9D12-A5CBA2F2CC4A}" destId="{BE9F5235-C10C-7A4C-94FE-969C1FFFF500}" srcOrd="1" destOrd="0" presId="urn:microsoft.com/office/officeart/2005/8/layout/hList1"/>
    <dgm:cxn modelId="{986C5C77-9FD3-A549-A2C4-CF6461E260AC}" type="presParOf" srcId="{0D20FA56-88EB-9946-9D12-A5CBA2F2CC4A}" destId="{72E3EACC-20FD-EF46-8B9F-CF7CC6E4C710}" srcOrd="2" destOrd="0" presId="urn:microsoft.com/office/officeart/2005/8/layout/hList1"/>
    <dgm:cxn modelId="{C7EEC61E-1EF9-2446-96D0-0185DB5C9EE0}" type="presParOf" srcId="{72E3EACC-20FD-EF46-8B9F-CF7CC6E4C710}" destId="{7F42A4AE-037B-9D42-BE90-FA1166F8D5A2}" srcOrd="0" destOrd="0" presId="urn:microsoft.com/office/officeart/2005/8/layout/hList1"/>
    <dgm:cxn modelId="{3617D501-418D-EE40-BA11-EDD714A55B77}" type="presParOf" srcId="{72E3EACC-20FD-EF46-8B9F-CF7CC6E4C710}" destId="{0D114EFE-DA9A-8B48-AFC4-7D0610E82B6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5C34B-6D50-D94C-8BA9-8B9C60461667}">
      <dsp:nvSpPr>
        <dsp:cNvPr id="0" name=""/>
        <dsp:cNvSpPr/>
      </dsp:nvSpPr>
      <dsp:spPr>
        <a:xfrm>
          <a:off x="53" y="188852"/>
          <a:ext cx="5106412" cy="5760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Global Meningitis Statistics</a:t>
          </a:r>
          <a:endParaRPr lang="en-US" sz="2000" kern="1200" dirty="0"/>
        </a:p>
      </dsp:txBody>
      <dsp:txXfrm>
        <a:off x="53" y="188852"/>
        <a:ext cx="5106412" cy="576000"/>
      </dsp:txXfrm>
    </dsp:sp>
    <dsp:sp modelId="{46967AA6-0B0F-7344-9249-F49288620058}">
      <dsp:nvSpPr>
        <dsp:cNvPr id="0" name=""/>
        <dsp:cNvSpPr/>
      </dsp:nvSpPr>
      <dsp:spPr>
        <a:xfrm>
          <a:off x="53" y="764852"/>
          <a:ext cx="5106412" cy="32390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Case Volume about 2.3 million people contract meningitis every year, equating to someone being infected every 15 seconds.</a:t>
          </a:r>
          <a:endParaRPr lang="en-US" sz="2000" kern="1200" dirty="0"/>
        </a:p>
        <a:p>
          <a:pPr marL="228600" lvl="1" indent="-228600" algn="l" defTabSz="889000">
            <a:lnSpc>
              <a:spcPct val="90000"/>
            </a:lnSpc>
            <a:spcBef>
              <a:spcPct val="0"/>
            </a:spcBef>
            <a:spcAft>
              <a:spcPct val="15000"/>
            </a:spcAft>
            <a:buChar char="•"/>
          </a:pPr>
          <a:r>
            <a:rPr lang="en-GB" sz="2000" kern="1200" dirty="0"/>
            <a:t>Mortality approximately 236,000 deaths were recorded in 2019.</a:t>
          </a:r>
          <a:endParaRPr lang="en-US" sz="2000" kern="1200" dirty="0"/>
        </a:p>
        <a:p>
          <a:pPr marL="228600" lvl="1" indent="-228600" algn="l" defTabSz="889000">
            <a:lnSpc>
              <a:spcPct val="90000"/>
            </a:lnSpc>
            <a:spcBef>
              <a:spcPct val="0"/>
            </a:spcBef>
            <a:spcAft>
              <a:spcPct val="15000"/>
            </a:spcAft>
            <a:buChar char="•"/>
          </a:pPr>
          <a:r>
            <a:rPr lang="en-GB" sz="2000" kern="1200" dirty="0"/>
            <a:t>High-Risk Groups children under five account for nearly half of all deaths.</a:t>
          </a:r>
          <a:endParaRPr lang="en-US" sz="2000" kern="1200" dirty="0"/>
        </a:p>
        <a:p>
          <a:pPr marL="228600" lvl="1" indent="-228600" algn="l" defTabSz="889000">
            <a:lnSpc>
              <a:spcPct val="90000"/>
            </a:lnSpc>
            <a:spcBef>
              <a:spcPct val="0"/>
            </a:spcBef>
            <a:spcAft>
              <a:spcPct val="15000"/>
            </a:spcAft>
            <a:buChar char="•"/>
          </a:pPr>
          <a:r>
            <a:rPr lang="en-GB" sz="2000" kern="1200" dirty="0"/>
            <a:t>Disability around 1 in 5 survivors face long-term disabilities, including hearing loss, brain damage, and epilepsy.</a:t>
          </a:r>
          <a:endParaRPr lang="en-US" sz="2000" kern="1200" dirty="0"/>
        </a:p>
      </dsp:txBody>
      <dsp:txXfrm>
        <a:off x="53" y="764852"/>
        <a:ext cx="5106412" cy="3239099"/>
      </dsp:txXfrm>
    </dsp:sp>
    <dsp:sp modelId="{7F42A4AE-037B-9D42-BE90-FA1166F8D5A2}">
      <dsp:nvSpPr>
        <dsp:cNvPr id="0" name=""/>
        <dsp:cNvSpPr/>
      </dsp:nvSpPr>
      <dsp:spPr>
        <a:xfrm>
          <a:off x="5821363" y="188852"/>
          <a:ext cx="5106412" cy="5760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u="sng" kern="1200"/>
            <a:t>UK Meningitis Statistics</a:t>
          </a:r>
          <a:endParaRPr lang="en-US" sz="2000" kern="1200"/>
        </a:p>
      </dsp:txBody>
      <dsp:txXfrm>
        <a:off x="5821363" y="188852"/>
        <a:ext cx="5106412" cy="576000"/>
      </dsp:txXfrm>
    </dsp:sp>
    <dsp:sp modelId="{0D114EFE-DA9A-8B48-AFC4-7D0610E82B66}">
      <dsp:nvSpPr>
        <dsp:cNvPr id="0" name=""/>
        <dsp:cNvSpPr/>
      </dsp:nvSpPr>
      <dsp:spPr>
        <a:xfrm>
          <a:off x="5821363" y="764852"/>
          <a:ext cx="5106412" cy="323909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Cases (2024-25) 378 cases of Invasive Meningococcal Disease (IMD) were confirmed in England, a rise from previous years.</a:t>
          </a:r>
          <a:endParaRPr lang="en-US" sz="2000" kern="1200" dirty="0"/>
        </a:p>
        <a:p>
          <a:pPr marL="228600" lvl="1" indent="-228600" algn="l" defTabSz="889000">
            <a:lnSpc>
              <a:spcPct val="90000"/>
            </a:lnSpc>
            <a:spcBef>
              <a:spcPct val="0"/>
            </a:spcBef>
            <a:spcAft>
              <a:spcPct val="15000"/>
            </a:spcAft>
            <a:buChar char="•"/>
          </a:pPr>
          <a:r>
            <a:rPr lang="en-GB" sz="2000" kern="1200" dirty="0"/>
            <a:t>Mortality (2024-25) the case fatality ratio in England was 8.2% (31 deaths).</a:t>
          </a:r>
          <a:endParaRPr lang="en-US" sz="2000" kern="1200" dirty="0"/>
        </a:p>
        <a:p>
          <a:pPr marL="228600" lvl="1" indent="-228600" algn="l" defTabSz="889000">
            <a:lnSpc>
              <a:spcPct val="90000"/>
            </a:lnSpc>
            <a:spcBef>
              <a:spcPct val="0"/>
            </a:spcBef>
            <a:spcAft>
              <a:spcPct val="15000"/>
            </a:spcAft>
            <a:buChar char="•"/>
          </a:pPr>
          <a:r>
            <a:rPr lang="en-GB" sz="2000" kern="1200" dirty="0"/>
            <a:t>Key Strains  </a:t>
          </a:r>
          <a:r>
            <a:rPr lang="en-GB" sz="2000" kern="1200" dirty="0" err="1"/>
            <a:t>MenB</a:t>
          </a:r>
          <a:r>
            <a:rPr lang="en-GB" sz="2000" kern="1200" dirty="0"/>
            <a:t> accounts for 82.6–88.3% of cases, followed by </a:t>
          </a:r>
          <a:r>
            <a:rPr lang="en-GB" sz="2000" kern="1200" dirty="0" err="1"/>
            <a:t>MenW</a:t>
          </a:r>
          <a:r>
            <a:rPr lang="en-GB" sz="2000" kern="1200" dirty="0"/>
            <a:t> and </a:t>
          </a:r>
          <a:r>
            <a:rPr lang="en-GB" sz="2000" kern="1200" dirty="0" err="1"/>
            <a:t>MenY</a:t>
          </a:r>
          <a:r>
            <a:rPr lang="en-GB" sz="2000" kern="1200" dirty="0"/>
            <a:t>.</a:t>
          </a:r>
          <a:endParaRPr lang="en-US" sz="2000" kern="1200" dirty="0"/>
        </a:p>
        <a:p>
          <a:pPr marL="228600" lvl="1" indent="-228600" algn="l" defTabSz="889000">
            <a:lnSpc>
              <a:spcPct val="90000"/>
            </a:lnSpc>
            <a:spcBef>
              <a:spcPct val="0"/>
            </a:spcBef>
            <a:spcAft>
              <a:spcPct val="15000"/>
            </a:spcAft>
            <a:buChar char="•"/>
          </a:pPr>
          <a:r>
            <a:rPr lang="en-GB" sz="2000" kern="1200" dirty="0"/>
            <a:t>Vulnerability </a:t>
          </a:r>
          <a:r>
            <a:rPr lang="en-GB" sz="2000" kern="1200" dirty="0" err="1"/>
            <a:t>nfants</a:t>
          </a:r>
          <a:r>
            <a:rPr lang="en-GB" sz="2000" kern="1200" dirty="0"/>
            <a:t> and young adults (15–24) are at the highest risk.</a:t>
          </a:r>
          <a:endParaRPr lang="en-US" sz="2000" kern="1200" dirty="0"/>
        </a:p>
      </dsp:txBody>
      <dsp:txXfrm>
        <a:off x="5821363" y="764852"/>
        <a:ext cx="5106412" cy="323909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1C8BF-74DE-8743-AA09-6A71EA0F4E8A}" type="datetimeFigureOut">
              <a:rPr lang="en-US" smtClean="0"/>
              <a:t>3/19/26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91EB3B-32BC-1D46-ABCE-625A76F10BA4}" type="slidenum">
              <a:rPr lang="en-US" smtClean="0"/>
              <a:t>‹#›</a:t>
            </a:fld>
            <a:endParaRPr lang="en-US"/>
          </a:p>
        </p:txBody>
      </p:sp>
    </p:spTree>
    <p:extLst>
      <p:ext uri="{BB962C8B-B14F-4D97-AF65-F5344CB8AC3E}">
        <p14:creationId xmlns:p14="http://schemas.microsoft.com/office/powerpoint/2010/main" val="98451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2</a:t>
            </a:fld>
            <a:endParaRPr lang="en-US"/>
          </a:p>
        </p:txBody>
      </p:sp>
    </p:spTree>
    <p:extLst>
      <p:ext uri="{BB962C8B-B14F-4D97-AF65-F5344CB8AC3E}">
        <p14:creationId xmlns:p14="http://schemas.microsoft.com/office/powerpoint/2010/main" val="411506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6</a:t>
            </a:fld>
            <a:endParaRPr lang="en-US"/>
          </a:p>
        </p:txBody>
      </p:sp>
    </p:spTree>
    <p:extLst>
      <p:ext uri="{BB962C8B-B14F-4D97-AF65-F5344CB8AC3E}">
        <p14:creationId xmlns:p14="http://schemas.microsoft.com/office/powerpoint/2010/main" val="841849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9</a:t>
            </a:fld>
            <a:endParaRPr lang="en-US"/>
          </a:p>
        </p:txBody>
      </p:sp>
    </p:spTree>
    <p:extLst>
      <p:ext uri="{BB962C8B-B14F-4D97-AF65-F5344CB8AC3E}">
        <p14:creationId xmlns:p14="http://schemas.microsoft.com/office/powerpoint/2010/main" val="2469987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91EB3B-32BC-1D46-ABCE-625A76F10BA4}" type="slidenum">
              <a:rPr lang="en-US" smtClean="0"/>
              <a:t>18</a:t>
            </a:fld>
            <a:endParaRPr lang="en-US"/>
          </a:p>
        </p:txBody>
      </p:sp>
    </p:spTree>
    <p:extLst>
      <p:ext uri="{BB962C8B-B14F-4D97-AF65-F5344CB8AC3E}">
        <p14:creationId xmlns:p14="http://schemas.microsoft.com/office/powerpoint/2010/main" val="336289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117296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935843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AB558F-994F-7A43-B001-DA2387CBEC70}"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3595872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3AB558F-994F-7A43-B001-DA2387CBEC70}"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062497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AB558F-994F-7A43-B001-DA2387CBEC70}" type="datetimeFigureOut">
              <a:rPr lang="en-US" smtClean="0"/>
              <a:t>3/19/26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1412892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AB558F-994F-7A43-B001-DA2387CBEC70}" type="datetimeFigureOut">
              <a:rPr lang="en-US" smtClean="0"/>
              <a:t>3/19/26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1625030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AB558F-994F-7A43-B001-DA2387CBEC70}" type="datetimeFigureOut">
              <a:rPr lang="en-US" smtClean="0"/>
              <a:t>3/19/26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661493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AB558F-994F-7A43-B001-DA2387CBEC70}"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2793485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AB558F-994F-7A43-B001-DA2387CBEC70}" type="datetimeFigureOut">
              <a:rPr lang="en-US" smtClean="0"/>
              <a:t>3/19/26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4293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361382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AB558F-994F-7A43-B001-DA2387CBEC70}" type="datetimeFigureOut">
              <a:rPr lang="en-US" smtClean="0"/>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50419F-CD47-9742-AD8F-67A52380BF86}" type="slidenum">
              <a:rPr lang="en-US" smtClean="0"/>
              <a:t>‹#›</a:t>
            </a:fld>
            <a:endParaRPr lang="en-US"/>
          </a:p>
        </p:txBody>
      </p:sp>
    </p:spTree>
    <p:extLst>
      <p:ext uri="{BB962C8B-B14F-4D97-AF65-F5344CB8AC3E}">
        <p14:creationId xmlns:p14="http://schemas.microsoft.com/office/powerpoint/2010/main" val="602328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AB558F-994F-7A43-B001-DA2387CBEC70}" type="datetimeFigureOut">
              <a:rPr lang="en-US" smtClean="0"/>
              <a:t>3/19/26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50419F-CD47-9742-AD8F-67A52380BF86}" type="slidenum">
              <a:rPr lang="en-US" smtClean="0"/>
              <a:t>‹#›</a:t>
            </a:fld>
            <a:endParaRPr lang="en-US"/>
          </a:p>
        </p:txBody>
      </p:sp>
    </p:spTree>
    <p:extLst>
      <p:ext uri="{BB962C8B-B14F-4D97-AF65-F5344CB8AC3E}">
        <p14:creationId xmlns:p14="http://schemas.microsoft.com/office/powerpoint/2010/main" val="13226308"/>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allshipsaberdeen.com/event-information/confirmed-ships/"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aportuldegarda.ro/despre/pharma/"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who.int/" TargetMode="External"/><Relationship Id="rId3" Type="http://schemas.openxmlformats.org/officeDocument/2006/relationships/hyperlink" Target="https://www.meningitis.org/" TargetMode="External"/><Relationship Id="rId7" Type="http://schemas.openxmlformats.org/officeDocument/2006/relationships/hyperlink" Target="https://www.bing.com/search?q=%22https%253A%252F%252Fwww.gov.uk%252Fgovernment%252Fcollections%252Fimmunisation-against-infectious-disease-the-green-book%22&amp;utm_source=copilot.com"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6" Type="http://schemas.openxmlformats.org/officeDocument/2006/relationships/hyperlink" Target="https://www.ecdc.europa.eu/?utm_source=copilot.com" TargetMode="External"/><Relationship Id="rId5" Type="http://schemas.openxmlformats.org/officeDocument/2006/relationships/hyperlink" Target="https://www.nhs.uk/" TargetMode="External"/><Relationship Id="rId4" Type="http://schemas.openxmlformats.org/officeDocument/2006/relationships/hyperlink" Target="https://www.gov.uk/?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8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7" name="Group 8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8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descr="A close-up of a brain&#10;&#10;AI-generated content may be incorrect.">
            <a:extLst>
              <a:ext uri="{FF2B5EF4-FFF2-40B4-BE49-F238E27FC236}">
                <a16:creationId xmlns:a16="http://schemas.microsoft.com/office/drawing/2014/main" id="{7ADA0708-EBEF-9FFC-51F5-6E8EFF47D225}"/>
              </a:ext>
            </a:extLst>
          </p:cNvPr>
          <p:cNvPicPr>
            <a:picLocks noChangeAspect="1"/>
          </p:cNvPicPr>
          <p:nvPr/>
        </p:nvPicPr>
        <p:blipFill>
          <a:blip r:embed="rId2"/>
          <a:stretch>
            <a:fillRect/>
          </a:stretch>
        </p:blipFill>
        <p:spPr>
          <a:xfrm>
            <a:off x="6218159" y="2206948"/>
            <a:ext cx="5247015" cy="3410558"/>
          </a:xfrm>
          <a:prstGeom prst="rect">
            <a:avLst/>
          </a:prstGeom>
        </p:spPr>
      </p:pic>
      <p:grpSp>
        <p:nvGrpSpPr>
          <p:cNvPr id="91" name="Group 9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92" name="Freeform: Shape 9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5" name="Freeform: Shape 9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6" name="Freeform: Shape 9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7" name="Freeform: Shape 9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8" name="Freeform: Shape 9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61ECCCE-B7F8-991C-7C82-4E623D6531F7}"/>
              </a:ext>
            </a:extLst>
          </p:cNvPr>
          <p:cNvSpPr>
            <a:spLocks noGrp="1"/>
          </p:cNvSpPr>
          <p:nvPr>
            <p:ph type="title"/>
          </p:nvPr>
        </p:nvSpPr>
        <p:spPr>
          <a:xfrm>
            <a:off x="1380724" y="724560"/>
            <a:ext cx="5645946" cy="2971756"/>
          </a:xfrm>
        </p:spPr>
        <p:txBody>
          <a:bodyPr anchor="b">
            <a:normAutofit fontScale="90000"/>
          </a:bodyPr>
          <a:lstStyle/>
          <a:p>
            <a:pPr algn="ctr"/>
            <a:br>
              <a:rPr lang="en-US" sz="2700" dirty="0">
                <a:solidFill>
                  <a:schemeClr val="bg1"/>
                </a:solidFill>
                <a:latin typeface="Arial" panose="020B0604020202020204" pitchFamily="34" charset="0"/>
                <a:cs typeface="Arial" panose="020B0604020202020204" pitchFamily="34" charset="0"/>
              </a:rPr>
            </a:br>
            <a:br>
              <a:rPr lang="en-US" sz="2700" dirty="0">
                <a:solidFill>
                  <a:schemeClr val="bg1"/>
                </a:solidFill>
                <a:latin typeface="Arial" panose="020B0604020202020204" pitchFamily="34" charset="0"/>
                <a:cs typeface="Arial" panose="020B0604020202020204" pitchFamily="34" charset="0"/>
              </a:rPr>
            </a:br>
            <a:br>
              <a:rPr lang="en-US" sz="2700" dirty="0">
                <a:solidFill>
                  <a:schemeClr val="bg1"/>
                </a:solidFill>
                <a:latin typeface="Arial" panose="020B0604020202020204" pitchFamily="34" charset="0"/>
                <a:cs typeface="Arial" panose="020B0604020202020204" pitchFamily="34" charset="0"/>
              </a:rPr>
            </a:br>
            <a:r>
              <a:rPr lang="en-US" sz="2700" dirty="0">
                <a:solidFill>
                  <a:schemeClr val="bg1"/>
                </a:solidFill>
                <a:latin typeface="Arial" panose="020B0604020202020204" pitchFamily="34" charset="0"/>
                <a:cs typeface="Arial" panose="020B0604020202020204" pitchFamily="34" charset="0"/>
              </a:rPr>
              <a:t>MODULE: </a:t>
            </a:r>
            <a:r>
              <a:rPr lang="en-GB" sz="2700" b="1" noProof="1">
                <a:solidFill>
                  <a:schemeClr val="bg1"/>
                </a:solidFill>
                <a:latin typeface="Arial" panose="020B0604020202020204" pitchFamily="34" charset="0"/>
                <a:cs typeface="Arial" panose="020B0604020202020204" pitchFamily="34" charset="0"/>
              </a:rPr>
              <a:t>Introduction to public</a:t>
            </a:r>
            <a:br>
              <a:rPr lang="en-GB" sz="2700" b="1"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 Health</a:t>
            </a:r>
            <a:br>
              <a:rPr lang="en-GB" sz="2700" b="1" noProof="1">
                <a:solidFill>
                  <a:schemeClr val="bg1"/>
                </a:solidFill>
                <a:latin typeface="Arial" panose="020B0604020202020204" pitchFamily="34" charset="0"/>
                <a:cs typeface="Arial" panose="020B0604020202020204" pitchFamily="34" charset="0"/>
              </a:rPr>
            </a:br>
            <a:br>
              <a:rPr lang="en-GB" sz="2700"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LCHS4008</a:t>
            </a:r>
            <a:br>
              <a:rPr lang="en-GB" sz="2700" b="1" noProof="1">
                <a:solidFill>
                  <a:schemeClr val="bg1"/>
                </a:solidFill>
                <a:latin typeface="Arial" panose="020B0604020202020204" pitchFamily="34" charset="0"/>
                <a:cs typeface="Arial" panose="020B0604020202020204" pitchFamily="34" charset="0"/>
              </a:rPr>
            </a:br>
            <a:br>
              <a:rPr lang="en-GB" sz="2700" b="1" noProof="1">
                <a:solidFill>
                  <a:schemeClr val="bg1"/>
                </a:solidFill>
                <a:latin typeface="Arial" panose="020B0604020202020204" pitchFamily="34" charset="0"/>
                <a:cs typeface="Arial" panose="020B0604020202020204" pitchFamily="34" charset="0"/>
              </a:rPr>
            </a:br>
            <a:r>
              <a:rPr lang="en-GB" sz="2700" b="1" noProof="1">
                <a:solidFill>
                  <a:schemeClr val="bg1"/>
                </a:solidFill>
                <a:latin typeface="Arial" panose="020B0604020202020204" pitchFamily="34" charset="0"/>
                <a:cs typeface="Arial" panose="020B0604020202020204" pitchFamily="34" charset="0"/>
              </a:rPr>
              <a:t>Meningitis</a:t>
            </a:r>
            <a:br>
              <a:rPr lang="en-GB" sz="2700" b="1" noProof="1">
                <a:solidFill>
                  <a:schemeClr val="bg1"/>
                </a:solidFill>
                <a:latin typeface="Arial" panose="020B0604020202020204" pitchFamily="34" charset="0"/>
                <a:cs typeface="Arial" panose="020B0604020202020204" pitchFamily="34" charset="0"/>
              </a:rPr>
            </a:br>
            <a:br>
              <a:rPr lang="en-GB" sz="1200" b="1" noProof="1">
                <a:solidFill>
                  <a:schemeClr val="bg1"/>
                </a:solidFill>
                <a:latin typeface="Arial" panose="020B0604020202020204" pitchFamily="34" charset="0"/>
                <a:cs typeface="Arial" panose="020B0604020202020204" pitchFamily="34" charset="0"/>
              </a:rPr>
            </a:br>
            <a:br>
              <a:rPr lang="en-US" sz="1200" dirty="0">
                <a:solidFill>
                  <a:schemeClr val="bg1"/>
                </a:solidFill>
              </a:rPr>
            </a:br>
            <a:br>
              <a:rPr lang="en-US" sz="1200" dirty="0">
                <a:solidFill>
                  <a:schemeClr val="bg1"/>
                </a:solidFill>
              </a:rPr>
            </a:br>
            <a:r>
              <a:rPr lang="en-US" sz="1200" dirty="0">
                <a:solidFill>
                  <a:schemeClr val="bg1"/>
                </a:solidFill>
              </a:rPr>
              <a:t> </a:t>
            </a:r>
          </a:p>
        </p:txBody>
      </p:sp>
      <p:sp>
        <p:nvSpPr>
          <p:cNvPr id="24" name="Content Placeholder 2">
            <a:extLst>
              <a:ext uri="{FF2B5EF4-FFF2-40B4-BE49-F238E27FC236}">
                <a16:creationId xmlns:a16="http://schemas.microsoft.com/office/drawing/2014/main" id="{E1D37253-6BC7-71D2-2DC0-327A2FF13727}"/>
              </a:ext>
            </a:extLst>
          </p:cNvPr>
          <p:cNvSpPr>
            <a:spLocks noGrp="1"/>
          </p:cNvSpPr>
          <p:nvPr>
            <p:ph idx="1"/>
          </p:nvPr>
        </p:nvSpPr>
        <p:spPr>
          <a:xfrm>
            <a:off x="1229668" y="3009047"/>
            <a:ext cx="5995457" cy="3559453"/>
          </a:xfrm>
        </p:spPr>
        <p:txBody>
          <a:bodyPr anchor="t">
            <a:noAutofit/>
          </a:bodyPr>
          <a:lstStyle/>
          <a:p>
            <a:pPr marL="0" indent="0">
              <a:buNone/>
            </a:pPr>
            <a:endParaRPr lang="en-US" sz="1600" dirty="0">
              <a:solidFill>
                <a:schemeClr val="bg1"/>
              </a:solidFill>
              <a:latin typeface="Arial" panose="020B0604020202020204" pitchFamily="34" charset="0"/>
              <a:cs typeface="Arial" panose="020B0604020202020204" pitchFamily="34" charset="0"/>
            </a:endParaRPr>
          </a:p>
          <a:p>
            <a:pPr marL="0" indent="0">
              <a:buNone/>
            </a:pPr>
            <a:endParaRPr lang="en-US" sz="1600" dirty="0">
              <a:solidFill>
                <a:schemeClr val="bg1"/>
              </a:solidFill>
              <a:latin typeface="Arial" panose="020B0604020202020204" pitchFamily="34" charset="0"/>
              <a:cs typeface="Arial" panose="020B0604020202020204" pitchFamily="34" charset="0"/>
            </a:endParaRPr>
          </a:p>
          <a:p>
            <a:pPr marL="0" indent="0">
              <a:buNone/>
            </a:pPr>
            <a:r>
              <a:rPr lang="en-GB" sz="1600" b="1" i="1" noProof="1">
                <a:solidFill>
                  <a:schemeClr val="bg1"/>
                </a:solidFill>
                <a:latin typeface="Arial" panose="020B0604020202020204" pitchFamily="34" charset="0"/>
                <a:cs typeface="Arial" panose="020B0604020202020204" pitchFamily="34" charset="0"/>
              </a:rPr>
              <a:t>Presentation by: </a:t>
            </a:r>
          </a:p>
          <a:p>
            <a:pPr marL="0" indent="0">
              <a:buNone/>
            </a:pPr>
            <a:endParaRPr lang="en-GB" sz="1600" i="1" noProof="1">
              <a:solidFill>
                <a:schemeClr val="bg1"/>
              </a:solidFill>
              <a:latin typeface="Arial" panose="020B0604020202020204" pitchFamily="34" charset="0"/>
              <a:cs typeface="Arial" panose="020B0604020202020204" pitchFamily="34" charset="0"/>
            </a:endParaRPr>
          </a:p>
          <a:p>
            <a:r>
              <a:rPr lang="en-GB" sz="1600" i="1" noProof="1">
                <a:solidFill>
                  <a:schemeClr val="bg1"/>
                </a:solidFill>
                <a:latin typeface="Arial" panose="020B0604020202020204" pitchFamily="34" charset="0"/>
                <a:cs typeface="Arial" panose="020B0604020202020204" pitchFamily="34" charset="0"/>
              </a:rPr>
              <a:t>Arcenia Nhampossa ID:2508568 (Group leader) </a:t>
            </a:r>
          </a:p>
          <a:p>
            <a:r>
              <a:rPr lang="en-GB" sz="1600" i="1" noProof="1">
                <a:solidFill>
                  <a:schemeClr val="bg1"/>
                </a:solidFill>
                <a:latin typeface="Arial" panose="020B0604020202020204" pitchFamily="34" charset="0"/>
                <a:cs typeface="Arial" panose="020B0604020202020204" pitchFamily="34" charset="0"/>
              </a:rPr>
              <a:t>Jenny Torres ID: 2511145</a:t>
            </a:r>
          </a:p>
          <a:p>
            <a:r>
              <a:rPr lang="en-GB" sz="1600" i="1" noProof="1">
                <a:solidFill>
                  <a:schemeClr val="bg1"/>
                </a:solidFill>
                <a:latin typeface="Arial" panose="020B0604020202020204" pitchFamily="34" charset="0"/>
                <a:cs typeface="Arial" panose="020B0604020202020204" pitchFamily="34" charset="0"/>
              </a:rPr>
              <a:t>Nicoleta Stoican ID: 2513275</a:t>
            </a:r>
          </a:p>
          <a:p>
            <a:r>
              <a:rPr lang="en-GB" sz="1600" i="1" noProof="1">
                <a:solidFill>
                  <a:schemeClr val="bg1"/>
                </a:solidFill>
                <a:latin typeface="Arial" panose="020B0604020202020204" pitchFamily="34" charset="0"/>
                <a:cs typeface="Arial" panose="020B0604020202020204" pitchFamily="34" charset="0"/>
              </a:rPr>
              <a:t>Meherun Chowdhury ID: 2516013</a:t>
            </a:r>
          </a:p>
          <a:p>
            <a:r>
              <a:rPr lang="en-GB" sz="1600" i="1" noProof="1">
                <a:solidFill>
                  <a:schemeClr val="bg1"/>
                </a:solidFill>
                <a:latin typeface="Arial" panose="020B0604020202020204" pitchFamily="34" charset="0"/>
                <a:cs typeface="Arial" panose="020B0604020202020204" pitchFamily="34" charset="0"/>
              </a:rPr>
              <a:t>Zahra Al-Saabri ID: 2441066</a:t>
            </a:r>
          </a:p>
        </p:txBody>
      </p:sp>
    </p:spTree>
    <p:extLst>
      <p:ext uri="{BB962C8B-B14F-4D97-AF65-F5344CB8AC3E}">
        <p14:creationId xmlns:p14="http://schemas.microsoft.com/office/powerpoint/2010/main" val="68834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
                                            <p:txEl>
                                              <p:pRg st="2" end="2"/>
                                            </p:txEl>
                                          </p:spTgt>
                                        </p:tgtEl>
                                        <p:attrNameLst>
                                          <p:attrName>style.visibility</p:attrName>
                                        </p:attrNameLst>
                                      </p:cBhvr>
                                      <p:to>
                                        <p:strVal val="visible"/>
                                      </p:to>
                                    </p:set>
                                    <p:animEffect transition="in" filter="dissolve">
                                      <p:cBhvr>
                                        <p:cTn id="12" dur="500"/>
                                        <p:tgtEl>
                                          <p:spTgt spid="2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
                                            <p:txEl>
                                              <p:pRg st="4" end="4"/>
                                            </p:txEl>
                                          </p:spTgt>
                                        </p:tgtEl>
                                        <p:attrNameLst>
                                          <p:attrName>style.visibility</p:attrName>
                                        </p:attrNameLst>
                                      </p:cBhvr>
                                      <p:to>
                                        <p:strVal val="visible"/>
                                      </p:to>
                                    </p:set>
                                    <p:animEffect transition="in" filter="dissolve">
                                      <p:cBhvr>
                                        <p:cTn id="17" dur="500"/>
                                        <p:tgtEl>
                                          <p:spTgt spid="2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
                                            <p:txEl>
                                              <p:pRg st="5" end="5"/>
                                            </p:txEl>
                                          </p:spTgt>
                                        </p:tgtEl>
                                        <p:attrNameLst>
                                          <p:attrName>style.visibility</p:attrName>
                                        </p:attrNameLst>
                                      </p:cBhvr>
                                      <p:to>
                                        <p:strVal val="visible"/>
                                      </p:to>
                                    </p:set>
                                    <p:animEffect transition="in" filter="dissolve">
                                      <p:cBhvr>
                                        <p:cTn id="22" dur="500"/>
                                        <p:tgtEl>
                                          <p:spTgt spid="2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
                                            <p:txEl>
                                              <p:pRg st="6" end="6"/>
                                            </p:txEl>
                                          </p:spTgt>
                                        </p:tgtEl>
                                        <p:attrNameLst>
                                          <p:attrName>style.visibility</p:attrName>
                                        </p:attrNameLst>
                                      </p:cBhvr>
                                      <p:to>
                                        <p:strVal val="visible"/>
                                      </p:to>
                                    </p:set>
                                    <p:animEffect transition="in" filter="dissolve">
                                      <p:cBhvr>
                                        <p:cTn id="27" dur="500"/>
                                        <p:tgtEl>
                                          <p:spTgt spid="2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4">
                                            <p:txEl>
                                              <p:pRg st="7" end="7"/>
                                            </p:txEl>
                                          </p:spTgt>
                                        </p:tgtEl>
                                        <p:attrNameLst>
                                          <p:attrName>style.visibility</p:attrName>
                                        </p:attrNameLst>
                                      </p:cBhvr>
                                      <p:to>
                                        <p:strVal val="visible"/>
                                      </p:to>
                                    </p:set>
                                    <p:animEffect transition="in" filter="dissolve">
                                      <p:cBhvr>
                                        <p:cTn id="32" dur="500"/>
                                        <p:tgtEl>
                                          <p:spTgt spid="2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4">
                                            <p:txEl>
                                              <p:pRg st="8" end="8"/>
                                            </p:txEl>
                                          </p:spTgt>
                                        </p:tgtEl>
                                        <p:attrNameLst>
                                          <p:attrName>style.visibility</p:attrName>
                                        </p:attrNameLst>
                                      </p:cBhvr>
                                      <p:to>
                                        <p:strVal val="visible"/>
                                      </p:to>
                                    </p:set>
                                    <p:animEffect transition="in" filter="dissolve">
                                      <p:cBhvr>
                                        <p:cTn id="37" dur="500"/>
                                        <p:tgtEl>
                                          <p:spTgt spid="2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062E-60EB-3751-C04E-8F3D1DDA43FA}"/>
              </a:ext>
            </a:extLst>
          </p:cNvPr>
          <p:cNvSpPr>
            <a:spLocks noGrp="1"/>
          </p:cNvSpPr>
          <p:nvPr>
            <p:ph type="ctrTitle"/>
          </p:nvPr>
        </p:nvSpPr>
        <p:spPr>
          <a:xfrm>
            <a:off x="190194" y="263344"/>
            <a:ext cx="4379366" cy="621793"/>
          </a:xfrm>
        </p:spPr>
        <p:txBody>
          <a:bodyPr>
            <a:normAutofit/>
          </a:bodyPr>
          <a:lstStyle/>
          <a:p>
            <a:pPr algn="l"/>
            <a:r>
              <a:rPr lang="en-GB" sz="3200" b="1" noProof="1">
                <a:solidFill>
                  <a:schemeClr val="accent2">
                    <a:lumMod val="50000"/>
                  </a:schemeClr>
                </a:solidFill>
                <a:latin typeface="Arial" panose="020B0604020202020204" pitchFamily="34" charset="0"/>
                <a:cs typeface="Arial" panose="020B0604020202020204" pitchFamily="34" charset="0"/>
              </a:rPr>
              <a:t>Meningitis</a:t>
            </a:r>
            <a:r>
              <a:rPr lang="en-US" sz="3200" b="1" dirty="0">
                <a:latin typeface="Arial Narrow" panose="020B0604020202020204" pitchFamily="34" charset="0"/>
                <a:cs typeface="Arial Narrow" panose="020B0604020202020204" pitchFamily="34" charset="0"/>
              </a:rPr>
              <a:t> </a:t>
            </a:r>
          </a:p>
        </p:txBody>
      </p:sp>
      <p:sp>
        <p:nvSpPr>
          <p:cNvPr id="4" name="Rectangle 1">
            <a:extLst>
              <a:ext uri="{FF2B5EF4-FFF2-40B4-BE49-F238E27FC236}">
                <a16:creationId xmlns:a16="http://schemas.microsoft.com/office/drawing/2014/main" id="{547B93A2-6BF6-E77F-307C-F24ABEAD1BE7}"/>
              </a:ext>
            </a:extLst>
          </p:cNvPr>
          <p:cNvSpPr>
            <a:spLocks noGrp="1" noChangeArrowheads="1"/>
          </p:cNvSpPr>
          <p:nvPr>
            <p:ph type="subTitle" idx="1"/>
          </p:nvPr>
        </p:nvSpPr>
        <p:spPr bwMode="auto">
          <a:xfrm>
            <a:off x="799793" y="1427621"/>
            <a:ext cx="937735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l">
              <a:lnSpc>
                <a:spcPct val="100000"/>
              </a:lnSpc>
            </a:pPr>
            <a:r>
              <a:rPr lang="en-GB" sz="1400" noProof="1">
                <a:cs typeface="Arial" panose="020B0604020202020204" pitchFamily="34" charset="0"/>
              </a:rPr>
              <a:t>Meningitis is an infection of the meninges, the protective layers around the brain and spinal cord. It can affect anyone, but it’s most common in infants, young children, teenagers, and young adults. Infants and young children are especially vulnerable because their immune systems are not fully developed. it is a medical emergency requiring rapid treatment, as it can lead to blood poisoning (sepsis) or permanent brain damage.</a:t>
            </a:r>
          </a:p>
          <a:p>
            <a:pPr algn="l">
              <a:lnSpc>
                <a:spcPct val="100000"/>
              </a:lnSpc>
            </a:pPr>
            <a:endParaRPr lang="en-GB" sz="1400" dirty="0">
              <a:cs typeface="Arial" panose="020B0604020202020204" pitchFamily="34" charset="0"/>
            </a:endParaRPr>
          </a:p>
          <a:p>
            <a:pPr lvl="0" algn="l">
              <a:lnSpc>
                <a:spcPct val="100000"/>
              </a:lnSpc>
            </a:pPr>
            <a:endParaRPr lang="en-GB" sz="1400" noProof="1">
              <a:cs typeface="Arial" panose="020B0604020202020204" pitchFamily="34" charset="0"/>
            </a:endParaRPr>
          </a:p>
        </p:txBody>
      </p:sp>
      <p:sp>
        <p:nvSpPr>
          <p:cNvPr id="7" name="Rectangle 3">
            <a:extLst>
              <a:ext uri="{FF2B5EF4-FFF2-40B4-BE49-F238E27FC236}">
                <a16:creationId xmlns:a16="http://schemas.microsoft.com/office/drawing/2014/main" id="{504FBB96-242C-7820-A082-406BAEAF00C7}"/>
              </a:ext>
            </a:extLst>
          </p:cNvPr>
          <p:cNvSpPr>
            <a:spLocks noChangeArrowheads="1"/>
          </p:cNvSpPr>
          <p:nvPr/>
        </p:nvSpPr>
        <p:spPr bwMode="auto">
          <a:xfrm>
            <a:off x="2844800" y="1150622"/>
            <a:ext cx="6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 name="Picture 9" descr="A diagram of a human brain&#10;&#10;AI-generated content may be incorrect.">
            <a:extLst>
              <a:ext uri="{FF2B5EF4-FFF2-40B4-BE49-F238E27FC236}">
                <a16:creationId xmlns:a16="http://schemas.microsoft.com/office/drawing/2014/main" id="{8FB67ED4-3D11-03CF-3101-31C20AA40948}"/>
              </a:ext>
            </a:extLst>
          </p:cNvPr>
          <p:cNvPicPr>
            <a:picLocks noChangeAspect="1"/>
          </p:cNvPicPr>
          <p:nvPr/>
        </p:nvPicPr>
        <p:blipFill>
          <a:blip r:embed="rId3"/>
          <a:stretch>
            <a:fillRect/>
          </a:stretch>
        </p:blipFill>
        <p:spPr>
          <a:xfrm>
            <a:off x="3312766" y="2812616"/>
            <a:ext cx="4784311" cy="3584387"/>
          </a:xfrm>
          <a:prstGeom prst="rect">
            <a:avLst/>
          </a:prstGeom>
        </p:spPr>
      </p:pic>
      <p:sp>
        <p:nvSpPr>
          <p:cNvPr id="11" name="TextBox 10">
            <a:extLst>
              <a:ext uri="{FF2B5EF4-FFF2-40B4-BE49-F238E27FC236}">
                <a16:creationId xmlns:a16="http://schemas.microsoft.com/office/drawing/2014/main" id="{9F5C9DFD-B109-AF0D-3C20-2496E0803E7E}"/>
              </a:ext>
            </a:extLst>
          </p:cNvPr>
          <p:cNvSpPr txBox="1"/>
          <p:nvPr/>
        </p:nvSpPr>
        <p:spPr>
          <a:xfrm>
            <a:off x="190194" y="6488668"/>
            <a:ext cx="3058658" cy="369332"/>
          </a:xfrm>
          <a:prstGeom prst="rect">
            <a:avLst/>
          </a:prstGeom>
          <a:noFill/>
        </p:spPr>
        <p:txBody>
          <a:bodyPr wrap="none" rtlCol="0">
            <a:spAutoFit/>
          </a:bodyPr>
          <a:lstStyle/>
          <a:p>
            <a:r>
              <a:rPr lang="en-US" dirty="0"/>
              <a:t>Arcenia Nhampossa (2508568)</a:t>
            </a:r>
          </a:p>
        </p:txBody>
      </p:sp>
    </p:spTree>
    <p:extLst>
      <p:ext uri="{BB962C8B-B14F-4D97-AF65-F5344CB8AC3E}">
        <p14:creationId xmlns:p14="http://schemas.microsoft.com/office/powerpoint/2010/main" val="97623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trips(down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286E1A-859F-AFA3-FCA3-F42E6400CD92}"/>
              </a:ext>
            </a:extLst>
          </p:cNvPr>
          <p:cNvSpPr>
            <a:spLocks noGrp="1"/>
          </p:cNvSpPr>
          <p:nvPr>
            <p:ph idx="1"/>
          </p:nvPr>
        </p:nvSpPr>
        <p:spPr>
          <a:xfrm>
            <a:off x="599661" y="341381"/>
            <a:ext cx="10515600" cy="4351338"/>
          </a:xfrm>
        </p:spPr>
        <p:txBody>
          <a:bodyPr/>
          <a:lstStyle/>
          <a:p>
            <a:pPr marL="0" lvl="0" indent="0">
              <a:lnSpc>
                <a:spcPct val="100000"/>
              </a:lnSpc>
              <a:buNone/>
            </a:pPr>
            <a:r>
              <a:rPr lang="en-GB" sz="2000" b="1" u="sng" noProof="1">
                <a:solidFill>
                  <a:schemeClr val="accent1">
                    <a:lumMod val="50000"/>
                  </a:schemeClr>
                </a:solidFill>
                <a:latin typeface="Arial" panose="020B0604020202020204" pitchFamily="34" charset="0"/>
                <a:cs typeface="Arial" panose="020B0604020202020204" pitchFamily="34" charset="0"/>
              </a:rPr>
              <a:t>Types and causes of meningitis: </a:t>
            </a:r>
          </a:p>
          <a:p>
            <a:pPr marL="0" lvl="0" indent="0">
              <a:lnSpc>
                <a:spcPct val="100000"/>
              </a:lnSpc>
              <a:buNone/>
            </a:pPr>
            <a:endParaRPr lang="en-GB" noProof="1">
              <a:cs typeface="Arial" panose="020B0604020202020204" pitchFamily="34" charset="0"/>
            </a:endParaRPr>
          </a:p>
        </p:txBody>
      </p:sp>
      <p:pic>
        <p:nvPicPr>
          <p:cNvPr id="5" name="Picture 4" descr="A diagram of different types of meningitis&#10;&#10;AI-generated content may be incorrect.">
            <a:extLst>
              <a:ext uri="{FF2B5EF4-FFF2-40B4-BE49-F238E27FC236}">
                <a16:creationId xmlns:a16="http://schemas.microsoft.com/office/drawing/2014/main" id="{5A2A0F9A-46D1-A55B-1BB1-2AF772FD314C}"/>
              </a:ext>
            </a:extLst>
          </p:cNvPr>
          <p:cNvPicPr>
            <a:picLocks noChangeAspect="1"/>
          </p:cNvPicPr>
          <p:nvPr/>
        </p:nvPicPr>
        <p:blipFill>
          <a:blip r:embed="rId2"/>
          <a:stretch>
            <a:fillRect/>
          </a:stretch>
        </p:blipFill>
        <p:spPr>
          <a:xfrm>
            <a:off x="2483677" y="1335157"/>
            <a:ext cx="4924287" cy="4924287"/>
          </a:xfrm>
          <a:prstGeom prst="rect">
            <a:avLst/>
          </a:prstGeom>
        </p:spPr>
      </p:pic>
    </p:spTree>
    <p:extLst>
      <p:ext uri="{BB962C8B-B14F-4D97-AF65-F5344CB8AC3E}">
        <p14:creationId xmlns:p14="http://schemas.microsoft.com/office/powerpoint/2010/main" val="78090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BEB68-3AA1-A18F-4E48-65CF9EF21A6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GB" sz="4000" b="1" noProof="1">
                <a:latin typeface="Arial" panose="020B0604020202020204" pitchFamily="34" charset="0"/>
                <a:cs typeface="Arial" panose="020B0604020202020204" pitchFamily="34" charset="0"/>
              </a:rPr>
              <a:t>Symptoms/signs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art of baby symptoms&#10;&#10;AI-generated content may be incorrect.">
            <a:extLst>
              <a:ext uri="{FF2B5EF4-FFF2-40B4-BE49-F238E27FC236}">
                <a16:creationId xmlns:a16="http://schemas.microsoft.com/office/drawing/2014/main" id="{6C4ACD48-0E0B-A1D3-133F-A0F3ECA2EBA8}"/>
              </a:ext>
            </a:extLst>
          </p:cNvPr>
          <p:cNvPicPr>
            <a:picLocks noChangeAspect="1"/>
          </p:cNvPicPr>
          <p:nvPr/>
        </p:nvPicPr>
        <p:blipFill>
          <a:blip r:embed="rId2"/>
          <a:stretch>
            <a:fillRect/>
          </a:stretch>
        </p:blipFill>
        <p:spPr>
          <a:xfrm>
            <a:off x="1382829" y="2061499"/>
            <a:ext cx="3291840" cy="4603973"/>
          </a:xfrm>
          <a:prstGeom prst="rect">
            <a:avLst/>
          </a:prstGeom>
        </p:spPr>
      </p:pic>
      <p:pic>
        <p:nvPicPr>
          <p:cNvPr id="5" name="Content Placeholder 4" descr="A chart of a child's symptoms&#10;&#10;AI-generated content may be incorrect.">
            <a:extLst>
              <a:ext uri="{FF2B5EF4-FFF2-40B4-BE49-F238E27FC236}">
                <a16:creationId xmlns:a16="http://schemas.microsoft.com/office/drawing/2014/main" id="{1B8F752C-E768-ABF9-EDF5-A01DBD3C4B19}"/>
              </a:ext>
            </a:extLst>
          </p:cNvPr>
          <p:cNvPicPr>
            <a:picLocks noGrp="1" noChangeAspect="1"/>
          </p:cNvPicPr>
          <p:nvPr>
            <p:ph idx="1"/>
          </p:nvPr>
        </p:nvPicPr>
        <p:blipFill>
          <a:blip r:embed="rId3"/>
          <a:stretch>
            <a:fillRect/>
          </a:stretch>
        </p:blipFill>
        <p:spPr>
          <a:xfrm>
            <a:off x="7098868" y="2021371"/>
            <a:ext cx="3131291" cy="4379429"/>
          </a:xfrm>
          <a:prstGeom prst="rect">
            <a:avLst/>
          </a:prstGeom>
        </p:spPr>
      </p:pic>
    </p:spTree>
    <p:extLst>
      <p:ext uri="{BB962C8B-B14F-4D97-AF65-F5344CB8AC3E}">
        <p14:creationId xmlns:p14="http://schemas.microsoft.com/office/powerpoint/2010/main" val="330246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10FFC05D-7CDA-6431-2081-C07EBECEACA1}"/>
              </a:ext>
            </a:extLst>
          </p:cNvPr>
          <p:cNvSpPr>
            <a:spLocks noGrp="1" noChangeArrowheads="1"/>
          </p:cNvSpPr>
          <p:nvPr>
            <p:ph type="title"/>
          </p:nvPr>
        </p:nvSpPr>
        <p:spPr bwMode="auto">
          <a:xfrm>
            <a:off x="231384" y="2260266"/>
            <a:ext cx="8812408"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lnSpc>
                <a:spcPct val="100000"/>
              </a:lnSpc>
            </a:pP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US" altLang="en-US" sz="1600" b="1" i="0" u="sng" strike="noStrike" cap="none" normalizeH="0" baseline="0" dirty="0">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br>
              <a:rPr kumimoji="0" lang="en-GB" sz="1600" b="0" i="0" u="none" strike="noStrike" cap="none" normalizeH="0" baseline="0" noProof="1">
                <a:ln>
                  <a:noFill/>
                </a:ln>
                <a:solidFill>
                  <a:srgbClr val="191919"/>
                </a:solidFill>
                <a:effectLst/>
                <a:cs typeface="Arial" panose="020B0604020202020204" pitchFamily="34" charset="0"/>
              </a:rPr>
            </a:br>
            <a:endParaRPr kumimoji="0" lang="en-GB" sz="1600" b="0" i="0" u="none" strike="noStrike" cap="none" normalizeH="0" baseline="0" noProof="1">
              <a:ln>
                <a:noFill/>
              </a:ln>
              <a:solidFill>
                <a:schemeClr val="tx1"/>
              </a:solidFill>
              <a:effectLst/>
              <a:cs typeface="Arial" panose="020B0604020202020204" pitchFamily="34" charset="0"/>
            </a:endParaRPr>
          </a:p>
        </p:txBody>
      </p:sp>
      <p:sp>
        <p:nvSpPr>
          <p:cNvPr id="2" name="TextBox 1">
            <a:extLst>
              <a:ext uri="{FF2B5EF4-FFF2-40B4-BE49-F238E27FC236}">
                <a16:creationId xmlns:a16="http://schemas.microsoft.com/office/drawing/2014/main" id="{4AA2FA54-3CBF-18A2-653C-52FAB1CF10F3}"/>
              </a:ext>
            </a:extLst>
          </p:cNvPr>
          <p:cNvSpPr txBox="1"/>
          <p:nvPr/>
        </p:nvSpPr>
        <p:spPr>
          <a:xfrm>
            <a:off x="744584" y="453342"/>
            <a:ext cx="5630092" cy="800219"/>
          </a:xfrm>
          <a:prstGeom prst="rect">
            <a:avLst/>
          </a:prstGeom>
          <a:noFill/>
        </p:spPr>
        <p:txBody>
          <a:bodyPr wrap="square" rtlCol="0">
            <a:spAutoFit/>
          </a:bodyPr>
          <a:lstStyle/>
          <a:p>
            <a:r>
              <a:rPr lang="en-GB" sz="2800" b="1" dirty="0">
                <a:solidFill>
                  <a:schemeClr val="accent1">
                    <a:lumMod val="50000"/>
                  </a:schemeClr>
                </a:solidFill>
                <a:latin typeface="Arial" panose="020B0604020202020204" pitchFamily="34" charset="0"/>
                <a:cs typeface="Arial" panose="020B0604020202020204" pitchFamily="34" charset="0"/>
              </a:rPr>
              <a:t>Symptoms/signs </a:t>
            </a:r>
          </a:p>
          <a:p>
            <a:endParaRPr lang="en-US" dirty="0"/>
          </a:p>
        </p:txBody>
      </p:sp>
      <p:sp>
        <p:nvSpPr>
          <p:cNvPr id="6" name="TextBox 5">
            <a:extLst>
              <a:ext uri="{FF2B5EF4-FFF2-40B4-BE49-F238E27FC236}">
                <a16:creationId xmlns:a16="http://schemas.microsoft.com/office/drawing/2014/main" id="{97091C69-A996-5A09-D199-F092CD73B00D}"/>
              </a:ext>
            </a:extLst>
          </p:cNvPr>
          <p:cNvSpPr txBox="1"/>
          <p:nvPr/>
        </p:nvSpPr>
        <p:spPr>
          <a:xfrm>
            <a:off x="548642" y="1882354"/>
            <a:ext cx="5003073" cy="800219"/>
          </a:xfrm>
          <a:prstGeom prst="rect">
            <a:avLst/>
          </a:prstGeom>
          <a:noFill/>
        </p:spPr>
        <p:txBody>
          <a:bodyPr wrap="square" rtlCol="0">
            <a:spAutoFit/>
          </a:bodyPr>
          <a:lstStyle/>
          <a:p>
            <a:pPr marL="285750" indent="-285750">
              <a:buFont typeface="Courier New" panose="02070309020205020404" pitchFamily="49" charset="0"/>
              <a:buChar char="o"/>
            </a:pPr>
            <a:r>
              <a:rPr lang="en-GB" sz="1400" noProof="1">
                <a:latin typeface="Arial" panose="020B0604020202020204" pitchFamily="34" charset="0"/>
                <a:cs typeface="Arial" panose="020B0604020202020204" pitchFamily="34" charset="0"/>
              </a:rPr>
              <a:t>Pale, mottled or blotchy skin (this may be harder to see ion brown and black skin.</a:t>
            </a:r>
          </a:p>
          <a:p>
            <a:endParaRPr lang="en-US" dirty="0"/>
          </a:p>
        </p:txBody>
      </p:sp>
      <p:pic>
        <p:nvPicPr>
          <p:cNvPr id="7" name="Picture 6" descr="Close-up of a person's legs with red rashes&#10;&#10;AI-generated content may be incorrect.">
            <a:extLst>
              <a:ext uri="{FF2B5EF4-FFF2-40B4-BE49-F238E27FC236}">
                <a16:creationId xmlns:a16="http://schemas.microsoft.com/office/drawing/2014/main" id="{BD670FEF-F411-1C26-B351-2C922A3C5C04}"/>
              </a:ext>
            </a:extLst>
          </p:cNvPr>
          <p:cNvPicPr>
            <a:picLocks noChangeAspect="1"/>
          </p:cNvPicPr>
          <p:nvPr/>
        </p:nvPicPr>
        <p:blipFill>
          <a:blip r:embed="rId2"/>
          <a:stretch>
            <a:fillRect/>
          </a:stretch>
        </p:blipFill>
        <p:spPr>
          <a:xfrm>
            <a:off x="1051678" y="2896995"/>
            <a:ext cx="3641930" cy="2424160"/>
          </a:xfrm>
          <a:prstGeom prst="rect">
            <a:avLst/>
          </a:prstGeom>
        </p:spPr>
      </p:pic>
      <p:sp>
        <p:nvSpPr>
          <p:cNvPr id="8" name="TextBox 7">
            <a:extLst>
              <a:ext uri="{FF2B5EF4-FFF2-40B4-BE49-F238E27FC236}">
                <a16:creationId xmlns:a16="http://schemas.microsoft.com/office/drawing/2014/main" id="{9F4AA682-3299-68F6-90D3-2B78B3443A91}"/>
              </a:ext>
            </a:extLst>
          </p:cNvPr>
          <p:cNvSpPr txBox="1"/>
          <p:nvPr/>
        </p:nvSpPr>
        <p:spPr>
          <a:xfrm>
            <a:off x="6374676" y="1836654"/>
            <a:ext cx="5146215" cy="800219"/>
          </a:xfrm>
          <a:prstGeom prst="rect">
            <a:avLst/>
          </a:prstGeom>
          <a:noFill/>
        </p:spPr>
        <p:txBody>
          <a:bodyPr wrap="square" rtlCol="0">
            <a:spAutoFit/>
          </a:bodyPr>
          <a:lstStyle/>
          <a:p>
            <a:pPr marL="285750" indent="-285750">
              <a:buFont typeface="Courier New" panose="02070309020205020404" pitchFamily="49" charset="0"/>
              <a:buChar char="o"/>
            </a:pPr>
            <a:r>
              <a:rPr lang="en-GB" sz="1400" noProof="1">
                <a:latin typeface="Arial" panose="020B0604020202020204" pitchFamily="34" charset="0"/>
                <a:cs typeface="Arial" panose="020B0604020202020204" pitchFamily="34" charset="0"/>
              </a:rPr>
              <a:t>Spots or a rash (this may be harder to see on brown or black skin.</a:t>
            </a:r>
          </a:p>
          <a:p>
            <a:endParaRPr lang="en-US" dirty="0"/>
          </a:p>
        </p:txBody>
      </p:sp>
      <p:pic>
        <p:nvPicPr>
          <p:cNvPr id="9" name="Picture 8" descr="Close-up of a person's chest with rashes&#10;&#10;AI-generated content may be incorrect.">
            <a:extLst>
              <a:ext uri="{FF2B5EF4-FFF2-40B4-BE49-F238E27FC236}">
                <a16:creationId xmlns:a16="http://schemas.microsoft.com/office/drawing/2014/main" id="{6B688358-9B4B-264A-7AC1-5736E1075EE8}"/>
              </a:ext>
            </a:extLst>
          </p:cNvPr>
          <p:cNvPicPr>
            <a:picLocks noChangeAspect="1"/>
          </p:cNvPicPr>
          <p:nvPr/>
        </p:nvPicPr>
        <p:blipFill>
          <a:blip r:embed="rId3"/>
          <a:stretch>
            <a:fillRect/>
          </a:stretch>
        </p:blipFill>
        <p:spPr>
          <a:xfrm>
            <a:off x="7197764" y="2896995"/>
            <a:ext cx="3885259" cy="2424160"/>
          </a:xfrm>
          <a:prstGeom prst="rect">
            <a:avLst/>
          </a:prstGeom>
        </p:spPr>
      </p:pic>
    </p:spTree>
    <p:extLst>
      <p:ext uri="{BB962C8B-B14F-4D97-AF65-F5344CB8AC3E}">
        <p14:creationId xmlns:p14="http://schemas.microsoft.com/office/powerpoint/2010/main" val="184471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5" name="Rectangle 1">
            <a:extLst>
              <a:ext uri="{FF2B5EF4-FFF2-40B4-BE49-F238E27FC236}">
                <a16:creationId xmlns:a16="http://schemas.microsoft.com/office/drawing/2014/main" id="{07FFE915-211E-8454-128D-25A311D54D57}"/>
              </a:ext>
            </a:extLst>
          </p:cNvPr>
          <p:cNvGraphicFramePr>
            <a:graphicFrameLocks noGrp="1"/>
          </p:cNvGraphicFramePr>
          <p:nvPr>
            <p:ph idx="1"/>
            <p:extLst>
              <p:ext uri="{D42A27DB-BD31-4B8C-83A1-F6EECF244321}">
                <p14:modId xmlns:p14="http://schemas.microsoft.com/office/powerpoint/2010/main" val="23918610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6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0CF5-38E1-F657-1CB4-CAD0B98B59CF}"/>
              </a:ext>
            </a:extLst>
          </p:cNvPr>
          <p:cNvSpPr>
            <a:spLocks noGrp="1"/>
          </p:cNvSpPr>
          <p:nvPr>
            <p:ph type="title"/>
          </p:nvPr>
        </p:nvSpPr>
        <p:spPr/>
        <p:txBody>
          <a:bodyPr/>
          <a:lstStyle/>
          <a:p>
            <a:br>
              <a:rPr lang="en-US" altLang="en-US" b="1" dirty="0">
                <a:solidFill>
                  <a:srgbClr val="212B32"/>
                </a:solidFill>
                <a:latin typeface="Frutiger W01"/>
              </a:rPr>
            </a:br>
            <a:endParaRPr lang="en-US" dirty="0"/>
          </a:p>
        </p:txBody>
      </p:sp>
      <p:sp>
        <p:nvSpPr>
          <p:cNvPr id="4" name="Rectangle 1">
            <a:extLst>
              <a:ext uri="{FF2B5EF4-FFF2-40B4-BE49-F238E27FC236}">
                <a16:creationId xmlns:a16="http://schemas.microsoft.com/office/drawing/2014/main" id="{4D980550-C2B4-BA91-CC4A-8146E7DF8684}"/>
              </a:ext>
            </a:extLst>
          </p:cNvPr>
          <p:cNvSpPr>
            <a:spLocks noGrp="1" noChangeArrowheads="1"/>
          </p:cNvSpPr>
          <p:nvPr>
            <p:ph idx="1"/>
          </p:nvPr>
        </p:nvSpPr>
        <p:spPr bwMode="auto">
          <a:xfrm>
            <a:off x="1020417" y="1234888"/>
            <a:ext cx="9462053" cy="4824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1426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lvl="0" indent="0">
              <a:lnSpc>
                <a:spcPct val="100000"/>
              </a:lnSpc>
              <a:buNone/>
            </a:pPr>
            <a:r>
              <a:rPr lang="en-GB" sz="2000" b="1" u="sng" noProof="1">
                <a:solidFill>
                  <a:schemeClr val="accent1">
                    <a:lumMod val="50000"/>
                  </a:schemeClr>
                </a:solidFill>
                <a:cs typeface="Arial" panose="020B0604020202020204" pitchFamily="34" charset="0"/>
              </a:rPr>
              <a:t>Incidence and Prevalence rate</a:t>
            </a:r>
          </a:p>
          <a:p>
            <a:pPr marL="0" lvl="0" indent="0">
              <a:lnSpc>
                <a:spcPct val="100000"/>
              </a:lnSpc>
              <a:buNone/>
            </a:pPr>
            <a:endParaRPr lang="en-GB" sz="2000" b="1" u="sng" noProof="1">
              <a:cs typeface="Arial" panose="020B0604020202020204" pitchFamily="34" charset="0"/>
            </a:endParaRPr>
          </a:p>
          <a:p>
            <a:pPr marL="0" lvl="0" indent="0">
              <a:lnSpc>
                <a:spcPct val="100000"/>
              </a:lnSpc>
              <a:buNone/>
            </a:pPr>
            <a:r>
              <a:rPr lang="en-GB" sz="1400" noProof="1">
                <a:cs typeface="Arial" panose="020B0604020202020204" pitchFamily="34" charset="0"/>
              </a:rPr>
              <a:t>Global incidence is estimated at 20 cases per 100,000 people annually.</a:t>
            </a:r>
          </a:p>
          <a:p>
            <a:pPr marL="0" lvl="0" indent="0">
              <a:lnSpc>
                <a:spcPct val="100000"/>
              </a:lnSpc>
              <a:buNone/>
            </a:pPr>
            <a:endParaRPr lang="en-GB" sz="1400" noProof="1">
              <a:solidFill>
                <a:schemeClr val="accent1">
                  <a:lumMod val="50000"/>
                </a:schemeClr>
              </a:solidFill>
              <a:cs typeface="Arial" panose="020B0604020202020204" pitchFamily="34" charset="0"/>
            </a:endParaRPr>
          </a:p>
          <a:p>
            <a:pPr lvl="0">
              <a:lnSpc>
                <a:spcPct val="100000"/>
              </a:lnSpc>
              <a:buFont typeface="Courier New" panose="02070309020205020404" pitchFamily="49" charset="0"/>
              <a:buChar char="o"/>
            </a:pPr>
            <a:r>
              <a:rPr lang="en-GB" sz="1400" b="1" noProof="1">
                <a:solidFill>
                  <a:schemeClr val="accent1">
                    <a:lumMod val="50000"/>
                  </a:schemeClr>
                </a:solidFill>
              </a:rPr>
              <a:t>Total Incidence </a:t>
            </a:r>
            <a:r>
              <a:rPr lang="en-GB" sz="1400" noProof="1"/>
              <a:t>in 2021, an estimated 2.3 million people contracted meningitis globally, with someone falling ill roughly every 15 seconds.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Regional Variation </a:t>
            </a:r>
            <a:r>
              <a:rPr lang="en-GB" sz="1400" noProof="1"/>
              <a:t>roughly 83% of global cases occur in low- or lower-middle-income countries.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dirty="0">
                <a:solidFill>
                  <a:schemeClr val="accent1">
                    <a:lumMod val="50000"/>
                  </a:schemeClr>
                </a:solidFill>
                <a:cs typeface="Arial" panose="020B0604020202020204" pitchFamily="34" charset="0"/>
              </a:rPr>
              <a:t>Bacterial Meningitis (US/UK) </a:t>
            </a:r>
            <a:r>
              <a:rPr lang="en-GB" sz="1400" dirty="0">
                <a:cs typeface="Arial" panose="020B0604020202020204" pitchFamily="34" charset="0"/>
              </a:rPr>
              <a:t>approximately 0.9–1.5 cases per 100,000, often driven by meningococcal disease and pneumococcal infections.</a:t>
            </a:r>
          </a:p>
          <a:p>
            <a:pPr lvl="0">
              <a:lnSpc>
                <a:spcPct val="100000"/>
              </a:lnSpc>
              <a:buFont typeface="Courier New" panose="02070309020205020404" pitchFamily="49" charset="0"/>
              <a:buChar char="o"/>
            </a:pPr>
            <a:endParaRPr lang="en-GB" sz="1400" noProof="1">
              <a:cs typeface="Arial" panose="020B0604020202020204" pitchFamily="34" charset="0"/>
            </a:endParaRPr>
          </a:p>
          <a:p>
            <a:pPr lvl="0">
              <a:lnSpc>
                <a:spcPct val="100000"/>
              </a:lnSpc>
              <a:buFont typeface="Courier New" panose="02070309020205020404" pitchFamily="49" charset="0"/>
              <a:buChar char="o"/>
            </a:pPr>
            <a:r>
              <a:rPr lang="en-GB" sz="1400" b="1" noProof="1">
                <a:solidFill>
                  <a:schemeClr val="accent1">
                    <a:lumMod val="50000"/>
                  </a:schemeClr>
                </a:solidFill>
              </a:rPr>
              <a:t>High-Risk Areas </a:t>
            </a:r>
            <a:r>
              <a:rPr lang="en-GB" sz="1400" noProof="1"/>
              <a:t>Sub-Saharan Africa's "meningitis belt" experiences major epidemics every 5 to 12 years.</a:t>
            </a:r>
          </a:p>
          <a:p>
            <a:pPr lvl="0">
              <a:lnSpc>
                <a:spcPct val="100000"/>
              </a:lnSpc>
              <a:buFont typeface="Courier New" panose="02070309020205020404" pitchFamily="49" charset="0"/>
              <a:buChar char="o"/>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Case Fatality </a:t>
            </a:r>
            <a:r>
              <a:rPr lang="en-GB" sz="1400" noProof="1"/>
              <a:t>bacterial meningitis, which is more severe, carries a mortality rate of 25% or higher in some low-income regions. </a:t>
            </a:r>
          </a:p>
          <a:p>
            <a:pPr marL="0" lvl="0" indent="0">
              <a:lnSpc>
                <a:spcPct val="100000"/>
              </a:lnSpc>
              <a:buNone/>
            </a:pPr>
            <a:endParaRPr lang="en-GB" sz="1400" noProof="1"/>
          </a:p>
          <a:p>
            <a:pPr lvl="0">
              <a:lnSpc>
                <a:spcPct val="100000"/>
              </a:lnSpc>
              <a:buFont typeface="Courier New" panose="02070309020205020404" pitchFamily="49" charset="0"/>
              <a:buChar char="o"/>
            </a:pPr>
            <a:r>
              <a:rPr lang="en-GB" sz="1400" b="1" noProof="1">
                <a:solidFill>
                  <a:schemeClr val="accent1">
                    <a:lumMod val="50000"/>
                  </a:schemeClr>
                </a:solidFill>
              </a:rPr>
              <a:t>Viral Meningitis </a:t>
            </a:r>
            <a:r>
              <a:rPr lang="en-GB" sz="1400" noProof="1"/>
              <a:t>in England (2022-23), incidence was 4.2 per 100,000.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a:ln>
                <a:noFill/>
              </a:ln>
              <a:solidFill>
                <a:schemeClr val="tx1"/>
              </a:solidFill>
              <a:effectLst/>
              <a:latin typeface="Arial" panose="020B0604020202020204" pitchFamily="34" charset="0"/>
            </a:endParaRPr>
          </a:p>
          <a:p>
            <a:pPr lvl="0">
              <a:lnSpc>
                <a:spcPct val="100000"/>
              </a:lnSpc>
              <a:buFont typeface="Courier New" panose="02070309020205020404" pitchFamily="49" charset="0"/>
              <a:buChar char="o"/>
            </a:pPr>
            <a:r>
              <a:rPr lang="en-GB" sz="1400" b="1" dirty="0">
                <a:solidFill>
                  <a:schemeClr val="accent1">
                    <a:lumMod val="50000"/>
                  </a:schemeClr>
                </a:solidFill>
                <a:cs typeface="Arial" panose="020B0604020202020204" pitchFamily="34" charset="0"/>
              </a:rPr>
              <a:t>Prevalence</a:t>
            </a:r>
            <a:r>
              <a:rPr lang="en-GB" sz="1400" dirty="0">
                <a:solidFill>
                  <a:schemeClr val="accent1">
                    <a:lumMod val="50000"/>
                  </a:schemeClr>
                </a:solidFill>
                <a:cs typeface="Arial" panose="020B0604020202020204" pitchFamily="34" charset="0"/>
              </a:rPr>
              <a:t> </a:t>
            </a:r>
            <a:r>
              <a:rPr lang="en-GB" sz="1400" dirty="0">
                <a:cs typeface="Arial" panose="020B0604020202020204" pitchFamily="34" charset="0"/>
              </a:rPr>
              <a:t>while acute cases are tracked, the long-term prevalence of survivors with neurological deficits (e.g., hearing loss, cognitive impairment) is substantial.</a:t>
            </a:r>
            <a:endParaRPr kumimoji="0" lang="en-GB" sz="140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102419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4" end="4"/>
                                            </p:txEl>
                                          </p:spTgt>
                                        </p:tgtEl>
                                        <p:attrNameLst>
                                          <p:attrName>style.visibility</p:attrName>
                                        </p:attrNameLst>
                                      </p:cBhvr>
                                      <p:to>
                                        <p:strVal val="visible"/>
                                      </p:to>
                                    </p:set>
                                    <p:animEffect transition="in" filter="fade">
                                      <p:cBhvr>
                                        <p:cTn id="10" dur="500"/>
                                        <p:tgtEl>
                                          <p:spTgt spid="4">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Effect transition="in" filter="fade">
                                      <p:cBhvr>
                                        <p:cTn id="13" dur="500"/>
                                        <p:tgtEl>
                                          <p:spTgt spid="4">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8" end="8"/>
                                            </p:txEl>
                                          </p:spTgt>
                                        </p:tgtEl>
                                        <p:attrNameLst>
                                          <p:attrName>style.visibility</p:attrName>
                                        </p:attrNameLst>
                                      </p:cBhvr>
                                      <p:to>
                                        <p:strVal val="visible"/>
                                      </p:to>
                                    </p:set>
                                    <p:animEffect transition="in" filter="fade">
                                      <p:cBhvr>
                                        <p:cTn id="16" dur="500"/>
                                        <p:tgtEl>
                                          <p:spTgt spid="4">
                                            <p:txEl>
                                              <p:pRg st="8" end="8"/>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10" end="10"/>
                                            </p:txEl>
                                          </p:spTgt>
                                        </p:tgtEl>
                                        <p:attrNameLst>
                                          <p:attrName>style.visibility</p:attrName>
                                        </p:attrNameLst>
                                      </p:cBhvr>
                                      <p:to>
                                        <p:strVal val="visible"/>
                                      </p:to>
                                    </p:set>
                                    <p:animEffect transition="in" filter="fade">
                                      <p:cBhvr>
                                        <p:cTn id="19" dur="500"/>
                                        <p:tgtEl>
                                          <p:spTgt spid="4">
                                            <p:txEl>
                                              <p:pRg st="10" end="1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12" end="12"/>
                                            </p:txEl>
                                          </p:spTgt>
                                        </p:tgtEl>
                                        <p:attrNameLst>
                                          <p:attrName>style.visibility</p:attrName>
                                        </p:attrNameLst>
                                      </p:cBhvr>
                                      <p:to>
                                        <p:strVal val="visible"/>
                                      </p:to>
                                    </p:set>
                                    <p:animEffect transition="in" filter="fade">
                                      <p:cBhvr>
                                        <p:cTn id="22" dur="500"/>
                                        <p:tgtEl>
                                          <p:spTgt spid="4">
                                            <p:txEl>
                                              <p:pRg st="12" end="12"/>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14" end="14"/>
                                            </p:txEl>
                                          </p:spTgt>
                                        </p:tgtEl>
                                        <p:attrNameLst>
                                          <p:attrName>style.visibility</p:attrName>
                                        </p:attrNameLst>
                                      </p:cBhvr>
                                      <p:to>
                                        <p:strVal val="visible"/>
                                      </p:to>
                                    </p:set>
                                    <p:animEffect transition="in" filter="fade">
                                      <p:cBhvr>
                                        <p:cTn id="25" dur="500"/>
                                        <p:tgtEl>
                                          <p:spTgt spid="4">
                                            <p:txEl>
                                              <p:pRg st="14" end="1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4">
                                            <p:txEl>
                                              <p:pRg st="16" end="16"/>
                                            </p:txEl>
                                          </p:spTgt>
                                        </p:tgtEl>
                                        <p:attrNameLst>
                                          <p:attrName>style.visibility</p:attrName>
                                        </p:attrNameLst>
                                      </p:cBhvr>
                                      <p:to>
                                        <p:strVal val="visible"/>
                                      </p:to>
                                    </p:set>
                                    <p:animEffect transition="in" filter="fade">
                                      <p:cBhvr>
                                        <p:cTn id="28" dur="500"/>
                                        <p:tgtEl>
                                          <p:spTgt spid="4">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D33189-5645-1F64-B634-BC9C3DCE2A17}"/>
              </a:ext>
            </a:extLst>
          </p:cNvPr>
          <p:cNvSpPr>
            <a:spLocks noGrp="1"/>
          </p:cNvSpPr>
          <p:nvPr>
            <p:ph idx="1"/>
          </p:nvPr>
        </p:nvSpPr>
        <p:spPr>
          <a:xfrm>
            <a:off x="503583" y="1488497"/>
            <a:ext cx="10515600" cy="4351338"/>
          </a:xfrm>
        </p:spPr>
        <p:txBody>
          <a:bodyPr>
            <a:normAutofit fontScale="55000" lnSpcReduction="20000"/>
          </a:bodyPr>
          <a:lstStyle/>
          <a:p>
            <a:pPr marL="0" indent="0">
              <a:buNone/>
            </a:pPr>
            <a:r>
              <a:rPr lang="en-GB" sz="3300" noProof="1">
                <a:solidFill>
                  <a:schemeClr val="accent1">
                    <a:lumMod val="50000"/>
                  </a:schemeClr>
                </a:solidFill>
                <a:latin typeface="Arial" panose="020B0604020202020204" pitchFamily="34" charset="0"/>
                <a:cs typeface="Arial" panose="020B0604020202020204" pitchFamily="34" charset="0"/>
              </a:rPr>
              <a:t>Mortality Rates</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Overall Bacterial Meningitis: 10–15% mortality rate, which can be higher without prompt treatment;</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Streptococcus pneumoniae: Roughly 18–19% fatality rate;</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Neisseria meningitidis: 10–13.6% fatality rate;</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Viral/Aseptic Meningitis: Low fatality rate, generally around 0.61%;</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Fungal Meningitis: Approximately 21% mortality.</a:t>
            </a:r>
          </a:p>
          <a:p>
            <a:pPr>
              <a:buFont typeface="Courier New" panose="02070309020205020404" pitchFamily="49" charset="0"/>
              <a:buChar char="o"/>
            </a:pPr>
            <a:endParaRPr lang="en-GB" noProof="1">
              <a:latin typeface="Arial" panose="020B0604020202020204" pitchFamily="34" charset="0"/>
              <a:cs typeface="Arial" panose="020B0604020202020204" pitchFamily="34" charset="0"/>
            </a:endParaRPr>
          </a:p>
          <a:p>
            <a:pPr>
              <a:buFont typeface="Courier New" panose="02070309020205020404" pitchFamily="49" charset="0"/>
              <a:buChar char="o"/>
            </a:pPr>
            <a:endParaRPr lang="en-GB" noProof="1">
              <a:latin typeface="Arial" panose="020B0604020202020204" pitchFamily="34" charset="0"/>
              <a:cs typeface="Arial" panose="020B0604020202020204" pitchFamily="34" charset="0"/>
            </a:endParaRPr>
          </a:p>
          <a:p>
            <a:pPr marL="0" indent="0">
              <a:buNone/>
            </a:pPr>
            <a:r>
              <a:rPr lang="en-GB" sz="3300" noProof="1">
                <a:solidFill>
                  <a:schemeClr val="accent1">
                    <a:lumMod val="50000"/>
                  </a:schemeClr>
                </a:solidFill>
                <a:latin typeface="Arial" panose="020B0604020202020204" pitchFamily="34" charset="0"/>
                <a:cs typeface="Arial" panose="020B0604020202020204" pitchFamily="34" charset="0"/>
              </a:rPr>
              <a:t>Morbidity and Complications</a:t>
            </a:r>
          </a:p>
          <a:p>
            <a:pPr marL="0" indent="0">
              <a:buNone/>
            </a:pPr>
            <a:endParaRPr lang="en-GB" noProof="1">
              <a:latin typeface="Arial" panose="020B0604020202020204" pitchFamily="34" charset="0"/>
              <a:cs typeface="Arial" panose="020B0604020202020204" pitchFamily="34" charset="0"/>
            </a:endParaRP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Long-term issues: Occur in 20% of survivors, including severe, permanent disabilities like hearing loss, brain damage, seizures, and cognitive impairment.</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Age Factor: Highest mortality occurs in neonates (approx. 130 per 100,000).</a:t>
            </a:r>
          </a:p>
          <a:p>
            <a:pPr>
              <a:buFont typeface="Courier New" panose="02070309020205020404" pitchFamily="49" charset="0"/>
              <a:buChar char="o"/>
            </a:pPr>
            <a:r>
              <a:rPr lang="en-GB" noProof="1">
                <a:latin typeface="Arial" panose="020B0604020202020204" pitchFamily="34" charset="0"/>
                <a:cs typeface="Arial" panose="020B0604020202020204" pitchFamily="34" charset="0"/>
              </a:rPr>
              <a:t>Regional Variation: Sub-Saharan Africa faces the highest burden, with mortality rates reaching over 15 per 100,000 in certain regions.</a:t>
            </a:r>
          </a:p>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1B66EB42-CA19-9E0E-5392-B3463897242E}"/>
              </a:ext>
            </a:extLst>
          </p:cNvPr>
          <p:cNvSpPr txBox="1"/>
          <p:nvPr/>
        </p:nvSpPr>
        <p:spPr>
          <a:xfrm>
            <a:off x="2584174" y="5658678"/>
            <a:ext cx="184731" cy="369332"/>
          </a:xfrm>
          <a:prstGeom prst="rect">
            <a:avLst/>
          </a:prstGeom>
          <a:noFill/>
        </p:spPr>
        <p:txBody>
          <a:bodyPr wrap="none" rtlCol="0">
            <a:spAutoFit/>
          </a:bodyPr>
          <a:lstStyle/>
          <a:p>
            <a:endParaRPr lang="en-US" dirty="0"/>
          </a:p>
        </p:txBody>
      </p:sp>
      <p:pic>
        <p:nvPicPr>
          <p:cNvPr id="8" name="Picture 7" descr="Close-up of different types of bacteria&#10;&#10;AI-generated content may be incorrect.">
            <a:extLst>
              <a:ext uri="{FF2B5EF4-FFF2-40B4-BE49-F238E27FC236}">
                <a16:creationId xmlns:a16="http://schemas.microsoft.com/office/drawing/2014/main" id="{F19D640C-4117-3839-F944-FBE9F97C5C94}"/>
              </a:ext>
            </a:extLst>
          </p:cNvPr>
          <p:cNvPicPr>
            <a:picLocks noChangeAspect="1"/>
          </p:cNvPicPr>
          <p:nvPr/>
        </p:nvPicPr>
        <p:blipFill>
          <a:blip r:embed="rId2"/>
          <a:stretch>
            <a:fillRect/>
          </a:stretch>
        </p:blipFill>
        <p:spPr>
          <a:xfrm>
            <a:off x="8354177" y="2146132"/>
            <a:ext cx="3452813" cy="1933575"/>
          </a:xfrm>
          <a:prstGeom prst="rect">
            <a:avLst/>
          </a:prstGeom>
        </p:spPr>
      </p:pic>
    </p:spTree>
    <p:extLst>
      <p:ext uri="{BB962C8B-B14F-4D97-AF65-F5344CB8AC3E}">
        <p14:creationId xmlns:p14="http://schemas.microsoft.com/office/powerpoint/2010/main" val="287698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fade">
                                      <p:cBhvr>
                                        <p:cTn id="25" dur="500"/>
                                        <p:tgtEl>
                                          <p:spTgt spid="3">
                                            <p:txEl>
                                              <p:pRg st="8" end="8"/>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2" end="12"/>
                                            </p:txEl>
                                          </p:spTgt>
                                        </p:tgtEl>
                                        <p:attrNameLst>
                                          <p:attrName>style.visibility</p:attrName>
                                        </p:attrNameLst>
                                      </p:cBhvr>
                                      <p:to>
                                        <p:strVal val="visible"/>
                                      </p:to>
                                    </p:set>
                                    <p:animEffect transition="in" filter="fade">
                                      <p:cBhvr>
                                        <p:cTn id="34"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some currency&#10;&#10;AI-generated content may be incorrect.">
            <a:extLst>
              <a:ext uri="{FF2B5EF4-FFF2-40B4-BE49-F238E27FC236}">
                <a16:creationId xmlns:a16="http://schemas.microsoft.com/office/drawing/2014/main" id="{DC93C06B-A3F7-21ED-C2CF-15991543B059}"/>
              </a:ext>
            </a:extLst>
          </p:cNvPr>
          <p:cNvPicPr>
            <a:picLocks noChangeAspect="1"/>
          </p:cNvPicPr>
          <p:nvPr/>
        </p:nvPicPr>
        <p:blipFill>
          <a:blip r:embed="rId3"/>
          <a:srcRect b="25000"/>
          <a:stretch>
            <a:fillRect/>
          </a:stretch>
        </p:blipFill>
        <p:spPr>
          <a:xfrm>
            <a:off x="1" y="1"/>
            <a:ext cx="12192000" cy="6857999"/>
          </a:xfrm>
          <a:prstGeom prst="rect">
            <a:avLst/>
          </a:prstGeom>
        </p:spPr>
      </p:pic>
      <p:sp>
        <p:nvSpPr>
          <p:cNvPr id="25" name="Freeform: Shape 24">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1E1C370-1531-0B84-165E-3E5DA0627974}"/>
              </a:ext>
            </a:extLst>
          </p:cNvPr>
          <p:cNvSpPr>
            <a:spLocks noGrp="1"/>
          </p:cNvSpPr>
          <p:nvPr>
            <p:ph idx="1"/>
          </p:nvPr>
        </p:nvSpPr>
        <p:spPr>
          <a:xfrm>
            <a:off x="1283384" y="2419350"/>
            <a:ext cx="5751481" cy="3237647"/>
          </a:xfrm>
        </p:spPr>
        <p:txBody>
          <a:bodyPr anchor="ctr">
            <a:normAutofit/>
          </a:bodyPr>
          <a:lstStyle/>
          <a:p>
            <a:pPr marL="0" indent="0">
              <a:buNone/>
            </a:pPr>
            <a:r>
              <a:rPr lang="en-GB" sz="2000" b="1" u="sng" noProof="1">
                <a:latin typeface="Arial" panose="020B0604020202020204" pitchFamily="34" charset="0"/>
                <a:cs typeface="Arial" panose="020B0604020202020204" pitchFamily="34" charset="0"/>
              </a:rPr>
              <a:t>Economic burden in the UK</a:t>
            </a:r>
          </a:p>
          <a:p>
            <a:pPr marL="0" indent="0">
              <a:buNone/>
            </a:pPr>
            <a:endParaRPr lang="en-GB" sz="2000" b="1" u="sng" noProof="1">
              <a:latin typeface="Arial" panose="020B0604020202020204" pitchFamily="34" charset="0"/>
              <a:cs typeface="Arial" panose="020B0604020202020204" pitchFamily="34" charset="0"/>
            </a:endParaRPr>
          </a:p>
          <a:p>
            <a:pPr marL="0" indent="0">
              <a:buNone/>
            </a:pPr>
            <a:r>
              <a:rPr lang="en-GB" sz="1400" noProof="1">
                <a:latin typeface="Arial" panose="020B0604020202020204" pitchFamily="34" charset="0"/>
                <a:cs typeface="Arial" panose="020B0604020202020204" pitchFamily="34" charset="0"/>
              </a:rPr>
              <a:t>With acute treatment costs exceeding £136,000 per case of meningitis and over £157,000 for septicemia. Long-term care for survivors with disabilities can incur lifetime costs of £590,000 to over £1 million per patient. Total annual costs in the UK are high, driven by intensive care needs, high fatality rates of 5–15%, and significant long-term complications in up to 57% of survivors.</a:t>
            </a: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54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edge">
                                      <p:cBhvr>
                                        <p:cTn id="7"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aby being vaccinated&#10;&#10;AI-generated content may be incorrect.">
            <a:extLst>
              <a:ext uri="{FF2B5EF4-FFF2-40B4-BE49-F238E27FC236}">
                <a16:creationId xmlns:a16="http://schemas.microsoft.com/office/drawing/2014/main" id="{0C4FDB57-5869-B454-0393-475300AF1619}"/>
              </a:ext>
            </a:extLst>
          </p:cNvPr>
          <p:cNvPicPr>
            <a:picLocks noChangeAspect="1"/>
          </p:cNvPicPr>
          <p:nvPr/>
        </p:nvPicPr>
        <p:blipFill>
          <a:blip r:embed="rId2">
            <a:extLst>
              <a:ext uri="{BEBA8EAE-BF5A-486C-A8C5-ECC9F3942E4B}">
                <a14:imgProps xmlns:a14="http://schemas.microsoft.com/office/drawing/2010/main">
                  <a14:imgLayer r:embed="rId3">
                    <a14:imgEffect>
                      <a14:artisticPaintStrokes/>
                    </a14:imgEffect>
                  </a14:imgLayer>
                </a14:imgProps>
              </a:ext>
            </a:extLst>
          </a:blip>
          <a:srcRect t="15188" r="-1" b="-1"/>
          <a:stretch>
            <a:fillRect/>
          </a:stretch>
        </p:blipFill>
        <p:spPr>
          <a:xfrm>
            <a:off x="-1" y="10"/>
            <a:ext cx="12228129" cy="4666928"/>
          </a:xfrm>
          <a:prstGeom prst="rect">
            <a:avLst/>
          </a:prstGeom>
        </p:spPr>
      </p:pic>
      <p:grpSp>
        <p:nvGrpSpPr>
          <p:cNvPr id="14" name="Group 1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5" name="Freeform: Shape 1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8" name="Freeform: Shape 1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CF8C316B-F793-002F-A1A1-3158F73BEBF7}"/>
              </a:ext>
            </a:extLst>
          </p:cNvPr>
          <p:cNvSpPr txBox="1"/>
          <p:nvPr/>
        </p:nvSpPr>
        <p:spPr>
          <a:xfrm>
            <a:off x="804672" y="4551037"/>
            <a:ext cx="5021782" cy="1509931"/>
          </a:xfrm>
          <a:prstGeom prst="rect">
            <a:avLst/>
          </a:prstGeom>
        </p:spPr>
        <p:txBody>
          <a:bodyPr vert="horz" lIns="91440" tIns="45720" rIns="91440" bIns="45720" rtlCol="0" anchor="ctr">
            <a:noAutofit/>
          </a:bodyPr>
          <a:lstStyle/>
          <a:p>
            <a:pPr algn="ctr" defTabSz="914400">
              <a:lnSpc>
                <a:spcPct val="90000"/>
              </a:lnSpc>
              <a:spcBef>
                <a:spcPct val="0"/>
              </a:spcBef>
              <a:spcAft>
                <a:spcPts val="600"/>
              </a:spcAft>
            </a:pPr>
            <a:r>
              <a:rPr lang="en-US" sz="2800" b="1" dirty="0">
                <a:solidFill>
                  <a:schemeClr val="tx2"/>
                </a:solidFill>
                <a:effectLst/>
                <a:latin typeface="Arial" panose="020B0604020202020204" pitchFamily="34" charset="0"/>
                <a:ea typeface="+mj-ea"/>
                <a:cs typeface="Arial" panose="020B0604020202020204" pitchFamily="34" charset="0"/>
              </a:rPr>
              <a:t>What are the main approaches and strategies that could be used to monitor an infectious disease outbreak?</a:t>
            </a:r>
            <a:endParaRPr lang="en-US" sz="2800" b="1" dirty="0">
              <a:solidFill>
                <a:schemeClr val="tx2"/>
              </a:solidFill>
              <a:latin typeface="Arial" panose="020B0604020202020204" pitchFamily="34" charset="0"/>
              <a:ea typeface="+mj-ea"/>
              <a:cs typeface="Arial" panose="020B0604020202020204" pitchFamily="34" charset="0"/>
            </a:endParaRPr>
          </a:p>
        </p:txBody>
      </p:sp>
      <p:sp>
        <p:nvSpPr>
          <p:cNvPr id="3" name="Content Placeholder 2">
            <a:extLst>
              <a:ext uri="{FF2B5EF4-FFF2-40B4-BE49-F238E27FC236}">
                <a16:creationId xmlns:a16="http://schemas.microsoft.com/office/drawing/2014/main" id="{D2862F7F-783A-314C-57C2-1BB7DC611CE9}"/>
              </a:ext>
            </a:extLst>
          </p:cNvPr>
          <p:cNvSpPr>
            <a:spLocks noGrp="1"/>
          </p:cNvSpPr>
          <p:nvPr>
            <p:ph idx="1"/>
          </p:nvPr>
        </p:nvSpPr>
        <p:spPr>
          <a:xfrm>
            <a:off x="6470247" y="4551037"/>
            <a:ext cx="4926411" cy="1509935"/>
          </a:xfrm>
        </p:spPr>
        <p:txBody>
          <a:bodyPr vert="horz" lIns="91440" tIns="45720" rIns="91440" bIns="45720" rtlCol="0" anchor="ctr">
            <a:normAutofit/>
          </a:bodyPr>
          <a:lstStyle/>
          <a:p>
            <a:pPr marL="0"/>
            <a:endParaRPr lang="en-US" sz="1800" dirty="0">
              <a:solidFill>
                <a:schemeClr val="tx2"/>
              </a:solidFill>
            </a:endParaRPr>
          </a:p>
          <a:p>
            <a:pPr marL="0"/>
            <a:endParaRPr lang="en-US" sz="1800" dirty="0">
              <a:solidFill>
                <a:schemeClr val="tx2"/>
              </a:solidFill>
            </a:endParaRPr>
          </a:p>
        </p:txBody>
      </p:sp>
      <p:sp>
        <p:nvSpPr>
          <p:cNvPr id="7" name="TextBox 6">
            <a:extLst>
              <a:ext uri="{FF2B5EF4-FFF2-40B4-BE49-F238E27FC236}">
                <a16:creationId xmlns:a16="http://schemas.microsoft.com/office/drawing/2014/main" id="{8247D69D-EAEC-0E1E-F5B8-E2AA32CDF977}"/>
              </a:ext>
            </a:extLst>
          </p:cNvPr>
          <p:cNvSpPr txBox="1"/>
          <p:nvPr/>
        </p:nvSpPr>
        <p:spPr>
          <a:xfrm>
            <a:off x="6440772" y="6284186"/>
            <a:ext cx="4985359" cy="369332"/>
          </a:xfrm>
          <a:prstGeom prst="rect">
            <a:avLst/>
          </a:prstGeom>
          <a:noFill/>
        </p:spPr>
        <p:txBody>
          <a:bodyPr wrap="square" rtlCol="0">
            <a:spAutoFit/>
          </a:bodyPr>
          <a:lstStyle/>
          <a:p>
            <a:pPr>
              <a:spcAft>
                <a:spcPts val="600"/>
              </a:spcAft>
            </a:pPr>
            <a:r>
              <a:rPr lang="en-US" b="1" dirty="0">
                <a:latin typeface="Arial" panose="020B0604020202020204" pitchFamily="34" charset="0"/>
                <a:cs typeface="Arial" panose="020B0604020202020204" pitchFamily="34" charset="0"/>
              </a:rPr>
              <a:t>Jenny Torres (2511145) </a:t>
            </a:r>
          </a:p>
        </p:txBody>
      </p:sp>
    </p:spTree>
    <p:extLst>
      <p:ext uri="{BB962C8B-B14F-4D97-AF65-F5344CB8AC3E}">
        <p14:creationId xmlns:p14="http://schemas.microsoft.com/office/powerpoint/2010/main" val="406984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blinds(horizontal)">
                                      <p:cBhvr>
                                        <p:cTn id="13"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0942-ECAB-D9AB-8F39-39C1D8831244}"/>
              </a:ext>
            </a:extLst>
          </p:cNvPr>
          <p:cNvSpPr>
            <a:spLocks noGrp="1"/>
          </p:cNvSpPr>
          <p:nvPr>
            <p:ph type="title"/>
          </p:nvPr>
        </p:nvSpPr>
        <p:spPr>
          <a:xfrm>
            <a:off x="838200" y="868929"/>
            <a:ext cx="7817285" cy="746930"/>
          </a:xfrm>
        </p:spPr>
        <p:txBody>
          <a:bodyPr>
            <a:normAutofit fontScale="90000"/>
          </a:bodyPr>
          <a:lstStyle/>
          <a:p>
            <a:r>
              <a:rPr lang="en-GB" b="1" dirty="0"/>
              <a:t>Table of Contents</a:t>
            </a:r>
            <a:br>
              <a:rPr lang="en-GB" b="1" dirty="0"/>
            </a:br>
            <a:br>
              <a:rPr lang="en-GB" b="1" dirty="0"/>
            </a:br>
            <a:endParaRPr lang="en-US" dirty="0"/>
          </a:p>
        </p:txBody>
      </p:sp>
      <p:sp>
        <p:nvSpPr>
          <p:cNvPr id="3" name="Content Placeholder 2">
            <a:extLst>
              <a:ext uri="{FF2B5EF4-FFF2-40B4-BE49-F238E27FC236}">
                <a16:creationId xmlns:a16="http://schemas.microsoft.com/office/drawing/2014/main" id="{88E6CDCB-0867-6E6A-5C1F-6B1F67347AE2}"/>
              </a:ext>
            </a:extLst>
          </p:cNvPr>
          <p:cNvSpPr>
            <a:spLocks noGrp="1"/>
          </p:cNvSpPr>
          <p:nvPr>
            <p:ph idx="1"/>
          </p:nvPr>
        </p:nvSpPr>
        <p:spPr/>
        <p:txBody>
          <a:bodyPr/>
          <a:lstStyle/>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Public Health Surveillance for Meningitis and Data Collection	</a:t>
            </a:r>
          </a:p>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Meningitis vaccination data and monitoring	</a:t>
            </a:r>
          </a:p>
          <a:p>
            <a:pPr>
              <a:buFont typeface="Courier New" panose="02070309020205020404" pitchFamily="49" charset="0"/>
              <a:buChar char="o"/>
            </a:pPr>
            <a:r>
              <a:rPr lang="en-US" sz="1600" dirty="0">
                <a:latin typeface="Arial" panose="020B0604020202020204" pitchFamily="34" charset="0"/>
                <a:cs typeface="Arial" panose="020B0604020202020204" pitchFamily="34" charset="0"/>
              </a:rPr>
              <a:t>References	5</a:t>
            </a:r>
          </a:p>
          <a:p>
            <a:endParaRPr lang="en-US" dirty="0"/>
          </a:p>
        </p:txBody>
      </p:sp>
    </p:spTree>
    <p:extLst>
      <p:ext uri="{BB962C8B-B14F-4D97-AF65-F5344CB8AC3E}">
        <p14:creationId xmlns:p14="http://schemas.microsoft.com/office/powerpoint/2010/main" val="3726181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C0B21-43EC-6680-07B0-FDC225E7037B}"/>
              </a:ext>
            </a:extLst>
          </p:cNvPr>
          <p:cNvSpPr>
            <a:spLocks noGrp="1"/>
          </p:cNvSpPr>
          <p:nvPr>
            <p:ph type="title"/>
          </p:nvPr>
        </p:nvSpPr>
        <p:spPr>
          <a:xfrm>
            <a:off x="630936" y="640080"/>
            <a:ext cx="4818888" cy="1481328"/>
          </a:xfrm>
        </p:spPr>
        <p:txBody>
          <a:bodyPr anchor="b">
            <a:normAutofit fontScale="90000"/>
          </a:bodyPr>
          <a:lstStyle/>
          <a:p>
            <a:r>
              <a:rPr lang="en-GB" sz="3000" b="1" kern="0" dirty="0">
                <a:latin typeface="Arial" panose="020B0604020202020204" pitchFamily="34" charset="0"/>
                <a:cs typeface="Arial" panose="020B0604020202020204" pitchFamily="34" charset="0"/>
              </a:rPr>
              <a:t>Public Health Surveillance for Meningitis and Data Collection </a:t>
            </a:r>
            <a:endParaRPr lang="en-US" sz="3000" dirty="0">
              <a:latin typeface="Arial" panose="020B0604020202020204" pitchFamily="34" charset="0"/>
              <a:cs typeface="Arial" panose="020B0604020202020204" pitchFamily="34" charset="0"/>
            </a:endParaRPr>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D5C27-5250-A1B5-97CA-4A00A14FE00F}"/>
              </a:ext>
            </a:extLst>
          </p:cNvPr>
          <p:cNvSpPr>
            <a:spLocks noGrp="1"/>
          </p:cNvSpPr>
          <p:nvPr>
            <p:ph idx="1"/>
          </p:nvPr>
        </p:nvSpPr>
        <p:spPr>
          <a:xfrm>
            <a:off x="630936" y="2660904"/>
            <a:ext cx="4818888" cy="3547872"/>
          </a:xfrm>
        </p:spPr>
        <p:txBody>
          <a:bodyPr anchor="t">
            <a:normAutofit/>
          </a:bodyPr>
          <a:lstStyle/>
          <a:p>
            <a:pPr marL="342900" lvl="0" indent="-342900">
              <a:buSzPts val="1000"/>
              <a:buFont typeface="Symbol" panose="05050102010706020507" pitchFamily="18" charset="2"/>
              <a:buChar char=""/>
              <a:tabLst>
                <a:tab pos="457200" algn="l"/>
              </a:tabLst>
            </a:pPr>
            <a:r>
              <a:rPr lang="en-GB" sz="1600" noProof="1">
                <a:latin typeface="Arial" panose="020B0604020202020204" pitchFamily="34" charset="0"/>
                <a:ea typeface="Times New Roman" panose="02020603050405020304" pitchFamily="18" charset="0"/>
                <a:cs typeface="Arial" panose="020B0604020202020204" pitchFamily="34" charset="0"/>
              </a:rPr>
              <a:t>As per the Public Health (Control of Disease) Act 1984Meningitis is a legally notifiable infectious disease in the UK (Brazier and Harris, 2024). </a:t>
            </a:r>
          </a:p>
          <a:p>
            <a:pPr marL="342900" lvl="0" indent="-342900">
              <a:buSzPts val="1000"/>
              <a:buFont typeface="Symbol" panose="05050102010706020507" pitchFamily="18" charset="2"/>
              <a:buChar char=""/>
              <a:tabLst>
                <a:tab pos="457200" algn="l"/>
              </a:tabLst>
            </a:pPr>
            <a:r>
              <a:rPr lang="en-GB" sz="1600" noProof="1">
                <a:latin typeface="Arial" panose="020B0604020202020204" pitchFamily="34" charset="0"/>
                <a:ea typeface="Times New Roman" panose="02020603050405020304" pitchFamily="18" charset="0"/>
                <a:cs typeface="Arial" panose="020B0604020202020204" pitchFamily="34" charset="0"/>
              </a:rPr>
              <a:t>The UK Health Security Agency incorporates national surveillance to collect and analyse the epidemiological data. </a:t>
            </a:r>
          </a:p>
          <a:p>
            <a:pPr marL="342900" lvl="0" indent="-342900">
              <a:buSzPts val="1000"/>
              <a:buFont typeface="Symbol" panose="05050102010706020507" pitchFamily="18" charset="2"/>
              <a:buChar char=""/>
              <a:tabLst>
                <a:tab pos="457200" algn="l"/>
              </a:tabLst>
            </a:pPr>
            <a:r>
              <a:rPr lang="en-GB" sz="1600" noProof="1">
                <a:latin typeface="Arial" panose="020B0604020202020204" pitchFamily="34" charset="0"/>
                <a:ea typeface="Times New Roman" panose="02020603050405020304" pitchFamily="18" charset="0"/>
                <a:cs typeface="Arial" panose="020B0604020202020204" pitchFamily="34" charset="0"/>
              </a:rPr>
              <a:t>Laboratories, General practitioners, and hospitals are essential in submitting the case notifications. </a:t>
            </a:r>
          </a:p>
          <a:p>
            <a:pPr marL="342900" lvl="0" indent="-342900">
              <a:buSzPts val="1000"/>
              <a:buFont typeface="Symbol" panose="05050102010706020507" pitchFamily="18" charset="2"/>
              <a:buChar char=""/>
              <a:tabLst>
                <a:tab pos="457200" algn="l"/>
              </a:tabLst>
            </a:pPr>
            <a:r>
              <a:rPr lang="en-GB" sz="1600" noProof="1">
                <a:latin typeface="Arial" panose="020B0604020202020204" pitchFamily="34" charset="0"/>
                <a:ea typeface="Times New Roman" panose="02020603050405020304" pitchFamily="18" charset="0"/>
                <a:cs typeface="Arial" panose="020B0604020202020204" pitchFamily="34" charset="0"/>
              </a:rPr>
              <a:t>Syndromic surveillance is also important in this context to monitor early symptoms.</a:t>
            </a:r>
          </a:p>
          <a:p>
            <a:endParaRPr lang="en-US" sz="1700" dirty="0"/>
          </a:p>
        </p:txBody>
      </p:sp>
      <p:pic>
        <p:nvPicPr>
          <p:cNvPr id="6" name="Picture 5" descr="A baby lying on its stomach&#10;&#10;AI-generated content may be incorrect.">
            <a:extLst>
              <a:ext uri="{FF2B5EF4-FFF2-40B4-BE49-F238E27FC236}">
                <a16:creationId xmlns:a16="http://schemas.microsoft.com/office/drawing/2014/main" id="{612D535D-E1A7-719B-CE21-BD99679513A5}"/>
              </a:ext>
            </a:extLst>
          </p:cNvPr>
          <p:cNvPicPr>
            <a:picLocks noChangeAspect="1"/>
          </p:cNvPicPr>
          <p:nvPr/>
        </p:nvPicPr>
        <p:blipFill>
          <a:blip r:embed="rId2"/>
          <a:stretch>
            <a:fillRect/>
          </a:stretch>
        </p:blipFill>
        <p:spPr>
          <a:xfrm>
            <a:off x="5671235" y="946545"/>
            <a:ext cx="6299353" cy="4964910"/>
          </a:xfrm>
          <a:prstGeom prst="rect">
            <a:avLst/>
          </a:prstGeom>
        </p:spPr>
      </p:pic>
    </p:spTree>
    <p:extLst>
      <p:ext uri="{BB962C8B-B14F-4D97-AF65-F5344CB8AC3E}">
        <p14:creationId xmlns:p14="http://schemas.microsoft.com/office/powerpoint/2010/main" val="369821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D982C-4F49-958C-7C29-00366D69BEF4}"/>
              </a:ext>
            </a:extLst>
          </p:cNvPr>
          <p:cNvSpPr>
            <a:spLocks noGrp="1"/>
          </p:cNvSpPr>
          <p:nvPr>
            <p:ph type="title"/>
          </p:nvPr>
        </p:nvSpPr>
        <p:spPr>
          <a:xfrm>
            <a:off x="5112232" y="-124690"/>
            <a:ext cx="6251110" cy="1783080"/>
          </a:xfrm>
        </p:spPr>
        <p:txBody>
          <a:bodyPr anchor="b">
            <a:normAutofit/>
          </a:bodyPr>
          <a:lstStyle/>
          <a:p>
            <a:r>
              <a:rPr lang="en-GB" sz="3600" b="1" kern="0" noProof="1">
                <a:latin typeface="Arial" panose="020B0604020202020204" pitchFamily="34" charset="0"/>
                <a:cs typeface="Arial" panose="020B0604020202020204" pitchFamily="34" charset="0"/>
              </a:rPr>
              <a:t>Meningitis vaccination data and monitoring</a:t>
            </a:r>
            <a:endParaRPr lang="en-GB" sz="3600" noProof="1">
              <a:latin typeface="Arial" panose="020B0604020202020204" pitchFamily="34" charset="0"/>
              <a:cs typeface="Arial" panose="020B0604020202020204" pitchFamily="34" charset="0"/>
            </a:endParaRPr>
          </a:p>
        </p:txBody>
      </p:sp>
      <p:pic>
        <p:nvPicPr>
          <p:cNvPr id="4" name="Picture 2" descr="Meningitis Vaccination | Book Your Slot in 60 Sec–Stay Safe">
            <a:extLst>
              <a:ext uri="{FF2B5EF4-FFF2-40B4-BE49-F238E27FC236}">
                <a16:creationId xmlns:a16="http://schemas.microsoft.com/office/drawing/2014/main" id="{8109F10E-CD80-C388-A75E-06107DBA3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07" r="27545" b="-1"/>
          <a:stretch>
            <a:fillRect/>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1452B-6B7E-4246-9A74-C0351076A09E}"/>
              </a:ext>
            </a:extLst>
          </p:cNvPr>
          <p:cNvSpPr>
            <a:spLocks noGrp="1"/>
          </p:cNvSpPr>
          <p:nvPr>
            <p:ph idx="1"/>
          </p:nvPr>
        </p:nvSpPr>
        <p:spPr>
          <a:xfrm>
            <a:off x="5297762" y="2706624"/>
            <a:ext cx="6251110" cy="3483864"/>
          </a:xfrm>
        </p:spPr>
        <p:txBody>
          <a:bodyPr>
            <a:normAutofit fontScale="85000" lnSpcReduction="10000"/>
          </a:bodyPr>
          <a:lstStyle/>
          <a:p>
            <a:pPr marL="342900" lvl="0" indent="-342900" algn="just">
              <a:lnSpc>
                <a:spcPct val="170000"/>
              </a:lnSpc>
              <a:buSzPts val="1000"/>
              <a:buFont typeface="Symbol" panose="05050102010706020507" pitchFamily="18" charset="2"/>
              <a:buChar char=""/>
              <a:tabLst>
                <a:tab pos="457200" algn="l"/>
              </a:tabLst>
            </a:pPr>
            <a:r>
              <a:rPr lang="en-GB" sz="1900" noProof="0" dirty="0">
                <a:latin typeface="Arial" panose="020B0604020202020204" pitchFamily="34" charset="0"/>
                <a:ea typeface="Times New Roman" panose="02020603050405020304" pitchFamily="18" charset="0"/>
                <a:cs typeface="Arial" panose="020B0604020202020204" pitchFamily="34" charset="0"/>
              </a:rPr>
              <a:t>From NHS Digital surveillance the data is collected.</a:t>
            </a:r>
          </a:p>
          <a:p>
            <a:pPr marL="342900" lvl="0" indent="-342900" algn="just">
              <a:lnSpc>
                <a:spcPct val="170000"/>
              </a:lnSpc>
              <a:buSzPts val="1000"/>
              <a:buFont typeface="Symbol" panose="05050102010706020507" pitchFamily="18" charset="2"/>
              <a:buChar char=""/>
              <a:tabLst>
                <a:tab pos="457200" algn="l"/>
              </a:tabLst>
            </a:pPr>
            <a:r>
              <a:rPr lang="en-GB" sz="1900" noProof="0" dirty="0">
                <a:latin typeface="Arial" panose="020B0604020202020204" pitchFamily="34" charset="0"/>
                <a:ea typeface="Times New Roman" panose="02020603050405020304" pitchFamily="18" charset="0"/>
                <a:cs typeface="Arial" panose="020B0604020202020204" pitchFamily="34" charset="0"/>
              </a:rPr>
              <a:t>NHS Digital surveillance data helps the care professionals help the care professionals (Subbarao </a:t>
            </a:r>
            <a:r>
              <a:rPr lang="en-GB" sz="1900" i="1" noProof="0" dirty="0">
                <a:latin typeface="Arial" panose="020B0604020202020204" pitchFamily="34" charset="0"/>
                <a:ea typeface="Times New Roman" panose="02020603050405020304" pitchFamily="18" charset="0"/>
                <a:cs typeface="Arial" panose="020B0604020202020204" pitchFamily="34" charset="0"/>
              </a:rPr>
              <a:t>et al</a:t>
            </a:r>
            <a:r>
              <a:rPr lang="en-GB" sz="1900" noProof="0" dirty="0">
                <a:latin typeface="Arial" panose="020B0604020202020204" pitchFamily="34" charset="0"/>
                <a:ea typeface="Times New Roman" panose="02020603050405020304" pitchFamily="18" charset="0"/>
                <a:cs typeface="Arial" panose="020B0604020202020204" pitchFamily="34" charset="0"/>
              </a:rPr>
              <a:t>., 2023).</a:t>
            </a:r>
          </a:p>
          <a:p>
            <a:pPr marL="342900" lvl="0" indent="-342900" algn="just">
              <a:lnSpc>
                <a:spcPct val="170000"/>
              </a:lnSpc>
              <a:buSzPts val="1000"/>
              <a:buFont typeface="Symbol" panose="05050102010706020507" pitchFamily="18" charset="2"/>
              <a:buChar char=""/>
              <a:tabLst>
                <a:tab pos="457200" algn="l"/>
              </a:tabLst>
            </a:pPr>
            <a:r>
              <a:rPr lang="en-GB" sz="1900" noProof="0" dirty="0">
                <a:latin typeface="Arial" panose="020B0604020202020204" pitchFamily="34" charset="0"/>
                <a:ea typeface="Times New Roman" panose="02020603050405020304" pitchFamily="18" charset="0"/>
                <a:cs typeface="Arial" panose="020B0604020202020204" pitchFamily="34" charset="0"/>
              </a:rPr>
              <a:t>It also lets detection of the movements of the program of the disease.</a:t>
            </a:r>
          </a:p>
          <a:p>
            <a:pPr marL="342900" lvl="0" indent="-342900" algn="just">
              <a:lnSpc>
                <a:spcPct val="170000"/>
              </a:lnSpc>
              <a:buSzPts val="1000"/>
              <a:buFont typeface="Symbol" panose="05050102010706020507" pitchFamily="18" charset="2"/>
              <a:buChar char=""/>
              <a:tabLst>
                <a:tab pos="457200" algn="l"/>
              </a:tabLst>
            </a:pPr>
            <a:r>
              <a:rPr lang="en-GB" sz="1900" noProof="0" dirty="0">
                <a:latin typeface="Arial" panose="020B0604020202020204" pitchFamily="34" charset="0"/>
                <a:ea typeface="Times New Roman" panose="02020603050405020304" pitchFamily="18" charset="0"/>
                <a:cs typeface="Arial" panose="020B0604020202020204" pitchFamily="34" charset="0"/>
              </a:rPr>
              <a:t>“The UK immunisation programmes” provide </a:t>
            </a:r>
            <a:r>
              <a:rPr lang="en-GB" sz="1900" noProof="0" dirty="0" err="1">
                <a:latin typeface="Arial" panose="020B0604020202020204" pitchFamily="34" charset="0"/>
                <a:ea typeface="Times New Roman" panose="02020603050405020304" pitchFamily="18" charset="0"/>
                <a:cs typeface="Arial" panose="020B0604020202020204" pitchFamily="34" charset="0"/>
              </a:rPr>
              <a:t>MenACWY</a:t>
            </a:r>
            <a:r>
              <a:rPr lang="en-GB" sz="1900" noProof="0" dirty="0">
                <a:latin typeface="Arial" panose="020B0604020202020204" pitchFamily="34" charset="0"/>
                <a:ea typeface="Times New Roman" panose="02020603050405020304" pitchFamily="18" charset="0"/>
                <a:cs typeface="Arial" panose="020B0604020202020204" pitchFamily="34" charset="0"/>
              </a:rPr>
              <a:t> and </a:t>
            </a:r>
            <a:r>
              <a:rPr lang="en-GB" sz="1900" noProof="0" dirty="0" err="1">
                <a:latin typeface="Arial" panose="020B0604020202020204" pitchFamily="34" charset="0"/>
                <a:ea typeface="Times New Roman" panose="02020603050405020304" pitchFamily="18" charset="0"/>
                <a:cs typeface="Arial" panose="020B0604020202020204" pitchFamily="34" charset="0"/>
              </a:rPr>
              <a:t>MenB</a:t>
            </a:r>
            <a:r>
              <a:rPr lang="en-GB" sz="1900" noProof="0" dirty="0">
                <a:latin typeface="Arial" panose="020B0604020202020204" pitchFamily="34" charset="0"/>
                <a:ea typeface="Times New Roman" panose="02020603050405020304" pitchFamily="18" charset="0"/>
                <a:cs typeface="Arial" panose="020B0604020202020204" pitchFamily="34" charset="0"/>
              </a:rPr>
              <a:t> vaccines to safeguard infants. </a:t>
            </a:r>
          </a:p>
          <a:p>
            <a:pPr marL="0" indent="0">
              <a:buNone/>
            </a:pPr>
            <a:endParaRPr lang="en-US" sz="2000" dirty="0"/>
          </a:p>
        </p:txBody>
      </p:sp>
    </p:spTree>
    <p:extLst>
      <p:ext uri="{BB962C8B-B14F-4D97-AF65-F5344CB8AC3E}">
        <p14:creationId xmlns:p14="http://schemas.microsoft.com/office/powerpoint/2010/main" val="364407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ppt_w</p:attrName>
                                        </p:attrNameLst>
                                      </p:cBhvr>
                                      <p:tavLst>
                                        <p:tav tm="0" fmla="#ppt_w*sin(2.5*pi*$)">
                                          <p:val>
                                            <p:fltVal val="0"/>
                                          </p:val>
                                        </p:tav>
                                        <p:tav tm="100000">
                                          <p:val>
                                            <p:fltVal val="1"/>
                                          </p:val>
                                        </p:tav>
                                      </p:tavLst>
                                    </p:anim>
                                    <p:anim calcmode="lin" valueType="num">
                                      <p:cBhvr>
                                        <p:cTn id="15"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barn(inVertical)">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barn(inVertical)">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barn(inVertical)">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barn(inVertical)">
                                      <p:cBhvr>
                                        <p:cTn id="3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48852F-6670-027A-2C59-ED31BF057364}"/>
              </a:ext>
            </a:extLst>
          </p:cNvPr>
          <p:cNvSpPr>
            <a:spLocks noGrp="1"/>
          </p:cNvSpPr>
          <p:nvPr>
            <p:ph type="title"/>
          </p:nvPr>
        </p:nvSpPr>
        <p:spPr>
          <a:xfrm>
            <a:off x="495454" y="447671"/>
            <a:ext cx="5098228" cy="2399516"/>
          </a:xfrm>
        </p:spPr>
        <p:txBody>
          <a:bodyPr vert="horz" lIns="91440" tIns="45720" rIns="91440" bIns="45720" rtlCol="0" anchor="b">
            <a:normAutofit/>
          </a:bodyPr>
          <a:lstStyle/>
          <a:p>
            <a:r>
              <a:rPr lang="en-US" sz="2800" b="1" kern="1200" dirty="0">
                <a:solidFill>
                  <a:srgbClr val="FFFFFF"/>
                </a:solidFill>
                <a:latin typeface="Arial" panose="020B0604020202020204" pitchFamily="34" charset="0"/>
                <a:cs typeface="Arial" panose="020B0604020202020204" pitchFamily="34" charset="0"/>
              </a:rPr>
              <a:t>What are the main approaches and strategies that could be used to control an infectious disease outbreak?</a:t>
            </a:r>
            <a:br>
              <a:rPr lang="en-US" sz="2800" b="1" kern="1200" dirty="0">
                <a:solidFill>
                  <a:srgbClr val="FFFFFF"/>
                </a:solidFill>
                <a:latin typeface="Arial" panose="020B0604020202020204" pitchFamily="34" charset="0"/>
                <a:cs typeface="Arial" panose="020B0604020202020204" pitchFamily="34" charset="0"/>
              </a:rPr>
            </a:br>
            <a:endParaRPr lang="en-US" sz="2800" kern="1200" dirty="0">
              <a:solidFill>
                <a:srgbClr val="FFFFFF"/>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ld Health Organization (WHO)">
            <a:extLst>
              <a:ext uri="{FF2B5EF4-FFF2-40B4-BE49-F238E27FC236}">
                <a16:creationId xmlns:a16="http://schemas.microsoft.com/office/drawing/2014/main" id="{00A626CD-FA93-AA8F-D375-7523EBB765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461874" y="2108877"/>
            <a:ext cx="2654533" cy="2654533"/>
          </a:xfrm>
          <a:prstGeom prst="rect">
            <a:avLst/>
          </a:prstGeom>
          <a:noFill/>
        </p:spPr>
      </p:pic>
      <p:sp>
        <p:nvSpPr>
          <p:cNvPr id="5" name="TextBox 4">
            <a:extLst>
              <a:ext uri="{FF2B5EF4-FFF2-40B4-BE49-F238E27FC236}">
                <a16:creationId xmlns:a16="http://schemas.microsoft.com/office/drawing/2014/main" id="{806DA7EA-4BD3-52DA-6DE6-FDB2C5046BDB}"/>
              </a:ext>
            </a:extLst>
          </p:cNvPr>
          <p:cNvSpPr txBox="1"/>
          <p:nvPr/>
        </p:nvSpPr>
        <p:spPr>
          <a:xfrm>
            <a:off x="7901354" y="4572000"/>
            <a:ext cx="2215053" cy="646331"/>
          </a:xfrm>
          <a:prstGeom prst="rect">
            <a:avLst/>
          </a:prstGeom>
          <a:noFill/>
        </p:spPr>
        <p:txBody>
          <a:bodyPr wrap="square" rtlCol="0">
            <a:spAutoFit/>
          </a:bodyPr>
          <a:lstStyle/>
          <a:p>
            <a:pPr algn="ctr"/>
            <a:r>
              <a:rPr lang="en-US" b="1" dirty="0">
                <a:solidFill>
                  <a:schemeClr val="accent1">
                    <a:lumMod val="75000"/>
                  </a:schemeClr>
                </a:solidFill>
                <a:latin typeface="Arial" panose="020B0604020202020204" pitchFamily="34" charset="0"/>
                <a:cs typeface="Arial" panose="020B0604020202020204" pitchFamily="34" charset="0"/>
              </a:rPr>
              <a:t>WORLD HEALTH ORGANIZATION</a:t>
            </a:r>
          </a:p>
        </p:txBody>
      </p:sp>
      <p:sp>
        <p:nvSpPr>
          <p:cNvPr id="7" name="TextBox 6">
            <a:extLst>
              <a:ext uri="{FF2B5EF4-FFF2-40B4-BE49-F238E27FC236}">
                <a16:creationId xmlns:a16="http://schemas.microsoft.com/office/drawing/2014/main" id="{582C8B59-DF7A-7FB7-96E2-D05239C46849}"/>
              </a:ext>
            </a:extLst>
          </p:cNvPr>
          <p:cNvSpPr txBox="1"/>
          <p:nvPr/>
        </p:nvSpPr>
        <p:spPr>
          <a:xfrm>
            <a:off x="1018783" y="5818706"/>
            <a:ext cx="3928998" cy="707886"/>
          </a:xfrm>
          <a:prstGeom prst="rect">
            <a:avLst/>
          </a:prstGeom>
          <a:noFill/>
        </p:spPr>
        <p:txBody>
          <a:bodyPr wrap="square" rtlCol="0">
            <a:spAutoFit/>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Meherun Chowdhury (2516013)</a:t>
            </a:r>
            <a:endParaRPr lang="en-US" sz="2000" dirty="0"/>
          </a:p>
        </p:txBody>
      </p:sp>
    </p:spTree>
    <p:extLst>
      <p:ext uri="{BB962C8B-B14F-4D97-AF65-F5344CB8AC3E}">
        <p14:creationId xmlns:p14="http://schemas.microsoft.com/office/powerpoint/2010/main" val="222753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0C6AA-2ED9-42B3-2160-486D754301EB}"/>
              </a:ext>
            </a:extLst>
          </p:cNvPr>
          <p:cNvSpPr>
            <a:spLocks noGrp="1"/>
          </p:cNvSpPr>
          <p:nvPr>
            <p:ph type="title"/>
          </p:nvPr>
        </p:nvSpPr>
        <p:spPr>
          <a:xfrm>
            <a:off x="841248" y="548640"/>
            <a:ext cx="3600860" cy="5431536"/>
          </a:xfrm>
        </p:spPr>
        <p:txBody>
          <a:bodyPr>
            <a:normAutofit/>
          </a:bodyPr>
          <a:lstStyle/>
          <a:p>
            <a:r>
              <a:rPr lang="en-GB" sz="4200" b="1" u="sng" dirty="0">
                <a:latin typeface="Arial" panose="020B0604020202020204" pitchFamily="34" charset="0"/>
                <a:cs typeface="Arial" panose="020B0604020202020204" pitchFamily="34" charset="0"/>
              </a:rPr>
              <a:t>1. Surveillance and Early Detection</a:t>
            </a:r>
            <a:endParaRPr lang="en-US" sz="4200" dirty="0">
              <a:latin typeface="Arial" panose="020B0604020202020204" pitchFamily="34" charset="0"/>
              <a:cs typeface="Arial" panose="020B0604020202020204" pitchFamily="34" charset="0"/>
            </a:endParaRPr>
          </a:p>
        </p:txBody>
      </p:sp>
      <p:sp>
        <p:nvSpPr>
          <p:cNvPr id="2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8E6786-1236-43A8-10CE-3862E913D706}"/>
              </a:ext>
            </a:extLst>
          </p:cNvPr>
          <p:cNvSpPr>
            <a:spLocks noGrp="1"/>
          </p:cNvSpPr>
          <p:nvPr>
            <p:ph idx="1"/>
          </p:nvPr>
        </p:nvSpPr>
        <p:spPr>
          <a:xfrm>
            <a:off x="5126418" y="552091"/>
            <a:ext cx="6224335" cy="5431536"/>
          </a:xfrm>
        </p:spPr>
        <p:txBody>
          <a:bodyPr anchor="ctr">
            <a:normAutofit/>
          </a:bodyPr>
          <a:lstStyle/>
          <a:p>
            <a:pPr marL="0" indent="0">
              <a:buNone/>
            </a:pPr>
            <a:r>
              <a:rPr lang="en-GB" sz="1200" b="1" dirty="0">
                <a:latin typeface="Arial" panose="020B0604020202020204" pitchFamily="34" charset="0"/>
                <a:cs typeface="Arial" panose="020B0604020202020204" pitchFamily="34" charset="0"/>
              </a:rPr>
              <a:t>Identify cases quickly and understand how the disease is spreading.</a:t>
            </a:r>
          </a:p>
          <a:p>
            <a:pPr marL="0" indent="0">
              <a:buNone/>
            </a:pPr>
            <a:r>
              <a:rPr lang="en-GB" sz="1200" b="1" u="sng" dirty="0">
                <a:latin typeface="Arial" panose="020B0604020202020204" pitchFamily="34" charset="0"/>
                <a:cs typeface="Arial" panose="020B0604020202020204" pitchFamily="34" charset="0"/>
              </a:rPr>
              <a:t>Strategies :</a:t>
            </a:r>
          </a:p>
          <a:p>
            <a:r>
              <a:rPr lang="en-GB" sz="1200" dirty="0">
                <a:latin typeface="Arial" panose="020B0604020202020204" pitchFamily="34" charset="0"/>
                <a:cs typeface="Arial" panose="020B0604020202020204" pitchFamily="34" charset="0"/>
              </a:rPr>
              <a:t>Case reporting systems (clinics , hospitals ,tabs);</a:t>
            </a:r>
          </a:p>
          <a:p>
            <a:r>
              <a:rPr lang="en-GB" sz="1200" dirty="0">
                <a:latin typeface="Arial" panose="020B0604020202020204" pitchFamily="34" charset="0"/>
                <a:cs typeface="Arial" panose="020B0604020202020204" pitchFamily="34" charset="0"/>
              </a:rPr>
              <a:t>Community surveillance and screening;</a:t>
            </a:r>
          </a:p>
          <a:p>
            <a:r>
              <a:rPr lang="en-GB" sz="1200" dirty="0">
                <a:latin typeface="Arial" panose="020B0604020202020204" pitchFamily="34" charset="0"/>
                <a:cs typeface="Arial" panose="020B0604020202020204" pitchFamily="34" charset="0"/>
              </a:rPr>
              <a:t>Genomic sequencing to track variants (used widely during covid-19); </a:t>
            </a:r>
          </a:p>
          <a:p>
            <a:r>
              <a:rPr lang="en-GB" sz="1200" dirty="0">
                <a:latin typeface="Arial" panose="020B0604020202020204" pitchFamily="34" charset="0"/>
                <a:cs typeface="Arial" panose="020B0604020202020204" pitchFamily="34" charset="0"/>
              </a:rPr>
              <a:t>Contact tracing to individuals' early detection limits spread and help guide interventions;</a:t>
            </a:r>
          </a:p>
          <a:p>
            <a:pPr marL="0" indent="0">
              <a:buNone/>
            </a:pPr>
            <a:endParaRPr lang="en-GB" sz="1200" b="1" u="sng" dirty="0">
              <a:latin typeface="Arial" panose="020B0604020202020204" pitchFamily="34" charset="0"/>
              <a:cs typeface="Arial" panose="020B0604020202020204" pitchFamily="34" charset="0"/>
            </a:endParaRPr>
          </a:p>
          <a:p>
            <a:pPr marL="0" indent="0">
              <a:buNone/>
            </a:pPr>
            <a:r>
              <a:rPr lang="en-GB" sz="1200" b="1" u="sng" dirty="0">
                <a:latin typeface="Arial" panose="020B0604020202020204" pitchFamily="34" charset="0"/>
                <a:cs typeface="Arial" panose="020B0604020202020204" pitchFamily="34" charset="0"/>
              </a:rPr>
              <a:t>2. Testing and diagnosis </a:t>
            </a:r>
          </a:p>
          <a:p>
            <a:pPr marL="0" indent="0">
              <a:buNone/>
            </a:pPr>
            <a:r>
              <a:rPr lang="en-GB" sz="1200" dirty="0">
                <a:latin typeface="Arial" panose="020B0604020202020204" pitchFamily="34" charset="0"/>
                <a:cs typeface="Arial" panose="020B0604020202020204" pitchFamily="34" charset="0"/>
              </a:rPr>
              <a:t>Confirm infections and isolate cases Promptly.</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u="sng" dirty="0">
                <a:latin typeface="Arial" panose="020B0604020202020204" pitchFamily="34" charset="0"/>
                <a:cs typeface="Arial" panose="020B0604020202020204" pitchFamily="34" charset="0"/>
              </a:rPr>
              <a:t>Strategies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Rapid diagnostic tests;</a:t>
            </a:r>
          </a:p>
          <a:p>
            <a:r>
              <a:rPr lang="en-GB" sz="1200" dirty="0">
                <a:latin typeface="Arial" panose="020B0604020202020204" pitchFamily="34" charset="0"/>
                <a:cs typeface="Arial" panose="020B0604020202020204" pitchFamily="34" charset="0"/>
              </a:rPr>
              <a:t>Laboratory based PCR testing;</a:t>
            </a:r>
          </a:p>
          <a:p>
            <a:r>
              <a:rPr lang="en-GB" sz="1200" dirty="0">
                <a:latin typeface="Arial" panose="020B0604020202020204" pitchFamily="34" charset="0"/>
                <a:cs typeface="Arial" panose="020B0604020202020204" pitchFamily="34" charset="0"/>
              </a:rPr>
              <a:t>mobile testing units in affected areas.</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Accurate testing was key during outbreaks like </a:t>
            </a:r>
            <a:r>
              <a:rPr lang="en-GB" sz="1200" u="sng" dirty="0">
                <a:latin typeface="Arial" panose="020B0604020202020204" pitchFamily="34" charset="0"/>
                <a:cs typeface="Arial" panose="020B0604020202020204" pitchFamily="34" charset="0"/>
              </a:rPr>
              <a:t>Ebola virus disease </a:t>
            </a:r>
            <a:r>
              <a:rPr lang="en-GB" sz="1200" dirty="0">
                <a:latin typeface="Arial" panose="020B0604020202020204" pitchFamily="34" charset="0"/>
                <a:cs typeface="Arial" panose="020B0604020202020204" pitchFamily="34" charset="0"/>
              </a:rPr>
              <a:t>where rapid identification reduce transmission.</a:t>
            </a:r>
          </a:p>
          <a:p>
            <a:pPr marL="0" indent="0">
              <a:buNone/>
            </a:pPr>
            <a:endParaRPr lang="en-US" sz="1200" dirty="0"/>
          </a:p>
        </p:txBody>
      </p:sp>
    </p:spTree>
    <p:extLst>
      <p:ext uri="{BB962C8B-B14F-4D97-AF65-F5344CB8AC3E}">
        <p14:creationId xmlns:p14="http://schemas.microsoft.com/office/powerpoint/2010/main" val="332246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2" end="12"/>
                                            </p:txEl>
                                          </p:spTgt>
                                        </p:tgtEl>
                                        <p:attrNameLst>
                                          <p:attrName>style.visibility</p:attrName>
                                        </p:attrNameLst>
                                      </p:cBhvr>
                                      <p:to>
                                        <p:strVal val="visible"/>
                                      </p:to>
                                    </p:set>
                                    <p:anim calcmode="lin" valueType="num">
                                      <p:cBhvr additive="base">
                                        <p:cTn id="13" dur="500"/>
                                        <p:tgtEl>
                                          <p:spTgt spid="3">
                                            <p:txEl>
                                              <p:pRg st="12" end="1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2" end="1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13" end="13"/>
                                            </p:txEl>
                                          </p:spTgt>
                                        </p:tgtEl>
                                        <p:attrNameLst>
                                          <p:attrName>style.visibility</p:attrName>
                                        </p:attrNameLst>
                                      </p:cBhvr>
                                      <p:to>
                                        <p:strVal val="visible"/>
                                      </p:to>
                                    </p:set>
                                    <p:anim calcmode="lin" valueType="num">
                                      <p:cBhvr additive="base">
                                        <p:cTn id="19" dur="500"/>
                                        <p:tgtEl>
                                          <p:spTgt spid="3">
                                            <p:txEl>
                                              <p:pRg st="13" end="1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3" end="1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15" end="15"/>
                                            </p:txEl>
                                          </p:spTgt>
                                        </p:tgtEl>
                                        <p:attrNameLst>
                                          <p:attrName>style.visibility</p:attrName>
                                        </p:attrNameLst>
                                      </p:cBhvr>
                                      <p:to>
                                        <p:strVal val="visible"/>
                                      </p:to>
                                    </p:set>
                                    <p:anim calcmode="lin" valueType="num">
                                      <p:cBhvr additive="base">
                                        <p:cTn id="25" dur="500"/>
                                        <p:tgtEl>
                                          <p:spTgt spid="3">
                                            <p:txEl>
                                              <p:pRg st="15" end="15"/>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15" end="1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0" end="0"/>
                                            </p:txEl>
                                          </p:spTgt>
                                        </p:tgtEl>
                                      </p:cBhvr>
                                    </p:animEffect>
                                  </p:childTnLst>
                                </p:cTn>
                              </p:par>
                              <p:par>
                                <p:cTn id="35" presetID="31"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p:cTn id="3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1" end="1"/>
                                            </p:txEl>
                                          </p:spTgt>
                                        </p:tgtEl>
                                      </p:cBhvr>
                                    </p:animEffect>
                                  </p:childTnLst>
                                </p:cTn>
                              </p:par>
                              <p:par>
                                <p:cTn id="41" presetID="31" presetClass="entr" presetSubtype="0" fill="hold" nodeType="with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 calcmode="lin" valueType="num">
                                      <p:cBhvr>
                                        <p:cTn id="4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2" end="2"/>
                                            </p:txEl>
                                          </p:spTgt>
                                        </p:tgtEl>
                                      </p:cBhvr>
                                    </p:animEffect>
                                  </p:childTnLst>
                                </p:cTn>
                              </p:par>
                              <p:par>
                                <p:cTn id="47" presetID="31" presetClass="entr" presetSubtype="0" fill="hold" nodeType="with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 calcmode="lin" valueType="num">
                                      <p:cBhvr>
                                        <p:cTn id="4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5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52" dur="1000"/>
                                        <p:tgtEl>
                                          <p:spTgt spid="3">
                                            <p:txEl>
                                              <p:pRg st="3" end="3"/>
                                            </p:txEl>
                                          </p:spTgt>
                                        </p:tgtEl>
                                      </p:cBhvr>
                                    </p:animEffect>
                                  </p:childTnLst>
                                </p:cTn>
                              </p:par>
                              <p:par>
                                <p:cTn id="53" presetID="31" presetClass="entr" presetSubtype="0" fill="hold" nodeType="with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p:cTn id="5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4" end="4"/>
                                            </p:txEl>
                                          </p:spTgt>
                                        </p:tgtEl>
                                      </p:cBhvr>
                                    </p:animEffect>
                                  </p:childTnLst>
                                </p:cTn>
                              </p:par>
                              <p:par>
                                <p:cTn id="59" presetID="31" presetClass="entr" presetSubtype="0" fill="hold" nodeType="with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p:cTn id="6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6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64" dur="1000"/>
                                        <p:tgtEl>
                                          <p:spTgt spid="3">
                                            <p:txEl>
                                              <p:pRg st="5" end="5"/>
                                            </p:txEl>
                                          </p:spTgt>
                                        </p:tgtEl>
                                      </p:cBhvr>
                                    </p:animEffect>
                                  </p:childTnLst>
                                </p:cTn>
                              </p:par>
                              <p:par>
                                <p:cTn id="65" presetID="31" presetClass="entr" presetSubtype="0" fill="hold" nodeType="with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anim calcmode="lin" valueType="num">
                                      <p:cBhvr>
                                        <p:cTn id="67"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7" end="7"/>
                                            </p:txEl>
                                          </p:spTgt>
                                        </p:tgtEl>
                                      </p:cBhvr>
                                    </p:animEffect>
                                  </p:childTnLst>
                                </p:cTn>
                              </p:par>
                              <p:par>
                                <p:cTn id="71" presetID="31" presetClass="entr" presetSubtype="0"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p:cTn id="73"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4"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5"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6" dur="1000"/>
                                        <p:tgtEl>
                                          <p:spTgt spid="3">
                                            <p:txEl>
                                              <p:pRg st="8" end="8"/>
                                            </p:txEl>
                                          </p:spTgt>
                                        </p:tgtEl>
                                      </p:cBhvr>
                                    </p:animEffect>
                                  </p:childTnLst>
                                </p:cTn>
                              </p:par>
                              <p:par>
                                <p:cTn id="77" presetID="31" presetClass="entr" presetSubtype="0" fill="hold" nodeType="withEffect">
                                  <p:stCondLst>
                                    <p:cond delay="0"/>
                                  </p:stCondLst>
                                  <p:childTnLst>
                                    <p:set>
                                      <p:cBhvr>
                                        <p:cTn id="78" dur="1" fill="hold">
                                          <p:stCondLst>
                                            <p:cond delay="0"/>
                                          </p:stCondLst>
                                        </p:cTn>
                                        <p:tgtEl>
                                          <p:spTgt spid="3">
                                            <p:txEl>
                                              <p:pRg st="10" end="10"/>
                                            </p:txEl>
                                          </p:spTgt>
                                        </p:tgtEl>
                                        <p:attrNameLst>
                                          <p:attrName>style.visibility</p:attrName>
                                        </p:attrNameLst>
                                      </p:cBhvr>
                                      <p:to>
                                        <p:strVal val="visible"/>
                                      </p:to>
                                    </p:set>
                                    <p:anim calcmode="lin" valueType="num">
                                      <p:cBhvr>
                                        <p:cTn id="79"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10" end="10"/>
                                            </p:txEl>
                                          </p:spTgt>
                                        </p:tgtEl>
                                      </p:cBhvr>
                                    </p:animEffect>
                                  </p:childTnLst>
                                </p:cTn>
                              </p:par>
                              <p:par>
                                <p:cTn id="83" presetID="31" presetClass="entr" presetSubtype="0" fill="hold" nodeType="withEffect">
                                  <p:stCondLst>
                                    <p:cond delay="0"/>
                                  </p:stCondLst>
                                  <p:childTnLst>
                                    <p:set>
                                      <p:cBhvr>
                                        <p:cTn id="84" dur="1" fill="hold">
                                          <p:stCondLst>
                                            <p:cond delay="0"/>
                                          </p:stCondLst>
                                        </p:cTn>
                                        <p:tgtEl>
                                          <p:spTgt spid="3">
                                            <p:txEl>
                                              <p:pRg st="11" end="11"/>
                                            </p:txEl>
                                          </p:spTgt>
                                        </p:tgtEl>
                                        <p:attrNameLst>
                                          <p:attrName>style.visibility</p:attrName>
                                        </p:attrNameLst>
                                      </p:cBhvr>
                                      <p:to>
                                        <p:strVal val="visible"/>
                                      </p:to>
                                    </p:set>
                                    <p:anim calcmode="lin" valueType="num">
                                      <p:cBhvr>
                                        <p:cTn id="85"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86"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87"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88" dur="1000"/>
                                        <p:tgtEl>
                                          <p:spTgt spid="3">
                                            <p:txEl>
                                              <p:pRg st="11" end="11"/>
                                            </p:txEl>
                                          </p:spTgt>
                                        </p:tgtEl>
                                      </p:cBhvr>
                                    </p:animEffect>
                                  </p:childTnLst>
                                </p:cTn>
                              </p:par>
                              <p:par>
                                <p:cTn id="89" presetID="31" presetClass="entr" presetSubtype="0" fill="hold" nodeType="withEffect">
                                  <p:stCondLst>
                                    <p:cond delay="0"/>
                                  </p:stCondLst>
                                  <p:childTnLst>
                                    <p:set>
                                      <p:cBhvr>
                                        <p:cTn id="90" dur="1" fill="hold">
                                          <p:stCondLst>
                                            <p:cond delay="0"/>
                                          </p:stCondLst>
                                        </p:cTn>
                                        <p:tgtEl>
                                          <p:spTgt spid="3">
                                            <p:txEl>
                                              <p:pRg st="12" end="12"/>
                                            </p:txEl>
                                          </p:spTgt>
                                        </p:tgtEl>
                                        <p:attrNameLst>
                                          <p:attrName>style.visibility</p:attrName>
                                        </p:attrNameLst>
                                      </p:cBhvr>
                                      <p:to>
                                        <p:strVal val="visible"/>
                                      </p:to>
                                    </p:set>
                                    <p:anim calcmode="lin" valueType="num">
                                      <p:cBhvr>
                                        <p:cTn id="91" dur="10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92" dur="1000" fill="hold"/>
                                        <p:tgtEl>
                                          <p:spTgt spid="3">
                                            <p:txEl>
                                              <p:pRg st="12" end="12"/>
                                            </p:txEl>
                                          </p:spTgt>
                                        </p:tgtEl>
                                        <p:attrNameLst>
                                          <p:attrName>ppt_h</p:attrName>
                                        </p:attrNameLst>
                                      </p:cBhvr>
                                      <p:tavLst>
                                        <p:tav tm="0">
                                          <p:val>
                                            <p:fltVal val="0"/>
                                          </p:val>
                                        </p:tav>
                                        <p:tav tm="100000">
                                          <p:val>
                                            <p:strVal val="#ppt_h"/>
                                          </p:val>
                                        </p:tav>
                                      </p:tavLst>
                                    </p:anim>
                                    <p:anim calcmode="lin" valueType="num">
                                      <p:cBhvr>
                                        <p:cTn id="93" dur="1000" fill="hold"/>
                                        <p:tgtEl>
                                          <p:spTgt spid="3">
                                            <p:txEl>
                                              <p:pRg st="12" end="12"/>
                                            </p:txEl>
                                          </p:spTgt>
                                        </p:tgtEl>
                                        <p:attrNameLst>
                                          <p:attrName>style.rotation</p:attrName>
                                        </p:attrNameLst>
                                      </p:cBhvr>
                                      <p:tavLst>
                                        <p:tav tm="0">
                                          <p:val>
                                            <p:fltVal val="90"/>
                                          </p:val>
                                        </p:tav>
                                        <p:tav tm="100000">
                                          <p:val>
                                            <p:fltVal val="0"/>
                                          </p:val>
                                        </p:tav>
                                      </p:tavLst>
                                    </p:anim>
                                    <p:animEffect transition="in" filter="fade">
                                      <p:cBhvr>
                                        <p:cTn id="94" dur="1000"/>
                                        <p:tgtEl>
                                          <p:spTgt spid="3">
                                            <p:txEl>
                                              <p:pRg st="12" end="12"/>
                                            </p:txEl>
                                          </p:spTgt>
                                        </p:tgtEl>
                                      </p:cBhvr>
                                    </p:animEffect>
                                  </p:childTnLst>
                                </p:cTn>
                              </p:par>
                              <p:par>
                                <p:cTn id="95" presetID="31" presetClass="entr" presetSubtype="0" fill="hold" nodeType="withEffect">
                                  <p:stCondLst>
                                    <p:cond delay="0"/>
                                  </p:stCondLst>
                                  <p:childTnLst>
                                    <p:set>
                                      <p:cBhvr>
                                        <p:cTn id="96" dur="1" fill="hold">
                                          <p:stCondLst>
                                            <p:cond delay="0"/>
                                          </p:stCondLst>
                                        </p:cTn>
                                        <p:tgtEl>
                                          <p:spTgt spid="3">
                                            <p:txEl>
                                              <p:pRg st="13" end="13"/>
                                            </p:txEl>
                                          </p:spTgt>
                                        </p:tgtEl>
                                        <p:attrNameLst>
                                          <p:attrName>style.visibility</p:attrName>
                                        </p:attrNameLst>
                                      </p:cBhvr>
                                      <p:to>
                                        <p:strVal val="visible"/>
                                      </p:to>
                                    </p:set>
                                    <p:anim calcmode="lin" valueType="num">
                                      <p:cBhvr>
                                        <p:cTn id="97" dur="10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98" dur="1000" fill="hold"/>
                                        <p:tgtEl>
                                          <p:spTgt spid="3">
                                            <p:txEl>
                                              <p:pRg st="13" end="13"/>
                                            </p:txEl>
                                          </p:spTgt>
                                        </p:tgtEl>
                                        <p:attrNameLst>
                                          <p:attrName>ppt_h</p:attrName>
                                        </p:attrNameLst>
                                      </p:cBhvr>
                                      <p:tavLst>
                                        <p:tav tm="0">
                                          <p:val>
                                            <p:fltVal val="0"/>
                                          </p:val>
                                        </p:tav>
                                        <p:tav tm="100000">
                                          <p:val>
                                            <p:strVal val="#ppt_h"/>
                                          </p:val>
                                        </p:tav>
                                      </p:tavLst>
                                    </p:anim>
                                    <p:anim calcmode="lin" valueType="num">
                                      <p:cBhvr>
                                        <p:cTn id="99" dur="1000" fill="hold"/>
                                        <p:tgtEl>
                                          <p:spTgt spid="3">
                                            <p:txEl>
                                              <p:pRg st="13" end="13"/>
                                            </p:txEl>
                                          </p:spTgt>
                                        </p:tgtEl>
                                        <p:attrNameLst>
                                          <p:attrName>style.rotation</p:attrName>
                                        </p:attrNameLst>
                                      </p:cBhvr>
                                      <p:tavLst>
                                        <p:tav tm="0">
                                          <p:val>
                                            <p:fltVal val="90"/>
                                          </p:val>
                                        </p:tav>
                                        <p:tav tm="100000">
                                          <p:val>
                                            <p:fltVal val="0"/>
                                          </p:val>
                                        </p:tav>
                                      </p:tavLst>
                                    </p:anim>
                                    <p:animEffect transition="in" filter="fade">
                                      <p:cBhvr>
                                        <p:cTn id="100" dur="1000"/>
                                        <p:tgtEl>
                                          <p:spTgt spid="3">
                                            <p:txEl>
                                              <p:pRg st="13" end="13"/>
                                            </p:txEl>
                                          </p:spTgt>
                                        </p:tgtEl>
                                      </p:cBhvr>
                                    </p:animEffect>
                                  </p:childTnLst>
                                </p:cTn>
                              </p:par>
                              <p:par>
                                <p:cTn id="101" presetID="31" presetClass="entr" presetSubtype="0" fill="hold" nodeType="withEffect">
                                  <p:stCondLst>
                                    <p:cond delay="0"/>
                                  </p:stCondLst>
                                  <p:childTnLst>
                                    <p:set>
                                      <p:cBhvr>
                                        <p:cTn id="102" dur="1" fill="hold">
                                          <p:stCondLst>
                                            <p:cond delay="0"/>
                                          </p:stCondLst>
                                        </p:cTn>
                                        <p:tgtEl>
                                          <p:spTgt spid="3">
                                            <p:txEl>
                                              <p:pRg st="15" end="15"/>
                                            </p:txEl>
                                          </p:spTgt>
                                        </p:tgtEl>
                                        <p:attrNameLst>
                                          <p:attrName>style.visibility</p:attrName>
                                        </p:attrNameLst>
                                      </p:cBhvr>
                                      <p:to>
                                        <p:strVal val="visible"/>
                                      </p:to>
                                    </p:set>
                                    <p:anim calcmode="lin" valueType="num">
                                      <p:cBhvr>
                                        <p:cTn id="103" dur="10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104" dur="1000" fill="hold"/>
                                        <p:tgtEl>
                                          <p:spTgt spid="3">
                                            <p:txEl>
                                              <p:pRg st="15" end="15"/>
                                            </p:txEl>
                                          </p:spTgt>
                                        </p:tgtEl>
                                        <p:attrNameLst>
                                          <p:attrName>ppt_h</p:attrName>
                                        </p:attrNameLst>
                                      </p:cBhvr>
                                      <p:tavLst>
                                        <p:tav tm="0">
                                          <p:val>
                                            <p:fltVal val="0"/>
                                          </p:val>
                                        </p:tav>
                                        <p:tav tm="100000">
                                          <p:val>
                                            <p:strVal val="#ppt_h"/>
                                          </p:val>
                                        </p:tav>
                                      </p:tavLst>
                                    </p:anim>
                                    <p:anim calcmode="lin" valueType="num">
                                      <p:cBhvr>
                                        <p:cTn id="105" dur="1000" fill="hold"/>
                                        <p:tgtEl>
                                          <p:spTgt spid="3">
                                            <p:txEl>
                                              <p:pRg st="15" end="15"/>
                                            </p:txEl>
                                          </p:spTgt>
                                        </p:tgtEl>
                                        <p:attrNameLst>
                                          <p:attrName>style.rotation</p:attrName>
                                        </p:attrNameLst>
                                      </p:cBhvr>
                                      <p:tavLst>
                                        <p:tav tm="0">
                                          <p:val>
                                            <p:fltVal val="90"/>
                                          </p:val>
                                        </p:tav>
                                        <p:tav tm="100000">
                                          <p:val>
                                            <p:fltVal val="0"/>
                                          </p:val>
                                        </p:tav>
                                      </p:tavLst>
                                    </p:anim>
                                    <p:animEffect transition="in" filter="fade">
                                      <p:cBhvr>
                                        <p:cTn id="106" dur="1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AEA42D-9CC4-526E-B307-A4ACEDDB314E}"/>
              </a:ext>
            </a:extLst>
          </p:cNvPr>
          <p:cNvSpPr>
            <a:spLocks noGrp="1"/>
          </p:cNvSpPr>
          <p:nvPr>
            <p:ph type="title"/>
          </p:nvPr>
        </p:nvSpPr>
        <p:spPr>
          <a:xfrm>
            <a:off x="1798115" y="1808855"/>
            <a:ext cx="2552956" cy="3240290"/>
          </a:xfrm>
        </p:spPr>
        <p:txBody>
          <a:bodyPr>
            <a:normAutofit/>
          </a:bodyPr>
          <a:lstStyle/>
          <a:p>
            <a:pPr algn="ctr"/>
            <a:r>
              <a:rPr lang="en-US" sz="2400" b="1">
                <a:solidFill>
                  <a:schemeClr val="tx1">
                    <a:lumMod val="65000"/>
                    <a:lumOff val="35000"/>
                  </a:schemeClr>
                </a:solidFill>
                <a:latin typeface="Arial" panose="020B0604020202020204" pitchFamily="34" charset="0"/>
                <a:cs typeface="Arial" panose="020B0604020202020204" pitchFamily="34" charset="0"/>
              </a:rPr>
              <a:t>2. Isolation and Quarantine </a:t>
            </a:r>
          </a:p>
        </p:txBody>
      </p:sp>
      <p:sp>
        <p:nvSpPr>
          <p:cNvPr id="3" name="Content Placeholder 2">
            <a:extLst>
              <a:ext uri="{FF2B5EF4-FFF2-40B4-BE49-F238E27FC236}">
                <a16:creationId xmlns:a16="http://schemas.microsoft.com/office/drawing/2014/main" id="{CF607861-01F8-32BB-4D6B-E78806C58765}"/>
              </a:ext>
            </a:extLst>
          </p:cNvPr>
          <p:cNvSpPr>
            <a:spLocks noGrp="1"/>
          </p:cNvSpPr>
          <p:nvPr>
            <p:ph idx="1"/>
          </p:nvPr>
        </p:nvSpPr>
        <p:spPr>
          <a:xfrm>
            <a:off x="6958856" y="871442"/>
            <a:ext cx="4363748" cy="5115116"/>
          </a:xfrm>
        </p:spPr>
        <p:txBody>
          <a:bodyPr anchor="ctr">
            <a:normAutofit/>
          </a:bodyPr>
          <a:lstStyle/>
          <a:p>
            <a:pPr marL="0" indent="0">
              <a:buNone/>
            </a:pPr>
            <a:r>
              <a:rPr lang="en-GB" sz="1100" b="1" u="sng" noProof="1">
                <a:solidFill>
                  <a:schemeClr val="tx1">
                    <a:lumMod val="65000"/>
                    <a:lumOff val="35000"/>
                  </a:schemeClr>
                </a:solidFill>
                <a:latin typeface="Arial" panose="020B0604020202020204" pitchFamily="34" charset="0"/>
                <a:cs typeface="Arial" panose="020B0604020202020204" pitchFamily="34" charset="0"/>
              </a:rPr>
              <a:t>Break chains of transmission </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r>
              <a:rPr lang="en-GB" sz="1100" b="1" noProof="1">
                <a:solidFill>
                  <a:schemeClr val="tx1">
                    <a:lumMod val="65000"/>
                    <a:lumOff val="35000"/>
                  </a:schemeClr>
                </a:solidFill>
                <a:latin typeface="Arial" panose="020B0604020202020204" pitchFamily="34" charset="0"/>
                <a:cs typeface="Arial" panose="020B0604020202020204" pitchFamily="34" charset="0"/>
              </a:rPr>
              <a:t>Isolation: </a:t>
            </a:r>
            <a:r>
              <a:rPr lang="en-GB" sz="1100" noProof="1">
                <a:solidFill>
                  <a:schemeClr val="tx1">
                    <a:lumMod val="65000"/>
                    <a:lumOff val="35000"/>
                  </a:schemeClr>
                </a:solidFill>
                <a:latin typeface="Arial" panose="020B0604020202020204" pitchFamily="34" charset="0"/>
                <a:cs typeface="Arial" panose="020B0604020202020204" pitchFamily="34" charset="0"/>
              </a:rPr>
              <a:t>separate infected individual;</a:t>
            </a:r>
          </a:p>
          <a:p>
            <a:r>
              <a:rPr lang="en-GB" sz="1100" b="1" noProof="1">
                <a:solidFill>
                  <a:schemeClr val="tx1">
                    <a:lumMod val="65000"/>
                    <a:lumOff val="35000"/>
                  </a:schemeClr>
                </a:solidFill>
                <a:latin typeface="Arial" panose="020B0604020202020204" pitchFamily="34" charset="0"/>
                <a:cs typeface="Arial" panose="020B0604020202020204" pitchFamily="34" charset="0"/>
              </a:rPr>
              <a:t>Quarantine: </a:t>
            </a:r>
            <a:r>
              <a:rPr lang="en-GB" sz="1100" noProof="1">
                <a:solidFill>
                  <a:schemeClr val="tx1">
                    <a:lumMod val="65000"/>
                    <a:lumOff val="35000"/>
                  </a:schemeClr>
                </a:solidFill>
                <a:latin typeface="Arial" panose="020B0604020202020204" pitchFamily="34" charset="0"/>
                <a:cs typeface="Arial" panose="020B0604020202020204" pitchFamily="34" charset="0"/>
              </a:rPr>
              <a:t>restrict movement of exposed but a symptomatic individual;</a:t>
            </a:r>
            <a:r>
              <a:rPr lang="en-GB" sz="1100" b="1" u="sng" noProof="1">
                <a:solidFill>
                  <a:schemeClr val="tx1">
                    <a:lumMod val="65000"/>
                    <a:lumOff val="35000"/>
                  </a:schemeClr>
                </a:solidFill>
                <a:latin typeface="Arial" panose="020B0604020202020204" pitchFamily="34" charset="0"/>
                <a:cs typeface="Arial" panose="020B0604020202020204" pitchFamily="34" charset="0"/>
              </a:rPr>
              <a:t> </a:t>
            </a:r>
          </a:p>
          <a:p>
            <a:r>
              <a:rPr lang="en-GB" sz="1100" noProof="1">
                <a:solidFill>
                  <a:schemeClr val="tx1">
                    <a:lumMod val="65000"/>
                    <a:lumOff val="35000"/>
                  </a:schemeClr>
                </a:solidFill>
                <a:latin typeface="Arial" panose="020B0604020202020204" pitchFamily="34" charset="0"/>
                <a:cs typeface="Arial" panose="020B0604020202020204" pitchFamily="34" charset="0"/>
              </a:rPr>
              <a:t>Home- based has been or facility- based options depending on severity.</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This approach has been used historically since outbreaks like the Black death.</a:t>
            </a:r>
          </a:p>
          <a:p>
            <a:pPr marL="0" indent="0">
              <a:buNone/>
            </a:pPr>
            <a:endParaRPr lang="en-GB" sz="1100" noProof="1">
              <a:solidFill>
                <a:schemeClr val="tx1">
                  <a:lumMod val="65000"/>
                  <a:lumOff val="35000"/>
                </a:schemeClr>
              </a:solidFill>
              <a:latin typeface="Arial" panose="020B0604020202020204" pitchFamily="34" charset="0"/>
              <a:cs typeface="Arial" panose="020B0604020202020204" pitchFamily="34" charset="0"/>
            </a:endParaRP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4. Vaccination</a:t>
            </a: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Build population immunity and prevent severe disease.</a:t>
            </a:r>
          </a:p>
          <a:p>
            <a:pPr marL="0" indent="0">
              <a:buNone/>
            </a:pPr>
            <a:r>
              <a:rPr lang="en-GB" sz="1100" b="1" u="sng" noProof="1">
                <a:solidFill>
                  <a:schemeClr val="tx1">
                    <a:lumMod val="65000"/>
                    <a:lumOff val="35000"/>
                  </a:schemeClr>
                </a:solidFill>
                <a:latin typeface="Arial" panose="020B0604020202020204" pitchFamily="34" charset="0"/>
                <a:cs typeface="Arial" panose="020B0604020202020204" pitchFamily="34" charset="0"/>
              </a:rPr>
              <a:t>Strategies:</a:t>
            </a:r>
          </a:p>
          <a:p>
            <a:pPr marL="0" indent="0">
              <a:buNone/>
            </a:pPr>
            <a:endParaRPr lang="en-GB" sz="1100" b="1" u="sng" noProof="1">
              <a:solidFill>
                <a:schemeClr val="tx1">
                  <a:lumMod val="65000"/>
                  <a:lumOff val="35000"/>
                </a:schemeClr>
              </a:solidFill>
              <a:latin typeface="Arial" panose="020B0604020202020204" pitchFamily="34" charset="0"/>
              <a:cs typeface="Arial" panose="020B0604020202020204" pitchFamily="34" charset="0"/>
            </a:endParaRPr>
          </a:p>
          <a:p>
            <a:r>
              <a:rPr lang="en-GB" sz="1100" noProof="1">
                <a:solidFill>
                  <a:schemeClr val="tx1">
                    <a:lumMod val="65000"/>
                    <a:lumOff val="35000"/>
                  </a:schemeClr>
                </a:solidFill>
                <a:latin typeface="Arial" panose="020B0604020202020204" pitchFamily="34" charset="0"/>
                <a:cs typeface="Arial" panose="020B0604020202020204" pitchFamily="34" charset="0"/>
              </a:rPr>
              <a:t>Mass vaccination campaigns;</a:t>
            </a:r>
          </a:p>
          <a:p>
            <a:r>
              <a:rPr lang="en-GB" sz="1100" noProof="1">
                <a:solidFill>
                  <a:schemeClr val="tx1">
                    <a:lumMod val="65000"/>
                    <a:lumOff val="35000"/>
                  </a:schemeClr>
                </a:solidFill>
                <a:latin typeface="Arial" panose="020B0604020202020204" pitchFamily="34" charset="0"/>
                <a:cs typeface="Arial" panose="020B0604020202020204" pitchFamily="34" charset="0"/>
              </a:rPr>
              <a:t>Ring vaccination (vaccinating contacts around confirmed cases);</a:t>
            </a:r>
          </a:p>
          <a:p>
            <a:r>
              <a:rPr lang="en-GB" sz="1100" noProof="1">
                <a:solidFill>
                  <a:schemeClr val="tx1">
                    <a:lumMod val="65000"/>
                    <a:lumOff val="35000"/>
                  </a:schemeClr>
                </a:solidFill>
                <a:latin typeface="Arial" panose="020B0604020202020204" pitchFamily="34" charset="0"/>
                <a:cs typeface="Arial" panose="020B0604020202020204" pitchFamily="34" charset="0"/>
              </a:rPr>
              <a:t>Booster programs when immunity wanes.</a:t>
            </a:r>
          </a:p>
          <a:p>
            <a:pPr marL="0" indent="0">
              <a:buNone/>
            </a:pPr>
            <a:r>
              <a:rPr lang="en-GB" sz="1100" noProof="1">
                <a:solidFill>
                  <a:schemeClr val="tx1">
                    <a:lumMod val="65000"/>
                    <a:lumOff val="35000"/>
                  </a:schemeClr>
                </a:solidFill>
                <a:latin typeface="Arial" panose="020B0604020202020204" pitchFamily="34" charset="0"/>
                <a:cs typeface="Arial" panose="020B0604020202020204" pitchFamily="34" charset="0"/>
              </a:rPr>
              <a:t>For example: widespread vaccination eliminated </a:t>
            </a:r>
            <a:r>
              <a:rPr lang="en-GB" sz="1100" u="sng" noProof="1">
                <a:solidFill>
                  <a:schemeClr val="tx1">
                    <a:lumMod val="65000"/>
                    <a:lumOff val="35000"/>
                  </a:schemeClr>
                </a:solidFill>
                <a:latin typeface="Arial" panose="020B0604020202020204" pitchFamily="34" charset="0"/>
                <a:cs typeface="Arial" panose="020B0604020202020204" pitchFamily="34" charset="0"/>
              </a:rPr>
              <a:t>smallpox</a:t>
            </a:r>
            <a:r>
              <a:rPr lang="en-GB" sz="1100" noProof="1">
                <a:solidFill>
                  <a:schemeClr val="tx1">
                    <a:lumMod val="65000"/>
                    <a:lumOff val="35000"/>
                  </a:schemeClr>
                </a:solidFill>
                <a:latin typeface="Arial" panose="020B0604020202020204" pitchFamily="34" charset="0"/>
                <a:cs typeface="Arial" panose="020B0604020202020204" pitchFamily="34" charset="0"/>
              </a:rPr>
              <a:t> globally.</a:t>
            </a:r>
          </a:p>
          <a:p>
            <a:pPr marL="0" indent="0">
              <a:buNone/>
            </a:pPr>
            <a:endParaRPr lang="en-US" sz="1100">
              <a:solidFill>
                <a:schemeClr val="tx1">
                  <a:lumMod val="65000"/>
                  <a:lumOff val="35000"/>
                </a:schemeClr>
              </a:solidFill>
            </a:endParaRPr>
          </a:p>
        </p:txBody>
      </p:sp>
    </p:spTree>
    <p:extLst>
      <p:ext uri="{BB962C8B-B14F-4D97-AF65-F5344CB8AC3E}">
        <p14:creationId xmlns:p14="http://schemas.microsoft.com/office/powerpoint/2010/main" val="104135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apsules and pills inside a glass bowl">
            <a:extLst>
              <a:ext uri="{FF2B5EF4-FFF2-40B4-BE49-F238E27FC236}">
                <a16:creationId xmlns:a16="http://schemas.microsoft.com/office/drawing/2014/main" id="{DD3D5E01-81AA-79AE-9072-4D1E4CFBBEBF}"/>
              </a:ext>
            </a:extLst>
          </p:cNvPr>
          <p:cNvPicPr>
            <a:picLocks noChangeAspect="1"/>
          </p:cNvPicPr>
          <p:nvPr/>
        </p:nvPicPr>
        <p:blipFill>
          <a:blip r:embed="rId2">
            <a:alphaModFix amt="60000"/>
          </a:blip>
          <a:srcRect t="19000" b="600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7F5D0F81-B34A-582F-D0AB-E3F7A16159E5}"/>
              </a:ext>
            </a:extLst>
          </p:cNvPr>
          <p:cNvSpPr>
            <a:spLocks noGrp="1"/>
          </p:cNvSpPr>
          <p:nvPr>
            <p:ph type="title"/>
          </p:nvPr>
        </p:nvSpPr>
        <p:spPr>
          <a:xfrm>
            <a:off x="838200" y="557189"/>
            <a:ext cx="4155825" cy="5571898"/>
          </a:xfrm>
        </p:spPr>
        <p:txBody>
          <a:bodyPr>
            <a:normAutofit/>
          </a:bodyPr>
          <a:lstStyle/>
          <a:p>
            <a:r>
              <a:rPr lang="en-US" u="sng" dirty="0">
                <a:solidFill>
                  <a:srgbClr val="FFFFFF"/>
                </a:solidFill>
                <a:latin typeface="Arial" panose="020B0604020202020204" pitchFamily="34" charset="0"/>
                <a:cs typeface="Arial" panose="020B0604020202020204" pitchFamily="34" charset="0"/>
              </a:rPr>
              <a:t>3. Treatment and clinical management: </a:t>
            </a:r>
            <a:br>
              <a:rPr lang="en-US" u="sng" dirty="0">
                <a:solidFill>
                  <a:srgbClr val="FFFFFF"/>
                </a:solidFill>
                <a:latin typeface="Arial Hebrew" pitchFamily="2" charset="-79"/>
                <a:cs typeface="Arial Hebrew" pitchFamily="2" charset="-79"/>
              </a:rPr>
            </a:br>
            <a:endParaRPr lang="en-US" dirty="0">
              <a:solidFill>
                <a:srgbClr val="FFFFFF"/>
              </a:solidFill>
            </a:endParaRPr>
          </a:p>
        </p:txBody>
      </p:sp>
      <p:sp>
        <p:nvSpPr>
          <p:cNvPr id="3" name="Content Placeholder 2">
            <a:extLst>
              <a:ext uri="{FF2B5EF4-FFF2-40B4-BE49-F238E27FC236}">
                <a16:creationId xmlns:a16="http://schemas.microsoft.com/office/drawing/2014/main" id="{01F484A6-E59F-5C9F-4042-2214FC1C29E2}"/>
              </a:ext>
            </a:extLst>
          </p:cNvPr>
          <p:cNvSpPr>
            <a:spLocks noGrp="1"/>
          </p:cNvSpPr>
          <p:nvPr>
            <p:ph idx="1"/>
          </p:nvPr>
        </p:nvSpPr>
        <p:spPr>
          <a:xfrm>
            <a:off x="5186552" y="557189"/>
            <a:ext cx="6167246" cy="5571898"/>
          </a:xfrm>
        </p:spPr>
        <p:txBody>
          <a:bodyPr anchor="ctr">
            <a:normAutofit/>
          </a:bodyPr>
          <a:lstStyle/>
          <a:p>
            <a:pPr marL="0" indent="0">
              <a:buNone/>
            </a:pPr>
            <a:endParaRPr lang="en-GB" sz="1100" u="sng"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Reduce severity, deaths and secondary spread.</a:t>
            </a:r>
          </a:p>
          <a:p>
            <a:pPr marL="0" indent="0">
              <a:buNone/>
            </a:pPr>
            <a:r>
              <a:rPr lang="en-GB" sz="1100" b="1" u="sng" noProof="1">
                <a:solidFill>
                  <a:srgbClr val="FFFFFF"/>
                </a:solidFill>
                <a:latin typeface="Arial" panose="020B0604020202020204" pitchFamily="34" charset="0"/>
                <a:cs typeface="Arial" panose="020B0604020202020204" pitchFamily="34" charset="0"/>
              </a:rPr>
              <a:t>Strategies; </a:t>
            </a:r>
          </a:p>
          <a:p>
            <a:r>
              <a:rPr lang="en-GB" sz="1100" noProof="1">
                <a:solidFill>
                  <a:srgbClr val="FFFFFF"/>
                </a:solidFill>
                <a:latin typeface="Arial" panose="020B0604020202020204" pitchFamily="34" charset="0"/>
                <a:cs typeface="Arial" panose="020B0604020202020204" pitchFamily="34" charset="0"/>
              </a:rPr>
              <a:t>Antiviral or antibiotic therapy (when applicable);</a:t>
            </a:r>
          </a:p>
          <a:p>
            <a:r>
              <a:rPr lang="en-GB" sz="1100" noProof="1">
                <a:solidFill>
                  <a:srgbClr val="FFFFFF"/>
                </a:solidFill>
                <a:latin typeface="Arial" panose="020B0604020202020204" pitchFamily="34" charset="0"/>
                <a:cs typeface="Arial" panose="020B0604020202020204" pitchFamily="34" charset="0"/>
              </a:rPr>
              <a:t>Supportive hospital care;</a:t>
            </a:r>
          </a:p>
          <a:p>
            <a:r>
              <a:rPr lang="en-GB" sz="1100" noProof="1">
                <a:solidFill>
                  <a:srgbClr val="FFFFFF"/>
                </a:solidFill>
                <a:latin typeface="Arial" panose="020B0604020202020204" pitchFamily="34" charset="0"/>
                <a:cs typeface="Arial" panose="020B0604020202020204" pitchFamily="34" charset="0"/>
              </a:rPr>
              <a:t>Expanding health care capacity during surges;</a:t>
            </a:r>
          </a:p>
          <a:p>
            <a:r>
              <a:rPr lang="en-GB" sz="1100" noProof="1">
                <a:solidFill>
                  <a:srgbClr val="FFFFFF"/>
                </a:solidFill>
                <a:latin typeface="Arial" panose="020B0604020202020204" pitchFamily="34" charset="0"/>
                <a:cs typeface="Arial" panose="020B0604020202020204" pitchFamily="34" charset="0"/>
              </a:rPr>
              <a:t>Effective treatment reduces mortality and may shorten infections periods.</a:t>
            </a:r>
          </a:p>
          <a:p>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b="1" u="sng" noProof="1">
                <a:solidFill>
                  <a:srgbClr val="FFFFFF"/>
                </a:solidFill>
                <a:latin typeface="Arial" panose="020B0604020202020204" pitchFamily="34" charset="0"/>
                <a:cs typeface="Arial" panose="020B0604020202020204" pitchFamily="34" charset="0"/>
              </a:rPr>
              <a:t>6. No- Pharmaceutical interventions (NPIS)</a:t>
            </a:r>
          </a:p>
          <a:p>
            <a:pPr marL="0" indent="0">
              <a:buNone/>
            </a:pPr>
            <a:r>
              <a:rPr lang="en-GB" sz="1100" noProof="1">
                <a:solidFill>
                  <a:srgbClr val="FFFFFF"/>
                </a:solidFill>
                <a:latin typeface="Arial" panose="020B0604020202020204" pitchFamily="34" charset="0"/>
                <a:cs typeface="Arial" panose="020B0604020202020204" pitchFamily="34" charset="0"/>
              </a:rPr>
              <a:t>Used especially when vaccine or treatments are unavailable.</a:t>
            </a:r>
          </a:p>
          <a:p>
            <a:pPr marL="0" indent="0">
              <a:buNone/>
            </a:pPr>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Examples: masks-wearing </a:t>
            </a:r>
          </a:p>
          <a:p>
            <a:pPr marL="0" indent="0">
              <a:buNone/>
            </a:pPr>
            <a:endParaRPr lang="en-GB" sz="1100" noProof="1">
              <a:solidFill>
                <a:srgbClr val="FFFFFF"/>
              </a:solidFill>
              <a:latin typeface="Arial" panose="020B0604020202020204" pitchFamily="34" charset="0"/>
              <a:cs typeface="Arial" panose="020B0604020202020204" pitchFamily="34" charset="0"/>
            </a:endParaRPr>
          </a:p>
          <a:p>
            <a:r>
              <a:rPr lang="en-GB" sz="1100" noProof="1">
                <a:solidFill>
                  <a:srgbClr val="FFFFFF"/>
                </a:solidFill>
                <a:latin typeface="Arial" panose="020B0604020202020204" pitchFamily="34" charset="0"/>
                <a:cs typeface="Arial" panose="020B0604020202020204" pitchFamily="34" charset="0"/>
              </a:rPr>
              <a:t>Physical distancing;</a:t>
            </a:r>
          </a:p>
          <a:p>
            <a:r>
              <a:rPr lang="en-GB" sz="1100" noProof="1">
                <a:solidFill>
                  <a:srgbClr val="FFFFFF"/>
                </a:solidFill>
                <a:latin typeface="Arial" panose="020B0604020202020204" pitchFamily="34" charset="0"/>
                <a:cs typeface="Arial" panose="020B0604020202020204" pitchFamily="34" charset="0"/>
              </a:rPr>
              <a:t>School closures;</a:t>
            </a:r>
          </a:p>
          <a:p>
            <a:r>
              <a:rPr lang="en-GB" sz="1100" noProof="1">
                <a:solidFill>
                  <a:srgbClr val="FFFFFF"/>
                </a:solidFill>
                <a:latin typeface="Arial" panose="020B0604020202020204" pitchFamily="34" charset="0"/>
                <a:cs typeface="Arial" panose="020B0604020202020204" pitchFamily="34" charset="0"/>
              </a:rPr>
              <a:t>Limiting mass gatherings;</a:t>
            </a:r>
          </a:p>
          <a:p>
            <a:r>
              <a:rPr lang="en-GB" sz="1100" noProof="1">
                <a:solidFill>
                  <a:srgbClr val="FFFFFF"/>
                </a:solidFill>
                <a:latin typeface="Arial" panose="020B0604020202020204" pitchFamily="34" charset="0"/>
                <a:cs typeface="Arial" panose="020B0604020202020204" pitchFamily="34" charset="0"/>
              </a:rPr>
              <a:t>Travel restrictions.</a:t>
            </a:r>
          </a:p>
          <a:p>
            <a:endParaRPr lang="en-GB" sz="1100" noProof="1">
              <a:solidFill>
                <a:srgbClr val="FFFFFF"/>
              </a:solidFill>
              <a:latin typeface="Arial" panose="020B0604020202020204" pitchFamily="34" charset="0"/>
              <a:cs typeface="Arial" panose="020B0604020202020204" pitchFamily="34" charset="0"/>
            </a:endParaRPr>
          </a:p>
          <a:p>
            <a:pPr marL="0" indent="0">
              <a:buNone/>
            </a:pPr>
            <a:r>
              <a:rPr lang="en-GB" sz="1100" noProof="1">
                <a:solidFill>
                  <a:srgbClr val="FFFFFF"/>
                </a:solidFill>
                <a:latin typeface="Arial" panose="020B0604020202020204" pitchFamily="34" charset="0"/>
                <a:cs typeface="Arial" panose="020B0604020202020204" pitchFamily="34" charset="0"/>
              </a:rPr>
              <a:t>These were widely applied during the early phase of covid-19</a:t>
            </a:r>
            <a:r>
              <a:rPr lang="en-US" sz="1100" dirty="0">
                <a:solidFill>
                  <a:srgbClr val="FFFFFF"/>
                </a:solidFill>
                <a:latin typeface="Arial Hebrew" pitchFamily="2" charset="-79"/>
                <a:cs typeface="Arial Hebrew" pitchFamily="2" charset="-79"/>
              </a:rPr>
              <a:t>.</a:t>
            </a:r>
          </a:p>
          <a:p>
            <a:pPr marL="0" indent="0">
              <a:buNone/>
            </a:pPr>
            <a:endParaRPr lang="en-US" sz="1100" dirty="0">
              <a:solidFill>
                <a:srgbClr val="FFFFFF"/>
              </a:solidFill>
            </a:endParaRPr>
          </a:p>
        </p:txBody>
      </p:sp>
    </p:spTree>
    <p:extLst>
      <p:ext uri="{BB962C8B-B14F-4D97-AF65-F5344CB8AC3E}">
        <p14:creationId xmlns:p14="http://schemas.microsoft.com/office/powerpoint/2010/main" val="89433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442A8-C7D9-31B4-D9D0-2D37AA9B3D7C}"/>
              </a:ext>
            </a:extLst>
          </p:cNvPr>
          <p:cNvSpPr>
            <a:spLocks noGrp="1"/>
          </p:cNvSpPr>
          <p:nvPr>
            <p:ph type="title"/>
          </p:nvPr>
        </p:nvSpPr>
        <p:spPr>
          <a:xfrm>
            <a:off x="686834" y="1153572"/>
            <a:ext cx="3200400" cy="4461163"/>
          </a:xfrm>
        </p:spPr>
        <p:txBody>
          <a:bodyPr>
            <a:normAutofit/>
          </a:bodyPr>
          <a:lstStyle/>
          <a:p>
            <a:r>
              <a:rPr lang="en-GB" sz="3400" noProof="1">
                <a:solidFill>
                  <a:srgbClr val="FFFFFF"/>
                </a:solidFill>
                <a:latin typeface="Arial" panose="020B0604020202020204" pitchFamily="34" charset="0"/>
                <a:cs typeface="Arial" panose="020B0604020202020204" pitchFamily="34" charset="0"/>
              </a:rPr>
              <a:t>4. </a:t>
            </a:r>
            <a:r>
              <a:rPr lang="en-GB" sz="3400" u="sng" noProof="1">
                <a:solidFill>
                  <a:srgbClr val="FFFFFF"/>
                </a:solidFill>
                <a:latin typeface="Arial" panose="020B0604020202020204" pitchFamily="34" charset="0"/>
                <a:cs typeface="Arial" panose="020B0604020202020204" pitchFamily="34" charset="0"/>
              </a:rPr>
              <a:t>Public communication and community engagement:</a:t>
            </a:r>
            <a:br>
              <a:rPr lang="en-GB" sz="3400" u="sng" noProof="1">
                <a:solidFill>
                  <a:srgbClr val="FFFFFF"/>
                </a:solidFill>
                <a:latin typeface="Arial Hebrew" pitchFamily="2" charset="-79"/>
                <a:cs typeface="Arial Hebrew" pitchFamily="2" charset="-79"/>
              </a:rPr>
            </a:br>
            <a:endParaRPr lang="en-GB" sz="3400" noProof="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901E34-6F2F-49B6-9169-AAA8CE86EB8D}"/>
              </a:ext>
            </a:extLst>
          </p:cNvPr>
          <p:cNvSpPr>
            <a:spLocks noGrp="1"/>
          </p:cNvSpPr>
          <p:nvPr>
            <p:ph idx="1"/>
          </p:nvPr>
        </p:nvSpPr>
        <p:spPr>
          <a:xfrm>
            <a:off x="4447308" y="591344"/>
            <a:ext cx="6906491" cy="5585619"/>
          </a:xfrm>
        </p:spPr>
        <p:txBody>
          <a:bodyPr anchor="ctr">
            <a:normAutofit/>
          </a:bodyPr>
          <a:lstStyle/>
          <a:p>
            <a:pPr marL="0" indent="0">
              <a:buNone/>
            </a:pPr>
            <a:endParaRPr lang="en-GB" sz="1100" u="sng" noProof="1">
              <a:latin typeface="Arial" panose="020B0604020202020204" pitchFamily="34" charset="0"/>
              <a:cs typeface="Arial" panose="020B0604020202020204" pitchFamily="34" charset="0"/>
            </a:endParaRPr>
          </a:p>
          <a:p>
            <a:pPr marL="0" indent="0">
              <a:buNone/>
            </a:pPr>
            <a:r>
              <a:rPr lang="en-GB" sz="1100" b="1" noProof="1">
                <a:latin typeface="Arial" panose="020B0604020202020204" pitchFamily="34" charset="0"/>
                <a:cs typeface="Arial" panose="020B0604020202020204" pitchFamily="34" charset="0"/>
              </a:rPr>
              <a:t>Promote trust and compliance.</a:t>
            </a:r>
          </a:p>
          <a:p>
            <a:endParaRPr lang="en-GB" sz="1100" noProof="1">
              <a:latin typeface="Arial" panose="020B0604020202020204" pitchFamily="34" charset="0"/>
              <a:cs typeface="Arial" panose="020B0604020202020204" pitchFamily="34" charset="0"/>
            </a:endParaRPr>
          </a:p>
          <a:p>
            <a:r>
              <a:rPr lang="en-GB" sz="1100" noProof="1">
                <a:latin typeface="Arial" panose="020B0604020202020204" pitchFamily="34" charset="0"/>
                <a:cs typeface="Arial" panose="020B0604020202020204" pitchFamily="34" charset="0"/>
              </a:rPr>
              <a:t>Clear, transparent messaging;</a:t>
            </a:r>
          </a:p>
          <a:p>
            <a:r>
              <a:rPr lang="en-GB" sz="1100" noProof="1">
                <a:latin typeface="Arial" panose="020B0604020202020204" pitchFamily="34" charset="0"/>
                <a:cs typeface="Arial" panose="020B0604020202020204" pitchFamily="34" charset="0"/>
              </a:rPr>
              <a:t>Addressing misinformation;</a:t>
            </a:r>
          </a:p>
          <a:p>
            <a:r>
              <a:rPr lang="en-GB" sz="1100" noProof="1">
                <a:latin typeface="Arial" panose="020B0604020202020204" pitchFamily="34" charset="0"/>
                <a:cs typeface="Arial" panose="020B0604020202020204" pitchFamily="34" charset="0"/>
              </a:rPr>
              <a:t>Culturally appropriate outreach;</a:t>
            </a:r>
          </a:p>
          <a:p>
            <a:r>
              <a:rPr lang="en-GB" sz="1100" noProof="1">
                <a:latin typeface="Arial" panose="020B0604020202020204" pitchFamily="34" charset="0"/>
                <a:cs typeface="Arial" panose="020B0604020202020204" pitchFamily="34" charset="0"/>
              </a:rPr>
              <a:t>Working with community leaders.</a:t>
            </a:r>
          </a:p>
          <a:p>
            <a:pPr marL="0" indent="0">
              <a:buNone/>
            </a:pPr>
            <a:r>
              <a:rPr lang="en-GB" sz="1100" noProof="1">
                <a:latin typeface="Arial" panose="020B0604020202020204" pitchFamily="34" charset="0"/>
                <a:cs typeface="Arial" panose="020B0604020202020204" pitchFamily="34" charset="0"/>
              </a:rPr>
              <a:t>Poor communication can worsen outbreak even when medical tools exist.</a:t>
            </a:r>
          </a:p>
          <a:p>
            <a:pPr marL="0" indent="0">
              <a:buNone/>
            </a:pPr>
            <a:endParaRPr lang="en-GB" sz="1100" b="1" u="sng" noProof="1">
              <a:latin typeface="Arial" panose="020B0604020202020204" pitchFamily="34" charset="0"/>
              <a:cs typeface="Arial" panose="020B0604020202020204" pitchFamily="34" charset="0"/>
            </a:endParaRPr>
          </a:p>
          <a:p>
            <a:pPr marL="0" indent="0">
              <a:buNone/>
            </a:pPr>
            <a:r>
              <a:rPr lang="en-GB" sz="1100" b="1" u="sng" noProof="1">
                <a:latin typeface="Arial" panose="020B0604020202020204" pitchFamily="34" charset="0"/>
                <a:cs typeface="Arial" panose="020B0604020202020204" pitchFamily="34" charset="0"/>
              </a:rPr>
              <a:t>5. Infection prevention and control (IPC).</a:t>
            </a:r>
          </a:p>
          <a:p>
            <a:pPr marL="0" indent="0">
              <a:buNone/>
            </a:pPr>
            <a:endParaRPr lang="en-GB" sz="1100" noProof="1">
              <a:latin typeface="Arial" panose="020B0604020202020204" pitchFamily="34" charset="0"/>
              <a:cs typeface="Arial" panose="020B0604020202020204" pitchFamily="34" charset="0"/>
            </a:endParaRPr>
          </a:p>
          <a:p>
            <a:pPr marL="0" indent="0">
              <a:buNone/>
            </a:pPr>
            <a:r>
              <a:rPr lang="en-GB" sz="1100" noProof="1">
                <a:latin typeface="Arial" panose="020B0604020202020204" pitchFamily="34" charset="0"/>
                <a:cs typeface="Arial" panose="020B0604020202020204" pitchFamily="34" charset="0"/>
              </a:rPr>
              <a:t>Especially important in health care setting. </a:t>
            </a:r>
          </a:p>
          <a:p>
            <a:pPr marL="0" indent="0">
              <a:buNone/>
            </a:pPr>
            <a:endParaRPr lang="en-GB" sz="1100" noProof="1">
              <a:latin typeface="Arial" panose="020B0604020202020204" pitchFamily="34" charset="0"/>
              <a:cs typeface="Arial" panose="020B0604020202020204" pitchFamily="34" charset="0"/>
            </a:endParaRPr>
          </a:p>
          <a:p>
            <a:pPr marL="0" indent="0">
              <a:buNone/>
            </a:pPr>
            <a:r>
              <a:rPr lang="en-GB" sz="1100" b="1" u="sng" noProof="1">
                <a:latin typeface="Arial" panose="020B0604020202020204" pitchFamily="34" charset="0"/>
                <a:cs typeface="Arial" panose="020B0604020202020204" pitchFamily="34" charset="0"/>
              </a:rPr>
              <a:t>Measures:</a:t>
            </a:r>
          </a:p>
          <a:p>
            <a:r>
              <a:rPr lang="en-GB" sz="1100" noProof="1">
                <a:latin typeface="Arial" panose="020B0604020202020204" pitchFamily="34" charset="0"/>
                <a:cs typeface="Arial" panose="020B0604020202020204" pitchFamily="34" charset="0"/>
              </a:rPr>
              <a:t>Hand hygiene </a:t>
            </a:r>
          </a:p>
          <a:p>
            <a:r>
              <a:rPr lang="en-GB" sz="1100" noProof="1">
                <a:latin typeface="Arial" panose="020B0604020202020204" pitchFamily="34" charset="0"/>
                <a:cs typeface="Arial" panose="020B0604020202020204" pitchFamily="34" charset="0"/>
              </a:rPr>
              <a:t>Personal protective equipment (PPE);</a:t>
            </a:r>
          </a:p>
          <a:p>
            <a:r>
              <a:rPr lang="en-GB" sz="1100" noProof="1">
                <a:latin typeface="Arial" panose="020B0604020202020204" pitchFamily="34" charset="0"/>
                <a:cs typeface="Arial" panose="020B0604020202020204" pitchFamily="34" charset="0"/>
              </a:rPr>
              <a:t>Ventilation improvements;</a:t>
            </a:r>
          </a:p>
          <a:p>
            <a:pPr marL="0" indent="0">
              <a:buNone/>
            </a:pPr>
            <a:endParaRPr lang="en-GB" sz="1100" dirty="0"/>
          </a:p>
          <a:p>
            <a:pPr marL="0" indent="0">
              <a:buNone/>
            </a:pPr>
            <a:r>
              <a:rPr lang="en-GB" sz="1100" dirty="0">
                <a:latin typeface="Arial" panose="020B0604020202020204" pitchFamily="34" charset="0"/>
                <a:cs typeface="Arial" panose="020B0604020202020204" pitchFamily="34" charset="0"/>
              </a:rPr>
              <a:t>Sterilization protocols.</a:t>
            </a:r>
          </a:p>
          <a:p>
            <a:pPr marL="0" indent="0">
              <a:buNone/>
            </a:pPr>
            <a:r>
              <a:rPr lang="en-GB" sz="1100" dirty="0">
                <a:latin typeface="Arial" panose="020B0604020202020204" pitchFamily="34" charset="0"/>
                <a:cs typeface="Arial" panose="020B0604020202020204" pitchFamily="34" charset="0"/>
              </a:rPr>
              <a:t>Critical in hospital outbreaks such as those cause by SARS.</a:t>
            </a:r>
          </a:p>
          <a:p>
            <a:pPr marL="0" indent="0">
              <a:buNone/>
            </a:pPr>
            <a:endParaRPr lang="en-US" sz="1100" dirty="0"/>
          </a:p>
        </p:txBody>
      </p:sp>
    </p:spTree>
    <p:extLst>
      <p:ext uri="{BB962C8B-B14F-4D97-AF65-F5344CB8AC3E}">
        <p14:creationId xmlns:p14="http://schemas.microsoft.com/office/powerpoint/2010/main" val="157162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3" end="13"/>
                                            </p:txEl>
                                          </p:spTgt>
                                        </p:tgtEl>
                                        <p:attrNameLst>
                                          <p:attrName>style.visibility</p:attrName>
                                        </p:attrNameLst>
                                      </p:cBhvr>
                                      <p:to>
                                        <p:strVal val="visible"/>
                                      </p:to>
                                    </p:set>
                                    <p:animEffect transition="in" filter="fade">
                                      <p:cBhvr>
                                        <p:cTn id="14" dur="1000"/>
                                        <p:tgtEl>
                                          <p:spTgt spid="3">
                                            <p:txEl>
                                              <p:pRg st="13" end="13"/>
                                            </p:txEl>
                                          </p:spTgt>
                                        </p:tgtEl>
                                      </p:cBhvr>
                                    </p:animEffect>
                                    <p:anim calcmode="lin" valueType="num">
                                      <p:cBhvr>
                                        <p:cTn id="15"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3" end="13"/>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4" end="14"/>
                                            </p:txEl>
                                          </p:spTgt>
                                        </p:tgtEl>
                                        <p:attrNameLst>
                                          <p:attrName>style.visibility</p:attrName>
                                        </p:attrNameLst>
                                      </p:cBhvr>
                                      <p:to>
                                        <p:strVal val="visible"/>
                                      </p:to>
                                    </p:set>
                                    <p:animEffect transition="in" filter="fade">
                                      <p:cBhvr>
                                        <p:cTn id="19" dur="1000"/>
                                        <p:tgtEl>
                                          <p:spTgt spid="3">
                                            <p:txEl>
                                              <p:pRg st="14" end="14"/>
                                            </p:txEl>
                                          </p:spTgt>
                                        </p:tgtEl>
                                      </p:cBhvr>
                                    </p:animEffect>
                                    <p:anim calcmode="lin" valueType="num">
                                      <p:cBhvr>
                                        <p:cTn id="20"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4" end="1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15" end="15"/>
                                            </p:txEl>
                                          </p:spTgt>
                                        </p:tgtEl>
                                        <p:attrNameLst>
                                          <p:attrName>style.visibility</p:attrName>
                                        </p:attrNameLst>
                                      </p:cBhvr>
                                      <p:to>
                                        <p:strVal val="visible"/>
                                      </p:to>
                                    </p:set>
                                    <p:animEffect transition="in" filter="fade">
                                      <p:cBhvr>
                                        <p:cTn id="24" dur="1000"/>
                                        <p:tgtEl>
                                          <p:spTgt spid="3">
                                            <p:txEl>
                                              <p:pRg st="15" end="15"/>
                                            </p:txEl>
                                          </p:spTgt>
                                        </p:tgtEl>
                                      </p:cBhvr>
                                    </p:animEffect>
                                    <p:anim calcmode="lin" valueType="num">
                                      <p:cBhvr>
                                        <p:cTn id="25"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5" end="15"/>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16" end="16"/>
                                            </p:txEl>
                                          </p:spTgt>
                                        </p:tgtEl>
                                        <p:attrNameLst>
                                          <p:attrName>style.visibility</p:attrName>
                                        </p:attrNameLst>
                                      </p:cBhvr>
                                      <p:to>
                                        <p:strVal val="visible"/>
                                      </p:to>
                                    </p:set>
                                    <p:animEffect transition="in" filter="fade">
                                      <p:cBhvr>
                                        <p:cTn id="29" dur="1000"/>
                                        <p:tgtEl>
                                          <p:spTgt spid="3">
                                            <p:txEl>
                                              <p:pRg st="16" end="16"/>
                                            </p:txEl>
                                          </p:spTgt>
                                        </p:tgtEl>
                                      </p:cBhvr>
                                    </p:animEffect>
                                    <p:anim calcmode="lin" valueType="num">
                                      <p:cBhvr>
                                        <p:cTn id="30"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16" end="1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18" end="18"/>
                                            </p:txEl>
                                          </p:spTgt>
                                        </p:tgtEl>
                                        <p:attrNameLst>
                                          <p:attrName>style.visibility</p:attrName>
                                        </p:attrNameLst>
                                      </p:cBhvr>
                                      <p:to>
                                        <p:strVal val="visible"/>
                                      </p:to>
                                    </p:set>
                                    <p:animEffect transition="in" filter="fade">
                                      <p:cBhvr>
                                        <p:cTn id="34" dur="1000"/>
                                        <p:tgtEl>
                                          <p:spTgt spid="3">
                                            <p:txEl>
                                              <p:pRg st="18" end="18"/>
                                            </p:txEl>
                                          </p:spTgt>
                                        </p:tgtEl>
                                      </p:cBhvr>
                                    </p:animEffect>
                                    <p:anim calcmode="lin" valueType="num">
                                      <p:cBhvr>
                                        <p:cTn id="35"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18" end="18"/>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19" end="19"/>
                                            </p:txEl>
                                          </p:spTgt>
                                        </p:tgtEl>
                                        <p:attrNameLst>
                                          <p:attrName>style.visibility</p:attrName>
                                        </p:attrNameLst>
                                      </p:cBhvr>
                                      <p:to>
                                        <p:strVal val="visible"/>
                                      </p:to>
                                    </p:set>
                                    <p:animEffect transition="in" filter="fade">
                                      <p:cBhvr>
                                        <p:cTn id="39" dur="1000"/>
                                        <p:tgtEl>
                                          <p:spTgt spid="3">
                                            <p:txEl>
                                              <p:pRg st="19" end="19"/>
                                            </p:txEl>
                                          </p:spTgt>
                                        </p:tgtEl>
                                      </p:cBhvr>
                                    </p:animEffect>
                                    <p:anim calcmode="lin" valueType="num">
                                      <p:cBhvr>
                                        <p:cTn id="40"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A43AF-C422-9DD8-E708-84A97EA28977}"/>
              </a:ext>
            </a:extLst>
          </p:cNvPr>
          <p:cNvSpPr>
            <a:spLocks noGrp="1"/>
          </p:cNvSpPr>
          <p:nvPr>
            <p:ph type="title"/>
          </p:nvPr>
        </p:nvSpPr>
        <p:spPr>
          <a:xfrm>
            <a:off x="550101" y="212943"/>
            <a:ext cx="6852780" cy="764088"/>
          </a:xfrm>
        </p:spPr>
        <p:txBody>
          <a:bodyPr>
            <a:normAutofit fontScale="90000"/>
          </a:bodyPr>
          <a:lstStyle/>
          <a:p>
            <a:r>
              <a:rPr lang="en-US" sz="2800" b="1" u="sng">
                <a:latin typeface="Arial" panose="020B0604020202020204" pitchFamily="34" charset="0"/>
                <a:cs typeface="Arial" panose="020B0604020202020204" pitchFamily="34" charset="0"/>
              </a:rPr>
              <a:t>6. Environmental and vector control </a:t>
            </a:r>
            <a:br>
              <a:rPr lang="en-US" b="1" u="sng">
                <a:latin typeface="Arial Hebrew" pitchFamily="2" charset="-79"/>
                <a:cs typeface="Arial Hebrew" pitchFamily="2" charset="-79"/>
              </a:rPr>
            </a:br>
            <a:endParaRPr lang="en-US" dirty="0"/>
          </a:p>
        </p:txBody>
      </p:sp>
      <p:sp>
        <p:nvSpPr>
          <p:cNvPr id="3" name="Content Placeholder 2">
            <a:extLst>
              <a:ext uri="{FF2B5EF4-FFF2-40B4-BE49-F238E27FC236}">
                <a16:creationId xmlns:a16="http://schemas.microsoft.com/office/drawing/2014/main" id="{88BE8952-4569-A9B1-6C45-FA0B0646EA55}"/>
              </a:ext>
            </a:extLst>
          </p:cNvPr>
          <p:cNvSpPr>
            <a:spLocks noGrp="1"/>
          </p:cNvSpPr>
          <p:nvPr>
            <p:ph idx="1"/>
          </p:nvPr>
        </p:nvSpPr>
        <p:spPr>
          <a:xfrm>
            <a:off x="449893" y="739764"/>
            <a:ext cx="11061526" cy="5905294"/>
          </a:xfrm>
        </p:spPr>
        <p:txBody>
          <a:bodyPr>
            <a:normAutofit fontScale="25000" lnSpcReduction="20000"/>
          </a:bodyPr>
          <a:lstStyle/>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Used when diseases spread through water, food, or insects. </a:t>
            </a:r>
          </a:p>
          <a:p>
            <a:pPr marL="0" indent="0">
              <a:buNone/>
            </a:pPr>
            <a:endParaRPr lang="en-GB" sz="5600" b="1" u="sng" noProof="1">
              <a:latin typeface="Arial" panose="020B0604020202020204" pitchFamily="34" charset="0"/>
              <a:cs typeface="Arial" panose="020B0604020202020204" pitchFamily="34" charset="0"/>
            </a:endParaRPr>
          </a:p>
          <a:p>
            <a:pPr marL="0" indent="0">
              <a:buNone/>
            </a:pPr>
            <a:r>
              <a:rPr lang="en-GB" sz="5600" b="1" u="sng" noProof="1">
                <a:solidFill>
                  <a:schemeClr val="accent2">
                    <a:lumMod val="75000"/>
                  </a:schemeClr>
                </a:solidFill>
                <a:latin typeface="Arial" panose="020B0604020202020204" pitchFamily="34" charset="0"/>
                <a:cs typeface="Arial" panose="020B0604020202020204" pitchFamily="34" charset="0"/>
              </a:rPr>
              <a:t>Examples:</a:t>
            </a:r>
          </a:p>
          <a:p>
            <a:r>
              <a:rPr lang="en-GB" sz="5600" noProof="1">
                <a:latin typeface="Arial" panose="020B0604020202020204" pitchFamily="34" charset="0"/>
                <a:cs typeface="Arial" panose="020B0604020202020204" pitchFamily="34" charset="0"/>
              </a:rPr>
              <a:t>Water sanitation;</a:t>
            </a:r>
          </a:p>
          <a:p>
            <a:r>
              <a:rPr lang="en-GB" sz="5600" noProof="1">
                <a:latin typeface="Arial" panose="020B0604020202020204" pitchFamily="34" charset="0"/>
                <a:cs typeface="Arial" panose="020B0604020202020204" pitchFamily="34" charset="0"/>
              </a:rPr>
              <a:t>Food safety inspections;</a:t>
            </a:r>
          </a:p>
          <a:p>
            <a:r>
              <a:rPr lang="en-GB" sz="5600" noProof="1">
                <a:latin typeface="Arial" panose="020B0604020202020204" pitchFamily="34" charset="0"/>
                <a:cs typeface="Arial" panose="020B0604020202020204" pitchFamily="34" charset="0"/>
              </a:rPr>
              <a:t>Mosquito control for disease like </a:t>
            </a:r>
            <a:r>
              <a:rPr lang="en-GB" sz="5600" u="sng" noProof="1">
                <a:latin typeface="Arial" panose="020B0604020202020204" pitchFamily="34" charset="0"/>
                <a:cs typeface="Arial" panose="020B0604020202020204" pitchFamily="34" charset="0"/>
              </a:rPr>
              <a:t>malaria</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b="1" u="sng" noProof="1">
                <a:latin typeface="Arial" panose="020B0604020202020204" pitchFamily="34" charset="0"/>
                <a:cs typeface="Arial" panose="020B0604020202020204" pitchFamily="34" charset="0"/>
              </a:rPr>
              <a:t>7. Policy and legal measures Governments may implement:</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Emergency declarations;</a:t>
            </a:r>
          </a:p>
          <a:p>
            <a:pPr marL="0" indent="0">
              <a:buNone/>
            </a:pPr>
            <a:r>
              <a:rPr lang="en-GB" sz="5600" noProof="1">
                <a:latin typeface="Arial" panose="020B0604020202020204" pitchFamily="34" charset="0"/>
                <a:cs typeface="Arial" panose="020B0604020202020204" pitchFamily="34" charset="0"/>
              </a:rPr>
              <a:t>Temporary lockdowns;</a:t>
            </a:r>
          </a:p>
          <a:p>
            <a:pPr marL="0" indent="0">
              <a:buNone/>
            </a:pPr>
            <a:r>
              <a:rPr lang="en-GB" sz="5600" noProof="1">
                <a:latin typeface="Arial" panose="020B0604020202020204" pitchFamily="34" charset="0"/>
                <a:cs typeface="Arial" panose="020B0604020202020204" pitchFamily="34" charset="0"/>
              </a:rPr>
              <a:t>Mandatory reporting laws;</a:t>
            </a:r>
          </a:p>
          <a:p>
            <a:pPr marL="0" indent="0">
              <a:buNone/>
            </a:pPr>
            <a:r>
              <a:rPr lang="en-GB" sz="5600" noProof="1">
                <a:latin typeface="Arial" panose="020B0604020202020204" pitchFamily="34" charset="0"/>
                <a:cs typeface="Arial" panose="020B0604020202020204" pitchFamily="34" charset="0"/>
              </a:rPr>
              <a:t>International travel coordination (through organizations like world Health organization)</a:t>
            </a:r>
          </a:p>
          <a:p>
            <a:pPr marL="0" indent="0">
              <a:buNone/>
            </a:pPr>
            <a:endParaRPr lang="en-GB" sz="5600" noProof="1">
              <a:solidFill>
                <a:schemeClr val="accent2">
                  <a:lumMod val="75000"/>
                </a:schemeClr>
              </a:solidFill>
              <a:latin typeface="Arial" panose="020B0604020202020204" pitchFamily="34" charset="0"/>
              <a:cs typeface="Arial" panose="020B0604020202020204" pitchFamily="34" charset="0"/>
            </a:endParaRPr>
          </a:p>
          <a:p>
            <a:pPr marL="0" indent="0">
              <a:buNone/>
            </a:pPr>
            <a:r>
              <a:rPr lang="en-GB" sz="5600" u="sng" noProof="1">
                <a:solidFill>
                  <a:schemeClr val="accent2">
                    <a:lumMod val="75000"/>
                  </a:schemeClr>
                </a:solidFill>
                <a:latin typeface="Arial" panose="020B0604020202020204" pitchFamily="34" charset="0"/>
                <a:cs typeface="Arial" panose="020B0604020202020204" pitchFamily="34" charset="0"/>
              </a:rPr>
              <a:t>Key principle – layered defense</a:t>
            </a:r>
          </a:p>
          <a:p>
            <a:pPr marL="0" indent="0">
              <a:buNone/>
            </a:pPr>
            <a:r>
              <a:rPr lang="en-GB" sz="5600" u="sng" noProof="1">
                <a:solidFill>
                  <a:schemeClr val="accent2">
                    <a:lumMod val="75000"/>
                  </a:schemeClr>
                </a:solidFill>
                <a:latin typeface="Arial" panose="020B0604020202020204" pitchFamily="34" charset="0"/>
                <a:cs typeface="Arial" panose="020B0604020202020204" pitchFamily="34" charset="0"/>
              </a:rPr>
              <a:t>No single strategy is sufficient. The most effective outbreak responses combine.</a:t>
            </a:r>
          </a:p>
          <a:p>
            <a:pPr marL="0" indent="0">
              <a:buNone/>
            </a:pPr>
            <a:endParaRPr lang="en-GB" sz="5600" noProof="1">
              <a:latin typeface="Arial" panose="020B0604020202020204" pitchFamily="34" charset="0"/>
              <a:cs typeface="Arial" panose="020B0604020202020204" pitchFamily="34" charset="0"/>
            </a:endParaRPr>
          </a:p>
          <a:p>
            <a:pPr marL="0" indent="0">
              <a:buNone/>
            </a:pPr>
            <a:r>
              <a:rPr lang="en-GB" sz="5600" noProof="1">
                <a:latin typeface="Arial" panose="020B0604020202020204" pitchFamily="34" charset="0"/>
                <a:cs typeface="Arial" panose="020B0604020202020204" pitchFamily="34" charset="0"/>
              </a:rPr>
              <a:t>Early detection;</a:t>
            </a:r>
          </a:p>
          <a:p>
            <a:pPr marL="0" indent="0">
              <a:buNone/>
            </a:pPr>
            <a:r>
              <a:rPr lang="en-GB" sz="5600" noProof="1">
                <a:latin typeface="Arial" panose="020B0604020202020204" pitchFamily="34" charset="0"/>
                <a:cs typeface="Arial" panose="020B0604020202020204" pitchFamily="34" charset="0"/>
              </a:rPr>
              <a:t>Rapid containment;</a:t>
            </a:r>
          </a:p>
          <a:p>
            <a:pPr marL="0" indent="0">
              <a:buNone/>
            </a:pPr>
            <a:r>
              <a:rPr lang="en-GB" sz="5600" noProof="1">
                <a:latin typeface="Arial" panose="020B0604020202020204" pitchFamily="34" charset="0"/>
                <a:cs typeface="Arial" panose="020B0604020202020204" pitchFamily="34" charset="0"/>
              </a:rPr>
              <a:t>Medical countermeasures;</a:t>
            </a:r>
          </a:p>
          <a:p>
            <a:pPr marL="0" indent="0">
              <a:buNone/>
            </a:pPr>
            <a:r>
              <a:rPr lang="en-GB" sz="5600" noProof="1">
                <a:latin typeface="Arial" panose="020B0604020202020204" pitchFamily="34" charset="0"/>
                <a:cs typeface="Arial" panose="020B0604020202020204" pitchFamily="34" charset="0"/>
              </a:rPr>
              <a:t>Public population.</a:t>
            </a:r>
          </a:p>
          <a:p>
            <a:pPr marL="0" indent="0">
              <a:buNone/>
            </a:pPr>
            <a:endParaRPr lang="en-US" sz="2900" dirty="0">
              <a:latin typeface="Arial" panose="020B0604020202020204" pitchFamily="34" charset="0"/>
              <a:cs typeface="Arial" panose="020B0604020202020204" pitchFamily="34" charset="0"/>
            </a:endParaRPr>
          </a:p>
          <a:p>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1744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 calcmode="lin" valueType="num">
                                      <p:cBhvr>
                                        <p:cTn id="1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4" dur="500"/>
                                        <p:tgtEl>
                                          <p:spTgt spid="3">
                                            <p:txEl>
                                              <p:pRg st="3" end="3"/>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 calcmode="lin" valueType="num">
                                      <p:cBhvr>
                                        <p:cTn id="2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4" dur="500"/>
                                        <p:tgtEl>
                                          <p:spTgt spid="3">
                                            <p:txEl>
                                              <p:pRg st="5" end="5"/>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p:cTn id="2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9" dur="500"/>
                                        <p:tgtEl>
                                          <p:spTgt spid="3">
                                            <p:txEl>
                                              <p:pRg st="6" end="6"/>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 calcmode="lin" valueType="num">
                                      <p:cBhvr>
                                        <p:cTn id="3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4" dur="500"/>
                                        <p:tgtEl>
                                          <p:spTgt spid="3">
                                            <p:txEl>
                                              <p:pRg st="8" end="8"/>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p:cTn id="37"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9" dur="500"/>
                                        <p:tgtEl>
                                          <p:spTgt spid="3">
                                            <p:txEl>
                                              <p:pRg st="10" end="10"/>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 calcmode="lin" valueType="num">
                                      <p:cBhvr>
                                        <p:cTn id="4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44" dur="500"/>
                                        <p:tgtEl>
                                          <p:spTgt spid="3">
                                            <p:txEl>
                                              <p:pRg st="11" end="11"/>
                                            </p:txEl>
                                          </p:spTgt>
                                        </p:tgtEl>
                                      </p:cBhvr>
                                    </p:animEffect>
                                  </p:childTnLst>
                                </p:cTn>
                              </p:par>
                              <p:par>
                                <p:cTn id="45" presetID="53" presetClass="entr" presetSubtype="16"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p:cTn id="47"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49" dur="500"/>
                                        <p:tgtEl>
                                          <p:spTgt spid="3">
                                            <p:txEl>
                                              <p:pRg st="12" end="12"/>
                                            </p:txEl>
                                          </p:spTgt>
                                        </p:tgtEl>
                                      </p:cBhvr>
                                    </p:animEffect>
                                  </p:childTnLst>
                                </p:cTn>
                              </p:par>
                              <p:par>
                                <p:cTn id="50" presetID="53" presetClass="entr" presetSubtype="16" fill="hold" nodeType="withEffect">
                                  <p:stCondLst>
                                    <p:cond delay="0"/>
                                  </p:stCondLst>
                                  <p:childTnLst>
                                    <p:set>
                                      <p:cBhvr>
                                        <p:cTn id="51" dur="1" fill="hold">
                                          <p:stCondLst>
                                            <p:cond delay="0"/>
                                          </p:stCondLst>
                                        </p:cTn>
                                        <p:tgtEl>
                                          <p:spTgt spid="3">
                                            <p:txEl>
                                              <p:pRg st="13" end="13"/>
                                            </p:txEl>
                                          </p:spTgt>
                                        </p:tgtEl>
                                        <p:attrNameLst>
                                          <p:attrName>style.visibility</p:attrName>
                                        </p:attrNameLst>
                                      </p:cBhvr>
                                      <p:to>
                                        <p:strVal val="visible"/>
                                      </p:to>
                                    </p:set>
                                    <p:anim calcmode="lin" valueType="num">
                                      <p:cBhvr>
                                        <p:cTn id="52" dur="5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53" dur="500" fill="hold"/>
                                        <p:tgtEl>
                                          <p:spTgt spid="3">
                                            <p:txEl>
                                              <p:pRg st="13" end="13"/>
                                            </p:txEl>
                                          </p:spTgt>
                                        </p:tgtEl>
                                        <p:attrNameLst>
                                          <p:attrName>ppt_h</p:attrName>
                                        </p:attrNameLst>
                                      </p:cBhvr>
                                      <p:tavLst>
                                        <p:tav tm="0">
                                          <p:val>
                                            <p:fltVal val="0"/>
                                          </p:val>
                                        </p:tav>
                                        <p:tav tm="100000">
                                          <p:val>
                                            <p:strVal val="#ppt_h"/>
                                          </p:val>
                                        </p:tav>
                                      </p:tavLst>
                                    </p:anim>
                                    <p:animEffect transition="in" filter="fade">
                                      <p:cBhvr>
                                        <p:cTn id="54" dur="500"/>
                                        <p:tgtEl>
                                          <p:spTgt spid="3">
                                            <p:txEl>
                                              <p:pRg st="13" end="13"/>
                                            </p:txEl>
                                          </p:spTgt>
                                        </p:tgtEl>
                                      </p:cBhvr>
                                    </p:animEffect>
                                  </p:childTnLst>
                                </p:cTn>
                              </p:par>
                              <p:par>
                                <p:cTn id="55" presetID="53" presetClass="entr" presetSubtype="16" fill="hold" nodeType="withEffect">
                                  <p:stCondLst>
                                    <p:cond delay="0"/>
                                  </p:stCondLst>
                                  <p:childTnLst>
                                    <p:set>
                                      <p:cBhvr>
                                        <p:cTn id="56" dur="1" fill="hold">
                                          <p:stCondLst>
                                            <p:cond delay="0"/>
                                          </p:stCondLst>
                                        </p:cTn>
                                        <p:tgtEl>
                                          <p:spTgt spid="3">
                                            <p:txEl>
                                              <p:pRg st="15" end="15"/>
                                            </p:txEl>
                                          </p:spTgt>
                                        </p:tgtEl>
                                        <p:attrNameLst>
                                          <p:attrName>style.visibility</p:attrName>
                                        </p:attrNameLst>
                                      </p:cBhvr>
                                      <p:to>
                                        <p:strVal val="visible"/>
                                      </p:to>
                                    </p:set>
                                    <p:anim calcmode="lin" valueType="num">
                                      <p:cBhvr>
                                        <p:cTn id="57" dur="5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58" dur="500" fill="hold"/>
                                        <p:tgtEl>
                                          <p:spTgt spid="3">
                                            <p:txEl>
                                              <p:pRg st="15" end="15"/>
                                            </p:txEl>
                                          </p:spTgt>
                                        </p:tgtEl>
                                        <p:attrNameLst>
                                          <p:attrName>ppt_h</p:attrName>
                                        </p:attrNameLst>
                                      </p:cBhvr>
                                      <p:tavLst>
                                        <p:tav tm="0">
                                          <p:val>
                                            <p:fltVal val="0"/>
                                          </p:val>
                                        </p:tav>
                                        <p:tav tm="100000">
                                          <p:val>
                                            <p:strVal val="#ppt_h"/>
                                          </p:val>
                                        </p:tav>
                                      </p:tavLst>
                                    </p:anim>
                                    <p:animEffect transition="in" filter="fade">
                                      <p:cBhvr>
                                        <p:cTn id="59" dur="500"/>
                                        <p:tgtEl>
                                          <p:spTgt spid="3">
                                            <p:txEl>
                                              <p:pRg st="15" end="15"/>
                                            </p:txEl>
                                          </p:spTgt>
                                        </p:tgtEl>
                                      </p:cBhvr>
                                    </p:animEffect>
                                  </p:childTnLst>
                                </p:cTn>
                              </p:par>
                              <p:par>
                                <p:cTn id="60" presetID="53" presetClass="entr" presetSubtype="16" fill="hold" nodeType="withEffect">
                                  <p:stCondLst>
                                    <p:cond delay="0"/>
                                  </p:stCondLst>
                                  <p:childTnLst>
                                    <p:set>
                                      <p:cBhvr>
                                        <p:cTn id="61" dur="1" fill="hold">
                                          <p:stCondLst>
                                            <p:cond delay="0"/>
                                          </p:stCondLst>
                                        </p:cTn>
                                        <p:tgtEl>
                                          <p:spTgt spid="3">
                                            <p:txEl>
                                              <p:pRg st="16" end="16"/>
                                            </p:txEl>
                                          </p:spTgt>
                                        </p:tgtEl>
                                        <p:attrNameLst>
                                          <p:attrName>style.visibility</p:attrName>
                                        </p:attrNameLst>
                                      </p:cBhvr>
                                      <p:to>
                                        <p:strVal val="visible"/>
                                      </p:to>
                                    </p:set>
                                    <p:anim calcmode="lin" valueType="num">
                                      <p:cBhvr>
                                        <p:cTn id="62" dur="500" fill="hold"/>
                                        <p:tgtEl>
                                          <p:spTgt spid="3">
                                            <p:txEl>
                                              <p:pRg st="16" end="16"/>
                                            </p:txEl>
                                          </p:spTgt>
                                        </p:tgtEl>
                                        <p:attrNameLst>
                                          <p:attrName>ppt_w</p:attrName>
                                        </p:attrNameLst>
                                      </p:cBhvr>
                                      <p:tavLst>
                                        <p:tav tm="0">
                                          <p:val>
                                            <p:fltVal val="0"/>
                                          </p:val>
                                        </p:tav>
                                        <p:tav tm="100000">
                                          <p:val>
                                            <p:strVal val="#ppt_w"/>
                                          </p:val>
                                        </p:tav>
                                      </p:tavLst>
                                    </p:anim>
                                    <p:anim calcmode="lin" valueType="num">
                                      <p:cBhvr>
                                        <p:cTn id="63" dur="500" fill="hold"/>
                                        <p:tgtEl>
                                          <p:spTgt spid="3">
                                            <p:txEl>
                                              <p:pRg st="16" end="16"/>
                                            </p:txEl>
                                          </p:spTgt>
                                        </p:tgtEl>
                                        <p:attrNameLst>
                                          <p:attrName>ppt_h</p:attrName>
                                        </p:attrNameLst>
                                      </p:cBhvr>
                                      <p:tavLst>
                                        <p:tav tm="0">
                                          <p:val>
                                            <p:fltVal val="0"/>
                                          </p:val>
                                        </p:tav>
                                        <p:tav tm="100000">
                                          <p:val>
                                            <p:strVal val="#ppt_h"/>
                                          </p:val>
                                        </p:tav>
                                      </p:tavLst>
                                    </p:anim>
                                    <p:animEffect transition="in" filter="fade">
                                      <p:cBhvr>
                                        <p:cTn id="64" dur="500"/>
                                        <p:tgtEl>
                                          <p:spTgt spid="3">
                                            <p:txEl>
                                              <p:pRg st="16" end="16"/>
                                            </p:txEl>
                                          </p:spTgt>
                                        </p:tgtEl>
                                      </p:cBhvr>
                                    </p:animEffect>
                                  </p:childTnLst>
                                </p:cTn>
                              </p:par>
                              <p:par>
                                <p:cTn id="65" presetID="53" presetClass="entr" presetSubtype="16"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p:cTn id="67" dur="500" fill="hold"/>
                                        <p:tgtEl>
                                          <p:spTgt spid="3">
                                            <p:txEl>
                                              <p:pRg st="18" end="18"/>
                                            </p:txEl>
                                          </p:spTgt>
                                        </p:tgtEl>
                                        <p:attrNameLst>
                                          <p:attrName>ppt_w</p:attrName>
                                        </p:attrNameLst>
                                      </p:cBhvr>
                                      <p:tavLst>
                                        <p:tav tm="0">
                                          <p:val>
                                            <p:fltVal val="0"/>
                                          </p:val>
                                        </p:tav>
                                        <p:tav tm="100000">
                                          <p:val>
                                            <p:strVal val="#ppt_w"/>
                                          </p:val>
                                        </p:tav>
                                      </p:tavLst>
                                    </p:anim>
                                    <p:anim calcmode="lin" valueType="num">
                                      <p:cBhvr>
                                        <p:cTn id="68" dur="500" fill="hold"/>
                                        <p:tgtEl>
                                          <p:spTgt spid="3">
                                            <p:txEl>
                                              <p:pRg st="18" end="18"/>
                                            </p:txEl>
                                          </p:spTgt>
                                        </p:tgtEl>
                                        <p:attrNameLst>
                                          <p:attrName>ppt_h</p:attrName>
                                        </p:attrNameLst>
                                      </p:cBhvr>
                                      <p:tavLst>
                                        <p:tav tm="0">
                                          <p:val>
                                            <p:fltVal val="0"/>
                                          </p:val>
                                        </p:tav>
                                        <p:tav tm="100000">
                                          <p:val>
                                            <p:strVal val="#ppt_h"/>
                                          </p:val>
                                        </p:tav>
                                      </p:tavLst>
                                    </p:anim>
                                    <p:animEffect transition="in" filter="fade">
                                      <p:cBhvr>
                                        <p:cTn id="69" dur="500"/>
                                        <p:tgtEl>
                                          <p:spTgt spid="3">
                                            <p:txEl>
                                              <p:pRg st="18" end="18"/>
                                            </p:txEl>
                                          </p:spTgt>
                                        </p:tgtEl>
                                      </p:cBhvr>
                                    </p:animEffect>
                                  </p:childTnLst>
                                </p:cTn>
                              </p:par>
                              <p:par>
                                <p:cTn id="70" presetID="53" presetClass="entr" presetSubtype="16" fill="hold" nodeType="withEffect">
                                  <p:stCondLst>
                                    <p:cond delay="0"/>
                                  </p:stCondLst>
                                  <p:childTnLst>
                                    <p:set>
                                      <p:cBhvr>
                                        <p:cTn id="71" dur="1" fill="hold">
                                          <p:stCondLst>
                                            <p:cond delay="0"/>
                                          </p:stCondLst>
                                        </p:cTn>
                                        <p:tgtEl>
                                          <p:spTgt spid="3">
                                            <p:txEl>
                                              <p:pRg st="19" end="19"/>
                                            </p:txEl>
                                          </p:spTgt>
                                        </p:tgtEl>
                                        <p:attrNameLst>
                                          <p:attrName>style.visibility</p:attrName>
                                        </p:attrNameLst>
                                      </p:cBhvr>
                                      <p:to>
                                        <p:strVal val="visible"/>
                                      </p:to>
                                    </p:set>
                                    <p:anim calcmode="lin" valueType="num">
                                      <p:cBhvr>
                                        <p:cTn id="72" dur="500" fill="hold"/>
                                        <p:tgtEl>
                                          <p:spTgt spid="3">
                                            <p:txEl>
                                              <p:pRg st="19" end="19"/>
                                            </p:txEl>
                                          </p:spTgt>
                                        </p:tgtEl>
                                        <p:attrNameLst>
                                          <p:attrName>ppt_w</p:attrName>
                                        </p:attrNameLst>
                                      </p:cBhvr>
                                      <p:tavLst>
                                        <p:tav tm="0">
                                          <p:val>
                                            <p:fltVal val="0"/>
                                          </p:val>
                                        </p:tav>
                                        <p:tav tm="100000">
                                          <p:val>
                                            <p:strVal val="#ppt_w"/>
                                          </p:val>
                                        </p:tav>
                                      </p:tavLst>
                                    </p:anim>
                                    <p:anim calcmode="lin" valueType="num">
                                      <p:cBhvr>
                                        <p:cTn id="73" dur="500" fill="hold"/>
                                        <p:tgtEl>
                                          <p:spTgt spid="3">
                                            <p:txEl>
                                              <p:pRg st="19" end="19"/>
                                            </p:txEl>
                                          </p:spTgt>
                                        </p:tgtEl>
                                        <p:attrNameLst>
                                          <p:attrName>ppt_h</p:attrName>
                                        </p:attrNameLst>
                                      </p:cBhvr>
                                      <p:tavLst>
                                        <p:tav tm="0">
                                          <p:val>
                                            <p:fltVal val="0"/>
                                          </p:val>
                                        </p:tav>
                                        <p:tav tm="100000">
                                          <p:val>
                                            <p:strVal val="#ppt_h"/>
                                          </p:val>
                                        </p:tav>
                                      </p:tavLst>
                                    </p:anim>
                                    <p:animEffect transition="in" filter="fade">
                                      <p:cBhvr>
                                        <p:cTn id="74" dur="500"/>
                                        <p:tgtEl>
                                          <p:spTgt spid="3">
                                            <p:txEl>
                                              <p:pRg st="19" end="19"/>
                                            </p:txEl>
                                          </p:spTgt>
                                        </p:tgtEl>
                                      </p:cBhvr>
                                    </p:animEffect>
                                  </p:childTnLst>
                                </p:cTn>
                              </p:par>
                              <p:par>
                                <p:cTn id="75" presetID="53" presetClass="entr" presetSubtype="16" fill="hold" nodeType="withEffect">
                                  <p:stCondLst>
                                    <p:cond delay="0"/>
                                  </p:stCondLst>
                                  <p:childTnLst>
                                    <p:set>
                                      <p:cBhvr>
                                        <p:cTn id="76" dur="1" fill="hold">
                                          <p:stCondLst>
                                            <p:cond delay="0"/>
                                          </p:stCondLst>
                                        </p:cTn>
                                        <p:tgtEl>
                                          <p:spTgt spid="3">
                                            <p:txEl>
                                              <p:pRg st="20" end="20"/>
                                            </p:txEl>
                                          </p:spTgt>
                                        </p:tgtEl>
                                        <p:attrNameLst>
                                          <p:attrName>style.visibility</p:attrName>
                                        </p:attrNameLst>
                                      </p:cBhvr>
                                      <p:to>
                                        <p:strVal val="visible"/>
                                      </p:to>
                                    </p:set>
                                    <p:anim calcmode="lin" valueType="num">
                                      <p:cBhvr>
                                        <p:cTn id="77" dur="500" fill="hold"/>
                                        <p:tgtEl>
                                          <p:spTgt spid="3">
                                            <p:txEl>
                                              <p:pRg st="20" end="20"/>
                                            </p:txEl>
                                          </p:spTgt>
                                        </p:tgtEl>
                                        <p:attrNameLst>
                                          <p:attrName>ppt_w</p:attrName>
                                        </p:attrNameLst>
                                      </p:cBhvr>
                                      <p:tavLst>
                                        <p:tav tm="0">
                                          <p:val>
                                            <p:fltVal val="0"/>
                                          </p:val>
                                        </p:tav>
                                        <p:tav tm="100000">
                                          <p:val>
                                            <p:strVal val="#ppt_w"/>
                                          </p:val>
                                        </p:tav>
                                      </p:tavLst>
                                    </p:anim>
                                    <p:anim calcmode="lin" valueType="num">
                                      <p:cBhvr>
                                        <p:cTn id="78" dur="500" fill="hold"/>
                                        <p:tgtEl>
                                          <p:spTgt spid="3">
                                            <p:txEl>
                                              <p:pRg st="20" end="20"/>
                                            </p:txEl>
                                          </p:spTgt>
                                        </p:tgtEl>
                                        <p:attrNameLst>
                                          <p:attrName>ppt_h</p:attrName>
                                        </p:attrNameLst>
                                      </p:cBhvr>
                                      <p:tavLst>
                                        <p:tav tm="0">
                                          <p:val>
                                            <p:fltVal val="0"/>
                                          </p:val>
                                        </p:tav>
                                        <p:tav tm="100000">
                                          <p:val>
                                            <p:strVal val="#ppt_h"/>
                                          </p:val>
                                        </p:tav>
                                      </p:tavLst>
                                    </p:anim>
                                    <p:animEffect transition="in" filter="fade">
                                      <p:cBhvr>
                                        <p:cTn id="79" dur="500"/>
                                        <p:tgtEl>
                                          <p:spTgt spid="3">
                                            <p:txEl>
                                              <p:pRg st="20" end="20"/>
                                            </p:txEl>
                                          </p:spTgt>
                                        </p:tgtEl>
                                      </p:cBhvr>
                                    </p:animEffect>
                                  </p:childTnLst>
                                </p:cTn>
                              </p:par>
                              <p:par>
                                <p:cTn id="80" presetID="53" presetClass="entr" presetSubtype="16" fill="hold" nodeType="withEffect">
                                  <p:stCondLst>
                                    <p:cond delay="0"/>
                                  </p:stCondLst>
                                  <p:childTnLst>
                                    <p:set>
                                      <p:cBhvr>
                                        <p:cTn id="81" dur="1" fill="hold">
                                          <p:stCondLst>
                                            <p:cond delay="0"/>
                                          </p:stCondLst>
                                        </p:cTn>
                                        <p:tgtEl>
                                          <p:spTgt spid="3">
                                            <p:txEl>
                                              <p:pRg st="21" end="21"/>
                                            </p:txEl>
                                          </p:spTgt>
                                        </p:tgtEl>
                                        <p:attrNameLst>
                                          <p:attrName>style.visibility</p:attrName>
                                        </p:attrNameLst>
                                      </p:cBhvr>
                                      <p:to>
                                        <p:strVal val="visible"/>
                                      </p:to>
                                    </p:set>
                                    <p:anim calcmode="lin" valueType="num">
                                      <p:cBhvr>
                                        <p:cTn id="82" dur="500" fill="hold"/>
                                        <p:tgtEl>
                                          <p:spTgt spid="3">
                                            <p:txEl>
                                              <p:pRg st="21" end="21"/>
                                            </p:txEl>
                                          </p:spTgt>
                                        </p:tgtEl>
                                        <p:attrNameLst>
                                          <p:attrName>ppt_w</p:attrName>
                                        </p:attrNameLst>
                                      </p:cBhvr>
                                      <p:tavLst>
                                        <p:tav tm="0">
                                          <p:val>
                                            <p:fltVal val="0"/>
                                          </p:val>
                                        </p:tav>
                                        <p:tav tm="100000">
                                          <p:val>
                                            <p:strVal val="#ppt_w"/>
                                          </p:val>
                                        </p:tav>
                                      </p:tavLst>
                                    </p:anim>
                                    <p:anim calcmode="lin" valueType="num">
                                      <p:cBhvr>
                                        <p:cTn id="83" dur="500" fill="hold"/>
                                        <p:tgtEl>
                                          <p:spTgt spid="3">
                                            <p:txEl>
                                              <p:pRg st="21" end="21"/>
                                            </p:txEl>
                                          </p:spTgt>
                                        </p:tgtEl>
                                        <p:attrNameLst>
                                          <p:attrName>ppt_h</p:attrName>
                                        </p:attrNameLst>
                                      </p:cBhvr>
                                      <p:tavLst>
                                        <p:tav tm="0">
                                          <p:val>
                                            <p:fltVal val="0"/>
                                          </p:val>
                                        </p:tav>
                                        <p:tav tm="100000">
                                          <p:val>
                                            <p:strVal val="#ppt_h"/>
                                          </p:val>
                                        </p:tav>
                                      </p:tavLst>
                                    </p:anim>
                                    <p:animEffect transition="in" filter="fade">
                                      <p:cBhvr>
                                        <p:cTn id="84" dur="500"/>
                                        <p:tgtEl>
                                          <p:spTgt spid="3">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EDDB0AF-F558-DF0F-5B23-86294D5EA7AB}"/>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2800" dirty="0">
                <a:solidFill>
                  <a:schemeClr val="bg1">
                    <a:lumMod val="95000"/>
                    <a:lumOff val="5000"/>
                  </a:schemeClr>
                </a:solidFill>
                <a:latin typeface="Arial" panose="020B0604020202020204" pitchFamily="34" charset="0"/>
                <a:cs typeface="Arial" panose="020B0604020202020204" pitchFamily="34" charset="0"/>
              </a:rPr>
              <a:t>NICOLETA STOICAN</a:t>
            </a: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STUDENT ID: 2513275</a:t>
            </a:r>
            <a:br>
              <a:rPr lang="en-US" sz="2800" dirty="0">
                <a:solidFill>
                  <a:schemeClr val="bg1">
                    <a:lumMod val="95000"/>
                    <a:lumOff val="5000"/>
                  </a:schemeClr>
                </a:solidFill>
                <a:latin typeface="Arial" panose="020B0604020202020204" pitchFamily="34" charset="0"/>
                <a:cs typeface="Arial" panose="020B0604020202020204" pitchFamily="34" charset="0"/>
              </a:rPr>
            </a:b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MODULE NAME: Introduction to Public Health</a:t>
            </a:r>
            <a:br>
              <a:rPr lang="en-US" sz="2800" dirty="0">
                <a:solidFill>
                  <a:schemeClr val="bg1">
                    <a:lumMod val="95000"/>
                    <a:lumOff val="5000"/>
                  </a:schemeClr>
                </a:solidFill>
                <a:latin typeface="Arial" panose="020B0604020202020204" pitchFamily="34" charset="0"/>
                <a:cs typeface="Arial" panose="020B0604020202020204" pitchFamily="34" charset="0"/>
              </a:rPr>
            </a:b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Assignment 1 – Event</a:t>
            </a:r>
            <a:br>
              <a:rPr lang="en-US" sz="2800" dirty="0">
                <a:solidFill>
                  <a:schemeClr val="bg1">
                    <a:lumMod val="95000"/>
                    <a:lumOff val="5000"/>
                  </a:schemeClr>
                </a:solidFill>
                <a:latin typeface="Arial" panose="020B0604020202020204" pitchFamily="34" charset="0"/>
                <a:cs typeface="Arial" panose="020B0604020202020204" pitchFamily="34" charset="0"/>
              </a:rPr>
            </a:br>
            <a:r>
              <a:rPr lang="en-US" sz="2800" dirty="0">
                <a:solidFill>
                  <a:schemeClr val="bg1">
                    <a:lumMod val="95000"/>
                    <a:lumOff val="5000"/>
                  </a:schemeClr>
                </a:solidFill>
                <a:latin typeface="Arial" panose="020B0604020202020204" pitchFamily="34" charset="0"/>
                <a:cs typeface="Arial" panose="020B0604020202020204" pitchFamily="34" charset="0"/>
              </a:rPr>
              <a:t>Discussion (Group)</a:t>
            </a:r>
            <a:endParaRPr lang="en-US" sz="2800" b="1" i="1" kern="1200" dirty="0">
              <a:solidFill>
                <a:srgbClr val="FFFFFF"/>
              </a:solidFill>
              <a:latin typeface="Arial" panose="020B0604020202020204" pitchFamily="34" charset="0"/>
              <a:cs typeface="Arial" panose="020B0604020202020204" pitchFamily="34" charset="0"/>
            </a:endParaRPr>
          </a:p>
        </p:txBody>
      </p:sp>
      <p:pic>
        <p:nvPicPr>
          <p:cNvPr id="3" name="Imagine 15">
            <a:extLst>
              <a:ext uri="{FF2B5EF4-FFF2-40B4-BE49-F238E27FC236}">
                <a16:creationId xmlns:a16="http://schemas.microsoft.com/office/drawing/2014/main" id="{7560324A-53BA-4157-1821-3AC4FCF50F77}"/>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57027" y="1592479"/>
            <a:ext cx="6194967" cy="4135139"/>
          </a:xfrm>
          <a:prstGeom prst="rect">
            <a:avLst/>
          </a:prstGeom>
        </p:spPr>
      </p:pic>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00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dissolv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7DE2C-A97B-1595-8E4B-4BF5778E9800}"/>
              </a:ext>
            </a:extLst>
          </p:cNvPr>
          <p:cNvSpPr>
            <a:spLocks noGrp="1"/>
          </p:cNvSpPr>
          <p:nvPr>
            <p:ph type="title"/>
          </p:nvPr>
        </p:nvSpPr>
        <p:spPr>
          <a:xfrm>
            <a:off x="4139487" y="386003"/>
            <a:ext cx="7544191" cy="850420"/>
          </a:xfrm>
        </p:spPr>
        <p:txBody>
          <a:bodyPr>
            <a:normAutofit fontScale="90000"/>
          </a:bodyPr>
          <a:lstStyle/>
          <a:p>
            <a:r>
              <a:rPr lang="en-GB" sz="2400" noProof="1">
                <a:solidFill>
                  <a:srgbClr val="FF40FF"/>
                </a:solidFill>
                <a:latin typeface="Arial" panose="020B0604020202020204" pitchFamily="34" charset="0"/>
                <a:cs typeface="Arial" panose="020B0604020202020204" pitchFamily="34" charset="0"/>
              </a:rPr>
              <a:t>Policies and Strategies Used by the UK Government to Control (Meningitis)</a:t>
            </a:r>
            <a:br>
              <a:rPr lang="en-GB" sz="2800" noProof="1">
                <a:solidFill>
                  <a:srgbClr val="7030A0"/>
                </a:solidFill>
                <a:latin typeface="Arial" panose="020B0604020202020204" pitchFamily="34" charset="0"/>
                <a:cs typeface="Arial" panose="020B0604020202020204" pitchFamily="34" charset="0"/>
              </a:rPr>
            </a:br>
            <a:endParaRPr lang="en-GB" sz="2800" noProof="1">
              <a:solidFill>
                <a:srgbClr val="7030A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CA5EDD1-BF07-E1E7-5207-A9C89A7DF8F2}"/>
              </a:ext>
            </a:extLst>
          </p:cNvPr>
          <p:cNvSpPr txBox="1"/>
          <p:nvPr/>
        </p:nvSpPr>
        <p:spPr>
          <a:xfrm>
            <a:off x="5507589" y="1147462"/>
            <a:ext cx="6479623" cy="5755422"/>
          </a:xfrm>
          <a:prstGeom prst="rect">
            <a:avLst/>
          </a:prstGeom>
          <a:noFill/>
        </p:spPr>
        <p:txBody>
          <a:bodyPr wrap="square" rtlCol="0">
            <a:spAutoFit/>
          </a:bodyPr>
          <a:lstStyle/>
          <a:p>
            <a:pPr algn="just"/>
            <a:r>
              <a:rPr lang="en-GB" sz="1400" noProof="1">
                <a:latin typeface="Arial" panose="020B0604020202020204" pitchFamily="34" charset="0"/>
                <a:cs typeface="Arial" panose="020B0604020202020204" pitchFamily="34" charset="0"/>
              </a:rPr>
              <a:t>Meningitis is an extremely serious infection-related disease characterized by the</a:t>
            </a:r>
          </a:p>
          <a:p>
            <a:pPr algn="just"/>
            <a:r>
              <a:rPr lang="en-GB" sz="1400" noProof="1">
                <a:latin typeface="Arial" panose="020B0604020202020204" pitchFamily="34" charset="0"/>
                <a:cs typeface="Arial" panose="020B0604020202020204" pitchFamily="34" charset="0"/>
              </a:rPr>
              <a:t>inflammation of the membrane surrounding the brain and spinal cord. This fatal</a:t>
            </a:r>
          </a:p>
          <a:p>
            <a:pPr algn="just"/>
            <a:r>
              <a:rPr lang="en-GB" sz="1400" noProof="1">
                <a:latin typeface="Arial" panose="020B0604020202020204" pitchFamily="34" charset="0"/>
                <a:cs typeface="Arial" panose="020B0604020202020204" pitchFamily="34" charset="0"/>
              </a:rPr>
              <a:t>disease has quite a considerable public health burden in the United Kingdom; hence,</a:t>
            </a:r>
          </a:p>
          <a:p>
            <a:pPr algn="just"/>
            <a:r>
              <a:rPr lang="en-GB" sz="1400" noProof="1">
                <a:latin typeface="Arial" panose="020B0604020202020204" pitchFamily="34" charset="0"/>
                <a:cs typeface="Arial" panose="020B0604020202020204" pitchFamily="34" charset="0"/>
              </a:rPr>
              <a:t>the government had to come up with different policies and strategies on meningitis</a:t>
            </a:r>
          </a:p>
          <a:p>
            <a:pPr algn="just"/>
            <a:r>
              <a:rPr lang="en-GB" sz="1400" noProof="1">
                <a:latin typeface="Arial" panose="020B0604020202020204" pitchFamily="34" charset="0"/>
                <a:cs typeface="Arial" panose="020B0604020202020204" pitchFamily="34" charset="0"/>
              </a:rPr>
              <a:t>prevention, surveillance, and control to protect the population health.</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 UK government has adopted the most significant approach, which is</a:t>
            </a:r>
          </a:p>
          <a:p>
            <a:pPr algn="just"/>
            <a:r>
              <a:rPr lang="en-GB" sz="1400" noProof="1">
                <a:latin typeface="Arial" panose="020B0604020202020204" pitchFamily="34" charset="0"/>
                <a:cs typeface="Arial" panose="020B0604020202020204" pitchFamily="34" charset="0"/>
              </a:rPr>
              <a:t>vaccination, in the fight against meningitis. Running these programs helps prevent</a:t>
            </a:r>
          </a:p>
          <a:p>
            <a:pPr algn="just"/>
            <a:r>
              <a:rPr lang="en-GB" sz="1400" noProof="1">
                <a:latin typeface="Arial" panose="020B0604020202020204" pitchFamily="34" charset="0"/>
                <a:cs typeface="Arial" panose="020B0604020202020204" pitchFamily="34" charset="0"/>
              </a:rPr>
              <a:t>infection from various contributing bacteria, which include meningitis causative</a:t>
            </a:r>
          </a:p>
          <a:p>
            <a:pPr algn="just"/>
            <a:r>
              <a:rPr lang="en-GB" sz="1400" noProof="1">
                <a:latin typeface="Arial" panose="020B0604020202020204" pitchFamily="34" charset="0"/>
                <a:cs typeface="Arial" panose="020B0604020202020204" pitchFamily="34" charset="0"/>
              </a:rPr>
              <a:t>agents like pneumococcal bacteria, meningococcal bacteria, and the Hib.</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 NHS provides routine childhood immunisation programs, guarding against many types of meningitis.  As for children, the UK offers vaccines for MenB, MenACWY, and Hib in the framework of the national immunisation schedule. Since these vaccines were</a:t>
            </a:r>
          </a:p>
          <a:p>
            <a:pPr algn="just"/>
            <a:r>
              <a:rPr lang="en-GB" sz="1400" noProof="1">
                <a:latin typeface="Arial" panose="020B0604020202020204" pitchFamily="34" charset="0"/>
                <a:cs typeface="Arial" panose="020B0604020202020204" pitchFamily="34" charset="0"/>
              </a:rPr>
              <a:t>introduced, cases of meningitis have drastically fallen, preventing any outbreaks within populations.</a:t>
            </a:r>
          </a:p>
          <a:p>
            <a:pPr algn="just"/>
            <a:endParaRPr lang="en-GB" sz="1400" noProof="1">
              <a:latin typeface="Arial" panose="020B0604020202020204" pitchFamily="34" charset="0"/>
              <a:cs typeface="Arial" panose="020B0604020202020204" pitchFamily="34" charset="0"/>
            </a:endParaRPr>
          </a:p>
          <a:p>
            <a:pPr algn="just"/>
            <a:r>
              <a:rPr lang="en-GB" sz="1400" noProof="1">
                <a:latin typeface="Arial" panose="020B0604020202020204" pitchFamily="34" charset="0"/>
                <a:cs typeface="Arial" panose="020B0604020202020204" pitchFamily="34" charset="0"/>
              </a:rPr>
              <a:t>These vaccination programs are critical to the long-term aims of the strategy of the</a:t>
            </a:r>
          </a:p>
          <a:p>
            <a:pPr algn="just"/>
            <a:r>
              <a:rPr lang="en-GB" sz="1400" noProof="1">
                <a:latin typeface="Arial" panose="020B0604020202020204" pitchFamily="34" charset="0"/>
                <a:cs typeface="Arial" panose="020B0604020202020204" pitchFamily="34" charset="0"/>
              </a:rPr>
              <a:t>UK government to improve health and protect the vulnerable groups of infants,</a:t>
            </a:r>
          </a:p>
          <a:p>
            <a:pPr algn="just"/>
            <a:r>
              <a:rPr lang="en-GB" sz="1400" noProof="1">
                <a:latin typeface="Arial" panose="020B0604020202020204" pitchFamily="34" charset="0"/>
                <a:cs typeface="Arial" panose="020B0604020202020204" pitchFamily="34" charset="0"/>
              </a:rPr>
              <a:t>children, and young adults.</a:t>
            </a:r>
          </a:p>
          <a:p>
            <a:endParaRPr lang="en-US" dirty="0"/>
          </a:p>
        </p:txBody>
      </p:sp>
      <p:pic>
        <p:nvPicPr>
          <p:cNvPr id="7" name="Imagine 10">
            <a:extLst>
              <a:ext uri="{FF2B5EF4-FFF2-40B4-BE49-F238E27FC236}">
                <a16:creationId xmlns:a16="http://schemas.microsoft.com/office/drawing/2014/main" id="{9DB80ED9-F496-D58F-8CEF-10ABE56A03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644" r="23532"/>
          <a:stretch>
            <a:fillRect/>
          </a:stretch>
        </p:blipFill>
        <p:spPr>
          <a:xfrm>
            <a:off x="-1" y="0"/>
            <a:ext cx="4905989" cy="5500688"/>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77234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76BB7-4539-5894-F8C0-D85805375401}"/>
              </a:ext>
            </a:extLst>
          </p:cNvPr>
          <p:cNvSpPr>
            <a:spLocks noGrp="1"/>
          </p:cNvSpPr>
          <p:nvPr>
            <p:ph type="title"/>
          </p:nvPr>
        </p:nvSpPr>
        <p:spPr>
          <a:xfrm>
            <a:off x="203571" y="157162"/>
            <a:ext cx="10858500" cy="6629401"/>
          </a:xfrm>
        </p:spPr>
        <p:txBody>
          <a:bodyPr>
            <a:noAutofit/>
          </a:bodyPr>
          <a:lstStyle/>
          <a:p>
            <a:r>
              <a:rPr lang="en-GB" sz="1400" noProof="1">
                <a:latin typeface="Arial" panose="020B0604020202020204" pitchFamily="34" charset="0"/>
                <a:cs typeface="Arial" panose="020B0604020202020204" pitchFamily="34" charset="0"/>
              </a:rPr>
              <a:t>Another important policy that the government of the UK utilizes is that of surveillance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and monitoring of diseases. Information is gathered by surveillance systems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cases of meningitis across a nation for analysis. The law makes it a requirement for</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medical facilities and healthcare professionals to have incidences of meningitis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reported to public health authorities. Such information enables health organisations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to monitor the number of infections for potential outbreak monitoring. Monitoring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patterns of a disease enables authorities to understand how meningitis spreads and</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which populations are most at risk. Early detection from surveillance systems will</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help the government respond with speed to put in place the appropriate public health</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measures in containing disease spread.</a:t>
            </a:r>
            <a:br>
              <a:rPr lang="en-GB" sz="1400" noProof="1">
                <a:latin typeface="Arial" panose="020B0604020202020204" pitchFamily="34" charset="0"/>
                <a:cs typeface="Arial" panose="020B0604020202020204" pitchFamily="34" charset="0"/>
              </a:rPr>
            </a:b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The health education programmes and public awareness campaigns constitute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second major strategy of the UK government aimed at protecting public health.</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Campaigns and programs inform the population about the symptoms of meningitis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and the importance of seeking early medical treatment. It has symptoms such as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fever, headache, neck stiffness, sensitivity to light, vomiting, confusion, and at times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a rash that does not disappear when touched or pressed. People through public</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health campaigns are advised to consult a health professional immediately if any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these symptoms manifest. Early diagnosis is tremendously beneficial and should be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taken up as early as possible, since it does contribute much to improving the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outcome of recovery and reducing complications in serious cases.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Digital implementing health technologies, contemporary medical systems, among</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others, serve as two mainstays in the control and prevention of meningitis.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suspicion or confirmation of cases of meningitis, health workers are able to share</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information quite fast through the platform. EHRs and laboratory reporting systems</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facilitate the real-time monitoring of disease trends and the timely detection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outbreaks by public health authorities. Digital technology also improves ease of</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communication among hospitals, laboratories and public health agencies, working on</a:t>
            </a:r>
            <a:br>
              <a:rPr lang="en-GB" sz="1400" noProof="1">
                <a:latin typeface="Arial" panose="020B0604020202020204" pitchFamily="34" charset="0"/>
                <a:cs typeface="Arial" panose="020B0604020202020204" pitchFamily="34" charset="0"/>
              </a:rPr>
            </a:br>
            <a:r>
              <a:rPr lang="en-GB" sz="1400" noProof="1">
                <a:latin typeface="Arial" panose="020B0604020202020204" pitchFamily="34" charset="0"/>
                <a:cs typeface="Arial" panose="020B0604020202020204" pitchFamily="34" charset="0"/>
              </a:rPr>
              <a:t>timely responses to potential health threats.</a:t>
            </a:r>
            <a:br>
              <a:rPr lang="en-GB" sz="1400" noProof="1">
                <a:latin typeface="Arial" panose="020B0604020202020204" pitchFamily="34" charset="0"/>
                <a:cs typeface="Arial" panose="020B0604020202020204" pitchFamily="34" charset="0"/>
              </a:rPr>
            </a:br>
            <a:endParaRPr lang="en-GB" sz="1400" noProof="1">
              <a:latin typeface="Arial" panose="020B0604020202020204" pitchFamily="34" charset="0"/>
              <a:cs typeface="Arial" panose="020B0604020202020204" pitchFamily="34" charset="0"/>
            </a:endParaRPr>
          </a:p>
        </p:txBody>
      </p:sp>
      <p:pic>
        <p:nvPicPr>
          <p:cNvPr id="6" name="Imagine 10">
            <a:extLst>
              <a:ext uri="{FF2B5EF4-FFF2-40B4-BE49-F238E27FC236}">
                <a16:creationId xmlns:a16="http://schemas.microsoft.com/office/drawing/2014/main" id="{2F2D7306-0FC5-F1DF-699B-8E9C4255092B}"/>
              </a:ext>
            </a:extLst>
          </p:cNvPr>
          <p:cNvPicPr>
            <a:picLocks noChangeAspect="1"/>
          </p:cNvPicPr>
          <p:nvPr/>
        </p:nvPicPr>
        <p:blipFill>
          <a:blip r:embed="rId2"/>
          <a:stretch>
            <a:fillRect/>
          </a:stretch>
        </p:blipFill>
        <p:spPr>
          <a:xfrm>
            <a:off x="7993707" y="71437"/>
            <a:ext cx="3762900" cy="3670924"/>
          </a:xfrm>
          <a:prstGeom prst="rect">
            <a:avLst/>
          </a:prstGeom>
        </p:spPr>
      </p:pic>
      <p:pic>
        <p:nvPicPr>
          <p:cNvPr id="7" name="Imagine 12">
            <a:extLst>
              <a:ext uri="{FF2B5EF4-FFF2-40B4-BE49-F238E27FC236}">
                <a16:creationId xmlns:a16="http://schemas.microsoft.com/office/drawing/2014/main" id="{1B74C16E-D588-B4BD-DA5F-97BA399C8E71}"/>
              </a:ext>
            </a:extLst>
          </p:cNvPr>
          <p:cNvPicPr>
            <a:picLocks noChangeAspect="1"/>
          </p:cNvPicPr>
          <p:nvPr/>
        </p:nvPicPr>
        <p:blipFill>
          <a:blip r:embed="rId3"/>
          <a:stretch>
            <a:fillRect/>
          </a:stretch>
        </p:blipFill>
        <p:spPr>
          <a:xfrm>
            <a:off x="7993707" y="3924301"/>
            <a:ext cx="3994722" cy="2862262"/>
          </a:xfrm>
          <a:prstGeom prst="rect">
            <a:avLst/>
          </a:prstGeom>
        </p:spPr>
      </p:pic>
    </p:spTree>
    <p:extLst>
      <p:ext uri="{BB962C8B-B14F-4D97-AF65-F5344CB8AC3E}">
        <p14:creationId xmlns:p14="http://schemas.microsoft.com/office/powerpoint/2010/main" val="114001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46F5A0-4BE1-5C5D-2EE4-CC50A1810A61}"/>
              </a:ext>
            </a:extLst>
          </p:cNvPr>
          <p:cNvSpPr>
            <a:spLocks noGrp="1"/>
          </p:cNvSpPr>
          <p:nvPr>
            <p:ph type="title"/>
          </p:nvPr>
        </p:nvSpPr>
        <p:spPr>
          <a:xfrm>
            <a:off x="4384554" y="1527626"/>
            <a:ext cx="7614941" cy="5550570"/>
          </a:xfrm>
        </p:spPr>
        <p:txBody>
          <a:bodyPr vert="horz" lIns="91440" tIns="45720" rIns="91440" bIns="45720" rtlCol="0" anchor="b">
            <a:noAutofit/>
          </a:bodyPr>
          <a:lstStyle/>
          <a:p>
            <a:pPr algn="ctr"/>
            <a:r>
              <a:rPr lang="en-GB" sz="3200" kern="1200" noProof="1">
                <a:solidFill>
                  <a:schemeClr val="tx1"/>
                </a:solidFill>
                <a:latin typeface="Arial" panose="020B0604020202020204" pitchFamily="34" charset="0"/>
                <a:cs typeface="Arial" panose="020B0604020202020204" pitchFamily="34" charset="0"/>
              </a:rPr>
              <a:t>Indroduction to Public health </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Zahra AL-Saabri</a:t>
            </a: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2441066 </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LCHS4008</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r>
              <a:rPr lang="en-GB" sz="3200" kern="1200" noProof="1">
                <a:solidFill>
                  <a:schemeClr val="tx1"/>
                </a:solidFill>
                <a:latin typeface="Arial" panose="020B0604020202020204" pitchFamily="34" charset="0"/>
                <a:cs typeface="Arial" panose="020B0604020202020204" pitchFamily="34" charset="0"/>
              </a:rPr>
              <a:t>MODEL LEADER: DR Patronella Ganza</a:t>
            </a: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br>
              <a:rPr lang="en-GB" sz="3200" kern="1200" noProof="1">
                <a:solidFill>
                  <a:schemeClr val="tx1"/>
                </a:solidFill>
                <a:latin typeface="Arial" panose="020B0604020202020204" pitchFamily="34" charset="0"/>
                <a:cs typeface="Arial" panose="020B0604020202020204" pitchFamily="34" charset="0"/>
              </a:rPr>
            </a:br>
            <a:endParaRPr lang="en-GB" sz="3200" kern="1200" noProof="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510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B73A075-159C-48B7-2711-77C5FE246274}"/>
              </a:ext>
            </a:extLst>
          </p:cNvPr>
          <p:cNvSpPr>
            <a:spLocks noChangeArrowheads="1"/>
          </p:cNvSpPr>
          <p:nvPr/>
        </p:nvSpPr>
        <p:spPr bwMode="auto">
          <a:xfrm>
            <a:off x="4908886" y="1150417"/>
            <a:ext cx="6753726"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53958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What health education will you give to the college management to prevent the outbreak</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Health Education and Awareness Campaign: Distribute flyers and awareness materials highlighting meningitis symptoms (e.g., light sensitivity and neck stiffness) to encourage students to seek immediate medical attention.</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Hand Hygiene and Sanitation Measures: Install alcohol-based hand rub stations at building entrances and maintain strict cleaning schedules for high-touch communal areas (Whisnant et al., 2022).</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ea typeface="Arial" panose="020B0604020202020204" pitchFamily="34" charset="0"/>
                <a:cs typeface="Arial" panose="020B0604020202020204" pitchFamily="34" charset="0"/>
              </a:rPr>
              <a:t>• </a:t>
            </a:r>
            <a:r>
              <a:rPr kumimoji="0" lang="en-GB" sz="1600" b="0" i="0" u="none" strike="noStrike" cap="none" normalizeH="0" baseline="0" noProof="1">
                <a:ln>
                  <a:noFill/>
                </a:ln>
                <a:solidFill>
                  <a:srgbClr val="000000"/>
                </a:solidFill>
                <a:effectLst/>
                <a:ea typeface="Calibri" panose="020F0502020204030204" pitchFamily="34" charset="0"/>
                <a:cs typeface="Arial" panose="020B0604020202020204" pitchFamily="34" charset="0"/>
              </a:rPr>
              <a:t>Health Monitoring and Symptom Screening: Educate staff and students about meningitis warning signs and encourage early illness reporting without academic penalties (Infection prevention and control education framework (2023) NHS choices).</a:t>
            </a:r>
            <a:endParaRPr kumimoji="0" lang="en-GB" sz="1600" b="0" i="0" u="none" strike="noStrike" cap="none" normalizeH="0" baseline="0" noProof="1">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noProof="1">
              <a:ln>
                <a:noFill/>
              </a:ln>
              <a:solidFill>
                <a:schemeClr val="tx1"/>
              </a:solidFill>
              <a:effectLst/>
              <a:latin typeface="Arial" panose="020B0604020202020204" pitchFamily="34" charset="0"/>
            </a:endParaRPr>
          </a:p>
          <a:p>
            <a:pPr defTabSz="914400"/>
            <a:r>
              <a:rPr lang="en-GB" noProof="1">
                <a:solidFill>
                  <a:srgbClr val="000000"/>
                </a:solidFill>
                <a:ea typeface="Calibri" panose="020F0502020204030204" pitchFamily="34" charset="0"/>
              </a:rPr>
              <a:t>Vaccination Promotion: Encourage and monitor student vaccination status, particularly for MenC and Hib, to reduce the risk of meningitis outbreaks (Sutaria et al.,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drawingObject8">
            <a:extLst>
              <a:ext uri="{FF2B5EF4-FFF2-40B4-BE49-F238E27FC236}">
                <a16:creationId xmlns:a16="http://schemas.microsoft.com/office/drawing/2014/main" id="{19CA7214-9B07-9787-9830-A39F3CAEA94B}"/>
              </a:ext>
            </a:extLst>
          </p:cNvPr>
          <p:cNvSpPr/>
          <p:nvPr/>
        </p:nvSpPr>
        <p:spPr>
          <a:xfrm>
            <a:off x="0" y="5481955"/>
            <a:ext cx="2675890" cy="1370965"/>
          </a:xfrm>
          <a:custGeom>
            <a:avLst/>
            <a:gdLst/>
            <a:ahLst/>
            <a:cxnLst/>
            <a:rect l="0" t="0" r="0" b="0"/>
            <a:pathLst>
              <a:path w="2676523" h="1371597">
                <a:moveTo>
                  <a:pt x="952436" y="0"/>
                </a:moveTo>
                <a:lnTo>
                  <a:pt x="838738" y="3589"/>
                </a:lnTo>
                <a:lnTo>
                  <a:pt x="726954" y="14211"/>
                </a:lnTo>
                <a:lnTo>
                  <a:pt x="617298" y="31645"/>
                </a:lnTo>
                <a:lnTo>
                  <a:pt x="509991" y="55676"/>
                </a:lnTo>
                <a:lnTo>
                  <a:pt x="405246" y="86085"/>
                </a:lnTo>
                <a:lnTo>
                  <a:pt x="303282" y="122651"/>
                </a:lnTo>
                <a:lnTo>
                  <a:pt x="204317" y="165158"/>
                </a:lnTo>
                <a:lnTo>
                  <a:pt x="108567" y="213385"/>
                </a:lnTo>
                <a:lnTo>
                  <a:pt x="0" y="279247"/>
                </a:lnTo>
                <a:lnTo>
                  <a:pt x="0" y="1371597"/>
                </a:lnTo>
                <a:lnTo>
                  <a:pt x="2676523" y="1371597"/>
                </a:lnTo>
                <a:lnTo>
                  <a:pt x="2643251" y="1242212"/>
                </a:lnTo>
                <a:lnTo>
                  <a:pt x="2596050" y="1109663"/>
                </a:lnTo>
                <a:lnTo>
                  <a:pt x="2538825" y="982212"/>
                </a:lnTo>
                <a:lnTo>
                  <a:pt x="2472054" y="860333"/>
                </a:lnTo>
                <a:lnTo>
                  <a:pt x="2396214" y="744505"/>
                </a:lnTo>
                <a:lnTo>
                  <a:pt x="2311782" y="635204"/>
                </a:lnTo>
                <a:lnTo>
                  <a:pt x="2219233" y="532907"/>
                </a:lnTo>
                <a:lnTo>
                  <a:pt x="2119049" y="438090"/>
                </a:lnTo>
                <a:lnTo>
                  <a:pt x="2011702" y="351229"/>
                </a:lnTo>
                <a:lnTo>
                  <a:pt x="1897674" y="272803"/>
                </a:lnTo>
                <a:lnTo>
                  <a:pt x="1777439" y="203287"/>
                </a:lnTo>
                <a:lnTo>
                  <a:pt x="1651476" y="143158"/>
                </a:lnTo>
                <a:lnTo>
                  <a:pt x="1520262" y="92892"/>
                </a:lnTo>
                <a:lnTo>
                  <a:pt x="1384273" y="52967"/>
                </a:lnTo>
                <a:lnTo>
                  <a:pt x="1243987" y="23859"/>
                </a:lnTo>
                <a:lnTo>
                  <a:pt x="1099883" y="6045"/>
                </a:lnTo>
                <a:lnTo>
                  <a:pt x="1026547" y="1521"/>
                </a:lnTo>
                <a:lnTo>
                  <a:pt x="952436" y="0"/>
                </a:lnTo>
                <a:close/>
              </a:path>
            </a:pathLst>
          </a:custGeom>
          <a:solidFill>
            <a:srgbClr val="FFC000"/>
          </a:solidFill>
        </p:spPr>
        <p:txBody>
          <a:bodyPr vert="horz" lIns="91440" tIns="45720" rIns="91440" bIns="45720" anchor="t"/>
          <a:lstStyle/>
          <a:p>
            <a:endParaRPr lang="en-GB"/>
          </a:p>
        </p:txBody>
      </p:sp>
      <p:pic>
        <p:nvPicPr>
          <p:cNvPr id="7" name="drawingObject5">
            <a:extLst>
              <a:ext uri="{FF2B5EF4-FFF2-40B4-BE49-F238E27FC236}">
                <a16:creationId xmlns:a16="http://schemas.microsoft.com/office/drawing/2014/main" id="{4183F98D-834D-1A21-6C1A-09F03A34A76D}"/>
              </a:ext>
            </a:extLst>
          </p:cNvPr>
          <p:cNvPicPr/>
          <p:nvPr/>
        </p:nvPicPr>
        <p:blipFill>
          <a:blip r:embed="rId2"/>
          <a:stretch/>
        </p:blipFill>
        <p:spPr>
          <a:xfrm>
            <a:off x="0" y="1089898"/>
            <a:ext cx="4615866" cy="4551948"/>
          </a:xfrm>
          <a:prstGeom prst="rect">
            <a:avLst/>
          </a:prstGeom>
          <a:noFill/>
        </p:spPr>
      </p:pic>
    </p:spTree>
    <p:extLst>
      <p:ext uri="{BB962C8B-B14F-4D97-AF65-F5344CB8AC3E}">
        <p14:creationId xmlns:p14="http://schemas.microsoft.com/office/powerpoint/2010/main" val="94790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900" decel="100000" fill="hold"/>
                                        <p:tgtEl>
                                          <p:spTgt spid="7"/>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8" presetClass="entr" presetSubtype="12"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strips(downLeft)">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rawingObject9">
            <a:extLst>
              <a:ext uri="{FF2B5EF4-FFF2-40B4-BE49-F238E27FC236}">
                <a16:creationId xmlns:a16="http://schemas.microsoft.com/office/drawing/2014/main" id="{D488A52B-C18D-66A4-C018-9F41FCACD02A}"/>
              </a:ext>
            </a:extLst>
          </p:cNvPr>
          <p:cNvSpPr/>
          <p:nvPr/>
        </p:nvSpPr>
        <p:spPr>
          <a:xfrm>
            <a:off x="-1" y="946483"/>
            <a:ext cx="4042611" cy="4283243"/>
          </a:xfrm>
          <a:custGeom>
            <a:avLst/>
            <a:gdLst/>
            <a:ahLst/>
            <a:cxnLst/>
            <a:rect l="0" t="0" r="0" b="0"/>
            <a:pathLst>
              <a:path w="4171950" h="6857998">
                <a:moveTo>
                  <a:pt x="0" y="0"/>
                </a:moveTo>
                <a:lnTo>
                  <a:pt x="0" y="6857998"/>
                </a:lnTo>
                <a:lnTo>
                  <a:pt x="2262126" y="6857998"/>
                </a:lnTo>
                <a:lnTo>
                  <a:pt x="2390520" y="6775778"/>
                </a:lnTo>
                <a:lnTo>
                  <a:pt x="2490194" y="6706318"/>
                </a:lnTo>
                <a:lnTo>
                  <a:pt x="2587647" y="6633971"/>
                </a:lnTo>
                <a:lnTo>
                  <a:pt x="2682821" y="6558803"/>
                </a:lnTo>
                <a:lnTo>
                  <a:pt x="2775651" y="6480872"/>
                </a:lnTo>
                <a:lnTo>
                  <a:pt x="2866076" y="6400242"/>
                </a:lnTo>
                <a:lnTo>
                  <a:pt x="2954034" y="6316973"/>
                </a:lnTo>
                <a:lnTo>
                  <a:pt x="3039463" y="6231130"/>
                </a:lnTo>
                <a:lnTo>
                  <a:pt x="3122300" y="6142772"/>
                </a:lnTo>
                <a:lnTo>
                  <a:pt x="3202485" y="6051963"/>
                </a:lnTo>
                <a:lnTo>
                  <a:pt x="3279954" y="5958764"/>
                </a:lnTo>
                <a:lnTo>
                  <a:pt x="3354646" y="5863237"/>
                </a:lnTo>
                <a:lnTo>
                  <a:pt x="3426500" y="5765443"/>
                </a:lnTo>
                <a:lnTo>
                  <a:pt x="3495452" y="5665445"/>
                </a:lnTo>
                <a:lnTo>
                  <a:pt x="3561443" y="5563306"/>
                </a:lnTo>
                <a:lnTo>
                  <a:pt x="3624407" y="5459084"/>
                </a:lnTo>
                <a:lnTo>
                  <a:pt x="3684285" y="5352845"/>
                </a:lnTo>
                <a:lnTo>
                  <a:pt x="3741015" y="5244649"/>
                </a:lnTo>
                <a:lnTo>
                  <a:pt x="3794532" y="5134559"/>
                </a:lnTo>
                <a:lnTo>
                  <a:pt x="3844778" y="5022635"/>
                </a:lnTo>
                <a:lnTo>
                  <a:pt x="3891688" y="4908941"/>
                </a:lnTo>
                <a:lnTo>
                  <a:pt x="3935202" y="4793537"/>
                </a:lnTo>
                <a:lnTo>
                  <a:pt x="3975258" y="4676485"/>
                </a:lnTo>
                <a:lnTo>
                  <a:pt x="4011792" y="4557849"/>
                </a:lnTo>
                <a:lnTo>
                  <a:pt x="4044744" y="4437689"/>
                </a:lnTo>
                <a:lnTo>
                  <a:pt x="4074052" y="4316069"/>
                </a:lnTo>
                <a:lnTo>
                  <a:pt x="4099652" y="4193048"/>
                </a:lnTo>
                <a:lnTo>
                  <a:pt x="4121485" y="4068690"/>
                </a:lnTo>
                <a:lnTo>
                  <a:pt x="4139487" y="3943056"/>
                </a:lnTo>
                <a:lnTo>
                  <a:pt x="4153596" y="3816207"/>
                </a:lnTo>
                <a:lnTo>
                  <a:pt x="4163750" y="3688208"/>
                </a:lnTo>
                <a:lnTo>
                  <a:pt x="4169890" y="3559119"/>
                </a:lnTo>
                <a:lnTo>
                  <a:pt x="4171950" y="3429000"/>
                </a:lnTo>
                <a:lnTo>
                  <a:pt x="4169890" y="3298881"/>
                </a:lnTo>
                <a:lnTo>
                  <a:pt x="4163750" y="3169792"/>
                </a:lnTo>
                <a:lnTo>
                  <a:pt x="4153596" y="3041793"/>
                </a:lnTo>
                <a:lnTo>
                  <a:pt x="4139487" y="2914947"/>
                </a:lnTo>
                <a:lnTo>
                  <a:pt x="4121485" y="2789313"/>
                </a:lnTo>
                <a:lnTo>
                  <a:pt x="4099652" y="2664956"/>
                </a:lnTo>
                <a:lnTo>
                  <a:pt x="4074052" y="2541937"/>
                </a:lnTo>
                <a:lnTo>
                  <a:pt x="4044744" y="2420318"/>
                </a:lnTo>
                <a:lnTo>
                  <a:pt x="4011792" y="2300160"/>
                </a:lnTo>
                <a:lnTo>
                  <a:pt x="3975258" y="2181526"/>
                </a:lnTo>
                <a:lnTo>
                  <a:pt x="3935202" y="2064476"/>
                </a:lnTo>
                <a:lnTo>
                  <a:pt x="3891688" y="1949074"/>
                </a:lnTo>
                <a:lnTo>
                  <a:pt x="3844778" y="1835379"/>
                </a:lnTo>
                <a:lnTo>
                  <a:pt x="3794532" y="1723457"/>
                </a:lnTo>
                <a:lnTo>
                  <a:pt x="3741015" y="1613367"/>
                </a:lnTo>
                <a:lnTo>
                  <a:pt x="3684285" y="1505172"/>
                </a:lnTo>
                <a:lnTo>
                  <a:pt x="3624407" y="1398932"/>
                </a:lnTo>
                <a:lnTo>
                  <a:pt x="3561443" y="1294712"/>
                </a:lnTo>
                <a:lnTo>
                  <a:pt x="3495452" y="1192570"/>
                </a:lnTo>
                <a:lnTo>
                  <a:pt x="3426500" y="1092572"/>
                </a:lnTo>
                <a:lnTo>
                  <a:pt x="3354646" y="994776"/>
                </a:lnTo>
                <a:lnTo>
                  <a:pt x="3279954" y="899246"/>
                </a:lnTo>
                <a:lnTo>
                  <a:pt x="3202485" y="806044"/>
                </a:lnTo>
                <a:lnTo>
                  <a:pt x="3122300" y="715232"/>
                </a:lnTo>
                <a:lnTo>
                  <a:pt x="3039463" y="626869"/>
                </a:lnTo>
                <a:lnTo>
                  <a:pt x="2954034" y="541022"/>
                </a:lnTo>
                <a:lnTo>
                  <a:pt x="2866076" y="457748"/>
                </a:lnTo>
                <a:lnTo>
                  <a:pt x="2775651" y="377111"/>
                </a:lnTo>
                <a:lnTo>
                  <a:pt x="2682821" y="299173"/>
                </a:lnTo>
                <a:lnTo>
                  <a:pt x="2587647" y="223996"/>
                </a:lnTo>
                <a:lnTo>
                  <a:pt x="2490194" y="151640"/>
                </a:lnTo>
                <a:lnTo>
                  <a:pt x="2390520" y="82168"/>
                </a:lnTo>
                <a:lnTo>
                  <a:pt x="2262123" y="0"/>
                </a:lnTo>
                <a:lnTo>
                  <a:pt x="0" y="0"/>
                </a:lnTo>
                <a:close/>
              </a:path>
            </a:pathLst>
          </a:custGeom>
          <a:solidFill>
            <a:srgbClr val="EC7C30"/>
          </a:solidFill>
        </p:spPr>
        <p:txBody>
          <a:bodyPr vert="horz" lIns="91440" tIns="45720" rIns="91440" bIns="45720" anchor="t"/>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Conclusion</a:t>
            </a:r>
          </a:p>
        </p:txBody>
      </p:sp>
      <p:sp>
        <p:nvSpPr>
          <p:cNvPr id="5" name="drawingObject10">
            <a:extLst>
              <a:ext uri="{FF2B5EF4-FFF2-40B4-BE49-F238E27FC236}">
                <a16:creationId xmlns:a16="http://schemas.microsoft.com/office/drawing/2014/main" id="{319DCF11-46E1-2CC8-A200-E307B4C1E533}"/>
              </a:ext>
            </a:extLst>
          </p:cNvPr>
          <p:cNvSpPr/>
          <p:nvPr/>
        </p:nvSpPr>
        <p:spPr>
          <a:xfrm>
            <a:off x="9748520" y="4643755"/>
            <a:ext cx="2038350" cy="2038350"/>
          </a:xfrm>
          <a:custGeom>
            <a:avLst/>
            <a:gdLst/>
            <a:ahLst/>
            <a:cxnLst/>
            <a:rect l="0" t="0" r="0" b="0"/>
            <a:pathLst>
              <a:path w="2038350" h="2038413">
                <a:moveTo>
                  <a:pt x="0" y="2038413"/>
                </a:moveTo>
                <a:lnTo>
                  <a:pt x="104892" y="2035761"/>
                </a:lnTo>
                <a:lnTo>
                  <a:pt x="208405" y="2027889"/>
                </a:lnTo>
                <a:lnTo>
                  <a:pt x="310415" y="2014927"/>
                </a:lnTo>
                <a:lnTo>
                  <a:pt x="410791" y="1997001"/>
                </a:lnTo>
                <a:lnTo>
                  <a:pt x="509407" y="1974240"/>
                </a:lnTo>
                <a:lnTo>
                  <a:pt x="606135" y="1946773"/>
                </a:lnTo>
                <a:lnTo>
                  <a:pt x="700844" y="1914726"/>
                </a:lnTo>
                <a:lnTo>
                  <a:pt x="793408" y="1878229"/>
                </a:lnTo>
                <a:lnTo>
                  <a:pt x="883698" y="1837409"/>
                </a:lnTo>
                <a:lnTo>
                  <a:pt x="971588" y="1792394"/>
                </a:lnTo>
                <a:lnTo>
                  <a:pt x="1056948" y="1743312"/>
                </a:lnTo>
                <a:lnTo>
                  <a:pt x="1139651" y="1690292"/>
                </a:lnTo>
                <a:lnTo>
                  <a:pt x="1219568" y="1633462"/>
                </a:lnTo>
                <a:lnTo>
                  <a:pt x="1296571" y="1572949"/>
                </a:lnTo>
                <a:lnTo>
                  <a:pt x="1370532" y="1508882"/>
                </a:lnTo>
                <a:lnTo>
                  <a:pt x="1441322" y="1441388"/>
                </a:lnTo>
                <a:lnTo>
                  <a:pt x="1508814" y="1370596"/>
                </a:lnTo>
                <a:lnTo>
                  <a:pt x="1572882" y="1296633"/>
                </a:lnTo>
                <a:lnTo>
                  <a:pt x="1633396" y="1219629"/>
                </a:lnTo>
                <a:lnTo>
                  <a:pt x="1690226" y="1139710"/>
                </a:lnTo>
                <a:lnTo>
                  <a:pt x="1743247" y="1057005"/>
                </a:lnTo>
                <a:lnTo>
                  <a:pt x="1792327" y="971643"/>
                </a:lnTo>
                <a:lnTo>
                  <a:pt x="1837342" y="883750"/>
                </a:lnTo>
                <a:lnTo>
                  <a:pt x="1878163" y="793456"/>
                </a:lnTo>
                <a:lnTo>
                  <a:pt x="1914661" y="700887"/>
                </a:lnTo>
                <a:lnTo>
                  <a:pt x="1946708" y="606173"/>
                </a:lnTo>
                <a:lnTo>
                  <a:pt x="1974175" y="509442"/>
                </a:lnTo>
                <a:lnTo>
                  <a:pt x="1996937" y="410820"/>
                </a:lnTo>
                <a:lnTo>
                  <a:pt x="2014863" y="310437"/>
                </a:lnTo>
                <a:lnTo>
                  <a:pt x="2027825" y="208421"/>
                </a:lnTo>
                <a:lnTo>
                  <a:pt x="2035697" y="104899"/>
                </a:lnTo>
                <a:lnTo>
                  <a:pt x="2038350" y="0"/>
                </a:lnTo>
              </a:path>
            </a:pathLst>
          </a:custGeom>
          <a:noFill/>
          <a:ln w="127000" cap="rnd">
            <a:solidFill>
              <a:srgbClr val="FFC000"/>
            </a:solidFill>
            <a:prstDash val="dash"/>
          </a:ln>
        </p:spPr>
        <p:txBody>
          <a:bodyPr vert="horz" lIns="91440" tIns="45720" rIns="91440" bIns="45720" anchor="t"/>
          <a:lstStyle/>
          <a:p>
            <a:endParaRPr lang="en-GB"/>
          </a:p>
        </p:txBody>
      </p:sp>
      <p:sp>
        <p:nvSpPr>
          <p:cNvPr id="7" name="Rectangle 4">
            <a:extLst>
              <a:ext uri="{FF2B5EF4-FFF2-40B4-BE49-F238E27FC236}">
                <a16:creationId xmlns:a16="http://schemas.microsoft.com/office/drawing/2014/main" id="{99DA3D7A-21CE-5DB9-875C-A9BBFE35919D}"/>
              </a:ext>
            </a:extLst>
          </p:cNvPr>
          <p:cNvSpPr>
            <a:spLocks noChangeArrowheads="1"/>
          </p:cNvSpPr>
          <p:nvPr/>
        </p:nvSpPr>
        <p:spPr bwMode="auto">
          <a:xfrm>
            <a:off x="5578074" y="1634569"/>
            <a:ext cx="5189621"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latin typeface="Arial" panose="020B0604020202020204" pitchFamily="34" charset="0"/>
                <a:ea typeface="Arial" panose="020B0604020202020204" pitchFamily="34" charset="0"/>
              </a:rPr>
              <a:t>• </a:t>
            </a:r>
            <a:r>
              <a:rPr kumimoji="0" lang="en-GB" sz="1600" b="0" i="0" u="none" strike="noStrike" cap="none" normalizeH="0" baseline="0" noProof="1">
                <a:ln>
                  <a:noFill/>
                </a:ln>
                <a:solidFill>
                  <a:srgbClr val="000000"/>
                </a:solidFill>
                <a:effectLst/>
                <a:latin typeface="Arial" panose="020B0604020202020204" pitchFamily="34" charset="0"/>
                <a:ea typeface="Calibri" panose="020F0502020204030204" pitchFamily="34" charset="0"/>
              </a:rPr>
              <a:t>In conclusion our presentation on the outbreak of meningitis, we have assessed the imperative strategies that should be in place to measure, monitor and control this severe condition in the community.</a:t>
            </a:r>
            <a:endParaRPr kumimoji="0" lang="en-GB" sz="1600" b="0" i="0" u="none" strike="noStrike" cap="none" normalizeH="0" baseline="0" noProof="1">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noProof="1">
                <a:ln>
                  <a:noFill/>
                </a:ln>
                <a:solidFill>
                  <a:srgbClr val="000000"/>
                </a:solidFill>
                <a:effectLst/>
                <a:latin typeface="Arial" panose="020B0604020202020204" pitchFamily="34" charset="0"/>
                <a:ea typeface="Arial" panose="020B0604020202020204" pitchFamily="34" charset="0"/>
              </a:rPr>
              <a:t>• </a:t>
            </a:r>
            <a:r>
              <a:rPr kumimoji="0" lang="en-GB" sz="1600" b="0" i="0" u="none" strike="noStrike" cap="none" normalizeH="0" baseline="0" noProof="1">
                <a:ln>
                  <a:noFill/>
                </a:ln>
                <a:solidFill>
                  <a:srgbClr val="000000"/>
                </a:solidFill>
                <a:effectLst/>
                <a:latin typeface="Arial" panose="020B0604020202020204" pitchFamily="34" charset="0"/>
                <a:ea typeface="Calibri" panose="020F0502020204030204" pitchFamily="34" charset="0"/>
              </a:rPr>
              <a:t>We have discussed the fact that effective monitoring on the national systems of the UK on the health of the population, including not only diagnostic but also vaccination status, is necessary to identify an incident as soon as it occurs.</a:t>
            </a:r>
          </a:p>
          <a:p>
            <a:pPr lvl="0" defTabSz="914400"/>
            <a:r>
              <a:rPr lang="en-GB" sz="1600" noProof="1">
                <a:solidFill>
                  <a:srgbClr val="000000"/>
                </a:solidFill>
                <a:ea typeface="Arial" panose="020B0604020202020204" pitchFamily="34" charset="0"/>
              </a:rPr>
              <a:t>• </a:t>
            </a:r>
            <a:r>
              <a:rPr lang="en-GB" sz="1600" noProof="1">
                <a:solidFill>
                  <a:srgbClr val="000000"/>
                </a:solidFill>
                <a:ea typeface="Calibri" panose="020F0502020204030204" pitchFamily="34" charset="0"/>
              </a:rPr>
              <a:t>We focused on the life-saving nature of immunisation programs, including MenC and Hib vaccines, and clinical interventions, and environmental changes</a:t>
            </a:r>
            <a:endParaRPr lang="en-GB" sz="1600" noProof="1"/>
          </a:p>
          <a:p>
            <a:pPr lvl="0" defTabSz="914400"/>
            <a:r>
              <a:rPr lang="en-GB" sz="1600" noProof="1">
                <a:solidFill>
                  <a:srgbClr val="000000"/>
                </a:solidFill>
                <a:ea typeface="Arial" panose="020B0604020202020204" pitchFamily="34" charset="0"/>
              </a:rPr>
              <a:t>• </a:t>
            </a:r>
            <a:r>
              <a:rPr lang="en-GB" sz="1600" noProof="1">
                <a:solidFill>
                  <a:srgbClr val="000000"/>
                </a:solidFill>
                <a:ea typeface="Calibri" panose="020F0502020204030204" pitchFamily="34" charset="0"/>
              </a:rPr>
              <a:t>To sum up, the multi-agency strategy based on clinical suspicions and communal education is the most effective method to avoid such devastating effects of meningitis.</a:t>
            </a:r>
          </a:p>
          <a:p>
            <a:pPr lvl="0" defTabSz="914400"/>
            <a:br>
              <a:rPr lang="en-GB" sz="1600" noProof="1">
                <a:solidFill>
                  <a:srgbClr val="000000"/>
                </a:solidFill>
                <a:ea typeface="Calibri" panose="020F0502020204030204" pitchFamily="34" charset="0"/>
              </a:rPr>
            </a:br>
            <a:endParaRPr lang="en-GB" sz="1600" noProof="1"/>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noProof="1">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8E33270C-A8D1-ED74-E41A-D448840D6277}"/>
              </a:ext>
            </a:extLst>
          </p:cNvPr>
          <p:cNvSpPr txBox="1"/>
          <p:nvPr/>
        </p:nvSpPr>
        <p:spPr>
          <a:xfrm>
            <a:off x="298915" y="6257835"/>
            <a:ext cx="4511427" cy="1200329"/>
          </a:xfrm>
          <a:prstGeom prst="rect">
            <a:avLst/>
          </a:prstGeom>
          <a:noFill/>
        </p:spPr>
        <p:txBody>
          <a:bodyPr wrap="square" rtlCol="0">
            <a:spAutoFit/>
          </a:bodyPr>
          <a:lstStyle/>
          <a:p>
            <a:r>
              <a:rPr lang="en-GB" noProof="1">
                <a:latin typeface="Arial" panose="020B0604020202020204" pitchFamily="34" charset="0"/>
                <a:cs typeface="Arial" panose="020B0604020202020204" pitchFamily="34" charset="0"/>
              </a:rPr>
              <a:t>Zahra AL-Saabri (2441066)</a:t>
            </a:r>
            <a:br>
              <a:rPr lang="en-GB" noProof="1">
                <a:latin typeface="Arial" panose="020B0604020202020204" pitchFamily="34" charset="0"/>
                <a:cs typeface="Arial" panose="020B0604020202020204" pitchFamily="34" charset="0"/>
              </a:rPr>
            </a:br>
            <a:br>
              <a:rPr lang="en-GB" noProof="1">
                <a:latin typeface="Arial" panose="020B0604020202020204" pitchFamily="34" charset="0"/>
                <a:cs typeface="Arial" panose="020B0604020202020204" pitchFamily="34" charset="0"/>
              </a:rPr>
            </a:br>
            <a:br>
              <a:rPr lang="en-GB" noProof="1">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330505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6596-F2AC-8CC1-9712-7F4469EA74B6}"/>
              </a:ext>
            </a:extLst>
          </p:cNvPr>
          <p:cNvSpPr>
            <a:spLocks noGrp="1"/>
          </p:cNvSpPr>
          <p:nvPr>
            <p:ph type="title"/>
          </p:nvPr>
        </p:nvSpPr>
        <p:spPr/>
        <p:txBody>
          <a:bodyPr>
            <a:normAutofit/>
          </a:bodyPr>
          <a:lstStyle/>
          <a:p>
            <a:r>
              <a:rPr lang="en-GB" sz="2800" b="1" noProof="1">
                <a:solidFill>
                  <a:schemeClr val="accent1">
                    <a:lumMod val="50000"/>
                  </a:schemeClr>
                </a:solidFill>
                <a:latin typeface="Arial" panose="020B0604020202020204" pitchFamily="34" charset="0"/>
                <a:cs typeface="Arial" panose="020B0604020202020204" pitchFamily="34" charset="0"/>
              </a:rPr>
              <a:t>Conclusion:</a:t>
            </a:r>
            <a:endParaRPr lang="en-US" sz="2800" dirty="0"/>
          </a:p>
        </p:txBody>
      </p:sp>
      <p:sp>
        <p:nvSpPr>
          <p:cNvPr id="3" name="Content Placeholder 2">
            <a:extLst>
              <a:ext uri="{FF2B5EF4-FFF2-40B4-BE49-F238E27FC236}">
                <a16:creationId xmlns:a16="http://schemas.microsoft.com/office/drawing/2014/main" id="{905D3D9A-63DD-2A72-8CAB-36EF3902F9F9}"/>
              </a:ext>
            </a:extLst>
          </p:cNvPr>
          <p:cNvSpPr>
            <a:spLocks noGrp="1"/>
          </p:cNvSpPr>
          <p:nvPr>
            <p:ph idx="1"/>
          </p:nvPr>
        </p:nvSpPr>
        <p:spPr>
          <a:xfrm>
            <a:off x="569843" y="2099020"/>
            <a:ext cx="8613913" cy="4758980"/>
          </a:xfrm>
        </p:spPr>
        <p:txBody>
          <a:bodyPr/>
          <a:lstStyle/>
          <a:p>
            <a:pPr marL="0" indent="0">
              <a:buNone/>
            </a:pPr>
            <a:r>
              <a:rPr lang="en-GB" sz="1600" noProof="1">
                <a:solidFill>
                  <a:srgbClr val="242424"/>
                </a:solidFill>
                <a:latin typeface="Arial" panose="020B0604020202020204" pitchFamily="34" charset="0"/>
                <a:cs typeface="Arial" panose="020B0604020202020204" pitchFamily="34" charset="0"/>
              </a:rPr>
              <a:t>Meningitis is a serious and potentially life-threatening condition that continues to affect millions of people worldwide, particularly young children and vulnerable populations. Despite advances in medical treatment, it still carries significant risks of death and long-term complications, such as neurological damage and hearing loss. Early recognition of symptoms and prompt medical intervention are essential to improve outcomes. Vaccination has been shown to be the most effective strategy in reducing the incidence of certain types of meningitis, highlighting its importance in disease prevention.</a:t>
            </a:r>
            <a:endParaRPr lang="en-GB" sz="1600" noProof="1">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005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A095-761D-CF7F-4C6D-9192B77BCEB7}"/>
              </a:ext>
            </a:extLst>
          </p:cNvPr>
          <p:cNvSpPr>
            <a:spLocks noGrp="1"/>
          </p:cNvSpPr>
          <p:nvPr>
            <p:ph type="title"/>
          </p:nvPr>
        </p:nvSpPr>
        <p:spPr>
          <a:xfrm>
            <a:off x="467140" y="-125995"/>
            <a:ext cx="10515600" cy="1325563"/>
          </a:xfrm>
        </p:spPr>
        <p:txBody>
          <a:bodyPr>
            <a:normAutofit/>
          </a:bodyPr>
          <a:lstStyle/>
          <a:p>
            <a:r>
              <a:rPr lang="en-US" sz="4000" b="1" dirty="0">
                <a:latin typeface="Arial" panose="020B0604020202020204" pitchFamily="34" charset="0"/>
                <a:cs typeface="Arial" panose="020B0604020202020204" pitchFamily="34" charset="0"/>
              </a:rPr>
              <a:t>References </a:t>
            </a:r>
          </a:p>
        </p:txBody>
      </p:sp>
      <p:sp>
        <p:nvSpPr>
          <p:cNvPr id="13" name="Rectangle 11">
            <a:extLst>
              <a:ext uri="{FF2B5EF4-FFF2-40B4-BE49-F238E27FC236}">
                <a16:creationId xmlns:a16="http://schemas.microsoft.com/office/drawing/2014/main" id="{4D144C66-A02B-26B0-7B43-0D6CB7A79CAF}"/>
              </a:ext>
            </a:extLst>
          </p:cNvPr>
          <p:cNvSpPr>
            <a:spLocks noChangeArrowheads="1"/>
          </p:cNvSpPr>
          <p:nvPr/>
        </p:nvSpPr>
        <p:spPr bwMode="auto">
          <a:xfrm>
            <a:off x="564330" y="865794"/>
            <a:ext cx="10515600" cy="58272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indent="-171450">
              <a:buFont typeface="Courier New" panose="02070309020205020404" pitchFamily="49" charset="0"/>
              <a:buChar char="o"/>
            </a:pPr>
            <a:r>
              <a:rPr lang="en-GB" sz="1200" noProof="1">
                <a:latin typeface="Arial" panose="020B0604020202020204" pitchFamily="34" charset="0"/>
                <a:cs typeface="Arial" panose="020B0604020202020204" pitchFamily="34" charset="0"/>
              </a:rPr>
              <a:t>GOV.UK (2025) Guidance for public health management of meningococcal disease in the UK. Available at: </a:t>
            </a:r>
            <a:r>
              <a:rPr lang="en-GB" sz="1200" noProof="1">
                <a:latin typeface="Arial" panose="020B0604020202020204" pitchFamily="34" charset="0"/>
                <a:cs typeface="Arial" panose="020B0604020202020204" pitchFamily="34" charset="0"/>
                <a:hlinkClick r:id="rId2"/>
              </a:rPr>
              <a:t>https://www.gov.uk/</a:t>
            </a:r>
            <a:r>
              <a:rPr lang="en-GB" sz="1200" noProof="1">
                <a:latin typeface="Arial" panose="020B0604020202020204" pitchFamily="34" charset="0"/>
                <a:cs typeface="Arial" panose="020B0604020202020204" pitchFamily="34" charset="0"/>
              </a:rPr>
              <a:t> (Accessed: 06 March 2026).</a:t>
            </a:r>
          </a:p>
          <a:p>
            <a:pPr marL="171450" indent="-1714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Meningitis Research Foundation. (2024). </a:t>
            </a:r>
            <a:r>
              <a:rPr lang="en-GB" sz="1200" i="1" noProof="1">
                <a:latin typeface="Arial" panose="020B0604020202020204" pitchFamily="34" charset="0"/>
                <a:cs typeface="Arial" panose="020B0604020202020204" pitchFamily="34" charset="0"/>
              </a:rPr>
              <a:t>Meningitis in the UK</a:t>
            </a:r>
            <a:r>
              <a:rPr lang="en-GB" sz="1200" noProof="1">
                <a:latin typeface="Arial" panose="020B0604020202020204" pitchFamily="34" charset="0"/>
                <a:cs typeface="Arial" panose="020B0604020202020204" pitchFamily="34" charset="0"/>
              </a:rPr>
              <a:t>. Retrieved from: </a:t>
            </a:r>
            <a:r>
              <a:rPr lang="en-GB" sz="1200" noProof="1">
                <a:latin typeface="Arial" panose="020B0604020202020204" pitchFamily="34" charset="0"/>
                <a:cs typeface="Arial" panose="020B0604020202020204" pitchFamily="34" charset="0"/>
                <a:hlinkClick r:id="rId3"/>
              </a:rPr>
              <a:t>https://www.meningitis.org</a:t>
            </a:r>
            <a:r>
              <a:rPr lang="en-GB" sz="1200" noProof="1">
                <a:latin typeface="Arial" panose="020B0604020202020204" pitchFamily="34" charset="0"/>
                <a:cs typeface="Arial" panose="020B0604020202020204" pitchFamily="34" charset="0"/>
              </a:rPr>
              <a:t> {Accessed: 13 March)</a:t>
            </a: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dirty="0">
                <a:latin typeface="Arial" panose="020B0604020202020204" pitchFamily="34" charset="0"/>
                <a:cs typeface="Arial" panose="020B0604020202020204" pitchFamily="34" charset="0"/>
              </a:rPr>
              <a:t>UK Health Security Agency (2025) Meningococcal disease: guidance on public health management. Available at: </a:t>
            </a:r>
            <a:r>
              <a:rPr lang="en-GB" sz="1200" dirty="0">
                <a:latin typeface="Arial" panose="020B0604020202020204" pitchFamily="34" charset="0"/>
                <a:cs typeface="Arial" panose="020B0604020202020204" pitchFamily="34" charset="0"/>
                <a:hlinkClick r:id="rId4"/>
              </a:rPr>
              <a:t>https://www.gov.uk/</a:t>
            </a:r>
            <a:r>
              <a:rPr lang="en-GB" sz="1200" dirty="0">
                <a:latin typeface="Arial" panose="020B0604020202020204" pitchFamily="34" charset="0"/>
                <a:cs typeface="Arial" panose="020B0604020202020204" pitchFamily="34" charset="0"/>
              </a:rPr>
              <a:t> (Accessed: 16 March 2026).</a:t>
            </a:r>
          </a:p>
          <a:p>
            <a:pPr marL="171450" indent="-171450" algn="just">
              <a:lnSpc>
                <a:spcPct val="150000"/>
              </a:lnSpc>
              <a:spcAft>
                <a:spcPts val="1000"/>
              </a:spcAft>
              <a:buFont typeface="Courier New" panose="02070309020205020404" pitchFamily="49" charset="0"/>
              <a:buChar char="o"/>
            </a:pP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Brazier, M. and Harris, J., 2024. Balancing Rights: Individuals versus Society. In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Rights and Resources</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(pp. 295-316). Routledge.</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50000"/>
              </a:lnSpc>
              <a:spcAft>
                <a:spcPts val="1000"/>
              </a:spcAft>
              <a:buFont typeface="Courier New" panose="02070309020205020404" pitchFamily="49" charset="0"/>
              <a:buChar char="o"/>
            </a:pP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Subbarao, S., Ribeiro, S., Campbell, H., </a:t>
            </a:r>
            <a:r>
              <a:rPr lang="en-GB" sz="1200" dirty="0" err="1">
                <a:solidFill>
                  <a:srgbClr val="222222"/>
                </a:solidFill>
                <a:latin typeface="Arial" panose="020B0604020202020204" pitchFamily="34" charset="0"/>
                <a:ea typeface="Times New Roman" panose="02020603050405020304" pitchFamily="18" charset="0"/>
                <a:cs typeface="Arial" panose="020B0604020202020204" pitchFamily="34" charset="0"/>
              </a:rPr>
              <a:t>Okike</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I., Ramsay, M.E. and Ladhani, S.N., 2023. Trends in laboratory-confirmed bacterial meningitis (2012–2019): national observational study, England.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The Lancet Regional Health–Europe</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GB" sz="1200" i="1" dirty="0">
                <a:solidFill>
                  <a:srgbClr val="222222"/>
                </a:solidFill>
                <a:latin typeface="Arial" panose="020B0604020202020204" pitchFamily="34" charset="0"/>
                <a:ea typeface="Times New Roman" panose="02020603050405020304" pitchFamily="18" charset="0"/>
                <a:cs typeface="Arial" panose="020B0604020202020204" pitchFamily="34" charset="0"/>
              </a:rPr>
              <a:t>32</a:t>
            </a:r>
            <a:r>
              <a:rPr lang="en-GB" sz="1200" dirty="0">
                <a:solidFill>
                  <a:srgbClr val="222222"/>
                </a:solidFill>
                <a:latin typeface="Arial" panose="020B0604020202020204" pitchFamily="34" charset="0"/>
                <a:ea typeface="Times New Roman" panose="02020603050405020304" pitchFamily="18"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NHS (2023) Meningitis and meningococcal vaccination. Available at: </a:t>
            </a:r>
            <a:r>
              <a:rPr lang="en-GB" sz="1200" noProof="1">
                <a:latin typeface="Arial" panose="020B0604020202020204" pitchFamily="34" charset="0"/>
                <a:cs typeface="Arial" panose="020B0604020202020204" pitchFamily="34" charset="0"/>
                <a:hlinkClick r:id="rId5"/>
              </a:rPr>
              <a:t>https://www.nhs.uk</a:t>
            </a:r>
            <a:r>
              <a:rPr lang="en-GB" sz="1200" noProof="1">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17 March 2026).</a:t>
            </a:r>
          </a:p>
          <a:p>
            <a:pPr marL="171450" indent="-1714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European Centre for Disease Prevention and Control (ECDC) (2023) Meningococcal disease: prevention and control measures. Available at: </a:t>
            </a:r>
            <a:r>
              <a:rPr lang="en-GB" sz="1200" noProof="1">
                <a:latin typeface="Arial" panose="020B0604020202020204" pitchFamily="34" charset="0"/>
                <a:cs typeface="Arial" panose="020B0604020202020204" pitchFamily="34" charset="0"/>
                <a:hlinkClick r:id="rId6"/>
              </a:rPr>
              <a:t>https://www.ecdc.europa.eu/</a:t>
            </a:r>
            <a:r>
              <a:rPr lang="en-GB" sz="1200" noProof="1">
                <a:latin typeface="Arial" panose="020B0604020202020204" pitchFamily="34" charset="0"/>
                <a:cs typeface="Arial" panose="020B0604020202020204" pitchFamily="34" charset="0"/>
              </a:rPr>
              <a:t> (Accessed: 13 March 2026).</a:t>
            </a: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Public Health England (PHE) (2020) Immunisation against infectious disease: The Green Book – Chapter 22: Meningococcal disease. Available at: https://www.gov.uk/government/collections/immunisation-against-infectious-disease-the-green-book </a:t>
            </a:r>
            <a:r>
              <a:rPr lang="en-GB" sz="1200" noProof="1">
                <a:latin typeface="Arial" panose="020B0604020202020204" pitchFamily="34" charset="0"/>
                <a:cs typeface="Arial" panose="020B0604020202020204" pitchFamily="34" charset="0"/>
                <a:hlinkClick r:id="rId7"/>
              </a:rPr>
              <a:t>(gov.uk in Bing)</a:t>
            </a:r>
            <a:r>
              <a:rPr lang="en-GB" sz="1200" noProof="1">
                <a:latin typeface="Arial" panose="020B0604020202020204" pitchFamily="34" charset="0"/>
                <a:cs typeface="Arial" panose="020B0604020202020204" pitchFamily="34" charset="0"/>
              </a:rPr>
              <a:t> (Accessed: 14 March 2026).</a:t>
            </a:r>
          </a:p>
          <a:p>
            <a:pPr marL="171450" lvl="0" indent="-171450" defTabSz="914400" eaLnBrk="0" fontAlgn="base" hangingPunct="0">
              <a:spcBef>
                <a:spcPct val="0"/>
              </a:spcBef>
              <a:spcAft>
                <a:spcPct val="0"/>
              </a:spcAft>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Courier New" panose="02070309020205020404" pitchFamily="49" charset="0"/>
              <a:buChar char="o"/>
            </a:pPr>
            <a:r>
              <a:rPr lang="en-GB" sz="1200" dirty="0">
                <a:solidFill>
                  <a:srgbClr val="000000"/>
                </a:solidFill>
                <a:latin typeface="Arial" panose="020B0604020202020204" pitchFamily="34" charset="0"/>
                <a:ea typeface="Calibri" panose="020F0502020204030204" pitchFamily="34" charset="0"/>
                <a:cs typeface="Arial" panose="020B0604020202020204" pitchFamily="34" charset="0"/>
              </a:rPr>
              <a:t>Whisnant, J., Martin-Kerry, J., Flett, L. and Knapp, P., 2022. Predictors of meningococcal vaccine uptake in university and college students: a systematic review and meta-analysis. Journal of American College Health, 70(6), pp.1738-1753.</a:t>
            </a:r>
          </a:p>
          <a:p>
            <a:pPr marL="285750" lvl="0" indent="-285750" defTabSz="914400" eaLnBrk="0" fontAlgn="base" hangingPunct="0">
              <a:spcBef>
                <a:spcPct val="0"/>
              </a:spcBef>
              <a:spcAft>
                <a:spcPct val="0"/>
              </a:spcAft>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1200" noProof="1">
                <a:latin typeface="Arial" panose="020B0604020202020204" pitchFamily="34" charset="0"/>
                <a:cs typeface="Arial" panose="020B0604020202020204" pitchFamily="34" charset="0"/>
              </a:rPr>
              <a:t>World Health Organization (2025) Ensuring effective meningitis surveillance. Available at: </a:t>
            </a:r>
            <a:r>
              <a:rPr lang="en-GB" sz="1200" noProof="1">
                <a:latin typeface="Arial" panose="020B0604020202020204" pitchFamily="34" charset="0"/>
                <a:cs typeface="Arial" panose="020B0604020202020204" pitchFamily="34" charset="0"/>
                <a:hlinkClick r:id="rId8"/>
              </a:rPr>
              <a:t>https://www.who.int/</a:t>
            </a:r>
            <a:r>
              <a:rPr lang="en-GB" sz="1200" noProof="1">
                <a:latin typeface="Arial" panose="020B0604020202020204" pitchFamily="34" charset="0"/>
                <a:cs typeface="Arial" panose="020B0604020202020204" pitchFamily="34" charset="0"/>
              </a:rPr>
              <a:t> (Accessed: 10 March 2026).</a:t>
            </a:r>
          </a:p>
          <a:p>
            <a:pPr marL="285750" indent="-2857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endParaRPr lang="en-GB" sz="1200" noProof="1">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endParaRPr lang="en-GB" sz="1200" dirty="0">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Courier New" panose="02070309020205020404" pitchFamily="49" charset="0"/>
              <a:buChar char="o"/>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drawingObject12">
            <a:extLst>
              <a:ext uri="{FF2B5EF4-FFF2-40B4-BE49-F238E27FC236}">
                <a16:creationId xmlns:a16="http://schemas.microsoft.com/office/drawing/2014/main" id="{20398A33-B6FE-A347-0425-CC532AB7B875}"/>
              </a:ext>
            </a:extLst>
          </p:cNvPr>
          <p:cNvSpPr/>
          <p:nvPr/>
        </p:nvSpPr>
        <p:spPr>
          <a:xfrm>
            <a:off x="9804667" y="5053330"/>
            <a:ext cx="2038350" cy="2038350"/>
          </a:xfrm>
          <a:custGeom>
            <a:avLst/>
            <a:gdLst/>
            <a:ahLst/>
            <a:cxnLst/>
            <a:rect l="0" t="0" r="0" b="0"/>
            <a:pathLst>
              <a:path w="2038350" h="2038413">
                <a:moveTo>
                  <a:pt x="0" y="2038413"/>
                </a:moveTo>
                <a:lnTo>
                  <a:pt x="104892" y="2035761"/>
                </a:lnTo>
                <a:lnTo>
                  <a:pt x="208405" y="2027889"/>
                </a:lnTo>
                <a:lnTo>
                  <a:pt x="310415" y="2014927"/>
                </a:lnTo>
                <a:lnTo>
                  <a:pt x="410791" y="1997001"/>
                </a:lnTo>
                <a:lnTo>
                  <a:pt x="509407" y="1974240"/>
                </a:lnTo>
                <a:lnTo>
                  <a:pt x="606135" y="1946773"/>
                </a:lnTo>
                <a:lnTo>
                  <a:pt x="700844" y="1914726"/>
                </a:lnTo>
                <a:lnTo>
                  <a:pt x="793408" y="1878229"/>
                </a:lnTo>
                <a:lnTo>
                  <a:pt x="883698" y="1837409"/>
                </a:lnTo>
                <a:lnTo>
                  <a:pt x="971588" y="1792394"/>
                </a:lnTo>
                <a:lnTo>
                  <a:pt x="1056948" y="1743312"/>
                </a:lnTo>
                <a:lnTo>
                  <a:pt x="1139651" y="1690292"/>
                </a:lnTo>
                <a:lnTo>
                  <a:pt x="1219568" y="1633462"/>
                </a:lnTo>
                <a:lnTo>
                  <a:pt x="1296571" y="1572949"/>
                </a:lnTo>
                <a:lnTo>
                  <a:pt x="1370532" y="1508882"/>
                </a:lnTo>
                <a:lnTo>
                  <a:pt x="1441322" y="1441388"/>
                </a:lnTo>
                <a:lnTo>
                  <a:pt x="1508814" y="1370596"/>
                </a:lnTo>
                <a:lnTo>
                  <a:pt x="1572882" y="1296633"/>
                </a:lnTo>
                <a:lnTo>
                  <a:pt x="1633396" y="1219629"/>
                </a:lnTo>
                <a:lnTo>
                  <a:pt x="1690226" y="1139710"/>
                </a:lnTo>
                <a:lnTo>
                  <a:pt x="1743247" y="1057005"/>
                </a:lnTo>
                <a:lnTo>
                  <a:pt x="1792327" y="971643"/>
                </a:lnTo>
                <a:lnTo>
                  <a:pt x="1837342" y="883750"/>
                </a:lnTo>
                <a:lnTo>
                  <a:pt x="1878163" y="793456"/>
                </a:lnTo>
                <a:lnTo>
                  <a:pt x="1914661" y="700887"/>
                </a:lnTo>
                <a:lnTo>
                  <a:pt x="1946708" y="606173"/>
                </a:lnTo>
                <a:lnTo>
                  <a:pt x="1974175" y="509442"/>
                </a:lnTo>
                <a:lnTo>
                  <a:pt x="1996937" y="410820"/>
                </a:lnTo>
                <a:lnTo>
                  <a:pt x="2014863" y="310437"/>
                </a:lnTo>
                <a:lnTo>
                  <a:pt x="2027825" y="208421"/>
                </a:lnTo>
                <a:lnTo>
                  <a:pt x="2035697" y="104899"/>
                </a:lnTo>
                <a:lnTo>
                  <a:pt x="2038350" y="0"/>
                </a:lnTo>
              </a:path>
            </a:pathLst>
          </a:custGeom>
          <a:noFill/>
          <a:ln w="127000" cap="rnd">
            <a:solidFill>
              <a:srgbClr val="FFC000"/>
            </a:solidFill>
            <a:prstDash val="dash"/>
          </a:ln>
        </p:spPr>
        <p:txBody>
          <a:bodyPr vert="horz" lIns="91440" tIns="45720" rIns="91440" bIns="45720" anchor="t"/>
          <a:lstStyle/>
          <a:p>
            <a:endParaRPr lang="en-GB"/>
          </a:p>
        </p:txBody>
      </p:sp>
    </p:spTree>
    <p:extLst>
      <p:ext uri="{BB962C8B-B14F-4D97-AF65-F5344CB8AC3E}">
        <p14:creationId xmlns:p14="http://schemas.microsoft.com/office/powerpoint/2010/main" val="233291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wedge">
                                      <p:cBhvr>
                                        <p:cTn id="7" dur="2000"/>
                                        <p:tgtEl>
                                          <p:spTgt spid="13">
                                            <p:txEl>
                                              <p:pRg st="2" end="2"/>
                                            </p:txEl>
                                          </p:spTgt>
                                        </p:tgtEl>
                                      </p:cBhvr>
                                    </p:animEffect>
                                  </p:childTnLst>
                                </p:cTn>
                              </p:par>
                              <p:par>
                                <p:cTn id="8" presetID="20" presetClass="entr" presetSubtype="0" fill="hold"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wedge">
                                      <p:cBhvr>
                                        <p:cTn id="10" dur="2000"/>
                                        <p:tgtEl>
                                          <p:spTgt spid="13">
                                            <p:txEl>
                                              <p:pRg st="0" end="0"/>
                                            </p:txEl>
                                          </p:spTgt>
                                        </p:tgtEl>
                                      </p:cBhvr>
                                    </p:animEffect>
                                  </p:childTnLst>
                                </p:cTn>
                              </p:par>
                              <p:par>
                                <p:cTn id="11" presetID="20" presetClass="entr" presetSubtype="0" fill="hold" nodeType="withEffect">
                                  <p:stCondLst>
                                    <p:cond delay="0"/>
                                  </p:stCondLst>
                                  <p:childTnLst>
                                    <p:set>
                                      <p:cBhvr>
                                        <p:cTn id="12" dur="1" fill="hold">
                                          <p:stCondLst>
                                            <p:cond delay="0"/>
                                          </p:stCondLst>
                                        </p:cTn>
                                        <p:tgtEl>
                                          <p:spTgt spid="13">
                                            <p:txEl>
                                              <p:pRg st="4" end="4"/>
                                            </p:txEl>
                                          </p:spTgt>
                                        </p:tgtEl>
                                        <p:attrNameLst>
                                          <p:attrName>style.visibility</p:attrName>
                                        </p:attrNameLst>
                                      </p:cBhvr>
                                      <p:to>
                                        <p:strVal val="visible"/>
                                      </p:to>
                                    </p:set>
                                    <p:animEffect transition="in" filter="wedge">
                                      <p:cBhvr>
                                        <p:cTn id="13" dur="2000"/>
                                        <p:tgtEl>
                                          <p:spTgt spid="13">
                                            <p:txEl>
                                              <p:pRg st="4" end="4"/>
                                            </p:txEl>
                                          </p:spTgt>
                                        </p:tgtEl>
                                      </p:cBhvr>
                                    </p:animEffect>
                                  </p:childTnLst>
                                </p:cTn>
                              </p:par>
                              <p:par>
                                <p:cTn id="14" presetID="20" presetClass="entr" presetSubtype="0" fill="hold" nodeType="withEffect">
                                  <p:stCondLst>
                                    <p:cond delay="0"/>
                                  </p:stCondLst>
                                  <p:childTnLst>
                                    <p:set>
                                      <p:cBhvr>
                                        <p:cTn id="15" dur="1" fill="hold">
                                          <p:stCondLst>
                                            <p:cond delay="0"/>
                                          </p:stCondLst>
                                        </p:cTn>
                                        <p:tgtEl>
                                          <p:spTgt spid="13">
                                            <p:txEl>
                                              <p:pRg st="5" end="5"/>
                                            </p:txEl>
                                          </p:spTgt>
                                        </p:tgtEl>
                                        <p:attrNameLst>
                                          <p:attrName>style.visibility</p:attrName>
                                        </p:attrNameLst>
                                      </p:cBhvr>
                                      <p:to>
                                        <p:strVal val="visible"/>
                                      </p:to>
                                    </p:set>
                                    <p:animEffect transition="in" filter="wedge">
                                      <p:cBhvr>
                                        <p:cTn id="16" dur="2000"/>
                                        <p:tgtEl>
                                          <p:spTgt spid="13">
                                            <p:txEl>
                                              <p:pRg st="5" end="5"/>
                                            </p:txEl>
                                          </p:spTgt>
                                        </p:tgtEl>
                                      </p:cBhvr>
                                    </p:animEffect>
                                  </p:childTnLst>
                                </p:cTn>
                              </p:par>
                              <p:par>
                                <p:cTn id="17" presetID="20" presetClass="entr" presetSubtype="0" fill="hold" nodeType="withEffect">
                                  <p:stCondLst>
                                    <p:cond delay="0"/>
                                  </p:stCondLst>
                                  <p:childTnLst>
                                    <p:set>
                                      <p:cBhvr>
                                        <p:cTn id="18" dur="1" fill="hold">
                                          <p:stCondLst>
                                            <p:cond delay="0"/>
                                          </p:stCondLst>
                                        </p:cTn>
                                        <p:tgtEl>
                                          <p:spTgt spid="13">
                                            <p:txEl>
                                              <p:pRg st="6" end="6"/>
                                            </p:txEl>
                                          </p:spTgt>
                                        </p:tgtEl>
                                        <p:attrNameLst>
                                          <p:attrName>style.visibility</p:attrName>
                                        </p:attrNameLst>
                                      </p:cBhvr>
                                      <p:to>
                                        <p:strVal val="visible"/>
                                      </p:to>
                                    </p:set>
                                    <p:animEffect transition="in" filter="wedge">
                                      <p:cBhvr>
                                        <p:cTn id="19" dur="2000"/>
                                        <p:tgtEl>
                                          <p:spTgt spid="13">
                                            <p:txEl>
                                              <p:pRg st="6" end="6"/>
                                            </p:txEl>
                                          </p:spTgt>
                                        </p:tgtEl>
                                      </p:cBhvr>
                                    </p:animEffect>
                                  </p:childTnLst>
                                </p:cTn>
                              </p:par>
                              <p:par>
                                <p:cTn id="20" presetID="20" presetClass="entr" presetSubtype="0" fill="hold" nodeType="withEffect">
                                  <p:stCondLst>
                                    <p:cond delay="0"/>
                                  </p:stCondLst>
                                  <p:childTnLst>
                                    <p:set>
                                      <p:cBhvr>
                                        <p:cTn id="21" dur="1" fill="hold">
                                          <p:stCondLst>
                                            <p:cond delay="0"/>
                                          </p:stCondLst>
                                        </p:cTn>
                                        <p:tgtEl>
                                          <p:spTgt spid="13">
                                            <p:txEl>
                                              <p:pRg st="7" end="7"/>
                                            </p:txEl>
                                          </p:spTgt>
                                        </p:tgtEl>
                                        <p:attrNameLst>
                                          <p:attrName>style.visibility</p:attrName>
                                        </p:attrNameLst>
                                      </p:cBhvr>
                                      <p:to>
                                        <p:strVal val="visible"/>
                                      </p:to>
                                    </p:set>
                                    <p:animEffect transition="in" filter="wedge">
                                      <p:cBhvr>
                                        <p:cTn id="22" dur="2000"/>
                                        <p:tgtEl>
                                          <p:spTgt spid="13">
                                            <p:txEl>
                                              <p:pRg st="7" end="7"/>
                                            </p:txEl>
                                          </p:spTgt>
                                        </p:tgtEl>
                                      </p:cBhvr>
                                    </p:animEffect>
                                  </p:childTnLst>
                                </p:cTn>
                              </p:par>
                              <p:par>
                                <p:cTn id="23" presetID="20" presetClass="entr" presetSubtype="0" fill="hold" nodeType="withEffect">
                                  <p:stCondLst>
                                    <p:cond delay="0"/>
                                  </p:stCondLst>
                                  <p:childTnLst>
                                    <p:set>
                                      <p:cBhvr>
                                        <p:cTn id="24" dur="1" fill="hold">
                                          <p:stCondLst>
                                            <p:cond delay="0"/>
                                          </p:stCondLst>
                                        </p:cTn>
                                        <p:tgtEl>
                                          <p:spTgt spid="13">
                                            <p:txEl>
                                              <p:pRg st="9" end="9"/>
                                            </p:txEl>
                                          </p:spTgt>
                                        </p:tgtEl>
                                        <p:attrNameLst>
                                          <p:attrName>style.visibility</p:attrName>
                                        </p:attrNameLst>
                                      </p:cBhvr>
                                      <p:to>
                                        <p:strVal val="visible"/>
                                      </p:to>
                                    </p:set>
                                    <p:animEffect transition="in" filter="wedge">
                                      <p:cBhvr>
                                        <p:cTn id="25" dur="2000"/>
                                        <p:tgtEl>
                                          <p:spTgt spid="13">
                                            <p:txEl>
                                              <p:pRg st="9" end="9"/>
                                            </p:txEl>
                                          </p:spTgt>
                                        </p:tgtEl>
                                      </p:cBhvr>
                                    </p:animEffect>
                                  </p:childTnLst>
                                </p:cTn>
                              </p:par>
                              <p:par>
                                <p:cTn id="26" presetID="20" presetClass="entr" presetSubtype="0" fill="hold" nodeType="withEffect">
                                  <p:stCondLst>
                                    <p:cond delay="0"/>
                                  </p:stCondLst>
                                  <p:childTnLst>
                                    <p:set>
                                      <p:cBhvr>
                                        <p:cTn id="27" dur="1" fill="hold">
                                          <p:stCondLst>
                                            <p:cond delay="0"/>
                                          </p:stCondLst>
                                        </p:cTn>
                                        <p:tgtEl>
                                          <p:spTgt spid="13">
                                            <p:txEl>
                                              <p:pRg st="11" end="11"/>
                                            </p:txEl>
                                          </p:spTgt>
                                        </p:tgtEl>
                                        <p:attrNameLst>
                                          <p:attrName>style.visibility</p:attrName>
                                        </p:attrNameLst>
                                      </p:cBhvr>
                                      <p:to>
                                        <p:strVal val="visible"/>
                                      </p:to>
                                    </p:set>
                                    <p:animEffect transition="in" filter="wedge">
                                      <p:cBhvr>
                                        <p:cTn id="28" dur="2000"/>
                                        <p:tgtEl>
                                          <p:spTgt spid="13">
                                            <p:txEl>
                                              <p:pRg st="11" end="11"/>
                                            </p:txEl>
                                          </p:spTgt>
                                        </p:tgtEl>
                                      </p:cBhvr>
                                    </p:animEffect>
                                  </p:childTnLst>
                                </p:cTn>
                              </p:par>
                              <p:par>
                                <p:cTn id="29" presetID="20" presetClass="entr" presetSubtype="0" fill="hold" nodeType="withEffect">
                                  <p:stCondLst>
                                    <p:cond delay="0"/>
                                  </p:stCondLst>
                                  <p:childTnLst>
                                    <p:set>
                                      <p:cBhvr>
                                        <p:cTn id="30" dur="1" fill="hold">
                                          <p:stCondLst>
                                            <p:cond delay="0"/>
                                          </p:stCondLst>
                                        </p:cTn>
                                        <p:tgtEl>
                                          <p:spTgt spid="13">
                                            <p:txEl>
                                              <p:pRg st="13" end="13"/>
                                            </p:txEl>
                                          </p:spTgt>
                                        </p:tgtEl>
                                        <p:attrNameLst>
                                          <p:attrName>style.visibility</p:attrName>
                                        </p:attrNameLst>
                                      </p:cBhvr>
                                      <p:to>
                                        <p:strVal val="visible"/>
                                      </p:to>
                                    </p:set>
                                    <p:animEffect transition="in" filter="wedge">
                                      <p:cBhvr>
                                        <p:cTn id="31" dur="2000"/>
                                        <p:tgtEl>
                                          <p:spTgt spid="13">
                                            <p:txEl>
                                              <p:pRg st="13" end="13"/>
                                            </p:txEl>
                                          </p:spTgt>
                                        </p:tgtEl>
                                      </p:cBhvr>
                                    </p:animEffect>
                                  </p:childTnLst>
                                </p:cTn>
                              </p:par>
                              <p:par>
                                <p:cTn id="32" presetID="20" presetClass="entr" presetSubtype="0" fill="hold" nodeType="withEffect">
                                  <p:stCondLst>
                                    <p:cond delay="0"/>
                                  </p:stCondLst>
                                  <p:childTnLst>
                                    <p:set>
                                      <p:cBhvr>
                                        <p:cTn id="33" dur="1" fill="hold">
                                          <p:stCondLst>
                                            <p:cond delay="0"/>
                                          </p:stCondLst>
                                        </p:cTn>
                                        <p:tgtEl>
                                          <p:spTgt spid="13">
                                            <p:txEl>
                                              <p:pRg st="15" end="15"/>
                                            </p:txEl>
                                          </p:spTgt>
                                        </p:tgtEl>
                                        <p:attrNameLst>
                                          <p:attrName>style.visibility</p:attrName>
                                        </p:attrNameLst>
                                      </p:cBhvr>
                                      <p:to>
                                        <p:strVal val="visible"/>
                                      </p:to>
                                    </p:set>
                                    <p:animEffect transition="in" filter="wedge">
                                      <p:cBhvr>
                                        <p:cTn id="34" dur="2000"/>
                                        <p:tgtEl>
                                          <p:spTgt spid="1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22809</TotalTime>
  <Words>2786</Words>
  <Application>Microsoft Macintosh PowerPoint</Application>
  <PresentationFormat>Widescreen</PresentationFormat>
  <Paragraphs>250</Paragraphs>
  <Slides>27</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Aptos</vt:lpstr>
      <vt:lpstr>Arial</vt:lpstr>
      <vt:lpstr>Arial Hebrew</vt:lpstr>
      <vt:lpstr>Arial Narrow</vt:lpstr>
      <vt:lpstr>Calibri</vt:lpstr>
      <vt:lpstr>Calibri Light</vt:lpstr>
      <vt:lpstr>Courier New</vt:lpstr>
      <vt:lpstr>Frutiger W01</vt:lpstr>
      <vt:lpstr>Symbol</vt:lpstr>
      <vt:lpstr>Office 2013 - 2022 Theme</vt:lpstr>
      <vt:lpstr>   MODULE: Introduction to public  Health  LCHS4008  Meningitis     </vt:lpstr>
      <vt:lpstr>Meningitis </vt:lpstr>
      <vt:lpstr>PowerPoint Presentation</vt:lpstr>
      <vt:lpstr>Symptoms/signs </vt:lpstr>
      <vt:lpstr>          </vt:lpstr>
      <vt:lpstr>PowerPoint Presentation</vt:lpstr>
      <vt:lpstr> </vt:lpstr>
      <vt:lpstr>PowerPoint Presentation</vt:lpstr>
      <vt:lpstr>PowerPoint Presentation</vt:lpstr>
      <vt:lpstr>PowerPoint Presentation</vt:lpstr>
      <vt:lpstr>Table of Contents  </vt:lpstr>
      <vt:lpstr>Public Health Surveillance for Meningitis and Data Collection </vt:lpstr>
      <vt:lpstr>Meningitis vaccination data and monitoring</vt:lpstr>
      <vt:lpstr>What are the main approaches and strategies that could be used to control an infectious disease outbreak? </vt:lpstr>
      <vt:lpstr>1. Surveillance and Early Detection</vt:lpstr>
      <vt:lpstr>2. Isolation and Quarantine </vt:lpstr>
      <vt:lpstr>3. Treatment and clinical management:  </vt:lpstr>
      <vt:lpstr>4. Public communication and community engagement: </vt:lpstr>
      <vt:lpstr>6. Environmental and vector control  </vt:lpstr>
      <vt:lpstr>NICOLETA STOICAN STUDENT ID: 2513275  MODULE NAME: Introduction to Public Health  Assignment 1 – Event Discussion (Group)</vt:lpstr>
      <vt:lpstr>Policies and Strategies Used by the UK Government to Control (Meningitis) </vt:lpstr>
      <vt:lpstr>Another important policy that the government of the UK utilizes is that of surveillance and monitoring of diseases. Information is gathered by surveillance systems on cases of meningitis across a nation for analysis. The law makes it a requirement for medical facilities and healthcare professionals to have incidences of meningitis reported to public health authorities. Such information enables health organisations to monitor the number of infections for potential outbreak monitoring. Monitoring the patterns of a disease enables authorities to understand how meningitis spreads and which populations are most at risk. Early detection from surveillance systems will help the government respond with speed to put in place the appropriate public health measures in containing disease spread.  The health education programmes and public awareness campaigns constitute the second major strategy of the UK government aimed at protecting public health. Campaigns and programs inform the population about the symptoms of meningitis and the importance of seeking early medical treatment. It has symptoms such as fever, headache, neck stiffness, sensitivity to light, vomiting, confusion, and at times a rash that does not disappear when touched or pressed. People through public health campaigns are advised to consult a health professional immediately if any of these symptoms manifest. Early diagnosis is tremendously beneficial and should be taken up as early as possible, since it does contribute much to improving the outcome of recovery and reducing complications in serious cases. Digital implementing health technologies, contemporary medical systems, among others, serve as two mainstays in the control and prevention of meningitis. On suspicion or confirmation of cases of meningitis, health workers are able to share information quite fast through the platform. EHRs and laboratory reporting systems facilitate the real-time monitoring of disease trends and the timely detection of outbreaks by public health authorities. Digital technology also improves ease of communication among hospitals, laboratories and public health agencies, working on timely responses to potential health threats. </vt:lpstr>
      <vt:lpstr>Indroduction to Public health   Zahra AL-Saabri 2441066   LCHS4008   MODEL LEADER: DR Patronella Ganza   </vt:lpstr>
      <vt:lpstr>PowerPoint Presentation</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Arcénia Nhampossa</dc:creator>
  <cp:lastModifiedBy>Arcénia Nhampossa</cp:lastModifiedBy>
  <cp:revision>10</cp:revision>
  <dcterms:created xsi:type="dcterms:W3CDTF">2026-02-25T13:04:34Z</dcterms:created>
  <dcterms:modified xsi:type="dcterms:W3CDTF">2026-03-19T12:22:31Z</dcterms:modified>
</cp:coreProperties>
</file>