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82" d="100"/>
          <a:sy n="82" d="100"/>
        </p:scale>
        <p:origin x="581"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la Bijlhout" userId="2e8b8854-a455-4f26-8cd7-7421d1b20241" providerId="ADAL" clId="{310D3607-64DD-4532-989B-0B808BC54B7C}"/>
    <pc:docChg chg="delSld">
      <pc:chgData name="Diola Bijlhout" userId="2e8b8854-a455-4f26-8cd7-7421d1b20241" providerId="ADAL" clId="{310D3607-64DD-4532-989B-0B808BC54B7C}" dt="2024-06-11T15:19:59.906" v="0" actId="47"/>
      <pc:docMkLst>
        <pc:docMk/>
      </pc:docMkLst>
      <pc:sldChg chg="del">
        <pc:chgData name="Diola Bijlhout" userId="2e8b8854-a455-4f26-8cd7-7421d1b20241" providerId="ADAL" clId="{310D3607-64DD-4532-989B-0B808BC54B7C}" dt="2024-06-11T15:19:59.906" v="0" actId="47"/>
        <pc:sldMkLst>
          <pc:docMk/>
          <pc:sldMk cId="3861537393"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2431311@student.uwtsd.ac.uk" TargetMode="Externa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0"/>
            <a:ext cx="12192000" cy="6858000"/>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046440"/>
          </a:xfrm>
          <a:prstGeom prst="rect">
            <a:avLst/>
          </a:prstGeom>
          <a:noFill/>
        </p:spPr>
        <p:txBody>
          <a:bodyPr wrap="square" rtlCol="0">
            <a:spAutoFit/>
          </a:bodyPr>
          <a:lstStyle/>
          <a:p>
            <a:pPr algn="ctr"/>
            <a:r>
              <a:rPr lang="en-IN" sz="2000" b="1" dirty="0">
                <a:latin typeface="ADLaM Display" panose="02010000000000000000" pitchFamily="2" charset="0"/>
                <a:ea typeface="ADLaM Display" panose="02010000000000000000" pitchFamily="2" charset="0"/>
                <a:cs typeface="ADLaM Display" panose="02010000000000000000" pitchFamily="2" charset="0"/>
              </a:rPr>
              <a:t>Impact of pelvic floor dysfunction on quality of life and risk of major depressive disorder among young adults (18-35) in the UK: A Systematic Review</a:t>
            </a:r>
            <a:endParaRPr lang="en-IN" sz="2000" dirty="0">
              <a:latin typeface="ADLaM Display" panose="02010000000000000000" pitchFamily="2" charset="0"/>
              <a:ea typeface="ADLaM Display" panose="02010000000000000000" pitchFamily="2" charset="0"/>
              <a:cs typeface="ADLaM Display" panose="02010000000000000000" pitchFamily="2" charset="0"/>
            </a:endParaRPr>
          </a:p>
          <a:p>
            <a:r>
              <a:rPr lang="en-IN" sz="1100" b="1" dirty="0"/>
              <a:t>Student name: Dhwani Patel |  Student ID:2431311</a:t>
            </a:r>
            <a:r>
              <a:rPr lang="en-IN" sz="1100" dirty="0"/>
              <a:t>                                                                                                                                                                                 </a:t>
            </a:r>
            <a:r>
              <a:rPr lang="en-IN" sz="1100" b="1" dirty="0"/>
              <a:t>Student e-mail address: </a:t>
            </a:r>
            <a:r>
              <a:rPr lang="en-IN" sz="1100" b="1" dirty="0">
                <a:hlinkClick r:id="rId2"/>
              </a:rPr>
              <a:t>2431311@student.uwtsd.ac.uk</a:t>
            </a:r>
            <a:endParaRPr lang="en-IN" sz="1100" b="1" dirty="0"/>
          </a:p>
          <a:p>
            <a:r>
              <a:rPr lang="en-IN" sz="1100" b="1" dirty="0"/>
              <a:t>Department: </a:t>
            </a:r>
            <a:r>
              <a:rPr lang="en-US" sz="1100" b="1" dirty="0"/>
              <a:t>MSc Public Health And Social Care In Practice</a:t>
            </a:r>
            <a:r>
              <a:rPr lang="en-IN" sz="1100" dirty="0"/>
              <a:t>                                                                                                                                                             </a:t>
            </a:r>
            <a:r>
              <a:rPr lang="en-IN" sz="1100" b="1" dirty="0"/>
              <a:t>Name of supervisor: Dr Farah Witta </a:t>
            </a:r>
            <a:endParaRPr lang="en-IN" sz="1100"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3"/>
            <a:ext cx="3426807" cy="258256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5" name="TextBox 4">
            <a:extLst>
              <a:ext uri="{FF2B5EF4-FFF2-40B4-BE49-F238E27FC236}">
                <a16:creationId xmlns:a16="http://schemas.microsoft.com/office/drawing/2014/main" id="{51DA6B9D-27AC-E937-B4F6-D1681613EE11}"/>
              </a:ext>
            </a:extLst>
          </p:cNvPr>
          <p:cNvSpPr txBox="1"/>
          <p:nvPr/>
        </p:nvSpPr>
        <p:spPr>
          <a:xfrm>
            <a:off x="216311" y="1609583"/>
            <a:ext cx="3457922" cy="2569934"/>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Symptoms of pelvic floor dysfunction (PFD) include urinary incontinence, bowel leakage, pelvic organ prolapse and pelvic pain (Peinado‐Molina et al., 2023; Cruz et al., 2025).</a:t>
            </a:r>
          </a:p>
          <a:p>
            <a:pPr marL="171450" indent="-171450" algn="just">
              <a:buFont typeface="Arial" panose="020B0604020202020204" pitchFamily="34" charset="0"/>
              <a:buChar char="•"/>
            </a:pPr>
            <a:r>
              <a:rPr lang="en-US" sz="700" dirty="0"/>
              <a:t> It is a significant yet insufficiently recognised burden of health and social care in the UK since many people seek help late due to embarrassment and lack of symptom awareness (Cruz et al., 2025). </a:t>
            </a:r>
          </a:p>
          <a:p>
            <a:pPr marL="171450" indent="-171450" algn="just">
              <a:buFont typeface="Arial" panose="020B0604020202020204" pitchFamily="34" charset="0"/>
              <a:buChar char="•"/>
            </a:pPr>
            <a:r>
              <a:rPr lang="en-US" sz="700" dirty="0"/>
              <a:t>National evidence summits employed in UK policy debate have shown that an estimated 14 million individuals in the UK have at least a little urinary incontinence (House of Commons Library, 2024). </a:t>
            </a:r>
          </a:p>
          <a:p>
            <a:pPr marL="171450" indent="-171450" algn="just">
              <a:buFont typeface="Arial" panose="020B0604020202020204" pitchFamily="34" charset="0"/>
              <a:buChar char="•"/>
            </a:pPr>
            <a:r>
              <a:rPr lang="en-US" sz="700" dirty="0"/>
              <a:t>Consequently, the symptoms connected with the bladder in the pelvic floor are experienced by many individuals, including those of working and reproductive age, and not just the older population (Kenne, Wendt and Brooks Jackson, 2022; Kiliç et al., 2023). </a:t>
            </a:r>
          </a:p>
          <a:p>
            <a:pPr marL="171450" indent="-171450" algn="just">
              <a:buFont typeface="Arial" panose="020B0604020202020204" pitchFamily="34" charset="0"/>
              <a:buChar char="•"/>
            </a:pPr>
            <a:r>
              <a:rPr lang="en-US" sz="700" dirty="0"/>
              <a:t>The mental-health aspect contributes to the relevance of prevalence of this issue: population surveillance in Great Britain revealed that in autumn 2022, adults aged 16-29 were the most prone age group to develop some type of depression (28%) (Office for National Statistics, 2022). </a:t>
            </a:r>
          </a:p>
          <a:p>
            <a:pPr marL="171450" indent="-171450" algn="just">
              <a:buFont typeface="Arial" panose="020B0604020202020204" pitchFamily="34" charset="0"/>
              <a:buChar char="•"/>
            </a:pPr>
            <a:r>
              <a:rPr lang="en-US" sz="700" dirty="0"/>
              <a:t>This means that the level of depressive symptoms within a broad age bracket with which PFD can interfere in the daily functioning, the level of body confidence and intimate relationships is high in young adults (18-35 years) (Wong et al., 2025). </a:t>
            </a:r>
          </a:p>
          <a:p>
            <a:pPr marL="171450" indent="-171450" algn="just">
              <a:buFont typeface="Arial" panose="020B0604020202020204" pitchFamily="34" charset="0"/>
              <a:buChar char="•"/>
            </a:pPr>
            <a:r>
              <a:rPr lang="en-US" sz="700" dirty="0"/>
              <a:t>Combined, these markers indicate there is a significant overlap between a prevalent and under-reported pelvic health issue and a high rate of depressive symptoms in younger adults in the UK.</a:t>
            </a:r>
            <a:endParaRPr lang="en-IN" sz="700" dirty="0"/>
          </a:p>
        </p:txBody>
      </p:sp>
      <p:sp>
        <p:nvSpPr>
          <p:cNvPr id="10" name="Rectangle 9">
            <a:extLst>
              <a:ext uri="{FF2B5EF4-FFF2-40B4-BE49-F238E27FC236}">
                <a16:creationId xmlns:a16="http://schemas.microsoft.com/office/drawing/2014/main" id="{54E78417-4DAE-796A-019A-04ABCAF47BA4}"/>
              </a:ext>
            </a:extLst>
          </p:cNvPr>
          <p:cNvSpPr/>
          <p:nvPr/>
        </p:nvSpPr>
        <p:spPr>
          <a:xfrm>
            <a:off x="196646" y="1286975"/>
            <a:ext cx="3426808" cy="19207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731063" y="1233568"/>
            <a:ext cx="5021828" cy="277170"/>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786918" y="1289281"/>
            <a:ext cx="3312402" cy="24485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5469676" y="1254240"/>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805512" y="1653378"/>
            <a:ext cx="3293807" cy="223153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180440" y="1598381"/>
            <a:ext cx="3915280" cy="193252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211413" y="1618048"/>
            <a:ext cx="3830895" cy="1871282"/>
          </a:xfrm>
          <a:prstGeom prst="rect">
            <a:avLst/>
          </a:prstGeom>
          <a:noFill/>
        </p:spPr>
        <p:txBody>
          <a:bodyPr wrap="square" rtlCol="0">
            <a:spAutoFit/>
          </a:bodyPr>
          <a:lstStyle/>
          <a:p>
            <a:pPr marL="171450" indent="-171450" algn="just">
              <a:buFont typeface="Arial" panose="020B0604020202020204" pitchFamily="34" charset="0"/>
              <a:buChar char="•"/>
            </a:pPr>
            <a:r>
              <a:rPr lang="en-IN" sz="680" dirty="0"/>
              <a:t>The study will result in a significant contribution to the area of research, such as the provision of information to inform earlier diagnosis and combined prevention of pelvic floor dysfunction among the UK population of young adults. </a:t>
            </a:r>
          </a:p>
          <a:p>
            <a:pPr marL="171450" indent="-171450" algn="just">
              <a:buFont typeface="Arial" panose="020B0604020202020204" pitchFamily="34" charset="0"/>
              <a:buChar char="•"/>
            </a:pPr>
            <a:r>
              <a:rPr lang="en-IN" sz="680" dirty="0"/>
              <a:t>The study will aid in the design of dual-screening strategies in the primary care setup, sexual health and university health programmes by demonstrating the correlation between the presence of symptoms of pelvic health and systemic indicators of major depressive disorder.</a:t>
            </a:r>
          </a:p>
          <a:p>
            <a:pPr marL="171450" indent="-171450" algn="just">
              <a:buFont typeface="Arial" panose="020B0604020202020204" pitchFamily="34" charset="0"/>
              <a:buChar char="•"/>
            </a:pPr>
            <a:r>
              <a:rPr lang="en-IN" sz="680" dirty="0"/>
              <a:t> Fang </a:t>
            </a:r>
            <a:r>
              <a:rPr lang="en-IN" sz="680" i="1" dirty="0"/>
              <a:t>et al</a:t>
            </a:r>
            <a:r>
              <a:rPr lang="en-IN" sz="680" dirty="0"/>
              <a:t>. (2023) note that to health and social care practitioners, the results will improve clinical awareness, foster sensitive communication regarding intimate symptoms, and multidisciplinary referral pathways between physiotherapy, urogynaecology, and mental health provision. </a:t>
            </a:r>
          </a:p>
          <a:p>
            <a:pPr marL="171450" indent="-171450" algn="just">
              <a:buFont typeface="Arial" panose="020B0604020202020204" pitchFamily="34" charset="0"/>
              <a:buChar char="•"/>
            </a:pPr>
            <a:r>
              <a:rPr lang="en-IN" sz="680" dirty="0"/>
              <a:t>On a social health scale, the study can inform focused sensitisation campaigns to lower the effects of stigma and normalisation of symptoms, enhancing timely help-seeking practises (Duraku et al., 2024). This evidence can be utilised by policymakers to enhance preventive measures in the framework of young adult health and resources towards community-based primary health services. Finally, the study will enhance the quality-of-life outcomes, diminish untreated psychological distress, and help to promote more holistic and person-centred models of care throughout the UK health system.</a:t>
            </a:r>
          </a:p>
        </p:txBody>
      </p:sp>
      <p:sp>
        <p:nvSpPr>
          <p:cNvPr id="18" name="Rectangle 17">
            <a:extLst>
              <a:ext uri="{FF2B5EF4-FFF2-40B4-BE49-F238E27FC236}">
                <a16:creationId xmlns:a16="http://schemas.microsoft.com/office/drawing/2014/main" id="{81E1B673-A87F-E8CA-7358-E202D4E485DD}"/>
              </a:ext>
            </a:extLst>
          </p:cNvPr>
          <p:cNvSpPr/>
          <p:nvPr/>
        </p:nvSpPr>
        <p:spPr>
          <a:xfrm>
            <a:off x="8160772" y="1277669"/>
            <a:ext cx="3934948" cy="21828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7827499" y="1233739"/>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786917" y="1763442"/>
            <a:ext cx="3293807" cy="2080570"/>
          </a:xfrm>
          <a:prstGeom prst="rect">
            <a:avLst/>
          </a:prstGeom>
          <a:noFill/>
        </p:spPr>
        <p:txBody>
          <a:bodyPr wrap="square" rtlCol="0">
            <a:spAutoFit/>
          </a:bodyPr>
          <a:lstStyle/>
          <a:p>
            <a:pPr marL="171450" indent="-171450" algn="just">
              <a:buFont typeface="Arial" panose="020B0604020202020204" pitchFamily="34" charset="0"/>
              <a:buChar char="•"/>
            </a:pPr>
            <a:r>
              <a:rPr lang="en-US" sz="680" dirty="0"/>
              <a:t>The study is based on the gap in the integrated knowledge of the relationship between pelvic floor dysfunction and functional wellbeing, as well as clinically significant depression risk in young adults in the UK. </a:t>
            </a:r>
          </a:p>
          <a:p>
            <a:pPr marL="171450" indent="-171450" algn="just">
              <a:buFont typeface="Arial" panose="020B0604020202020204" pitchFamily="34" charset="0"/>
              <a:buChar char="•"/>
            </a:pPr>
            <a:r>
              <a:rPr lang="en-US" sz="680" dirty="0"/>
              <a:t>Although the issue of pelvic health and mental health are commonly discussed independently of each other, the lack of evidence in the UK does not challenge the claim that the two variables tend to interact in early adulthood level (</a:t>
            </a:r>
            <a:r>
              <a:rPr lang="en-US" sz="680" dirty="0" err="1"/>
              <a:t>Jouanny</a:t>
            </a:r>
            <a:r>
              <a:rPr lang="en-US" sz="680" dirty="0"/>
              <a:t>, Abhyankar and Maxwell, 2024). </a:t>
            </a:r>
          </a:p>
          <a:p>
            <a:pPr marL="171450" indent="-171450" algn="just">
              <a:buFont typeface="Arial" panose="020B0604020202020204" pitchFamily="34" charset="0"/>
              <a:buChar char="•"/>
            </a:pPr>
            <a:r>
              <a:rPr lang="en-US" sz="680" dirty="0"/>
              <a:t>The time-sensitivity of the proposed study is due to the growing demand for mental health services and the growing awareness about the existence of hidden and non-life-threatening conditions, but with long-term psychosocial burden (Rogers and Pilgrim, 2021). </a:t>
            </a:r>
          </a:p>
          <a:p>
            <a:pPr marL="171450" indent="-171450" algn="just">
              <a:buFont typeface="Arial" panose="020B0604020202020204" pitchFamily="34" charset="0"/>
              <a:buChar char="•"/>
            </a:pPr>
            <a:r>
              <a:rPr lang="en-US" sz="680" dirty="0"/>
              <a:t>A biopsychosocial perspective on this issue, the research offers a novel approach to this problem, correlating the severity of physical symptoms with the systematic signs of major depressive disorder as opposed to general distress itself (Berk et al., 2023; Mohamad Fisal et al., 2022). </a:t>
            </a:r>
          </a:p>
          <a:p>
            <a:pPr marL="171450" indent="-171450" algn="just">
              <a:buFont typeface="Arial" panose="020B0604020202020204" pitchFamily="34" charset="0"/>
              <a:buChar char="•"/>
            </a:pPr>
            <a:r>
              <a:rPr lang="en-US" sz="680" dirty="0"/>
              <a:t>Such a combination focus adds novel age-specific evidence and promotes the creation of multidisciplinary approaches to screening, prevention, and early intervention in UK health and social care systems (</a:t>
            </a:r>
            <a:r>
              <a:rPr lang="en-US" sz="680" dirty="0" err="1"/>
              <a:t>Pelizzo</a:t>
            </a:r>
            <a:r>
              <a:rPr lang="en-US" sz="680" dirty="0"/>
              <a:t> et al., 2025; Bello, </a:t>
            </a:r>
            <a:r>
              <a:rPr lang="en-US" sz="680" dirty="0" err="1"/>
              <a:t>Sirbat</a:t>
            </a:r>
            <a:r>
              <a:rPr lang="en-US" sz="680" dirty="0"/>
              <a:t> and Milani, 2026)).</a:t>
            </a:r>
            <a:endParaRPr lang="en-IN" sz="680" dirty="0"/>
          </a:p>
        </p:txBody>
      </p:sp>
      <p:sp>
        <p:nvSpPr>
          <p:cNvPr id="20" name="Rectangle 19">
            <a:extLst>
              <a:ext uri="{FF2B5EF4-FFF2-40B4-BE49-F238E27FC236}">
                <a16:creationId xmlns:a16="http://schemas.microsoft.com/office/drawing/2014/main" id="{CF448505-4F6D-06D1-F109-9FF48EFEE538}"/>
              </a:ext>
            </a:extLst>
          </p:cNvPr>
          <p:cNvSpPr/>
          <p:nvPr/>
        </p:nvSpPr>
        <p:spPr>
          <a:xfrm>
            <a:off x="5357351" y="4341408"/>
            <a:ext cx="3293807" cy="243843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752753" y="3848736"/>
            <a:ext cx="3342967" cy="2932208"/>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65457" y="3571736"/>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2100E059-2552-2334-7554-C6D21F3EA9BA}"/>
              </a:ext>
            </a:extLst>
          </p:cNvPr>
          <p:cNvSpPr/>
          <p:nvPr/>
        </p:nvSpPr>
        <p:spPr>
          <a:xfrm>
            <a:off x="5370951" y="3997871"/>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786917" y="3997871"/>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7989674" y="3536727"/>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443177" y="4456946"/>
            <a:ext cx="3052916" cy="2246769"/>
          </a:xfrm>
          <a:prstGeom prst="rect">
            <a:avLst/>
          </a:prstGeom>
          <a:noFill/>
        </p:spPr>
        <p:txBody>
          <a:bodyPr wrap="square" rtlCol="0">
            <a:spAutoFit/>
          </a:bodyPr>
          <a:lstStyle/>
          <a:p>
            <a:pPr algn="just"/>
            <a:r>
              <a:rPr lang="en-IN" sz="700" b="1" dirty="0"/>
              <a:t>Research Question</a:t>
            </a:r>
            <a:endParaRPr lang="en-IN" sz="700" dirty="0"/>
          </a:p>
          <a:p>
            <a:pPr algn="just"/>
            <a:r>
              <a:rPr lang="en-IN" sz="700" dirty="0"/>
              <a:t>What is the extent to which pelvic floor dysfunction affects quality of life and heightens the risk of major depressive disorder in young adults (18-35 years) in the UK?</a:t>
            </a:r>
          </a:p>
          <a:p>
            <a:pPr algn="just"/>
            <a:r>
              <a:rPr lang="en-IN" sz="700" b="1" dirty="0"/>
              <a:t>Research Aim</a:t>
            </a:r>
            <a:endParaRPr lang="en-IN" sz="700" dirty="0"/>
          </a:p>
          <a:p>
            <a:pPr algn="just"/>
            <a:r>
              <a:rPr lang="en-IN" sz="700" dirty="0"/>
              <a:t>To investigate the association between pelvic floor dysfunction and its effect on quality of life and the likelihood of major depressive disorder amongst young adults in the UK.</a:t>
            </a:r>
          </a:p>
          <a:p>
            <a:pPr algn="just"/>
            <a:r>
              <a:rPr lang="en-IN" sz="700" b="1" dirty="0"/>
              <a:t>Research Objectives</a:t>
            </a:r>
            <a:endParaRPr lang="en-IN" sz="700" dirty="0"/>
          </a:p>
          <a:p>
            <a:pPr marL="171450" lvl="0" indent="-171450" algn="just">
              <a:buFont typeface="Arial" panose="020B0604020202020204" pitchFamily="34" charset="0"/>
              <a:buChar char="•"/>
            </a:pPr>
            <a:r>
              <a:rPr lang="en-IN" sz="700" dirty="0"/>
              <a:t>To determine the symptoms of pelvic floor dysfunction among young adults aged 18-35 years in the UK and its prevalence.</a:t>
            </a:r>
          </a:p>
          <a:p>
            <a:pPr marL="171450" lvl="0" indent="-171450" algn="just">
              <a:buFont typeface="Arial" panose="020B0604020202020204" pitchFamily="34" charset="0"/>
              <a:buChar char="•"/>
            </a:pPr>
            <a:r>
              <a:rPr lang="en-IN" sz="700" dirty="0"/>
              <a:t>To evaluate the effect of pelvic floor dysfunction on the quality of life in terms of physical, social, emotional, and occupational functions.</a:t>
            </a:r>
          </a:p>
          <a:p>
            <a:pPr marL="171450" lvl="0" indent="-171450" algn="just">
              <a:buFont typeface="Arial" panose="020B0604020202020204" pitchFamily="34" charset="0"/>
              <a:buChar char="•"/>
            </a:pPr>
            <a:r>
              <a:rPr lang="en-IN" sz="700" dirty="0"/>
              <a:t>To assess the correlation between the symptoms of pelvic floor dysfunction and the markers of major depressive disorder in the selected population.</a:t>
            </a:r>
          </a:p>
          <a:p>
            <a:pPr marL="171450" lvl="0" indent="-171450" algn="just">
              <a:buFont typeface="Arial" panose="020B0604020202020204" pitchFamily="34" charset="0"/>
              <a:buChar char="•"/>
            </a:pPr>
            <a:r>
              <a:rPr lang="en-IN" sz="700" dirty="0"/>
              <a:t>To investigate the possibility of moderating variables (e.g., gender, healthcare access, stigma, and social support) having any impact on the association between pelvic floor dysfunction and mental health outcomes.</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734316" y="3914456"/>
            <a:ext cx="3379839" cy="2923877"/>
          </a:xfrm>
          <a:prstGeom prst="rect">
            <a:avLst/>
          </a:prstGeom>
          <a:noFill/>
        </p:spPr>
        <p:txBody>
          <a:bodyPr wrap="square" rtlCol="0">
            <a:spAutoFit/>
          </a:bodyPr>
          <a:lstStyle/>
          <a:p>
            <a:pPr marL="171450" lvl="0" indent="-171450">
              <a:buFont typeface="Arial" panose="020B0604020202020204" pitchFamily="34" charset="0"/>
              <a:buChar char="•"/>
            </a:pPr>
            <a:r>
              <a:rPr lang="en-GB" sz="400" dirty="0"/>
              <a:t>Bello, A., </a:t>
            </a:r>
            <a:r>
              <a:rPr lang="en-GB" sz="400" dirty="0" err="1"/>
              <a:t>Serbati</a:t>
            </a:r>
            <a:r>
              <a:rPr lang="en-GB" sz="400" dirty="0"/>
              <a:t>, S. and Milani, P. (2026). Breaking the cycle of disadvantage in early childhood: integrating social work and education through participatory and reflective parenting support. </a:t>
            </a:r>
            <a:r>
              <a:rPr lang="en-GB" sz="400" i="1" dirty="0"/>
              <a:t>European Early Childhood Education Research Journal</a:t>
            </a:r>
            <a:r>
              <a:rPr lang="en-GB" sz="400" dirty="0"/>
              <a:t>, pp.1–19. doi:https://doi.org/10.1080/1350293x.2026.2614628.</a:t>
            </a:r>
          </a:p>
          <a:p>
            <a:pPr marL="171450" lvl="0" indent="-171450">
              <a:buFont typeface="Arial" panose="020B0604020202020204" pitchFamily="34" charset="0"/>
              <a:buChar char="•"/>
            </a:pPr>
            <a:r>
              <a:rPr lang="en-GB" sz="400" dirty="0"/>
              <a:t>Berk, M., Köhler‐Forsberg, O., Turner, M.C., Brenda, Wrobel, A.L., Firth, J., Loughman, A., Reavley, N., McGrath, J.J., Momen, N.C., Plana‐Ripoll, O., O’Neil, A., Siskind, D., Williams, L.J., Carvalho, A.F., </a:t>
            </a:r>
            <a:r>
              <a:rPr lang="en-GB" sz="400" dirty="0" err="1"/>
              <a:t>Schmaal</a:t>
            </a:r>
            <a:r>
              <a:rPr lang="en-GB" sz="400" dirty="0"/>
              <a:t>, L., Walker, A.J., Dean, O., Walder, K. and Berk, L. (2023). Comorbidity between major depressive disorder and physical diseases: a comprehensive review of epidemiology, mechanisms and management. </a:t>
            </a:r>
            <a:r>
              <a:rPr lang="en-GB" sz="400" i="1" dirty="0"/>
              <a:t>World Psychiatry</a:t>
            </a:r>
            <a:r>
              <a:rPr lang="en-GB" sz="400" dirty="0"/>
              <a:t>, 22(3), pp.366–387. doi:https://doi.org/10.1002/wps.21110.</a:t>
            </a:r>
          </a:p>
          <a:p>
            <a:pPr marL="171450" lvl="0" indent="-171450">
              <a:buFont typeface="Arial" panose="020B0604020202020204" pitchFamily="34" charset="0"/>
              <a:buChar char="•"/>
            </a:pPr>
            <a:r>
              <a:rPr lang="en-IN" sz="400" dirty="0"/>
              <a:t>Cruz, A., Roque, L.C., Ito, L.M., de, G., Ferreira, G., Martins, S.B., Maria, L., Dias, M.M., Takano, C.C., Vasco, T., Sun, S.Y. and Passos, J.P. (2025). Symptoms of pelvic floor dysfunctions during pregnancy and postpartum. BMC Pregnancy and Childbirth, 25(1). doi:https://doi.org/10.1186/s12884-024-07071-0.</a:t>
            </a:r>
            <a:endParaRPr lang="en-GB" sz="400" dirty="0"/>
          </a:p>
          <a:p>
            <a:pPr marL="171450" lvl="0" indent="-171450">
              <a:buFont typeface="Arial" panose="020B0604020202020204" pitchFamily="34" charset="0"/>
              <a:buChar char="•"/>
            </a:pPr>
            <a:r>
              <a:rPr lang="en-GB" sz="400" dirty="0"/>
              <a:t>Duraku, Z.H., Davis, H., </a:t>
            </a:r>
            <a:r>
              <a:rPr lang="en-GB" sz="400" dirty="0" err="1"/>
              <a:t>Artë</a:t>
            </a:r>
            <a:r>
              <a:rPr lang="en-GB" sz="400" dirty="0"/>
              <a:t> Blakaj, Arjeta Ahmedi Seferi, Klea Mullaj and </a:t>
            </a:r>
            <a:r>
              <a:rPr lang="en-GB" sz="400" dirty="0" err="1"/>
              <a:t>Greiçevci</a:t>
            </a:r>
            <a:r>
              <a:rPr lang="en-GB" sz="400" dirty="0"/>
              <a:t>, V. (2024). Mental health awareness, stigma, and help-seeking attitudes among Albanian university students in the Western Balkans: a qualitative study. </a:t>
            </a:r>
            <a:r>
              <a:rPr lang="en-GB" sz="400" i="1" dirty="0"/>
              <a:t>Frontiers in Public Health</a:t>
            </a:r>
            <a:r>
              <a:rPr lang="en-GB" sz="400" dirty="0"/>
              <a:t>, [online] 12. doi:https://doi.org/10.3389/fpubh.2024.1434389.</a:t>
            </a:r>
          </a:p>
          <a:p>
            <a:pPr marL="171450" lvl="0" indent="-171450">
              <a:buFont typeface="Arial" panose="020B0604020202020204" pitchFamily="34" charset="0"/>
              <a:buChar char="•"/>
            </a:pPr>
            <a:r>
              <a:rPr lang="en-IN" sz="400" dirty="0"/>
              <a:t>Fang, Q.Y., Campbell, N., Mooney, S.S., Holdsworth-Carson, S.J. and Tyson, K. (2023). Evidence for the role of multidisciplinary team care in people with pelvic pain and endometriosis: A systematic review. The Australian &amp; New Zealand Journal of Obstetrics &amp; Gynaecology, [online] 64(3), pp.181–192. doi:https://doi.org/10.1111/ajo.13755.</a:t>
            </a:r>
            <a:endParaRPr lang="en-GB" sz="400" dirty="0"/>
          </a:p>
          <a:p>
            <a:pPr marL="171450" lvl="0" indent="-171450">
              <a:buFont typeface="Arial" panose="020B0604020202020204" pitchFamily="34" charset="0"/>
              <a:buChar char="•"/>
            </a:pPr>
            <a:r>
              <a:rPr lang="en-IN" sz="400" dirty="0"/>
              <a:t>House of Commons Library (2024). Bladder and bowel continence care. [online] House of Commons Library. Available at: https://commonslibrary.parliament.uk/research-briefings/cdp-2023-0145/ [Accessed 1 Mar. 2026].</a:t>
            </a:r>
            <a:endParaRPr lang="en-GB" sz="400" dirty="0"/>
          </a:p>
          <a:p>
            <a:pPr marL="171450" lvl="0" indent="-171450">
              <a:buFont typeface="Arial" panose="020B0604020202020204" pitchFamily="34" charset="0"/>
              <a:buChar char="•"/>
            </a:pPr>
            <a:r>
              <a:rPr lang="en-IN" sz="400" dirty="0" err="1"/>
              <a:t>Jouanny</a:t>
            </a:r>
            <a:r>
              <a:rPr lang="en-IN" sz="400" dirty="0"/>
              <a:t>, C., Abhyankar, P. and Maxwell, M. (2024). A mixed methods systematic literature review of barriers and facilitators to help-seeking among women with stigmatised pelvic health symptoms. BMC women’s health (Online), [online] 24(1). doi:https://doi.org/10.1186/s12905-024-03063-6.</a:t>
            </a:r>
            <a:endParaRPr lang="en-GB" sz="400" dirty="0"/>
          </a:p>
          <a:p>
            <a:pPr marL="171450" lvl="0" indent="-171450">
              <a:buFont typeface="Arial" panose="020B0604020202020204" pitchFamily="34" charset="0"/>
              <a:buChar char="•"/>
            </a:pPr>
            <a:r>
              <a:rPr lang="en-IN" sz="400" dirty="0"/>
              <a:t>Kenne, K.A., Wendt, L. and Brooks Jackson, J. (2022). Prevalence of pelvic floor disorders in adult women being seen in a primary care setting and associated risk factors. Scientific Reports, 12(1). doi:https://doi.org/10.1038/s41598-022-13501-w.</a:t>
            </a:r>
            <a:endParaRPr lang="en-GB" sz="400" dirty="0"/>
          </a:p>
          <a:p>
            <a:pPr marL="171450" lvl="0" indent="-171450">
              <a:buFont typeface="Arial" panose="020B0604020202020204" pitchFamily="34" charset="0"/>
              <a:buChar char="•"/>
            </a:pPr>
            <a:r>
              <a:rPr lang="en-IN" sz="400" dirty="0"/>
              <a:t>Kiliç, B.B., Akgül, H., </a:t>
            </a:r>
            <a:r>
              <a:rPr lang="en-IN" sz="400" dirty="0" err="1"/>
              <a:t>Ti̇murtaşE</a:t>
            </a:r>
            <a:r>
              <a:rPr lang="en-IN" sz="400" dirty="0"/>
              <a:t>. and Özer, A.Y. (2023). Knowledge Level of Pelvic Floor and Pelvic Floor Disorders According to Gender and Education Levels. International Journal of Disabilities Sports and Health Sciences, [online] 6(3), pp.532–542. Available at: https://dergipark.org.tr/en/pub/ijdshs/issue/79858/1368832.</a:t>
            </a:r>
            <a:endParaRPr lang="en-GB" sz="400" dirty="0"/>
          </a:p>
          <a:p>
            <a:pPr marL="171450" lvl="0" indent="-171450">
              <a:buFont typeface="Arial" panose="020B0604020202020204" pitchFamily="34" charset="0"/>
              <a:buChar char="•"/>
            </a:pPr>
            <a:r>
              <a:rPr lang="en-GB" sz="400" dirty="0"/>
              <a:t>Mohamad Fisal, Z.A., Minhat, H.S., Mohd </a:t>
            </a:r>
            <a:r>
              <a:rPr lang="en-GB" sz="400" dirty="0" err="1"/>
              <a:t>Zulkefli</a:t>
            </a:r>
            <a:r>
              <a:rPr lang="en-GB" sz="400" dirty="0"/>
              <a:t>, N.A. and Ahmad, N. (2022). Biopsychosocial approach to understanding determinants of depression among men who have sex with men living with HIV: A systematic review. </a:t>
            </a:r>
            <a:r>
              <a:rPr lang="en-GB" sz="400" i="1" dirty="0"/>
              <a:t>PLOS ONE</a:t>
            </a:r>
            <a:r>
              <a:rPr lang="en-GB" sz="400" dirty="0"/>
              <a:t>, 17(3), p.e0264636. doi:https://doi.org/10.1371/journal.pone.0264636.</a:t>
            </a:r>
          </a:p>
          <a:p>
            <a:pPr marL="171450" lvl="0" indent="-171450">
              <a:buFont typeface="Arial" panose="020B0604020202020204" pitchFamily="34" charset="0"/>
              <a:buChar char="•"/>
            </a:pPr>
            <a:r>
              <a:rPr lang="en-IN" sz="400" dirty="0"/>
              <a:t>Office for National Statistics (2022). Cost of Living and Depression in adults, Great Britain - Office for National Statistics. [online] www.ons.gov.uk. Available at: https://www.ons.gov.uk/peoplepopulationandcommunity/healthandsocialcare/mentalhealth/articles/costoflivinganddepressioninadultsgreatbritain/29septemberto23october2022 [Accessed 1 Mar. 2026].</a:t>
            </a:r>
            <a:endParaRPr lang="en-GB" sz="400" dirty="0"/>
          </a:p>
          <a:p>
            <a:pPr marL="171450" lvl="0" indent="-171450">
              <a:buFont typeface="Arial" panose="020B0604020202020204" pitchFamily="34" charset="0"/>
              <a:buChar char="•"/>
            </a:pPr>
            <a:r>
              <a:rPr lang="en-IN" sz="400" dirty="0"/>
              <a:t>Peinado‐Molina, R.A., Hernández‐Martínez, A., Martínez‐Vázquez, S., Julián Rodríguez‐Almagro and Juan Miguel Martínez‐Galiano (2023). Pelvic floor dysfunction: prevalence and associated factors. BMC Public Health, [online] 23(1). doi:https://doi.org/10.1186/s12889-023-16901-3.</a:t>
            </a:r>
            <a:endParaRPr lang="en-GB" sz="400" dirty="0"/>
          </a:p>
          <a:p>
            <a:pPr marL="171450" lvl="0" indent="-171450">
              <a:buFont typeface="Arial" panose="020B0604020202020204" pitchFamily="34" charset="0"/>
              <a:buChar char="•"/>
            </a:pPr>
            <a:r>
              <a:rPr lang="en-GB" sz="400" dirty="0" err="1"/>
              <a:t>Pelizzo</a:t>
            </a:r>
            <a:r>
              <a:rPr lang="en-GB" sz="400" dirty="0"/>
              <a:t>, G., Calcaterra, V., Paola, C., Vittoria Carlotta Magenes, Marinaro, M., Durante, E., Cordaro, E. and </a:t>
            </a:r>
            <a:r>
              <a:rPr lang="en-GB" sz="400" dirty="0" err="1"/>
              <a:t>Gianvincenzo</a:t>
            </a:r>
            <a:r>
              <a:rPr lang="en-GB" sz="400" dirty="0"/>
              <a:t> Zuccotti (2025). Burns in Early Childhood: Age-Specific Causes, Risks, Management, and Implications—A Narrative Review. </a:t>
            </a:r>
            <a:r>
              <a:rPr lang="en-GB" sz="400" i="1" dirty="0"/>
              <a:t>Children</a:t>
            </a:r>
            <a:r>
              <a:rPr lang="en-GB" sz="400" dirty="0"/>
              <a:t>, [online] 12(11), pp.1424–1424. doi:https://doi.org/10.3390/children12111424.</a:t>
            </a:r>
          </a:p>
          <a:p>
            <a:pPr marL="171450" lvl="0" indent="-171450">
              <a:buFont typeface="Arial" panose="020B0604020202020204" pitchFamily="34" charset="0"/>
              <a:buChar char="•"/>
            </a:pPr>
            <a:r>
              <a:rPr lang="en-IN" sz="400" dirty="0"/>
              <a:t>Rogers, A. and Pilgrim, D., (2021). A sociology of mental health and illness 6e. McGraw-Hill Education (UK). https://books.google.com/books?hl=en&amp;lr=&amp;id=zsgvEAAAQBAJ&amp;oi=fnd&amp;pg=PA1&amp;dq=growing+demand+for+mental+health+services+and+the+growing+awareness+about+the+existence+of+hidden+and+non-life-threatening+conditions&amp;ots=bOmIcVTNR9&amp;sig=QOtAPbNYdEESdRzthrH8ilwUQPA</a:t>
            </a:r>
            <a:endParaRPr lang="en-GB" sz="400" dirty="0"/>
          </a:p>
          <a:p>
            <a:pPr marL="171450" lvl="0" indent="-171450">
              <a:buFont typeface="Arial" panose="020B0604020202020204" pitchFamily="34" charset="0"/>
              <a:buChar char="•"/>
            </a:pPr>
            <a:r>
              <a:rPr lang="en-GB" sz="400" dirty="0"/>
              <a:t>Wong, B.W.X., Smagula, S.F., Shen, L., Chan, Y.H., Cauley, J.A. and Yong, E.-L. (2025). Pelvic floor symptom progression increases risk for depression, while better physical performance is protective in Asian midlife women. </a:t>
            </a:r>
            <a:r>
              <a:rPr lang="en-GB" sz="400" i="1" dirty="0"/>
              <a:t>Scientific Reports</a:t>
            </a:r>
            <a:r>
              <a:rPr lang="en-GB" sz="400" dirty="0"/>
              <a:t>, [online] 15(1). doi:https://doi.org/10.1038/s41598-025-02805-2.</a:t>
            </a:r>
          </a:p>
        </p:txBody>
      </p:sp>
      <p:pic>
        <p:nvPicPr>
          <p:cNvPr id="31" name="Picture 30">
            <a:extLst>
              <a:ext uri="{FF2B5EF4-FFF2-40B4-BE49-F238E27FC236}">
                <a16:creationId xmlns:a16="http://schemas.microsoft.com/office/drawing/2014/main" id="{0ECA90A7-3C6C-70BD-5B1B-235C66E3ED0E}"/>
              </a:ext>
            </a:extLst>
          </p:cNvPr>
          <p:cNvPicPr>
            <a:picLocks noChangeAspect="1"/>
          </p:cNvPicPr>
          <p:nvPr/>
        </p:nvPicPr>
        <p:blipFill>
          <a:blip r:embed="rId3"/>
          <a:stretch>
            <a:fillRect/>
          </a:stretch>
        </p:blipFill>
        <p:spPr>
          <a:xfrm>
            <a:off x="205493" y="4204812"/>
            <a:ext cx="2426592" cy="2397845"/>
          </a:xfrm>
          <a:prstGeom prst="rect">
            <a:avLst/>
          </a:prstGeom>
        </p:spPr>
      </p:pic>
      <p:sp>
        <p:nvSpPr>
          <p:cNvPr id="32" name="TextBox 31">
            <a:extLst>
              <a:ext uri="{FF2B5EF4-FFF2-40B4-BE49-F238E27FC236}">
                <a16:creationId xmlns:a16="http://schemas.microsoft.com/office/drawing/2014/main" id="{529ADAC4-7886-98DE-FED6-B66035F38241}"/>
              </a:ext>
            </a:extLst>
          </p:cNvPr>
          <p:cNvSpPr txBox="1"/>
          <p:nvPr/>
        </p:nvSpPr>
        <p:spPr>
          <a:xfrm>
            <a:off x="396777" y="6641690"/>
            <a:ext cx="2302177" cy="215444"/>
          </a:xfrm>
          <a:prstGeom prst="rect">
            <a:avLst/>
          </a:prstGeom>
          <a:noFill/>
        </p:spPr>
        <p:txBody>
          <a:bodyPr wrap="square" rtlCol="0">
            <a:spAutoFit/>
          </a:bodyPr>
          <a:lstStyle/>
          <a:p>
            <a:r>
              <a:rPr lang="en-US" sz="800" dirty="0"/>
              <a:t>(</a:t>
            </a:r>
            <a:r>
              <a:rPr lang="en-IN" sz="800" dirty="0"/>
              <a:t>Office for National Statistics, 2022)</a:t>
            </a:r>
          </a:p>
        </p:txBody>
      </p:sp>
      <p:pic>
        <p:nvPicPr>
          <p:cNvPr id="36" name="Picture 35">
            <a:extLst>
              <a:ext uri="{FF2B5EF4-FFF2-40B4-BE49-F238E27FC236}">
                <a16:creationId xmlns:a16="http://schemas.microsoft.com/office/drawing/2014/main" id="{13ED31F7-E518-B48D-DC2B-326A757D144D}"/>
              </a:ext>
            </a:extLst>
          </p:cNvPr>
          <p:cNvPicPr>
            <a:picLocks noChangeAspect="1"/>
          </p:cNvPicPr>
          <p:nvPr/>
        </p:nvPicPr>
        <p:blipFill>
          <a:blip r:embed="rId4"/>
          <a:stretch>
            <a:fillRect/>
          </a:stretch>
        </p:blipFill>
        <p:spPr>
          <a:xfrm>
            <a:off x="2689120" y="4148219"/>
            <a:ext cx="2589834" cy="2465912"/>
          </a:xfrm>
          <a:prstGeom prst="rect">
            <a:avLst/>
          </a:prstGeom>
        </p:spPr>
      </p:pic>
      <p:sp>
        <p:nvSpPr>
          <p:cNvPr id="38" name="TextBox 37">
            <a:extLst>
              <a:ext uri="{FF2B5EF4-FFF2-40B4-BE49-F238E27FC236}">
                <a16:creationId xmlns:a16="http://schemas.microsoft.com/office/drawing/2014/main" id="{61C516B5-1F22-F66C-CE32-4C1070F88F17}"/>
              </a:ext>
            </a:extLst>
          </p:cNvPr>
          <p:cNvSpPr txBox="1"/>
          <p:nvPr/>
        </p:nvSpPr>
        <p:spPr>
          <a:xfrm>
            <a:off x="2935142" y="6614131"/>
            <a:ext cx="2302177" cy="215444"/>
          </a:xfrm>
          <a:prstGeom prst="rect">
            <a:avLst/>
          </a:prstGeom>
          <a:noFill/>
        </p:spPr>
        <p:txBody>
          <a:bodyPr wrap="square" rtlCol="0">
            <a:spAutoFit/>
          </a:bodyPr>
          <a:lstStyle/>
          <a:p>
            <a:r>
              <a:rPr lang="en-US" sz="800" dirty="0"/>
              <a:t>(</a:t>
            </a:r>
            <a:r>
              <a:rPr lang="en-IN" sz="800" dirty="0"/>
              <a:t>The Urology Foundation, 2024)</a:t>
            </a:r>
          </a:p>
        </p:txBody>
      </p:sp>
      <p:cxnSp>
        <p:nvCxnSpPr>
          <p:cNvPr id="6" name="Straight Connector 5">
            <a:extLst>
              <a:ext uri="{FF2B5EF4-FFF2-40B4-BE49-F238E27FC236}">
                <a16:creationId xmlns:a16="http://schemas.microsoft.com/office/drawing/2014/main" id="{09E6E8F3-748D-974A-6085-9874789255AD}"/>
              </a:ext>
            </a:extLst>
          </p:cNvPr>
          <p:cNvCxnSpPr/>
          <p:nvPr/>
        </p:nvCxnSpPr>
        <p:spPr>
          <a:xfrm>
            <a:off x="0" y="1119883"/>
            <a:ext cx="12192000" cy="0"/>
          </a:xfrm>
          <a:prstGeom prst="line">
            <a:avLst/>
          </a:prstGeom>
          <a:ln w="57150"/>
        </p:spPr>
        <p:style>
          <a:lnRef idx="2">
            <a:schemeClr val="accent1"/>
          </a:lnRef>
          <a:fillRef idx="0">
            <a:schemeClr val="accent1"/>
          </a:fillRef>
          <a:effectRef idx="1">
            <a:schemeClr val="accent1"/>
          </a:effectRef>
          <a:fontRef idx="minor">
            <a:schemeClr val="tx1"/>
          </a:fontRef>
        </p:style>
      </p:cxnSp>
      <p:pic>
        <p:nvPicPr>
          <p:cNvPr id="1028" name="Picture 4" descr="Pelvic Floor Strength Icon – Royalty-Free Vector | VectorStock">
            <a:extLst>
              <a:ext uri="{FF2B5EF4-FFF2-40B4-BE49-F238E27FC236}">
                <a16:creationId xmlns:a16="http://schemas.microsoft.com/office/drawing/2014/main" id="{0CD853D3-975C-753E-DA3E-A0C0DA3AE02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47" t="5094" r="20519" b="37533"/>
          <a:stretch>
            <a:fillRect/>
          </a:stretch>
        </p:blipFill>
        <p:spPr bwMode="auto">
          <a:xfrm>
            <a:off x="3704574" y="1254240"/>
            <a:ext cx="986064" cy="12451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ale Female Vector Art, Icons, and Graphics for Free Download">
            <a:extLst>
              <a:ext uri="{FF2B5EF4-FFF2-40B4-BE49-F238E27FC236}">
                <a16:creationId xmlns:a16="http://schemas.microsoft.com/office/drawing/2014/main" id="{8E072F36-F5D2-8588-FEA3-EEE96307810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963" t="11053" r="9963" b="11746"/>
          <a:stretch>
            <a:fillRect/>
          </a:stretch>
        </p:blipFill>
        <p:spPr bwMode="auto">
          <a:xfrm>
            <a:off x="3692828" y="2633774"/>
            <a:ext cx="1031563" cy="1325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2147</Words>
  <Application>Microsoft Office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Aptos</vt:lpstr>
      <vt:lpstr>Aptos Display</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VRC5</cp:lastModifiedBy>
  <cp:revision>13</cp:revision>
  <dcterms:created xsi:type="dcterms:W3CDTF">2024-06-11T15:13:02Z</dcterms:created>
  <dcterms:modified xsi:type="dcterms:W3CDTF">2026-03-07T11:22:50Z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