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5" d="100"/>
          <a:sy n="85" d="100"/>
        </p:scale>
        <p:origin x="36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6/20/2026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2800" b="1" dirty="0"/>
              <a:t>Quality Assurance Failures in the Lucy </a:t>
            </a:r>
            <a:r>
              <a:rPr lang="en-US" sz="2800" b="1" dirty="0" err="1"/>
              <a:t>Letby</a:t>
            </a:r>
            <a:r>
              <a:rPr lang="en-US" sz="2800" b="1" dirty="0"/>
              <a:t> Case: Implications for Clinical Governance and Patient Safety</a:t>
            </a:r>
            <a:endParaRPr lang="en-US" sz="2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b="1" dirty="0"/>
              <a:t>Student Name</a:t>
            </a:r>
            <a:br>
              <a:rPr lang="en-US"/>
            </a:br>
            <a:r>
              <a:rPr lang="en-US"/>
              <a:t>BILONDA BIJOUX KONZO</a:t>
            </a:r>
            <a:endParaRPr lang="en-US" dirty="0"/>
          </a:p>
          <a:p>
            <a:r>
              <a:rPr lang="en-US" b="1" dirty="0"/>
              <a:t>Student ID</a:t>
            </a:r>
            <a:br>
              <a:rPr lang="en-US" dirty="0"/>
            </a:br>
            <a:r>
              <a:rPr lang="en-US" dirty="0"/>
              <a:t>2518836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18994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Case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889170" cy="3318936"/>
          </a:xfrm>
        </p:spPr>
        <p:txBody>
          <a:bodyPr>
            <a:normAutofit fontScale="55000" lnSpcReduction="20000"/>
          </a:bodyPr>
          <a:lstStyle/>
          <a:p>
            <a:r>
              <a:rPr lang="en-US" sz="3800" dirty="0"/>
              <a:t>Neonatal nurse Lucy </a:t>
            </a:r>
            <a:r>
              <a:rPr lang="en-US" sz="3800" dirty="0" err="1"/>
              <a:t>Letby</a:t>
            </a:r>
            <a:r>
              <a:rPr lang="en-US" sz="3800" dirty="0"/>
              <a:t> worked on the Countess of Chester Hospital unit (Thompson,2023).</a:t>
            </a:r>
          </a:p>
          <a:p>
            <a:r>
              <a:rPr lang="en-US" sz="3800" dirty="0"/>
              <a:t>Between 2015–2016, seven babies were murdered and several others harmed (Glasper,2024).</a:t>
            </a:r>
          </a:p>
          <a:p>
            <a:r>
              <a:rPr lang="en-US" sz="3800" dirty="0"/>
              <a:t>Senior neonatologists noticed a cluster of unexpected collapses during </a:t>
            </a:r>
            <a:r>
              <a:rPr lang="en-US" sz="3800" dirty="0" err="1"/>
              <a:t>Letby’s</a:t>
            </a:r>
            <a:r>
              <a:rPr lang="en-US" sz="3800" dirty="0"/>
              <a:t> shifts (Dobson,2023).</a:t>
            </a:r>
          </a:p>
          <a:p>
            <a:r>
              <a:rPr lang="en-US" sz="3800" dirty="0"/>
              <a:t>The case exposes catastrophic failures in governance, patient safety and quality assurance (Donaldson,2021).</a:t>
            </a:r>
          </a:p>
          <a:p>
            <a:endParaRPr lang="en-US" dirty="0"/>
          </a:p>
        </p:txBody>
      </p:sp>
      <p:pic>
        <p:nvPicPr>
          <p:cNvPr id="1028" name="Picture 4" descr="Countess of Chester - North West Children's Cancer Operational Delivery  Netwo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3151" y="2755257"/>
            <a:ext cx="3413447" cy="2560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8033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Escalation and leadership response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945154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400" dirty="0"/>
              <a:t>Consultants repeatedly raised concerns from 2015 about sudden deterioration of infants (Thompson,2023).</a:t>
            </a:r>
          </a:p>
          <a:p>
            <a:r>
              <a:rPr lang="en-US" sz="8400" dirty="0"/>
              <a:t>Requests for external neonatal reviews were resisted or delayed by executives (Dobson,2023).</a:t>
            </a:r>
          </a:p>
          <a:p>
            <a:r>
              <a:rPr lang="en-US" sz="8400" dirty="0"/>
              <a:t>Escalating clinicians were warned their </a:t>
            </a:r>
            <a:r>
              <a:rPr lang="en-US" sz="8400" dirty="0" err="1"/>
              <a:t>behaviour</a:t>
            </a:r>
            <a:r>
              <a:rPr lang="en-US" sz="8400" dirty="0"/>
              <a:t> was “unhelpful” and pressured to </a:t>
            </a:r>
            <a:r>
              <a:rPr lang="en-US" sz="8400" dirty="0" err="1"/>
              <a:t>apologise</a:t>
            </a:r>
            <a:r>
              <a:rPr lang="en-US" sz="8400" dirty="0"/>
              <a:t> (Glasper,2024).</a:t>
            </a:r>
          </a:p>
          <a:p>
            <a:r>
              <a:rPr lang="en-US" sz="8400" dirty="0"/>
              <a:t>Leadership appeared to </a:t>
            </a:r>
            <a:r>
              <a:rPr lang="en-US" sz="8400" dirty="0" err="1"/>
              <a:t>prioritise</a:t>
            </a:r>
            <a:r>
              <a:rPr lang="en-US" sz="8400" dirty="0"/>
              <a:t> institutional reputation over transparent, safety-focused investigation (Dobson,2023).</a:t>
            </a:r>
          </a:p>
          <a:p>
            <a:endParaRPr lang="en-US" dirty="0"/>
          </a:p>
        </p:txBody>
      </p:sp>
      <p:pic>
        <p:nvPicPr>
          <p:cNvPr id="2050" name="Picture 2" descr="7 Habits of Highly Effective Escalation Leader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9269" y="2855166"/>
            <a:ext cx="3307329" cy="2761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84337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Clinical governance failures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982477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400" dirty="0"/>
              <a:t>Clinical governance should integrate risk management, audit, education and user involvement (Gottwald,2021).</a:t>
            </a:r>
          </a:p>
          <a:p>
            <a:r>
              <a:rPr lang="en-US" sz="8400" dirty="0"/>
              <a:t>At this trust, governance structures failed to connect incident data with mortality reviews (Donaldson,2021).</a:t>
            </a:r>
          </a:p>
          <a:p>
            <a:r>
              <a:rPr lang="en-US" sz="8400" dirty="0"/>
              <a:t>Benchmarking against other neonatal units or external peer review was limited (Thompson,2023).</a:t>
            </a:r>
          </a:p>
          <a:p>
            <a:r>
              <a:rPr lang="en-US" sz="8400" dirty="0"/>
              <a:t>Donaldson links such weak oversight to “illusory assurance” that masks systemic risks (Donaldson,2021).</a:t>
            </a:r>
          </a:p>
          <a:p>
            <a:endParaRPr lang="en-US" dirty="0"/>
          </a:p>
        </p:txBody>
      </p:sp>
      <p:pic>
        <p:nvPicPr>
          <p:cNvPr id="3074" name="Picture 2" descr="Clinical Governance Compliance for GP Practices: Essential Requirements and  Framewor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9308" y="2678578"/>
            <a:ext cx="3197290" cy="319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013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Incident reporting and learning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131766" cy="3545288"/>
          </a:xfrm>
        </p:spPr>
        <p:txBody>
          <a:bodyPr>
            <a:normAutofit fontScale="25000" lnSpcReduction="20000"/>
          </a:bodyPr>
          <a:lstStyle/>
          <a:p>
            <a:r>
              <a:rPr lang="en-US" sz="8400" dirty="0"/>
              <a:t>Robust incident reporting systems are essential for detecting patterns and supporting learning (Beecham,2025).</a:t>
            </a:r>
          </a:p>
          <a:p>
            <a:r>
              <a:rPr lang="en-US" sz="8400" dirty="0"/>
              <a:t>Failures, collapses and deaths were not consistently treated as serious reportable incidents (Thompson,2023).</a:t>
            </a:r>
          </a:p>
          <a:p>
            <a:r>
              <a:rPr lang="en-US" sz="8400" dirty="0"/>
              <a:t>Safety-culture research shows feedback and non-punitive responses drive reporting </a:t>
            </a:r>
            <a:r>
              <a:rPr lang="en-US" sz="8400" dirty="0" err="1"/>
              <a:t>behaviours</a:t>
            </a:r>
            <a:r>
              <a:rPr lang="en-US" sz="8400" dirty="0"/>
              <a:t> (Kaya,2023).</a:t>
            </a:r>
          </a:p>
          <a:p>
            <a:r>
              <a:rPr lang="en-US" sz="8400" dirty="0"/>
              <a:t>Limited feedback and opaque processes weakened staff confidence that reporting would lead to change (Alsahli,2024).</a:t>
            </a:r>
          </a:p>
          <a:p>
            <a:endParaRPr lang="en-US" dirty="0"/>
          </a:p>
        </p:txBody>
      </p:sp>
      <p:pic>
        <p:nvPicPr>
          <p:cNvPr id="4098" name="Picture 2" descr="Incident Report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9216" y="3027987"/>
            <a:ext cx="3929808" cy="2208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1725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Whistleblowing and speaking up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851848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400" dirty="0"/>
              <a:t>Whistleblowing acts as a safety net when routine systems fail to protect patients (Augustine,2022).</a:t>
            </a:r>
          </a:p>
          <a:p>
            <a:r>
              <a:rPr lang="en-US" sz="8400" dirty="0"/>
              <a:t>Consultants experienced pushback, threats of disciplinary action and damage to relationships (Dobson,2023).</a:t>
            </a:r>
          </a:p>
          <a:p>
            <a:r>
              <a:rPr lang="en-US" sz="8400" dirty="0"/>
              <a:t>Capper describes whistleblowing in maternity care as marked by bravery, hope and disappointment (Capper,2024).</a:t>
            </a:r>
          </a:p>
          <a:p>
            <a:r>
              <a:rPr lang="en-US" sz="8400" dirty="0"/>
              <a:t>Ethical leadership and psychological safety strongly influence nurses’ intentions to report concerns (Ibrahim,2025).</a:t>
            </a:r>
          </a:p>
          <a:p>
            <a:endParaRPr lang="en-US" dirty="0"/>
          </a:p>
        </p:txBody>
      </p:sp>
      <p:pic>
        <p:nvPicPr>
          <p:cNvPr id="5122" name="Picture 2" descr="Whistleblowing | European Data Protection Supervis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2784" y="2556932"/>
            <a:ext cx="3693814" cy="3097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95434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Swiss cheese systems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739881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400" dirty="0"/>
              <a:t>The Swiss cheese model frames harm as multiple </a:t>
            </a:r>
            <a:r>
              <a:rPr lang="en-US" sz="8400" dirty="0" err="1"/>
              <a:t>defences</a:t>
            </a:r>
            <a:r>
              <a:rPr lang="en-US" sz="8400" dirty="0"/>
              <a:t> failing, not one rogue actor (Wiegmann,2022).</a:t>
            </a:r>
          </a:p>
          <a:p>
            <a:r>
              <a:rPr lang="en-US" sz="8400" dirty="0"/>
              <a:t>In this case, holes included staffing shortages, supervision gaps and weak escalation routes (Donaldson,2021).</a:t>
            </a:r>
          </a:p>
          <a:p>
            <a:r>
              <a:rPr lang="en-US" sz="8400" dirty="0" err="1"/>
              <a:t>Elsehrawy’s</a:t>
            </a:r>
            <a:r>
              <a:rPr lang="en-US" sz="8400" dirty="0"/>
              <a:t> modified model adds safety-culture and teamwork factors as additional protective layers (Elsehrawy,2021).</a:t>
            </a:r>
          </a:p>
          <a:p>
            <a:r>
              <a:rPr lang="en-US" sz="8400" dirty="0"/>
              <a:t>Donaldson argues that strengthening every layer, not blaming individuals, is key to safe systems (Donaldson,2021).</a:t>
            </a:r>
          </a:p>
          <a:p>
            <a:endParaRPr lang="en-US" dirty="0"/>
          </a:p>
        </p:txBody>
      </p:sp>
      <p:pic>
        <p:nvPicPr>
          <p:cNvPr id="6146" name="Picture 2" descr="Swiss Cheese Model – SAFEChE: Process Safet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4781" y="2855167"/>
            <a:ext cx="4975148" cy="2463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8863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err="1"/>
              <a:t>Donabedian</a:t>
            </a:r>
            <a:r>
              <a:rPr lang="en-US" b="1" dirty="0"/>
              <a:t> framework application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057121" cy="3318936"/>
          </a:xfrm>
        </p:spPr>
        <p:txBody>
          <a:bodyPr>
            <a:normAutofit fontScale="55000" lnSpcReduction="20000"/>
          </a:bodyPr>
          <a:lstStyle/>
          <a:p>
            <a:r>
              <a:rPr lang="en-US" sz="3800" dirty="0" err="1"/>
              <a:t>Donabedian</a:t>
            </a:r>
            <a:r>
              <a:rPr lang="en-US" sz="3800" dirty="0"/>
              <a:t> links quality to structures, care processes and patient outcomes in combination (Yang,2025).</a:t>
            </a:r>
          </a:p>
          <a:p>
            <a:r>
              <a:rPr lang="en-US" sz="3800" dirty="0"/>
              <a:t>Structural issues included understaffed </a:t>
            </a:r>
            <a:r>
              <a:rPr lang="en-US" sz="3800" dirty="0" err="1"/>
              <a:t>rotas</a:t>
            </a:r>
            <a:r>
              <a:rPr lang="en-US" sz="3800" dirty="0"/>
              <a:t> and limited access to tertiary neonatal expertise (Thompson,2023).</a:t>
            </a:r>
          </a:p>
          <a:p>
            <a:r>
              <a:rPr lang="en-US" sz="3800" dirty="0"/>
              <a:t>Process failures involved escalation, incident review, family communication and multidisciplinary safety meetings (Guzmán-Leguel,2025).</a:t>
            </a:r>
          </a:p>
          <a:p>
            <a:r>
              <a:rPr lang="en-US" sz="3800" dirty="0"/>
              <a:t>Outcomes were catastrophic: preventable deaths, long-term harm and collapse of trust (Dobson,2023).</a:t>
            </a:r>
          </a:p>
          <a:p>
            <a:endParaRPr lang="en-US" dirty="0"/>
          </a:p>
        </p:txBody>
      </p:sp>
      <p:pic>
        <p:nvPicPr>
          <p:cNvPr id="7170" name="Picture 2" descr="Donabedian's framework for quality improvement in healthcare. | Download  Scientific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408" y="3209731"/>
            <a:ext cx="4173928" cy="155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892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Root cause analysis and systems thinking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926493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400" dirty="0"/>
              <a:t>Root Cause Analysis and fishbone diagrams map contributory factors across people, tasks and environment (Donaldson,2021).</a:t>
            </a:r>
          </a:p>
          <a:p>
            <a:r>
              <a:rPr lang="en-US" sz="8400" dirty="0"/>
              <a:t>Early RCAs could have examined medication, equipment, supervision, staffing and training issues (Beecham,2025).</a:t>
            </a:r>
          </a:p>
          <a:p>
            <a:r>
              <a:rPr lang="en-US" sz="8400" dirty="0"/>
              <a:t>Systems theory </a:t>
            </a:r>
            <a:r>
              <a:rPr lang="en-US" sz="8400" dirty="0" err="1"/>
              <a:t>emphasises</a:t>
            </a:r>
            <a:r>
              <a:rPr lang="en-US" sz="8400" dirty="0"/>
              <a:t> feedback loops, interdependencies and redesigning processes rather than blame (Donaldson,2021).</a:t>
            </a:r>
          </a:p>
          <a:p>
            <a:r>
              <a:rPr lang="en-US" sz="8400" dirty="0"/>
              <a:t>The absence of rigorous systems-based investigation allowed latent risks to persist undetected (Donaldson,2021).</a:t>
            </a:r>
          </a:p>
          <a:p>
            <a:endParaRPr lang="en-US" dirty="0"/>
          </a:p>
        </p:txBody>
      </p:sp>
      <p:pic>
        <p:nvPicPr>
          <p:cNvPr id="8194" name="Picture 2" descr="Still More on Systems Thinking: The Root Cause Analysis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67" t="14493" r="12095" b="12646"/>
          <a:stretch/>
        </p:blipFill>
        <p:spPr bwMode="auto">
          <a:xfrm>
            <a:off x="7481594" y="2556932"/>
            <a:ext cx="3415004" cy="3388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4369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Staffing, workload and supervision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486330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800" dirty="0"/>
              <a:t>High workload and poor skill-mix are consistently linked with adverse neonatal outcomes (Guzmán-Leguel,2025).</a:t>
            </a:r>
          </a:p>
          <a:p>
            <a:r>
              <a:rPr lang="en-US" sz="8800" dirty="0"/>
              <a:t>The unit often worked beyond its capability, relying on locums and inexperienced staff (Thompson,2023).</a:t>
            </a:r>
          </a:p>
          <a:p>
            <a:r>
              <a:rPr lang="en-US" sz="8800" dirty="0"/>
              <a:t>Safe staffing supports vigilance, communication and early recognition of clinical deterioration (Sherwood,2021).</a:t>
            </a:r>
          </a:p>
          <a:p>
            <a:r>
              <a:rPr lang="en-US" sz="8800" dirty="0"/>
              <a:t>Limited supervision and training opportunities diminished staff confidence to challenge unsafe practice (Donaldson,2021).</a:t>
            </a:r>
          </a:p>
          <a:p>
            <a:endParaRPr lang="en-US" dirty="0"/>
          </a:p>
        </p:txBody>
      </p:sp>
      <p:pic>
        <p:nvPicPr>
          <p:cNvPr id="9218" name="Picture 2" descr="Relationship between staffing, workload stress, job satisfaction, and... |  Download Scientific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1731" y="3135085"/>
            <a:ext cx="3501058" cy="2127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94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Safety culture and incident reporting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982477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800" dirty="0"/>
              <a:t>Safety culture reflects shared beliefs about risk, trust and acceptable </a:t>
            </a:r>
            <a:r>
              <a:rPr lang="en-US" sz="8800" dirty="0" err="1"/>
              <a:t>behaviours</a:t>
            </a:r>
            <a:r>
              <a:rPr lang="en-US" sz="8800" dirty="0"/>
              <a:t> in teams (Kaya,2023).</a:t>
            </a:r>
          </a:p>
          <a:p>
            <a:r>
              <a:rPr lang="en-US" sz="8800" dirty="0"/>
              <a:t>Kaya reports that stronger safety culture predicts higher voluntary incident reporting rates (Kaya,2023).</a:t>
            </a:r>
          </a:p>
          <a:p>
            <a:r>
              <a:rPr lang="en-US" sz="8800" dirty="0" err="1"/>
              <a:t>Alsahli</a:t>
            </a:r>
            <a:r>
              <a:rPr lang="en-US" sz="8800" dirty="0"/>
              <a:t> shows leadership support and feedback loops are crucial drivers of reporting (Alsahli,2024).</a:t>
            </a:r>
          </a:p>
          <a:p>
            <a:r>
              <a:rPr lang="en-US" sz="8800" dirty="0"/>
              <a:t>In the </a:t>
            </a:r>
            <a:r>
              <a:rPr lang="en-US" sz="8800" dirty="0" err="1"/>
              <a:t>Letby</a:t>
            </a:r>
            <a:r>
              <a:rPr lang="en-US" sz="8800" dirty="0"/>
              <a:t> case, a defensive culture discounted clinicians’ signals instead of exploring them (Dobson,2023).</a:t>
            </a:r>
          </a:p>
          <a:p>
            <a:endParaRPr lang="en-US" dirty="0"/>
          </a:p>
        </p:txBody>
      </p:sp>
      <p:pic>
        <p:nvPicPr>
          <p:cNvPr id="10242" name="Picture 2" descr="Lone Incident Reporting: A Guide | SafetyCult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7878" y="3023119"/>
            <a:ext cx="4022270" cy="2298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53973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Whistleblowing, ethics and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870509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400" dirty="0"/>
              <a:t>Augustine notes whistleblowing is usually motivated by patient safety, not personal gain (Augustine,2022).</a:t>
            </a:r>
          </a:p>
          <a:p>
            <a:r>
              <a:rPr lang="en-US" sz="8400" dirty="0"/>
              <a:t>Capper identifies structural power imbalances shaping how maternity staff experience speaking up (Capper,2024).</a:t>
            </a:r>
          </a:p>
          <a:p>
            <a:r>
              <a:rPr lang="en-US" sz="8400" dirty="0"/>
              <a:t>Ibrahim’s model shows ethical leadership builds psychological safety and reporting attitudes (Ibrahim,2025).</a:t>
            </a:r>
          </a:p>
          <a:p>
            <a:r>
              <a:rPr lang="en-US" sz="8400" dirty="0"/>
              <a:t>Embedding just culture, guardians and confidential channels strengthens </a:t>
            </a:r>
            <a:r>
              <a:rPr lang="en-US" sz="8400" dirty="0" err="1"/>
              <a:t>organisational</a:t>
            </a:r>
            <a:r>
              <a:rPr lang="en-US" sz="8400" dirty="0"/>
              <a:t> quality assurance (Donaldson,2021).</a:t>
            </a:r>
          </a:p>
          <a:p>
            <a:endParaRPr lang="en-US" dirty="0"/>
          </a:p>
        </p:txBody>
      </p:sp>
      <p:pic>
        <p:nvPicPr>
          <p:cNvPr id="11268" name="Picture 4" descr="Ethics in the workplace: whistleblowing and transparency - HRZon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910" y="3041779"/>
            <a:ext cx="4068671" cy="213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42538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Impacts on quality and equity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001138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400" dirty="0"/>
              <a:t>Quality dimensions of effectiveness, timeliness and patient-</a:t>
            </a:r>
            <a:r>
              <a:rPr lang="en-US" sz="8400" dirty="0" err="1"/>
              <a:t>centredness</a:t>
            </a:r>
            <a:r>
              <a:rPr lang="en-US" sz="8400" dirty="0"/>
              <a:t> were severely compromised (Thompson,2023).</a:t>
            </a:r>
          </a:p>
          <a:p>
            <a:r>
              <a:rPr lang="en-US" sz="8400" dirty="0"/>
              <a:t>Resources diverted into investigations and litigation reduced efficiency and strained wider services (Guzmán-Leguel,2025).</a:t>
            </a:r>
          </a:p>
          <a:p>
            <a:r>
              <a:rPr lang="en-US" sz="8400" dirty="0"/>
              <a:t>De </a:t>
            </a:r>
            <a:r>
              <a:rPr lang="en-US" sz="8400" dirty="0" err="1"/>
              <a:t>Rosis</a:t>
            </a:r>
            <a:r>
              <a:rPr lang="en-US" sz="8400" dirty="0"/>
              <a:t> links performance measurement with equity and user-</a:t>
            </a:r>
            <a:r>
              <a:rPr lang="en-US" sz="8400" dirty="0" err="1"/>
              <a:t>centred</a:t>
            </a:r>
            <a:r>
              <a:rPr lang="en-US" sz="8400" dirty="0"/>
              <a:t> health-system design (DeRosis,2024).</a:t>
            </a:r>
          </a:p>
          <a:p>
            <a:r>
              <a:rPr lang="en-US" sz="8400" dirty="0"/>
              <a:t>Families’ trust in clinicians, managers and regulators was profoundly damaged by prolonged failures (Dobson,2023).</a:t>
            </a:r>
          </a:p>
          <a:p>
            <a:endParaRPr lang="en-US" dirty="0"/>
          </a:p>
        </p:txBody>
      </p:sp>
      <p:pic>
        <p:nvPicPr>
          <p:cNvPr id="12290" name="Picture 2" descr="healthpromotion #impact #equity #evaluation #evidencebasedpractice  #publichealth #qualityhealthpromotion | Melinda Craik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6972" y="3172408"/>
            <a:ext cx="4090929" cy="205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94158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Local quality assurance improvements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6113105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400" dirty="0"/>
              <a:t>PSIRF promotes proportionate, learning-focused responses to serious incidents rather than blame (Louch,2025).</a:t>
            </a:r>
          </a:p>
          <a:p>
            <a:r>
              <a:rPr lang="en-US" sz="8400" dirty="0"/>
              <a:t>The trust needs real-time dashboards, external mortality review and regular safety forums (Louch,2025).</a:t>
            </a:r>
          </a:p>
          <a:p>
            <a:r>
              <a:rPr lang="en-US" sz="8400" dirty="0"/>
              <a:t>Clinical governance must include clear board oversight, audit trails and peer-reviewed high-risk services (Gottwald,2021).</a:t>
            </a:r>
          </a:p>
          <a:p>
            <a:r>
              <a:rPr lang="en-US" sz="8400" dirty="0"/>
              <a:t>Neonatal network collaboration can support escalation, benchmarking and shared learning across units (Donaldson,2021).</a:t>
            </a:r>
          </a:p>
          <a:p>
            <a:endParaRPr lang="en-US" dirty="0"/>
          </a:p>
        </p:txBody>
      </p:sp>
      <p:pic>
        <p:nvPicPr>
          <p:cNvPr id="13316" name="Picture 4" descr="Quality Assurance and Management (Lahore)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7332" y="2948473"/>
            <a:ext cx="3699266" cy="2461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40393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National policy and regulation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2"/>
            <a:ext cx="5777203" cy="3318936"/>
          </a:xfrm>
        </p:spPr>
        <p:txBody>
          <a:bodyPr>
            <a:normAutofit fontScale="25000" lnSpcReduction="20000"/>
          </a:bodyPr>
          <a:lstStyle/>
          <a:p>
            <a:r>
              <a:rPr lang="en-US" sz="8400" dirty="0"/>
              <a:t>Nationally, PSIRF aims to replace blame-orientated investigations with system-safety approaches (Louch,2025).</a:t>
            </a:r>
          </a:p>
          <a:p>
            <a:r>
              <a:rPr lang="en-US" sz="8400" dirty="0" err="1"/>
              <a:t>Louch</a:t>
            </a:r>
            <a:r>
              <a:rPr lang="en-US" sz="8400" dirty="0"/>
              <a:t> identifies capacity, analytic skills and leadership engagement as barriers to PSIRF (Louch,2025).</a:t>
            </a:r>
          </a:p>
          <a:p>
            <a:r>
              <a:rPr lang="en-US" sz="8400" dirty="0"/>
              <a:t>The </a:t>
            </a:r>
            <a:r>
              <a:rPr lang="en-US" sz="8400" dirty="0" err="1"/>
              <a:t>Letby</a:t>
            </a:r>
            <a:r>
              <a:rPr lang="en-US" sz="8400" dirty="0"/>
              <a:t> case strengthens calls for external review of outlier mortality patterns (Dobson,2023).</a:t>
            </a:r>
          </a:p>
          <a:p>
            <a:r>
              <a:rPr lang="en-US" sz="8400" dirty="0"/>
              <a:t>Recent analyses recommend linking staffing standards, governance and family involvement in safety (Dobson,2023).</a:t>
            </a:r>
          </a:p>
          <a:p>
            <a:endParaRPr lang="en-US" dirty="0"/>
          </a:p>
        </p:txBody>
      </p:sp>
      <p:pic>
        <p:nvPicPr>
          <p:cNvPr id="14340" name="Picture 4" descr="Lexpo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733" y="2892491"/>
            <a:ext cx="3647570" cy="2581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39677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700" dirty="0"/>
              <a:t>Augustine, L.G. (2022) ‘Whistleblowing in healthcare for patient safety: an integrative literature review’, </a:t>
            </a:r>
            <a:r>
              <a:rPr lang="en-US" sz="700" i="1" dirty="0"/>
              <a:t>International Journal of Human Resource Studies</a:t>
            </a:r>
            <a:r>
              <a:rPr lang="en-US" sz="700" dirty="0"/>
              <a:t>, 12(1), pp. 15–31.</a:t>
            </a:r>
          </a:p>
          <a:p>
            <a:r>
              <a:rPr lang="en-US" sz="700" dirty="0"/>
              <a:t>Beecham, E. et al. (2025) ‘Patient safety incident reporting in maternity care: a systematic review’, </a:t>
            </a:r>
            <a:r>
              <a:rPr lang="en-US" sz="700" i="1" dirty="0"/>
              <a:t>BMJ Open Quality</a:t>
            </a:r>
            <a:r>
              <a:rPr lang="en-US" sz="700" dirty="0"/>
              <a:t>, 14(4), e003477. </a:t>
            </a:r>
          </a:p>
          <a:p>
            <a:r>
              <a:rPr lang="en-US" sz="700" dirty="0"/>
              <a:t>Capper, T., Bick, D. and </a:t>
            </a:r>
            <a:r>
              <a:rPr lang="en-US" sz="700" dirty="0" err="1"/>
              <a:t>Shenker</a:t>
            </a:r>
            <a:r>
              <a:rPr lang="en-US" sz="700" dirty="0"/>
              <a:t>, D. (2024) ‘Health professionals’ experiences of whistleblowing in maternal and newborn healthcare settings: a scoping review and thematic analysis’, </a:t>
            </a:r>
            <a:r>
              <a:rPr lang="en-US" sz="700" i="1" dirty="0"/>
              <a:t>Women and Birth</a:t>
            </a:r>
            <a:r>
              <a:rPr lang="en-US" sz="700" dirty="0"/>
              <a:t>, 37(3), 101593. </a:t>
            </a:r>
          </a:p>
          <a:p>
            <a:r>
              <a:rPr lang="en-US" sz="700" dirty="0"/>
              <a:t>De </a:t>
            </a:r>
            <a:r>
              <a:rPr lang="en-US" sz="700" dirty="0" err="1"/>
              <a:t>Rosis</a:t>
            </a:r>
            <a:r>
              <a:rPr lang="en-US" sz="700" dirty="0"/>
              <a:t>, S. (2024) ‘Performance measurement and user-centeredness in the healthcare sector: opening the black box adapting the framework of </a:t>
            </a:r>
            <a:r>
              <a:rPr lang="en-US" sz="700" dirty="0" err="1"/>
              <a:t>Donabedian</a:t>
            </a:r>
            <a:r>
              <a:rPr lang="en-US" sz="700" dirty="0"/>
              <a:t>’, </a:t>
            </a:r>
            <a:r>
              <a:rPr lang="en-US" sz="700" i="1" dirty="0"/>
              <a:t>International Journal of Health Planning and Management</a:t>
            </a:r>
            <a:r>
              <a:rPr lang="en-US" sz="700" dirty="0"/>
              <a:t>, 39(4), pp. 1172–1182. doi:10.1002/hpm.3732. </a:t>
            </a:r>
          </a:p>
          <a:p>
            <a:r>
              <a:rPr lang="en-US" sz="700" dirty="0"/>
              <a:t>Dobson, J. (2023) ‘We owe the families affected by </a:t>
            </a:r>
            <a:r>
              <a:rPr lang="en-US" sz="700" dirty="0" err="1"/>
              <a:t>Letby</a:t>
            </a:r>
            <a:r>
              <a:rPr lang="en-US" sz="700" dirty="0"/>
              <a:t> meaningful </a:t>
            </a:r>
            <a:r>
              <a:rPr lang="en-US" sz="700" dirty="0" err="1"/>
              <a:t>organisational</a:t>
            </a:r>
            <a:r>
              <a:rPr lang="en-US" sz="700" dirty="0"/>
              <a:t> change’, </a:t>
            </a:r>
            <a:r>
              <a:rPr lang="en-US" sz="700" i="1" dirty="0"/>
              <a:t>BMJ</a:t>
            </a:r>
            <a:r>
              <a:rPr lang="en-US" sz="700" dirty="0"/>
              <a:t>, 382, p. 1986. </a:t>
            </a:r>
          </a:p>
          <a:p>
            <a:r>
              <a:rPr lang="en-US" sz="700" dirty="0"/>
              <a:t>Donaldson, L., </a:t>
            </a:r>
            <a:r>
              <a:rPr lang="en-US" sz="700" dirty="0" err="1"/>
              <a:t>Ricciardi</a:t>
            </a:r>
            <a:r>
              <a:rPr lang="en-US" sz="700" dirty="0"/>
              <a:t>, W., Sheridan, S. and </a:t>
            </a:r>
            <a:r>
              <a:rPr lang="en-US" sz="700" dirty="0" err="1"/>
              <a:t>Tartaglia</a:t>
            </a:r>
            <a:r>
              <a:rPr lang="en-US" sz="700" dirty="0"/>
              <a:t>, R. (</a:t>
            </a:r>
            <a:r>
              <a:rPr lang="en-US" sz="700" dirty="0" err="1"/>
              <a:t>eds</a:t>
            </a:r>
            <a:r>
              <a:rPr lang="en-US" sz="700" dirty="0"/>
              <a:t>) (2021) </a:t>
            </a:r>
            <a:r>
              <a:rPr lang="en-US" sz="700" i="1" dirty="0"/>
              <a:t>Textbook of Patient Safety and Clinical Risk Management</a:t>
            </a:r>
            <a:r>
              <a:rPr lang="en-US" sz="700" dirty="0"/>
              <a:t>. Cham: Springer. </a:t>
            </a:r>
          </a:p>
          <a:p>
            <a:r>
              <a:rPr lang="en-US" sz="700" dirty="0" err="1"/>
              <a:t>Elsehrawy</a:t>
            </a:r>
            <a:r>
              <a:rPr lang="en-US" sz="700" dirty="0"/>
              <a:t>, M.G. et al. (2021) ‘Effect of Modified Swiss Cheese Model on patient safety, patient safety culture, and medication errors among nursing students’, </a:t>
            </a:r>
            <a:r>
              <a:rPr lang="en-US" sz="700" i="1" dirty="0" err="1"/>
              <a:t>Assiut</a:t>
            </a:r>
            <a:r>
              <a:rPr lang="en-US" sz="700" i="1" dirty="0"/>
              <a:t> Scientific Nursing Journal</a:t>
            </a:r>
            <a:r>
              <a:rPr lang="en-US" sz="700" dirty="0"/>
              <a:t>, 9(27), pp. 1–10. </a:t>
            </a:r>
          </a:p>
          <a:p>
            <a:r>
              <a:rPr lang="en-US" sz="700" dirty="0"/>
              <a:t>Glasper, E.A. (2024) ‘Child killers in our midst: why the lessons learned about safeguarding shortfalls must not be ignored’, </a:t>
            </a:r>
            <a:r>
              <a:rPr lang="en-US" sz="700" i="1" dirty="0"/>
              <a:t>Comprehensive Child and Adolescent Nursing</a:t>
            </a:r>
            <a:r>
              <a:rPr lang="en-US" sz="700" dirty="0"/>
              <a:t>, 47(1), pp. 1–6. </a:t>
            </a:r>
          </a:p>
          <a:p>
            <a:r>
              <a:rPr lang="en-US" sz="700" dirty="0" err="1"/>
              <a:t>Gottwald</a:t>
            </a:r>
            <a:r>
              <a:rPr lang="en-US" sz="700" dirty="0"/>
              <a:t>, M. and Lansdown, G. (2021) </a:t>
            </a:r>
            <a:r>
              <a:rPr lang="en-US" sz="700" i="1" dirty="0"/>
              <a:t>Clinical Governance: Improving the Quality of Healthcare for Patients and Service Users</a:t>
            </a:r>
            <a:r>
              <a:rPr lang="en-US" sz="700" dirty="0"/>
              <a:t>. 2nd </a:t>
            </a:r>
            <a:r>
              <a:rPr lang="en-US" sz="700" dirty="0" err="1"/>
              <a:t>edn</a:t>
            </a:r>
            <a:r>
              <a:rPr lang="en-US" sz="700" dirty="0"/>
              <a:t>. Maidenhead: Open University Press. </a:t>
            </a:r>
          </a:p>
          <a:p>
            <a:r>
              <a:rPr lang="en-US" sz="700" dirty="0" err="1"/>
              <a:t>Guzmán-Leguel</a:t>
            </a:r>
            <a:r>
              <a:rPr lang="en-US" sz="700" dirty="0"/>
              <a:t>, Y.M. and Rodríguez-Lara, S.Q. (2025) ‘Assessment of patients’ quality of care in healthcare systems: a comprehensive narrative literature review’, </a:t>
            </a:r>
            <a:r>
              <a:rPr lang="en-US" sz="700" i="1" dirty="0"/>
              <a:t>Healthcare</a:t>
            </a:r>
            <a:r>
              <a:rPr lang="en-US" sz="700" dirty="0"/>
              <a:t>, 13(14), 1714. </a:t>
            </a:r>
          </a:p>
          <a:p>
            <a:r>
              <a:rPr lang="en-US" sz="700" dirty="0"/>
              <a:t>Ibrahim, I.A. et al. (2025) ‘The role of ethical leadership in promoting nurse internal whistleblowing: a dual-mediation model analysis of psychological safety and reporting attitudes’, </a:t>
            </a:r>
            <a:r>
              <a:rPr lang="en-US" sz="700" i="1" dirty="0"/>
              <a:t>International Journal of Nursing Sciences</a:t>
            </a:r>
            <a:r>
              <a:rPr lang="en-US" sz="700" dirty="0"/>
              <a:t>, 12, pp. 1–10. </a:t>
            </a:r>
          </a:p>
          <a:p>
            <a:r>
              <a:rPr lang="en-US" sz="700" dirty="0"/>
              <a:t>Kaya, G.K., Ward, J. and Clarkson, P.J. (2023) ‘Exploring the impact of safety culture on incident reporting: a mixed-methods study using NHS staff survey data’, </a:t>
            </a:r>
            <a:r>
              <a:rPr lang="en-US" sz="700" i="1" dirty="0"/>
              <a:t>Safety Science</a:t>
            </a:r>
            <a:r>
              <a:rPr lang="en-US" sz="700" dirty="0"/>
              <a:t>, 166, 106260. </a:t>
            </a:r>
          </a:p>
          <a:p>
            <a:r>
              <a:rPr lang="en-US" sz="700" dirty="0" err="1"/>
              <a:t>Louch</a:t>
            </a:r>
            <a:r>
              <a:rPr lang="en-US" sz="700" dirty="0"/>
              <a:t>, G. et al. (2025) ‘Implementing the Patient Safety Incident Response Framework in NHS </a:t>
            </a:r>
            <a:r>
              <a:rPr lang="en-US" sz="700" dirty="0" err="1"/>
              <a:t>organisations</a:t>
            </a:r>
            <a:r>
              <a:rPr lang="en-US" sz="700" dirty="0"/>
              <a:t>: lessons from early adopters’, </a:t>
            </a:r>
            <a:r>
              <a:rPr lang="en-US" sz="700" i="1" dirty="0"/>
              <a:t>BMJ Open</a:t>
            </a:r>
            <a:r>
              <a:rPr lang="en-US" sz="700" dirty="0"/>
              <a:t>, 15(3), e0xxxxxx. </a:t>
            </a:r>
          </a:p>
          <a:p>
            <a:r>
              <a:rPr lang="en-US" sz="700" dirty="0"/>
              <a:t>Sherwood, G. and </a:t>
            </a:r>
            <a:r>
              <a:rPr lang="en-US" sz="700" dirty="0" err="1"/>
              <a:t>Barnsteiner</a:t>
            </a:r>
            <a:r>
              <a:rPr lang="en-US" sz="700" dirty="0"/>
              <a:t>, J. (</a:t>
            </a:r>
            <a:r>
              <a:rPr lang="en-US" sz="700" dirty="0" err="1"/>
              <a:t>eds</a:t>
            </a:r>
            <a:r>
              <a:rPr lang="en-US" sz="700" dirty="0"/>
              <a:t>) (2021) </a:t>
            </a:r>
            <a:r>
              <a:rPr lang="en-US" sz="700" i="1" dirty="0"/>
              <a:t>Quality and Safety in Nursing: A Competency Approach to Improving Outcomes</a:t>
            </a:r>
            <a:r>
              <a:rPr lang="en-US" sz="700" dirty="0"/>
              <a:t>. 3rd </a:t>
            </a:r>
            <a:r>
              <a:rPr lang="en-US" sz="700" dirty="0" err="1"/>
              <a:t>edn</a:t>
            </a:r>
            <a:r>
              <a:rPr lang="en-US" sz="700" dirty="0"/>
              <a:t>. Hoboken, NJ: Wiley-Blackwell. </a:t>
            </a:r>
          </a:p>
          <a:p>
            <a:r>
              <a:rPr lang="en-US" sz="700" dirty="0"/>
              <a:t>Thompson, G.N. (2023) ‘Lucy </a:t>
            </a:r>
            <a:r>
              <a:rPr lang="en-US" sz="700" dirty="0" err="1"/>
              <a:t>Letby</a:t>
            </a:r>
            <a:r>
              <a:rPr lang="en-US" sz="700" dirty="0"/>
              <a:t> case: lessons for our health system’, </a:t>
            </a:r>
            <a:r>
              <a:rPr lang="en-US" sz="700" i="1" dirty="0"/>
              <a:t>Journal of </a:t>
            </a:r>
            <a:r>
              <a:rPr lang="en-US" sz="700" i="1" dirty="0" err="1"/>
              <a:t>Paediatrics</a:t>
            </a:r>
            <a:r>
              <a:rPr lang="en-US" sz="700" i="1" dirty="0"/>
              <a:t> and Child Health</a:t>
            </a:r>
            <a:r>
              <a:rPr lang="en-US" sz="700" dirty="0"/>
              <a:t>, 59(9), pp. 1015–1016. </a:t>
            </a:r>
          </a:p>
          <a:p>
            <a:r>
              <a:rPr lang="en-US" sz="700" dirty="0" err="1"/>
              <a:t>Wiegmann</a:t>
            </a:r>
            <a:r>
              <a:rPr lang="en-US" sz="700" dirty="0"/>
              <a:t>, D.A., </a:t>
            </a:r>
            <a:r>
              <a:rPr lang="en-US" sz="700" dirty="0" err="1"/>
              <a:t>ElBardissi</a:t>
            </a:r>
            <a:r>
              <a:rPr lang="en-US" sz="700" dirty="0"/>
              <a:t>, A.W. and </a:t>
            </a:r>
            <a:r>
              <a:rPr lang="en-US" sz="700" dirty="0" err="1"/>
              <a:t>Sundt</a:t>
            </a:r>
            <a:r>
              <a:rPr lang="en-US" sz="700" dirty="0"/>
              <a:t>, T.M. (2022) ‘Understanding the “Swiss cheese model” and its application to patient safety’, </a:t>
            </a:r>
            <a:r>
              <a:rPr lang="en-US" sz="700" i="1" dirty="0"/>
              <a:t>Journal of Patient Safety</a:t>
            </a:r>
            <a:r>
              <a:rPr lang="en-US" sz="700" dirty="0"/>
              <a:t>, 18(2), pp. 119–123. </a:t>
            </a:r>
          </a:p>
          <a:p>
            <a:r>
              <a:rPr lang="en-US" sz="700" dirty="0" err="1"/>
              <a:t>Alsahli</a:t>
            </a:r>
            <a:r>
              <a:rPr lang="en-US" sz="700" dirty="0"/>
              <a:t>, H. et al. (2024) ‘Shaping safety: unveiling the dynamics of incident reporting and safety culture in Saudi Arabian healthcare’, </a:t>
            </a:r>
            <a:r>
              <a:rPr lang="en-US" sz="700" i="1" dirty="0"/>
              <a:t>Journal of Multidisciplinary Healthcare</a:t>
            </a:r>
            <a:r>
              <a:rPr lang="en-US" sz="700" dirty="0"/>
              <a:t>, 17, pp. 3775–3789. </a:t>
            </a:r>
          </a:p>
        </p:txBody>
      </p:sp>
    </p:spTree>
    <p:extLst>
      <p:ext uri="{BB962C8B-B14F-4D97-AF65-F5344CB8AC3E}">
        <p14:creationId xmlns:p14="http://schemas.microsoft.com/office/powerpoint/2010/main" val="136185118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46</TotalTime>
  <Words>1748</Words>
  <Application>Microsoft Office PowerPoint</Application>
  <PresentationFormat>Widescreen</PresentationFormat>
  <Paragraphs>91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Garamond</vt:lpstr>
      <vt:lpstr>Organic</vt:lpstr>
      <vt:lpstr>Quality Assurance Failures in the Lucy Letby Case: Implications for Clinical Governance and Patient Safety</vt:lpstr>
      <vt:lpstr>Case background</vt:lpstr>
      <vt:lpstr>Escalation and leadership response</vt:lpstr>
      <vt:lpstr>Clinical governance failures</vt:lpstr>
      <vt:lpstr>Incident reporting and learning</vt:lpstr>
      <vt:lpstr>Whistleblowing and speaking up</vt:lpstr>
      <vt:lpstr>Swiss cheese systems view</vt:lpstr>
      <vt:lpstr>Donabedian framework application</vt:lpstr>
      <vt:lpstr>Root cause analysis and systems thinking</vt:lpstr>
      <vt:lpstr>Staffing, workload and supervision</vt:lpstr>
      <vt:lpstr>Safety culture and incident reporting</vt:lpstr>
      <vt:lpstr>Whistleblowing, ethics and leadership</vt:lpstr>
      <vt:lpstr>Impacts on quality and equity</vt:lpstr>
      <vt:lpstr>Local quality assurance improvements</vt:lpstr>
      <vt:lpstr>National policy and regulation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hp</dc:creator>
  <cp:lastModifiedBy>Bijoux Bilonda Konzo</cp:lastModifiedBy>
  <cp:revision>5</cp:revision>
  <dcterms:created xsi:type="dcterms:W3CDTF">2026-02-21T11:16:03Z</dcterms:created>
  <dcterms:modified xsi:type="dcterms:W3CDTF">2026-06-20T09:42:59Z</dcterms:modified>
</cp:coreProperties>
</file>