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17"/>
  </p:handoutMasterIdLst>
  <p:sldIdLst>
    <p:sldId id="256" r:id="rId2"/>
    <p:sldId id="257" r:id="rId3"/>
    <p:sldId id="258" r:id="rId4"/>
    <p:sldId id="259" r:id="rId5"/>
    <p:sldId id="282" r:id="rId6"/>
    <p:sldId id="260" r:id="rId7"/>
    <p:sldId id="289" r:id="rId8"/>
    <p:sldId id="262" r:id="rId9"/>
    <p:sldId id="288" r:id="rId10"/>
    <p:sldId id="281" r:id="rId11"/>
    <p:sldId id="285" r:id="rId12"/>
    <p:sldId id="283" r:id="rId13"/>
    <p:sldId id="284" r:id="rId14"/>
    <p:sldId id="287" r:id="rId15"/>
    <p:sldId id="286" r:id="rId16"/>
  </p:sldIdLst>
  <p:sldSz cx="9144000" cy="6858000" type="screen4x3"/>
  <p:notesSz cx="9926638" cy="6797675"/>
  <p:defaultTextStyle>
    <a:defPPr>
      <a:defRPr lang="en-GB"/>
    </a:defPPr>
    <a:lvl1pPr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94660"/>
  </p:normalViewPr>
  <p:slideViewPr>
    <p:cSldViewPr>
      <p:cViewPr varScale="1">
        <p:scale>
          <a:sx n="113" d="100"/>
          <a:sy n="113" d="100"/>
        </p:scale>
        <p:origin x="1077"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F47880C2-6F74-40D4-AB0E-2621B5056515}"/>
              </a:ext>
            </a:extLst>
          </p:cNvPr>
          <p:cNvSpPr>
            <a:spLocks noGrp="1" noChangeArrowheads="1"/>
          </p:cNvSpPr>
          <p:nvPr>
            <p:ph type="hdr" sz="quarter"/>
          </p:nvPr>
        </p:nvSpPr>
        <p:spPr bwMode="auto">
          <a:xfrm>
            <a:off x="0" y="0"/>
            <a:ext cx="4302125"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atin typeface="Arial" pitchFamily="34" charset="0"/>
              </a:defRPr>
            </a:lvl1pPr>
          </a:lstStyle>
          <a:p>
            <a:pPr>
              <a:defRPr/>
            </a:pPr>
            <a:endParaRPr lang="en-GB" altLang="en-US"/>
          </a:p>
        </p:txBody>
      </p:sp>
      <p:sp>
        <p:nvSpPr>
          <p:cNvPr id="101379" name="Rectangle 3">
            <a:extLst>
              <a:ext uri="{FF2B5EF4-FFF2-40B4-BE49-F238E27FC236}">
                <a16:creationId xmlns:a16="http://schemas.microsoft.com/office/drawing/2014/main" id="{D2D0942D-5F63-4DC5-8614-259FF937F135}"/>
              </a:ext>
            </a:extLst>
          </p:cNvPr>
          <p:cNvSpPr>
            <a:spLocks noGrp="1" noChangeArrowheads="1"/>
          </p:cNvSpPr>
          <p:nvPr>
            <p:ph type="dt" sz="quarter" idx="1"/>
          </p:nvPr>
        </p:nvSpPr>
        <p:spPr bwMode="auto">
          <a:xfrm>
            <a:off x="5622925" y="0"/>
            <a:ext cx="4302125"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smtClean="0">
                <a:latin typeface="Arial" pitchFamily="34" charset="0"/>
              </a:defRPr>
            </a:lvl1pPr>
          </a:lstStyle>
          <a:p>
            <a:pPr>
              <a:defRPr/>
            </a:pPr>
            <a:endParaRPr lang="en-GB" altLang="en-US"/>
          </a:p>
        </p:txBody>
      </p:sp>
      <p:sp>
        <p:nvSpPr>
          <p:cNvPr id="101380" name="Rectangle 4">
            <a:extLst>
              <a:ext uri="{FF2B5EF4-FFF2-40B4-BE49-F238E27FC236}">
                <a16:creationId xmlns:a16="http://schemas.microsoft.com/office/drawing/2014/main" id="{F82E0D49-8CF9-4FF8-B650-63DAB5BFD1D9}"/>
              </a:ext>
            </a:extLst>
          </p:cNvPr>
          <p:cNvSpPr>
            <a:spLocks noGrp="1" noChangeArrowheads="1"/>
          </p:cNvSpPr>
          <p:nvPr>
            <p:ph type="ftr" sz="quarter" idx="2"/>
          </p:nvPr>
        </p:nvSpPr>
        <p:spPr bwMode="auto">
          <a:xfrm>
            <a:off x="0" y="6456363"/>
            <a:ext cx="4302125"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smtClean="0">
                <a:latin typeface="Arial" pitchFamily="34" charset="0"/>
              </a:defRPr>
            </a:lvl1pPr>
          </a:lstStyle>
          <a:p>
            <a:pPr>
              <a:defRPr/>
            </a:pPr>
            <a:endParaRPr lang="en-GB" altLang="en-US"/>
          </a:p>
        </p:txBody>
      </p:sp>
      <p:sp>
        <p:nvSpPr>
          <p:cNvPr id="101381" name="Rectangle 5">
            <a:extLst>
              <a:ext uri="{FF2B5EF4-FFF2-40B4-BE49-F238E27FC236}">
                <a16:creationId xmlns:a16="http://schemas.microsoft.com/office/drawing/2014/main" id="{9FDB9D33-1DF4-4106-B1C5-89A29A131AF4}"/>
              </a:ext>
            </a:extLst>
          </p:cNvPr>
          <p:cNvSpPr>
            <a:spLocks noGrp="1" noChangeArrowheads="1"/>
          </p:cNvSpPr>
          <p:nvPr>
            <p:ph type="sldNum" sz="quarter" idx="3"/>
          </p:nvPr>
        </p:nvSpPr>
        <p:spPr bwMode="auto">
          <a:xfrm>
            <a:off x="5622925" y="6456363"/>
            <a:ext cx="4302125"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fld id="{468041B0-984D-4E45-86CE-1DDFC09688E6}" type="slidenum">
              <a:rPr lang="en-GB" altLang="en-US"/>
              <a:pPr/>
              <a:t>‹#›</a:t>
            </a:fld>
            <a:endParaRPr lang="en-GB" altLang="en-US"/>
          </a:p>
        </p:txBody>
      </p:sp>
    </p:spTree>
    <p:extLst>
      <p:ext uri="{BB962C8B-B14F-4D97-AF65-F5344CB8AC3E}">
        <p14:creationId xmlns:p14="http://schemas.microsoft.com/office/powerpoint/2010/main" val="112918464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4">
            <a:extLst>
              <a:ext uri="{FF2B5EF4-FFF2-40B4-BE49-F238E27FC236}">
                <a16:creationId xmlns:a16="http://schemas.microsoft.com/office/drawing/2014/main" id="{D1B72C1A-DCE2-4F5E-B341-DB05FA9E1609}"/>
              </a:ext>
            </a:extLst>
          </p:cNvPr>
          <p:cNvSpPr>
            <a:spLocks/>
          </p:cNvSpPr>
          <p:nvPr/>
        </p:nvSpPr>
        <p:spPr bwMode="auto">
          <a:xfrm>
            <a:off x="285750" y="2803525"/>
            <a:ext cx="1588" cy="3035300"/>
          </a:xfrm>
          <a:custGeom>
            <a:avLst/>
            <a:gdLst>
              <a:gd name="T0" fmla="*/ 0 w 1588"/>
              <a:gd name="T1" fmla="*/ 0 h 1912"/>
              <a:gd name="T2" fmla="*/ 0 w 1588"/>
              <a:gd name="T3" fmla="*/ 9525 h 1912"/>
              <a:gd name="T4" fmla="*/ 0 w 1588"/>
              <a:gd name="T5" fmla="*/ 9525 h 1912"/>
              <a:gd name="T6" fmla="*/ 0 w 1588"/>
              <a:gd name="T7" fmla="*/ 95250 h 1912"/>
              <a:gd name="T8" fmla="*/ 0 w 1588"/>
              <a:gd name="T9" fmla="*/ 3035300 h 1912"/>
              <a:gd name="T10" fmla="*/ 0 w 1588"/>
              <a:gd name="T11" fmla="*/ 3035300 h 1912"/>
              <a:gd name="T12" fmla="*/ 0 w 1588"/>
              <a:gd name="T13" fmla="*/ 0 h 1912"/>
              <a:gd name="T14" fmla="*/ 0 w 1588"/>
              <a:gd name="T15" fmla="*/ 0 h 191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8" h="1912">
                <a:moveTo>
                  <a:pt x="0" y="0"/>
                </a:moveTo>
                <a:lnTo>
                  <a:pt x="0" y="6"/>
                </a:lnTo>
                <a:lnTo>
                  <a:pt x="0" y="60"/>
                </a:lnTo>
                <a:lnTo>
                  <a:pt x="0" y="1912"/>
                </a:lnTo>
                <a:lnTo>
                  <a:pt x="0" y="0"/>
                </a:lnTo>
                <a:close/>
              </a:path>
            </a:pathLst>
          </a:custGeom>
          <a:solidFill>
            <a:srgbClr val="6BBA2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6258"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pPr lvl="0"/>
            <a:r>
              <a:rPr lang="en-US" altLang="en-US" noProof="0"/>
              <a:t>Click to edit Master title style</a:t>
            </a:r>
          </a:p>
        </p:txBody>
      </p:sp>
      <p:sp>
        <p:nvSpPr>
          <p:cNvPr id="96259"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pPr lvl="0"/>
            <a:r>
              <a:rPr lang="en-US" altLang="en-US" noProof="0"/>
              <a:t>Click to edit Master subtitle style</a:t>
            </a:r>
          </a:p>
        </p:txBody>
      </p:sp>
      <p:sp>
        <p:nvSpPr>
          <p:cNvPr id="5" name="Rectangle 5">
            <a:extLst>
              <a:ext uri="{FF2B5EF4-FFF2-40B4-BE49-F238E27FC236}">
                <a16:creationId xmlns:a16="http://schemas.microsoft.com/office/drawing/2014/main" id="{96535639-6797-4E1A-AB84-B8EA5BC41AE7}"/>
              </a:ext>
            </a:extLst>
          </p:cNvPr>
          <p:cNvSpPr>
            <a:spLocks noGrp="1" noChangeArrowheads="1"/>
          </p:cNvSpPr>
          <p:nvPr>
            <p:ph type="ftr" sz="quarter" idx="10"/>
          </p:nvPr>
        </p:nvSpPr>
        <p:spPr/>
        <p:txBody>
          <a:bodyPr/>
          <a:lstStyle>
            <a:lvl1pPr>
              <a:defRPr smtClean="0"/>
            </a:lvl1pPr>
          </a:lstStyle>
          <a:p>
            <a:pPr>
              <a:defRPr/>
            </a:pPr>
            <a:endParaRPr lang="en-US" altLang="en-US"/>
          </a:p>
        </p:txBody>
      </p:sp>
      <p:sp>
        <p:nvSpPr>
          <p:cNvPr id="6" name="Rectangle 6">
            <a:extLst>
              <a:ext uri="{FF2B5EF4-FFF2-40B4-BE49-F238E27FC236}">
                <a16:creationId xmlns:a16="http://schemas.microsoft.com/office/drawing/2014/main" id="{A7768F0E-91B0-46DC-9F45-A6A73EC37CD5}"/>
              </a:ext>
            </a:extLst>
          </p:cNvPr>
          <p:cNvSpPr>
            <a:spLocks noGrp="1" noChangeArrowheads="1"/>
          </p:cNvSpPr>
          <p:nvPr>
            <p:ph type="sldNum" sz="quarter" idx="11"/>
          </p:nvPr>
        </p:nvSpPr>
        <p:spPr/>
        <p:txBody>
          <a:bodyPr/>
          <a:lstStyle>
            <a:lvl1pPr>
              <a:defRPr/>
            </a:lvl1pPr>
          </a:lstStyle>
          <a:p>
            <a:fld id="{A2063FC3-744D-4942-9CAA-7EB18950083E}" type="slidenum">
              <a:rPr lang="en-US" altLang="en-US"/>
              <a:pPr/>
              <a:t>‹#›</a:t>
            </a:fld>
            <a:endParaRPr lang="en-US" altLang="en-US"/>
          </a:p>
        </p:txBody>
      </p:sp>
      <p:sp>
        <p:nvSpPr>
          <p:cNvPr id="7" name="Rectangle 7">
            <a:extLst>
              <a:ext uri="{FF2B5EF4-FFF2-40B4-BE49-F238E27FC236}">
                <a16:creationId xmlns:a16="http://schemas.microsoft.com/office/drawing/2014/main" id="{BD9DEE4B-D1FD-4231-98FC-14C4874CD0FE}"/>
              </a:ext>
            </a:extLst>
          </p:cNvPr>
          <p:cNvSpPr>
            <a:spLocks noGrp="1" noChangeArrowheads="1"/>
          </p:cNvSpPr>
          <p:nvPr>
            <p:ph type="dt" sz="quarter" idx="12"/>
          </p:nvPr>
        </p:nvSpPr>
        <p:spPr/>
        <p:txBody>
          <a:bodyPr/>
          <a:lstStyle>
            <a:lvl1pPr>
              <a:defRPr smtClean="0"/>
            </a:lvl1pPr>
          </a:lstStyle>
          <a:p>
            <a:pPr>
              <a:defRPr/>
            </a:pPr>
            <a:endParaRPr lang="en-US" altLang="en-US"/>
          </a:p>
        </p:txBody>
      </p:sp>
    </p:spTree>
    <p:extLst>
      <p:ext uri="{BB962C8B-B14F-4D97-AF65-F5344CB8AC3E}">
        <p14:creationId xmlns:p14="http://schemas.microsoft.com/office/powerpoint/2010/main" val="1703068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FADA796-A69C-4828-999C-DA22FD4D2C0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E6CE85-026E-4D20-B564-146847DD72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9A6F5DF9-4D60-4CA2-8B8A-A5B04B7CFCB4}"/>
              </a:ext>
            </a:extLst>
          </p:cNvPr>
          <p:cNvSpPr>
            <a:spLocks noGrp="1" noChangeArrowheads="1"/>
          </p:cNvSpPr>
          <p:nvPr>
            <p:ph type="sldNum" sz="quarter" idx="12"/>
          </p:nvPr>
        </p:nvSpPr>
        <p:spPr>
          <a:ln/>
        </p:spPr>
        <p:txBody>
          <a:bodyPr/>
          <a:lstStyle>
            <a:lvl1pPr>
              <a:defRPr/>
            </a:lvl1pPr>
          </a:lstStyle>
          <a:p>
            <a:fld id="{95AE8E8B-9840-4976-B042-BF138192319F}" type="slidenum">
              <a:rPr lang="en-US" altLang="en-US"/>
              <a:pPr/>
              <a:t>‹#›</a:t>
            </a:fld>
            <a:endParaRPr lang="en-US" altLang="en-US"/>
          </a:p>
        </p:txBody>
      </p:sp>
    </p:spTree>
    <p:extLst>
      <p:ext uri="{BB962C8B-B14F-4D97-AF65-F5344CB8AC3E}">
        <p14:creationId xmlns:p14="http://schemas.microsoft.com/office/powerpoint/2010/main" val="3993015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4FB69352-E501-48F5-9051-1EF851A74F3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FCE190F-CAC4-4652-9526-5C575DD344C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5F7F5512-E4E6-4240-9A5F-D9D7B94CFFA8}"/>
              </a:ext>
            </a:extLst>
          </p:cNvPr>
          <p:cNvSpPr>
            <a:spLocks noGrp="1" noChangeArrowheads="1"/>
          </p:cNvSpPr>
          <p:nvPr>
            <p:ph type="sldNum" sz="quarter" idx="12"/>
          </p:nvPr>
        </p:nvSpPr>
        <p:spPr>
          <a:ln/>
        </p:spPr>
        <p:txBody>
          <a:bodyPr/>
          <a:lstStyle>
            <a:lvl1pPr>
              <a:defRPr/>
            </a:lvl1pPr>
          </a:lstStyle>
          <a:p>
            <a:fld id="{3E9EF57D-A8A7-4783-8682-EA96F15F1FC1}" type="slidenum">
              <a:rPr lang="en-US" altLang="en-US"/>
              <a:pPr/>
              <a:t>‹#›</a:t>
            </a:fld>
            <a:endParaRPr lang="en-US" altLang="en-US"/>
          </a:p>
        </p:txBody>
      </p:sp>
    </p:spTree>
    <p:extLst>
      <p:ext uri="{BB962C8B-B14F-4D97-AF65-F5344CB8AC3E}">
        <p14:creationId xmlns:p14="http://schemas.microsoft.com/office/powerpoint/2010/main" val="3140539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EBB5501-160C-4C2C-81D8-E9FAC462D56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8F749F2E-9196-4DA8-B6B6-2C0A0FCDA37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BA527AC2-571D-4598-A5F8-F99EED9F8520}"/>
              </a:ext>
            </a:extLst>
          </p:cNvPr>
          <p:cNvSpPr>
            <a:spLocks noGrp="1" noChangeArrowheads="1"/>
          </p:cNvSpPr>
          <p:nvPr>
            <p:ph type="sldNum" sz="quarter" idx="12"/>
          </p:nvPr>
        </p:nvSpPr>
        <p:spPr>
          <a:ln/>
        </p:spPr>
        <p:txBody>
          <a:bodyPr/>
          <a:lstStyle>
            <a:lvl1pPr>
              <a:defRPr/>
            </a:lvl1pPr>
          </a:lstStyle>
          <a:p>
            <a:fld id="{8B89AC52-E44C-4572-B77E-436DAE90BCC3}" type="slidenum">
              <a:rPr lang="en-US" altLang="en-US"/>
              <a:pPr/>
              <a:t>‹#›</a:t>
            </a:fld>
            <a:endParaRPr lang="en-US" altLang="en-US"/>
          </a:p>
        </p:txBody>
      </p:sp>
    </p:spTree>
    <p:extLst>
      <p:ext uri="{BB962C8B-B14F-4D97-AF65-F5344CB8AC3E}">
        <p14:creationId xmlns:p14="http://schemas.microsoft.com/office/powerpoint/2010/main" val="3273332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0F114BC3-CF3C-4BFF-A665-E031D22B0684}"/>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A5770B12-208F-4439-BE1F-A740023F88DA}"/>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966D61AF-F0C1-4CE8-A602-FB5A16F56024}"/>
              </a:ext>
            </a:extLst>
          </p:cNvPr>
          <p:cNvSpPr>
            <a:spLocks noGrp="1" noChangeArrowheads="1"/>
          </p:cNvSpPr>
          <p:nvPr>
            <p:ph type="sldNum" sz="quarter" idx="12"/>
          </p:nvPr>
        </p:nvSpPr>
        <p:spPr>
          <a:ln/>
        </p:spPr>
        <p:txBody>
          <a:bodyPr/>
          <a:lstStyle>
            <a:lvl1pPr>
              <a:defRPr/>
            </a:lvl1pPr>
          </a:lstStyle>
          <a:p>
            <a:fld id="{8349B114-8619-4186-8D22-AE1475031912}" type="slidenum">
              <a:rPr lang="en-US" altLang="en-US"/>
              <a:pPr/>
              <a:t>‹#›</a:t>
            </a:fld>
            <a:endParaRPr lang="en-US" altLang="en-US"/>
          </a:p>
        </p:txBody>
      </p:sp>
    </p:spTree>
    <p:extLst>
      <p:ext uri="{BB962C8B-B14F-4D97-AF65-F5344CB8AC3E}">
        <p14:creationId xmlns:p14="http://schemas.microsoft.com/office/powerpoint/2010/main" val="4864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93D9EDA1-9BAF-47E4-A2FF-7D3C56815F3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317E5AAF-7056-4B04-A421-A5EE5CB844D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A6F2EAA6-D2F4-499E-BFDC-8AD890E8801A}"/>
              </a:ext>
            </a:extLst>
          </p:cNvPr>
          <p:cNvSpPr>
            <a:spLocks noGrp="1" noChangeArrowheads="1"/>
          </p:cNvSpPr>
          <p:nvPr>
            <p:ph type="sldNum" sz="quarter" idx="12"/>
          </p:nvPr>
        </p:nvSpPr>
        <p:spPr>
          <a:ln/>
        </p:spPr>
        <p:txBody>
          <a:bodyPr/>
          <a:lstStyle>
            <a:lvl1pPr>
              <a:defRPr/>
            </a:lvl1pPr>
          </a:lstStyle>
          <a:p>
            <a:fld id="{258E3436-0895-4BB4-9CFD-3BA7F34667C4}" type="slidenum">
              <a:rPr lang="en-US" altLang="en-US"/>
              <a:pPr/>
              <a:t>‹#›</a:t>
            </a:fld>
            <a:endParaRPr lang="en-US" altLang="en-US"/>
          </a:p>
        </p:txBody>
      </p:sp>
    </p:spTree>
    <p:extLst>
      <p:ext uri="{BB962C8B-B14F-4D97-AF65-F5344CB8AC3E}">
        <p14:creationId xmlns:p14="http://schemas.microsoft.com/office/powerpoint/2010/main" val="1380201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6A2CB63-57E5-44D8-A487-B84327B2F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9B78E1F4-C4D6-4441-9B55-15EC1A244C4B}"/>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4DBEF0B3-DA6A-4F8F-9B92-FEE3A347CBA3}"/>
              </a:ext>
            </a:extLst>
          </p:cNvPr>
          <p:cNvSpPr>
            <a:spLocks noGrp="1" noChangeArrowheads="1"/>
          </p:cNvSpPr>
          <p:nvPr>
            <p:ph type="sldNum" sz="quarter" idx="12"/>
          </p:nvPr>
        </p:nvSpPr>
        <p:spPr>
          <a:ln/>
        </p:spPr>
        <p:txBody>
          <a:bodyPr/>
          <a:lstStyle>
            <a:lvl1pPr>
              <a:defRPr/>
            </a:lvl1pPr>
          </a:lstStyle>
          <a:p>
            <a:fld id="{A044FDDB-013E-418D-A94C-367757FB0DA8}" type="slidenum">
              <a:rPr lang="en-US" altLang="en-US"/>
              <a:pPr/>
              <a:t>‹#›</a:t>
            </a:fld>
            <a:endParaRPr lang="en-US" altLang="en-US"/>
          </a:p>
        </p:txBody>
      </p:sp>
    </p:spTree>
    <p:extLst>
      <p:ext uri="{BB962C8B-B14F-4D97-AF65-F5344CB8AC3E}">
        <p14:creationId xmlns:p14="http://schemas.microsoft.com/office/powerpoint/2010/main" val="2807331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37216D4-F759-49C9-BC3E-07115D68771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B8629906-D220-4821-AA36-B1F02059C900}"/>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0004BFD0-6C5D-4C2E-BD1D-1C903AF74894}"/>
              </a:ext>
            </a:extLst>
          </p:cNvPr>
          <p:cNvSpPr>
            <a:spLocks noGrp="1" noChangeArrowheads="1"/>
          </p:cNvSpPr>
          <p:nvPr>
            <p:ph type="sldNum" sz="quarter" idx="12"/>
          </p:nvPr>
        </p:nvSpPr>
        <p:spPr>
          <a:ln/>
        </p:spPr>
        <p:txBody>
          <a:bodyPr/>
          <a:lstStyle>
            <a:lvl1pPr>
              <a:defRPr/>
            </a:lvl1pPr>
          </a:lstStyle>
          <a:p>
            <a:fld id="{AB34723D-52F0-4FD8-B92E-864D9D57CD5F}" type="slidenum">
              <a:rPr lang="en-US" altLang="en-US"/>
              <a:pPr/>
              <a:t>‹#›</a:t>
            </a:fld>
            <a:endParaRPr lang="en-US" altLang="en-US"/>
          </a:p>
        </p:txBody>
      </p:sp>
    </p:spTree>
    <p:extLst>
      <p:ext uri="{BB962C8B-B14F-4D97-AF65-F5344CB8AC3E}">
        <p14:creationId xmlns:p14="http://schemas.microsoft.com/office/powerpoint/2010/main" val="303722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D704845-5E94-47EA-9307-E200C523B35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55FCA4B-DB33-4A0D-BE9A-BA03EEAB65A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A884EAA7-BB47-48AD-AC04-75347E1E300D}"/>
              </a:ext>
            </a:extLst>
          </p:cNvPr>
          <p:cNvSpPr>
            <a:spLocks noGrp="1" noChangeArrowheads="1"/>
          </p:cNvSpPr>
          <p:nvPr>
            <p:ph type="sldNum" sz="quarter" idx="12"/>
          </p:nvPr>
        </p:nvSpPr>
        <p:spPr>
          <a:ln/>
        </p:spPr>
        <p:txBody>
          <a:bodyPr/>
          <a:lstStyle>
            <a:lvl1pPr>
              <a:defRPr/>
            </a:lvl1pPr>
          </a:lstStyle>
          <a:p>
            <a:fld id="{C82E44B6-D7DC-4029-83E4-A8CB7398F8D5}" type="slidenum">
              <a:rPr lang="en-US" altLang="en-US"/>
              <a:pPr/>
              <a:t>‹#›</a:t>
            </a:fld>
            <a:endParaRPr lang="en-US" altLang="en-US"/>
          </a:p>
        </p:txBody>
      </p:sp>
    </p:spTree>
    <p:extLst>
      <p:ext uri="{BB962C8B-B14F-4D97-AF65-F5344CB8AC3E}">
        <p14:creationId xmlns:p14="http://schemas.microsoft.com/office/powerpoint/2010/main" val="19787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C67D0AAD-5D49-4064-9F4D-D2BD62B71F6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81225FA-1D6D-41A4-A37E-86B1FAA7BA13}"/>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6901D3FA-3B69-41FA-947D-E5D393B69E24}"/>
              </a:ext>
            </a:extLst>
          </p:cNvPr>
          <p:cNvSpPr>
            <a:spLocks noGrp="1" noChangeArrowheads="1"/>
          </p:cNvSpPr>
          <p:nvPr>
            <p:ph type="sldNum" sz="quarter" idx="12"/>
          </p:nvPr>
        </p:nvSpPr>
        <p:spPr>
          <a:ln/>
        </p:spPr>
        <p:txBody>
          <a:bodyPr/>
          <a:lstStyle>
            <a:lvl1pPr>
              <a:defRPr/>
            </a:lvl1pPr>
          </a:lstStyle>
          <a:p>
            <a:fld id="{9F6EC308-9EA3-4CF1-9DF9-9ED9ACEE4C2A}" type="slidenum">
              <a:rPr lang="en-US" altLang="en-US"/>
              <a:pPr/>
              <a:t>‹#›</a:t>
            </a:fld>
            <a:endParaRPr lang="en-US" altLang="en-US"/>
          </a:p>
        </p:txBody>
      </p:sp>
    </p:spTree>
    <p:extLst>
      <p:ext uri="{BB962C8B-B14F-4D97-AF65-F5344CB8AC3E}">
        <p14:creationId xmlns:p14="http://schemas.microsoft.com/office/powerpoint/2010/main" val="3591911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566D23C-F674-4D54-AC5A-5747D4D40C8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1A0DED7-1EF2-4CDA-BA44-D3C1BBCE37B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C19B462A-DE80-4897-959B-FA26F61E364B}"/>
              </a:ext>
            </a:extLst>
          </p:cNvPr>
          <p:cNvSpPr>
            <a:spLocks noGrp="1" noChangeArrowheads="1"/>
          </p:cNvSpPr>
          <p:nvPr>
            <p:ph type="sldNum" sz="quarter" idx="12"/>
          </p:nvPr>
        </p:nvSpPr>
        <p:spPr>
          <a:ln/>
        </p:spPr>
        <p:txBody>
          <a:bodyPr/>
          <a:lstStyle>
            <a:lvl1pPr>
              <a:defRPr/>
            </a:lvl1pPr>
          </a:lstStyle>
          <a:p>
            <a:fld id="{906133CE-02E3-468C-8034-A7FAB91A7598}" type="slidenum">
              <a:rPr lang="en-US" altLang="en-US"/>
              <a:pPr/>
              <a:t>‹#›</a:t>
            </a:fld>
            <a:endParaRPr lang="en-US" altLang="en-US"/>
          </a:p>
        </p:txBody>
      </p:sp>
    </p:spTree>
    <p:extLst>
      <p:ext uri="{BB962C8B-B14F-4D97-AF65-F5344CB8AC3E}">
        <p14:creationId xmlns:p14="http://schemas.microsoft.com/office/powerpoint/2010/main" val="3902858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17C8F568-275A-4850-8AD9-30DF3520B64F}"/>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C485C82B-4C04-459C-B6A7-55AEDCC68502}"/>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C43D57B9-4C12-406A-8C8F-B6904157567C}"/>
              </a:ext>
            </a:extLst>
          </p:cNvPr>
          <p:cNvSpPr>
            <a:spLocks noGrp="1" noChangeArrowheads="1"/>
          </p:cNvSpPr>
          <p:nvPr>
            <p:ph type="sldNum" sz="quarter" idx="12"/>
          </p:nvPr>
        </p:nvSpPr>
        <p:spPr>
          <a:ln/>
        </p:spPr>
        <p:txBody>
          <a:bodyPr/>
          <a:lstStyle>
            <a:lvl1pPr>
              <a:defRPr/>
            </a:lvl1pPr>
          </a:lstStyle>
          <a:p>
            <a:fld id="{EC0F5115-FE14-43E5-9CAD-36A4DC5B4544}" type="slidenum">
              <a:rPr lang="en-US" altLang="en-US"/>
              <a:pPr/>
              <a:t>‹#›</a:t>
            </a:fld>
            <a:endParaRPr lang="en-US" altLang="en-US"/>
          </a:p>
        </p:txBody>
      </p:sp>
    </p:spTree>
    <p:extLst>
      <p:ext uri="{BB962C8B-B14F-4D97-AF65-F5344CB8AC3E}">
        <p14:creationId xmlns:p14="http://schemas.microsoft.com/office/powerpoint/2010/main" val="100869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1B701585-C787-461B-A594-11F84A5ED1EF}"/>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8EF4080-ADAC-4E49-A082-D83CD6D74F1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6599B89E-21B0-4DD8-8209-F35B6925D5C8}"/>
              </a:ext>
            </a:extLst>
          </p:cNvPr>
          <p:cNvSpPr>
            <a:spLocks noGrp="1" noChangeArrowheads="1"/>
          </p:cNvSpPr>
          <p:nvPr>
            <p:ph type="sldNum" sz="quarter" idx="12"/>
          </p:nvPr>
        </p:nvSpPr>
        <p:spPr>
          <a:ln/>
        </p:spPr>
        <p:txBody>
          <a:bodyPr/>
          <a:lstStyle>
            <a:lvl1pPr>
              <a:defRPr/>
            </a:lvl1pPr>
          </a:lstStyle>
          <a:p>
            <a:fld id="{F6D0C124-3A07-4403-B90F-41E0F9CEBB6B}" type="slidenum">
              <a:rPr lang="en-US" altLang="en-US"/>
              <a:pPr/>
              <a:t>‹#›</a:t>
            </a:fld>
            <a:endParaRPr lang="en-US" altLang="en-US"/>
          </a:p>
        </p:txBody>
      </p:sp>
    </p:spTree>
    <p:extLst>
      <p:ext uri="{BB962C8B-B14F-4D97-AF65-F5344CB8AC3E}">
        <p14:creationId xmlns:p14="http://schemas.microsoft.com/office/powerpoint/2010/main" val="703392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92100"/>
            <a:ext cx="8229600" cy="5727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a:extLst>
              <a:ext uri="{FF2B5EF4-FFF2-40B4-BE49-F238E27FC236}">
                <a16:creationId xmlns:a16="http://schemas.microsoft.com/office/drawing/2014/main" id="{3D458529-2DC0-48D2-86C4-3403FD7D837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7ACD900A-C322-47CA-A77F-84AC5141D429}"/>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50E8876B-C43E-4734-941B-E56D434673BC}"/>
              </a:ext>
            </a:extLst>
          </p:cNvPr>
          <p:cNvSpPr>
            <a:spLocks noGrp="1" noChangeArrowheads="1"/>
          </p:cNvSpPr>
          <p:nvPr>
            <p:ph type="sldNum" sz="quarter" idx="12"/>
          </p:nvPr>
        </p:nvSpPr>
        <p:spPr>
          <a:ln/>
        </p:spPr>
        <p:txBody>
          <a:bodyPr/>
          <a:lstStyle>
            <a:lvl1pPr>
              <a:defRPr/>
            </a:lvl1pPr>
          </a:lstStyle>
          <a:p>
            <a:fld id="{D1FD94E0-8586-49C1-952C-4B49B76FBC21}" type="slidenum">
              <a:rPr lang="en-US" altLang="en-US"/>
              <a:pPr/>
              <a:t>‹#›</a:t>
            </a:fld>
            <a:endParaRPr lang="en-US" altLang="en-US"/>
          </a:p>
        </p:txBody>
      </p:sp>
    </p:spTree>
    <p:extLst>
      <p:ext uri="{BB962C8B-B14F-4D97-AF65-F5344CB8AC3E}">
        <p14:creationId xmlns:p14="http://schemas.microsoft.com/office/powerpoint/2010/main" val="1251770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9B408B1C-AC1F-4CB8-AE68-0A5C33A5D7A1}"/>
              </a:ext>
            </a:extLst>
          </p:cNvPr>
          <p:cNvSpPr>
            <a:spLocks noGrp="1" noChangeArrowheads="1"/>
          </p:cNvSpPr>
          <p:nvPr>
            <p:ph type="title"/>
          </p:nvPr>
        </p:nvSpPr>
        <p:spPr bwMode="auto">
          <a:xfrm>
            <a:off x="457200" y="292100"/>
            <a:ext cx="8229600"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95235" name="Rectangle 3">
            <a:extLst>
              <a:ext uri="{FF2B5EF4-FFF2-40B4-BE49-F238E27FC236}">
                <a16:creationId xmlns:a16="http://schemas.microsoft.com/office/drawing/2014/main" id="{09CD564A-3583-4A50-94DB-FF07609C5F0C}"/>
              </a:ext>
            </a:extLst>
          </p:cNvPr>
          <p:cNvSpPr>
            <a:spLocks noGrp="1" noChangeArrowheads="1"/>
          </p:cNvSpPr>
          <p:nvPr>
            <p:ph type="body" idx="1"/>
          </p:nvPr>
        </p:nvSpPr>
        <p:spPr bwMode="auto">
          <a:xfrm>
            <a:off x="457200" y="19050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5236" name="Rectangle 4">
            <a:extLst>
              <a:ext uri="{FF2B5EF4-FFF2-40B4-BE49-F238E27FC236}">
                <a16:creationId xmlns:a16="http://schemas.microsoft.com/office/drawing/2014/main" id="{9B4EC3A2-49AB-43FE-A009-2CBAF08DAA9C}"/>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400" smtClean="0">
                <a:effectLst>
                  <a:outerShdw blurRad="38100" dist="38100" dir="2700000" algn="tl">
                    <a:srgbClr val="000000"/>
                  </a:outerShdw>
                </a:effectLst>
                <a:latin typeface="Arial" pitchFamily="34" charset="0"/>
              </a:defRPr>
            </a:lvl1pPr>
          </a:lstStyle>
          <a:p>
            <a:pPr>
              <a:defRPr/>
            </a:pPr>
            <a:endParaRPr lang="en-US" altLang="en-US"/>
          </a:p>
        </p:txBody>
      </p:sp>
      <p:sp>
        <p:nvSpPr>
          <p:cNvPr id="95237" name="Rectangle 5">
            <a:extLst>
              <a:ext uri="{FF2B5EF4-FFF2-40B4-BE49-F238E27FC236}">
                <a16:creationId xmlns:a16="http://schemas.microsoft.com/office/drawing/2014/main" id="{1690BF23-F651-4A85-A401-408B2DE08315}"/>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400" smtClean="0">
                <a:effectLst>
                  <a:outerShdw blurRad="38100" dist="38100" dir="2700000" algn="tl">
                    <a:srgbClr val="000000"/>
                  </a:outerShdw>
                </a:effectLst>
                <a:latin typeface="Arial" pitchFamily="34" charset="0"/>
              </a:defRPr>
            </a:lvl1pPr>
          </a:lstStyle>
          <a:p>
            <a:pPr>
              <a:defRPr/>
            </a:pPr>
            <a:endParaRPr lang="en-US" altLang="en-US"/>
          </a:p>
        </p:txBody>
      </p:sp>
      <p:sp>
        <p:nvSpPr>
          <p:cNvPr id="95238" name="Rectangle 6">
            <a:extLst>
              <a:ext uri="{FF2B5EF4-FFF2-40B4-BE49-F238E27FC236}">
                <a16:creationId xmlns:a16="http://schemas.microsoft.com/office/drawing/2014/main" id="{0F0D5DED-0586-4E24-A37D-4E25D6611E7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anose="020B0604020202020204" pitchFamily="34" charset="0"/>
              </a:defRPr>
            </a:lvl1pPr>
          </a:lstStyle>
          <a:p>
            <a:fld id="{1D712585-F066-42CD-95E1-10D4DF78EA3A}" type="slidenum">
              <a:rPr lang="en-US" altLang="en-US"/>
              <a:pPr/>
              <a:t>‹#›</a:t>
            </a:fld>
            <a:endParaRPr lang="en-US" altLang="en-US"/>
          </a:p>
        </p:txBody>
      </p:sp>
    </p:spTree>
  </p:cSld>
  <p:clrMap bg1="dk2" tx1="lt1" bg2="dk1" tx2="lt2" accent1="accent1" accent2="accent2" accent3="accent3" accent4="accent4" accent5="accent5" accent6="accent6" hlink="hlink" folHlink="folHlink"/>
  <p:sldLayoutIdLst>
    <p:sldLayoutId id="2147483678"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Lst>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panose="020B0604030504040204" pitchFamily="34" charset="0"/>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Font typeface="Tahoma" panose="020B0604030504040204" pitchFamily="34" charset="0"/>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80000"/>
        <a:buFont typeface="Wingdings" panose="05000000000000000000"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hyperlink" Target="https://www.youtube.com/watch?v=mKrzPeotc-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_DH3546mSC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image" Target="../media/image13.tiff"/><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a:extLst>
              <a:ext uri="{FF2B5EF4-FFF2-40B4-BE49-F238E27FC236}">
                <a16:creationId xmlns:a16="http://schemas.microsoft.com/office/drawing/2014/main" id="{CCABEAA8-EA56-480C-93BF-A114BDC202FA}"/>
              </a:ext>
            </a:extLst>
          </p:cNvPr>
          <p:cNvSpPr>
            <a:spLocks noGrp="1" noChangeArrowheads="1"/>
          </p:cNvSpPr>
          <p:nvPr>
            <p:ph type="subTitle" idx="1"/>
          </p:nvPr>
        </p:nvSpPr>
        <p:spPr>
          <a:xfrm>
            <a:off x="1331913" y="2420938"/>
            <a:ext cx="6400800" cy="1752600"/>
          </a:xfrm>
        </p:spPr>
        <p:txBody>
          <a:bodyPr/>
          <a:lstStyle/>
          <a:p>
            <a:pPr eaLnBrk="1" hangingPunct="1">
              <a:defRPr/>
            </a:pPr>
            <a:r>
              <a:rPr lang="en-GB" altLang="en-US" sz="2400"/>
              <a:t>Stress and Strain in  three dimensions</a:t>
            </a:r>
            <a:r>
              <a:rPr lang="en-GB" altLang="en-US" sz="2400" b="1"/>
              <a:t>:</a:t>
            </a:r>
          </a:p>
          <a:p>
            <a:pPr eaLnBrk="1" hangingPunct="1">
              <a:defRPr/>
            </a:pPr>
            <a:br>
              <a:rPr lang="en-GB" altLang="en-US" sz="2400" b="1"/>
            </a:br>
            <a:r>
              <a:rPr lang="en-GB" altLang="en-US" sz="2400"/>
              <a:t>The Stress Matrix</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1DE6EB4-4FD0-4CA9-BBB8-8ABA3CCBC3E4}"/>
              </a:ext>
            </a:extLst>
          </p:cNvPr>
          <p:cNvSpPr>
            <a:spLocks noGrp="1" noChangeArrowheads="1"/>
          </p:cNvSpPr>
          <p:nvPr>
            <p:ph type="title"/>
          </p:nvPr>
        </p:nvSpPr>
        <p:spPr>
          <a:xfrm>
            <a:off x="468313" y="449263"/>
            <a:ext cx="8075612" cy="1220787"/>
          </a:xfrm>
        </p:spPr>
        <p:txBody>
          <a:bodyPr/>
          <a:lstStyle/>
          <a:p>
            <a:pPr eaLnBrk="1" hangingPunct="1">
              <a:defRPr/>
            </a:pPr>
            <a:r>
              <a:rPr lang="en-GB" altLang="en-US" sz="2400" b="1"/>
              <a:t>The Stress Tensor (or Stress Matrix)</a:t>
            </a:r>
            <a:r>
              <a:rPr lang="en-GB" altLang="en-US" sz="4000"/>
              <a:t> </a:t>
            </a:r>
            <a:br>
              <a:rPr lang="en-GB" altLang="en-US" sz="4000"/>
            </a:br>
            <a:endParaRPr lang="en-GB" altLang="en-US" sz="4000"/>
          </a:p>
        </p:txBody>
      </p:sp>
      <p:sp>
        <p:nvSpPr>
          <p:cNvPr id="3075" name="Rectangle 3">
            <a:extLst>
              <a:ext uri="{FF2B5EF4-FFF2-40B4-BE49-F238E27FC236}">
                <a16:creationId xmlns:a16="http://schemas.microsoft.com/office/drawing/2014/main" id="{EFE04765-09A7-471C-AD0E-40BEA7B4B61C}"/>
              </a:ext>
            </a:extLst>
          </p:cNvPr>
          <p:cNvSpPr>
            <a:spLocks noGrp="1" noChangeArrowheads="1"/>
          </p:cNvSpPr>
          <p:nvPr>
            <p:ph type="body" idx="1"/>
          </p:nvPr>
        </p:nvSpPr>
        <p:spPr/>
        <p:txBody>
          <a:bodyPr/>
          <a:lstStyle/>
          <a:p>
            <a:pPr eaLnBrk="1" hangingPunct="1">
              <a:lnSpc>
                <a:spcPct val="80000"/>
              </a:lnSpc>
              <a:defRPr/>
            </a:pPr>
            <a:r>
              <a:rPr lang="en-GB" altLang="en-US" sz="1800"/>
              <a:t>Surface tractions, or stresses acting on an internal datum plane, are typically decomposed into three mutually orthogonal components. One component is normal to the surface and represents </a:t>
            </a:r>
            <a:r>
              <a:rPr lang="en-GB" altLang="en-US" sz="1800" i="1"/>
              <a:t>direct stress</a:t>
            </a:r>
            <a:r>
              <a:rPr lang="en-GB" altLang="en-US" sz="1800"/>
              <a:t>. The other two components are tangential to the surface and represent </a:t>
            </a:r>
            <a:r>
              <a:rPr lang="en-GB" altLang="en-US" sz="1800" i="1"/>
              <a:t>shear stresses</a:t>
            </a:r>
            <a:r>
              <a:rPr lang="en-GB" altLang="en-US" sz="1800"/>
              <a:t>. </a:t>
            </a:r>
          </a:p>
          <a:p>
            <a:pPr eaLnBrk="1" hangingPunct="1">
              <a:lnSpc>
                <a:spcPct val="80000"/>
              </a:lnSpc>
              <a:defRPr/>
            </a:pPr>
            <a:r>
              <a:rPr lang="en-GB" altLang="en-US" sz="1800"/>
              <a:t>What is the distinction between normal and tangential tractions, or equivalently, direct and shear stresses? </a:t>
            </a:r>
            <a:r>
              <a:rPr lang="en-GB" altLang="en-US" sz="1800" b="1"/>
              <a:t>Direct stresses</a:t>
            </a:r>
            <a:r>
              <a:rPr lang="en-GB" altLang="en-US" sz="1800"/>
              <a:t> tend to change the volume of the material (e.g. hydrostatic pressure) and are resisted by the body's bulk modulus (which depends on the Young's modulus and Poisson ratio). </a:t>
            </a:r>
            <a:r>
              <a:rPr lang="en-GB" altLang="en-US" sz="1800" b="1"/>
              <a:t>Shear stresses</a:t>
            </a:r>
            <a:r>
              <a:rPr lang="en-GB" altLang="en-US" sz="1800"/>
              <a:t> tend to deform the material without changing its volume, and are resisted by the body's shear modulus. </a:t>
            </a:r>
          </a:p>
          <a:p>
            <a:pPr eaLnBrk="1" hangingPunct="1">
              <a:lnSpc>
                <a:spcPct val="80000"/>
              </a:lnSpc>
              <a:defRPr/>
            </a:pPr>
            <a:r>
              <a:rPr lang="en-GB" altLang="en-US" sz="1800"/>
              <a:t>Defining a set of internal datum planes aligned with a Cartesian coordinate system allows the stress state at an internal point </a:t>
            </a:r>
            <a:r>
              <a:rPr lang="en-GB" altLang="en-US" sz="1800" i="1"/>
              <a:t>P</a:t>
            </a:r>
            <a:r>
              <a:rPr lang="en-GB" altLang="en-US" sz="1800"/>
              <a:t> to be described relative to </a:t>
            </a:r>
            <a:r>
              <a:rPr lang="en-GB" altLang="en-US" sz="1800" i="1"/>
              <a:t>x</a:t>
            </a:r>
            <a:r>
              <a:rPr lang="en-GB" altLang="en-US" sz="1800"/>
              <a:t>, </a:t>
            </a:r>
            <a:r>
              <a:rPr lang="en-GB" altLang="en-US" sz="1800" i="1"/>
              <a:t>y</a:t>
            </a:r>
            <a:r>
              <a:rPr lang="en-GB" altLang="en-US" sz="1800"/>
              <a:t>, and </a:t>
            </a:r>
            <a:r>
              <a:rPr lang="en-GB" altLang="en-US" sz="1800" i="1"/>
              <a:t>z</a:t>
            </a:r>
            <a:r>
              <a:rPr lang="en-GB" altLang="en-US" sz="1800"/>
              <a:t> coordinate directions. </a:t>
            </a:r>
          </a:p>
          <a:p>
            <a:pPr eaLnBrk="1" hangingPunct="1">
              <a:lnSpc>
                <a:spcPct val="80000"/>
              </a:lnSpc>
              <a:defRPr/>
            </a:pPr>
            <a:r>
              <a:rPr lang="en-GB" altLang="en-US" sz="1800"/>
              <a:t>For example, the stress state at point </a:t>
            </a:r>
            <a:r>
              <a:rPr lang="en-GB" altLang="en-US" sz="1800" i="1"/>
              <a:t>P</a:t>
            </a:r>
            <a:r>
              <a:rPr lang="en-GB" altLang="en-US" sz="1800"/>
              <a:t> can be represented by an </a:t>
            </a:r>
            <a:r>
              <a:rPr lang="en-GB" altLang="en-US" sz="1800" i="1"/>
              <a:t>infinitesimal</a:t>
            </a:r>
            <a:r>
              <a:rPr lang="en-GB" altLang="en-US" sz="1800"/>
              <a:t> cube with three stress components on each of its six sides (one direct and two shear components). </a:t>
            </a:r>
          </a:p>
          <a:p>
            <a:pPr eaLnBrk="1" hangingPunct="1">
              <a:lnSpc>
                <a:spcPct val="80000"/>
              </a:lnSpc>
              <a:defRPr/>
            </a:pPr>
            <a:r>
              <a:rPr lang="en-GB" altLang="en-US" sz="1800"/>
              <a:t>Since each point in the body is under static equilibrium (no net force in the absence of any body forces), only nine stress components from three planes are needed to describe the stress state at a point </a:t>
            </a:r>
            <a:r>
              <a:rPr lang="en-GB" altLang="en-US" sz="1800" i="1"/>
              <a:t>P</a:t>
            </a:r>
            <a:r>
              <a:rPr lang="en-GB" altLang="en-US" sz="1800"/>
              <a:t>. </a:t>
            </a:r>
          </a:p>
          <a:p>
            <a:pPr eaLnBrk="1" hangingPunct="1">
              <a:lnSpc>
                <a:spcPct val="80000"/>
              </a:lnSpc>
              <a:defRPr/>
            </a:pPr>
            <a:endParaRPr lang="en-GB" altLang="en-US" sz="1800"/>
          </a:p>
          <a:p>
            <a:pPr eaLnBrk="1" hangingPunct="1">
              <a:lnSpc>
                <a:spcPct val="80000"/>
              </a:lnSpc>
              <a:defRPr/>
            </a:pPr>
            <a:endParaRPr lang="en-GB" altLang="en-US" sz="1800"/>
          </a:p>
          <a:p>
            <a:pPr eaLnBrk="1" hangingPunct="1">
              <a:lnSpc>
                <a:spcPct val="80000"/>
              </a:lnSpc>
              <a:buFontTx/>
              <a:buNone/>
              <a:defRPr/>
            </a:pPr>
            <a:endParaRPr lang="en-GB" altLang="en-US" sz="1800"/>
          </a:p>
          <a:p>
            <a:pPr eaLnBrk="1" hangingPunct="1">
              <a:lnSpc>
                <a:spcPct val="80000"/>
              </a:lnSpc>
              <a:defRPr/>
            </a:pPr>
            <a:endParaRPr lang="en-GB" altLang="en-US" sz="1800"/>
          </a:p>
          <a:p>
            <a:pPr eaLnBrk="1" hangingPunct="1">
              <a:lnSpc>
                <a:spcPct val="80000"/>
              </a:lnSpc>
              <a:defRPr/>
            </a:pPr>
            <a:endParaRPr lang="en-GB" altLang="en-US" sz="1800"/>
          </a:p>
          <a:p>
            <a:pPr eaLnBrk="1" hangingPunct="1">
              <a:lnSpc>
                <a:spcPct val="80000"/>
              </a:lnSpc>
              <a:defRPr/>
            </a:pPr>
            <a:endParaRPr lang="en-GB" altLang="en-US" sz="1800"/>
          </a:p>
          <a:p>
            <a:pPr eaLnBrk="1" hangingPunct="1">
              <a:lnSpc>
                <a:spcPct val="80000"/>
              </a:lnSpc>
              <a:defRPr/>
            </a:pPr>
            <a:endParaRPr lang="en-GB" altLang="en-US" sz="1800"/>
          </a:p>
          <a:p>
            <a:pPr eaLnBrk="1" hangingPunct="1">
              <a:lnSpc>
                <a:spcPct val="80000"/>
              </a:lnSpc>
              <a:defRPr/>
            </a:pPr>
            <a:endParaRPr lang="en-GB"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3075">
                                            <p:txEl>
                                              <p:pRg st="1" end="1"/>
                                            </p:txEl>
                                          </p:spTgt>
                                        </p:tgtEl>
                                        <p:attrNameLst>
                                          <p:attrName>style.visibility</p:attrName>
                                        </p:attrNameLst>
                                      </p:cBhvr>
                                      <p:to>
                                        <p:strVal val="visible"/>
                                      </p:to>
                                    </p:set>
                                    <p:anim calcmode="lin" valueType="num">
                                      <p:cBhvr additive="base">
                                        <p:cTn id="13" dur="500" fill="hold"/>
                                        <p:tgtEl>
                                          <p:spTgt spid="307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0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nodeType="clickEffect">
                                  <p:stCondLst>
                                    <p:cond delay="0"/>
                                  </p:stCondLst>
                                  <p:childTnLst>
                                    <p:set>
                                      <p:cBhvr>
                                        <p:cTn id="18" dur="1" fill="hold">
                                          <p:stCondLst>
                                            <p:cond delay="0"/>
                                          </p:stCondLst>
                                        </p:cTn>
                                        <p:tgtEl>
                                          <p:spTgt spid="3075">
                                            <p:txEl>
                                              <p:pRg st="2" end="2"/>
                                            </p:txEl>
                                          </p:spTgt>
                                        </p:tgtEl>
                                        <p:attrNameLst>
                                          <p:attrName>style.visibility</p:attrName>
                                        </p:attrNameLst>
                                      </p:cBhvr>
                                      <p:to>
                                        <p:strVal val="visible"/>
                                      </p:to>
                                    </p:set>
                                    <p:anim calcmode="lin" valueType="num">
                                      <p:cBhvr additive="base">
                                        <p:cTn id="19" dur="500" fill="hold"/>
                                        <p:tgtEl>
                                          <p:spTgt spid="307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0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nodeType="clickEffect">
                                  <p:stCondLst>
                                    <p:cond delay="0"/>
                                  </p:stCondLst>
                                  <p:childTnLst>
                                    <p:set>
                                      <p:cBhvr>
                                        <p:cTn id="24" dur="1" fill="hold">
                                          <p:stCondLst>
                                            <p:cond delay="0"/>
                                          </p:stCondLst>
                                        </p:cTn>
                                        <p:tgtEl>
                                          <p:spTgt spid="3075">
                                            <p:txEl>
                                              <p:pRg st="3" end="3"/>
                                            </p:txEl>
                                          </p:spTgt>
                                        </p:tgtEl>
                                        <p:attrNameLst>
                                          <p:attrName>style.visibility</p:attrName>
                                        </p:attrNameLst>
                                      </p:cBhvr>
                                      <p:to>
                                        <p:strVal val="visible"/>
                                      </p:to>
                                    </p:set>
                                    <p:anim calcmode="lin" valueType="num">
                                      <p:cBhvr additive="base">
                                        <p:cTn id="25" dur="500" fill="hold"/>
                                        <p:tgtEl>
                                          <p:spTgt spid="307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0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nodeType="clickEffect">
                                  <p:stCondLst>
                                    <p:cond delay="0"/>
                                  </p:stCondLst>
                                  <p:childTnLst>
                                    <p:set>
                                      <p:cBhvr>
                                        <p:cTn id="30" dur="1" fill="hold">
                                          <p:stCondLst>
                                            <p:cond delay="0"/>
                                          </p:stCondLst>
                                        </p:cTn>
                                        <p:tgtEl>
                                          <p:spTgt spid="3075">
                                            <p:txEl>
                                              <p:pRg st="4" end="4"/>
                                            </p:txEl>
                                          </p:spTgt>
                                        </p:tgtEl>
                                        <p:attrNameLst>
                                          <p:attrName>style.visibility</p:attrName>
                                        </p:attrNameLst>
                                      </p:cBhvr>
                                      <p:to>
                                        <p:strVal val="visible"/>
                                      </p:to>
                                    </p:set>
                                    <p:anim calcmode="lin" valueType="num">
                                      <p:cBhvr additive="base">
                                        <p:cTn id="31" dur="500" fill="hold"/>
                                        <p:tgtEl>
                                          <p:spTgt spid="307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0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a:extLst>
              <a:ext uri="{FF2B5EF4-FFF2-40B4-BE49-F238E27FC236}">
                <a16:creationId xmlns:a16="http://schemas.microsoft.com/office/drawing/2014/main" id="{65DB68E9-0B6A-406E-98BD-1E721643BF6B}"/>
              </a:ext>
            </a:extLst>
          </p:cNvPr>
          <p:cNvSpPr>
            <a:spLocks noGrp="1" noChangeArrowheads="1"/>
          </p:cNvSpPr>
          <p:nvPr>
            <p:ph type="body" idx="1"/>
          </p:nvPr>
        </p:nvSpPr>
        <p:spPr>
          <a:xfrm>
            <a:off x="539552" y="3284984"/>
            <a:ext cx="8218488" cy="3295171"/>
          </a:xfrm>
        </p:spPr>
        <p:txBody>
          <a:bodyPr/>
          <a:lstStyle/>
          <a:p>
            <a:pPr eaLnBrk="1" hangingPunct="1">
              <a:lnSpc>
                <a:spcPct val="80000"/>
              </a:lnSpc>
              <a:defRPr/>
            </a:pPr>
            <a:endParaRPr lang="en-GB" altLang="en-US" sz="1600" dirty="0"/>
          </a:p>
          <a:p>
            <a:pPr eaLnBrk="1" hangingPunct="1">
              <a:lnSpc>
                <a:spcPct val="80000"/>
              </a:lnSpc>
              <a:defRPr/>
            </a:pPr>
            <a:endParaRPr lang="en-GB" altLang="en-US" sz="1600" dirty="0"/>
          </a:p>
          <a:p>
            <a:pPr eaLnBrk="1" hangingPunct="1">
              <a:lnSpc>
                <a:spcPct val="80000"/>
              </a:lnSpc>
              <a:defRPr/>
            </a:pPr>
            <a:r>
              <a:rPr lang="en-GB" altLang="en-US" sz="1600" dirty="0"/>
              <a:t>These nine components can be organized into the stress matrix: </a:t>
            </a:r>
          </a:p>
          <a:p>
            <a:pPr eaLnBrk="1" hangingPunct="1">
              <a:lnSpc>
                <a:spcPct val="80000"/>
              </a:lnSpc>
              <a:defRPr/>
            </a:pPr>
            <a:endParaRPr lang="en-GB" altLang="en-US" sz="1600" dirty="0"/>
          </a:p>
          <a:p>
            <a:pPr marL="0" indent="0" eaLnBrk="1" hangingPunct="1">
              <a:lnSpc>
                <a:spcPct val="80000"/>
              </a:lnSpc>
              <a:buNone/>
              <a:defRPr/>
            </a:pPr>
            <a:endParaRPr lang="en-GB" altLang="en-US" sz="1600" dirty="0"/>
          </a:p>
          <a:p>
            <a:pPr eaLnBrk="1" hangingPunct="1">
              <a:lnSpc>
                <a:spcPct val="80000"/>
              </a:lnSpc>
              <a:defRPr/>
            </a:pPr>
            <a:endParaRPr lang="en-GB" altLang="en-US" sz="1600" dirty="0"/>
          </a:p>
          <a:p>
            <a:pPr marL="0" indent="0" eaLnBrk="1" hangingPunct="1">
              <a:lnSpc>
                <a:spcPct val="80000"/>
              </a:lnSpc>
              <a:buNone/>
              <a:defRPr/>
            </a:pPr>
            <a:r>
              <a:rPr lang="en-GB" altLang="en-US" sz="1600" dirty="0"/>
              <a:t>where shear stresses across the diagonal are identical (i.e. σ </a:t>
            </a:r>
            <a:r>
              <a:rPr lang="en-GB" altLang="en-US" sz="1600" i="1" baseline="-25000" dirty="0" err="1"/>
              <a:t>xy</a:t>
            </a:r>
            <a:r>
              <a:rPr lang="en-GB" altLang="en-US" sz="1600" baseline="-25000" dirty="0"/>
              <a:t> </a:t>
            </a:r>
            <a:r>
              <a:rPr lang="en-GB" altLang="en-US" sz="1600" dirty="0"/>
              <a:t>= σ </a:t>
            </a:r>
            <a:r>
              <a:rPr lang="en-GB" altLang="en-US" sz="1600" i="1" baseline="-25000" dirty="0" err="1"/>
              <a:t>yx</a:t>
            </a:r>
            <a:r>
              <a:rPr lang="en-GB" altLang="en-US" sz="1600" dirty="0"/>
              <a:t>, σ </a:t>
            </a:r>
            <a:r>
              <a:rPr lang="en-GB" altLang="en-US" sz="1600" i="1" baseline="-25000" dirty="0" err="1"/>
              <a:t>yz</a:t>
            </a:r>
            <a:r>
              <a:rPr lang="en-GB" altLang="en-US" sz="1600" dirty="0"/>
              <a:t> = σ </a:t>
            </a:r>
            <a:r>
              <a:rPr lang="en-GB" altLang="en-US" sz="1600" i="1" baseline="-25000" dirty="0" err="1"/>
              <a:t>zy</a:t>
            </a:r>
            <a:r>
              <a:rPr lang="en-GB" altLang="en-US" sz="1600" dirty="0"/>
              <a:t>, and</a:t>
            </a:r>
          </a:p>
          <a:p>
            <a:pPr marL="0" indent="0" eaLnBrk="1" hangingPunct="1">
              <a:lnSpc>
                <a:spcPct val="80000"/>
              </a:lnSpc>
              <a:buNone/>
              <a:defRPr/>
            </a:pPr>
            <a:r>
              <a:rPr lang="en-GB" altLang="en-US" sz="1600" dirty="0"/>
              <a:t> σ </a:t>
            </a:r>
            <a:r>
              <a:rPr lang="en-GB" altLang="en-US" sz="1600" i="1" baseline="-25000" dirty="0" err="1"/>
              <a:t>zx</a:t>
            </a:r>
            <a:r>
              <a:rPr lang="en-GB" altLang="en-US" sz="1600" dirty="0"/>
              <a:t> = σ </a:t>
            </a:r>
            <a:r>
              <a:rPr lang="en-GB" altLang="en-US" sz="1600" i="1" baseline="-25000" dirty="0" err="1"/>
              <a:t>xz</a:t>
            </a:r>
            <a:r>
              <a:rPr lang="en-GB" altLang="en-US" sz="1600" dirty="0"/>
              <a:t>) as a result of static equilibrium (no net moment), so  we have 6 distinct stress components . The subscript notation used for the nine stress components have the following meaning: </a:t>
            </a:r>
          </a:p>
        </p:txBody>
      </p:sp>
      <p:pic>
        <p:nvPicPr>
          <p:cNvPr id="5123" name="Picture 4" descr="StressState3D">
            <a:extLst>
              <a:ext uri="{FF2B5EF4-FFF2-40B4-BE49-F238E27FC236}">
                <a16:creationId xmlns:a16="http://schemas.microsoft.com/office/drawing/2014/main" id="{A98DDF32-1B77-4D6D-8EA4-3048A77290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513" y="404813"/>
            <a:ext cx="2828925"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4" name="Picture 6" descr="StressMtx3D">
            <a:extLst>
              <a:ext uri="{FF2B5EF4-FFF2-40B4-BE49-F238E27FC236}">
                <a16:creationId xmlns:a16="http://schemas.microsoft.com/office/drawing/2014/main" id="{DE7B3507-A36F-4A79-9D97-CAB2E6BB6A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3789040"/>
            <a:ext cx="1085850" cy="809625"/>
          </a:xfrm>
          <a:prstGeom prst="rect">
            <a:avLst/>
          </a:prstGeom>
          <a:solidFill>
            <a:schemeClr val="tx1"/>
          </a:solidFill>
          <a:ln>
            <a:noFill/>
          </a:ln>
        </p:spPr>
      </p:pic>
      <p:pic>
        <p:nvPicPr>
          <p:cNvPr id="5125" name="Picture 8" descr="Stress">
            <a:extLst>
              <a:ext uri="{FF2B5EF4-FFF2-40B4-BE49-F238E27FC236}">
                <a16:creationId xmlns:a16="http://schemas.microsoft.com/office/drawing/2014/main" id="{9512BD53-3E20-4F36-9973-BFF0BBC420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74536" y="5862024"/>
            <a:ext cx="327660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a:extLst>
              <a:ext uri="{FF2B5EF4-FFF2-40B4-BE49-F238E27FC236}">
                <a16:creationId xmlns:a16="http://schemas.microsoft.com/office/drawing/2014/main" id="{6C2DFF60-947B-4711-A6A0-6CBE2F685C08}"/>
              </a:ext>
            </a:extLst>
          </p:cNvPr>
          <p:cNvSpPr>
            <a:spLocks noGrp="1" noChangeArrowheads="1"/>
          </p:cNvSpPr>
          <p:nvPr>
            <p:ph type="body" idx="1"/>
          </p:nvPr>
        </p:nvSpPr>
        <p:spPr>
          <a:xfrm>
            <a:off x="457200" y="476251"/>
            <a:ext cx="8229600" cy="4968974"/>
          </a:xfrm>
        </p:spPr>
        <p:txBody>
          <a:bodyPr/>
          <a:lstStyle/>
          <a:p>
            <a:pPr eaLnBrk="1" hangingPunct="1">
              <a:lnSpc>
                <a:spcPct val="90000"/>
              </a:lnSpc>
              <a:defRPr/>
            </a:pPr>
            <a:r>
              <a:rPr lang="en-GB" altLang="en-US" sz="2400" dirty="0"/>
              <a:t>Hooke's statement expressed mathematically is:</a:t>
            </a:r>
          </a:p>
          <a:p>
            <a:pPr lvl="3" eaLnBrk="1" hangingPunct="1">
              <a:lnSpc>
                <a:spcPct val="90000"/>
              </a:lnSpc>
              <a:buFont typeface="Tahoma" panose="020B0604030504040204" pitchFamily="34" charset="0"/>
              <a:buNone/>
              <a:defRPr/>
            </a:pPr>
            <a:r>
              <a:rPr lang="en-GB" altLang="en-US" sz="1600" dirty="0"/>
              <a:t>Stress = E x Strain </a:t>
            </a:r>
          </a:p>
          <a:p>
            <a:pPr eaLnBrk="1" hangingPunct="1">
              <a:lnSpc>
                <a:spcPct val="90000"/>
              </a:lnSpc>
              <a:defRPr/>
            </a:pPr>
            <a:r>
              <a:rPr lang="en-GB" altLang="en-US" sz="2400" dirty="0"/>
              <a:t>Cauchy generalized Hooke's law to three dimensional elastic bodies and stated that the 6 components of stress are linearly related to the 6 components of strain. </a:t>
            </a:r>
          </a:p>
          <a:p>
            <a:pPr eaLnBrk="1" hangingPunct="1">
              <a:lnSpc>
                <a:spcPct val="90000"/>
              </a:lnSpc>
              <a:defRPr/>
            </a:pPr>
            <a:endParaRPr lang="en-GB" altLang="en-US" sz="2400" dirty="0"/>
          </a:p>
          <a:p>
            <a:pPr marL="0" indent="0" eaLnBrk="1" hangingPunct="1">
              <a:lnSpc>
                <a:spcPct val="90000"/>
              </a:lnSpc>
              <a:buNone/>
              <a:defRPr/>
            </a:pPr>
            <a:endParaRPr lang="en-GB" altLang="en-US" sz="2400" dirty="0"/>
          </a:p>
          <a:p>
            <a:pPr eaLnBrk="1" hangingPunct="1">
              <a:lnSpc>
                <a:spcPct val="90000"/>
              </a:lnSpc>
              <a:defRPr/>
            </a:pPr>
            <a:endParaRPr lang="en-GB" altLang="en-US" sz="2400" dirty="0"/>
          </a:p>
          <a:p>
            <a:pPr eaLnBrk="1" hangingPunct="1">
              <a:lnSpc>
                <a:spcPct val="90000"/>
              </a:lnSpc>
              <a:defRPr/>
            </a:pPr>
            <a:endParaRPr lang="en-GB" altLang="en-US" sz="2400" dirty="0"/>
          </a:p>
          <a:p>
            <a:pPr eaLnBrk="1" hangingPunct="1">
              <a:lnSpc>
                <a:spcPct val="90000"/>
              </a:lnSpc>
              <a:defRPr/>
            </a:pPr>
            <a:endParaRPr lang="en-GB" altLang="en-US" sz="2400" dirty="0"/>
          </a:p>
          <a:p>
            <a:pPr eaLnBrk="1" hangingPunct="1">
              <a:lnSpc>
                <a:spcPct val="90000"/>
              </a:lnSpc>
              <a:defRPr/>
            </a:pPr>
            <a:endParaRPr lang="en-GB" altLang="en-US" sz="2400" dirty="0"/>
          </a:p>
          <a:p>
            <a:pPr eaLnBrk="1" hangingPunct="1">
              <a:lnSpc>
                <a:spcPct val="90000"/>
              </a:lnSpc>
              <a:defRPr/>
            </a:pPr>
            <a:endParaRPr lang="en-GB" altLang="en-US" sz="2400" dirty="0"/>
          </a:p>
          <a:p>
            <a:pPr eaLnBrk="1" hangingPunct="1">
              <a:lnSpc>
                <a:spcPct val="90000"/>
              </a:lnSpc>
              <a:defRPr/>
            </a:pPr>
            <a:endParaRPr lang="en-GB" altLang="en-US" sz="2400" dirty="0"/>
          </a:p>
          <a:p>
            <a:pPr eaLnBrk="1" hangingPunct="1">
              <a:lnSpc>
                <a:spcPct val="90000"/>
              </a:lnSpc>
              <a:buFontTx/>
              <a:buNone/>
              <a:defRPr/>
            </a:pPr>
            <a:r>
              <a:rPr lang="en-GB" altLang="en-US" sz="2400" dirty="0"/>
              <a:t>		</a:t>
            </a:r>
          </a:p>
          <a:p>
            <a:pPr eaLnBrk="1" hangingPunct="1">
              <a:lnSpc>
                <a:spcPct val="90000"/>
              </a:lnSpc>
              <a:buFontTx/>
              <a:buNone/>
              <a:defRPr/>
            </a:pPr>
            <a:r>
              <a:rPr lang="en-GB" altLang="en-US" sz="2400" dirty="0"/>
              <a:t>			      	</a:t>
            </a:r>
          </a:p>
        </p:txBody>
      </p:sp>
      <p:pic>
        <p:nvPicPr>
          <p:cNvPr id="2" name="Picture 1"/>
          <p:cNvPicPr>
            <a:picLocks noChangeAspect="1"/>
          </p:cNvPicPr>
          <p:nvPr/>
        </p:nvPicPr>
        <p:blipFill>
          <a:blip r:embed="rId2"/>
          <a:stretch>
            <a:fillRect/>
          </a:stretch>
        </p:blipFill>
        <p:spPr>
          <a:xfrm>
            <a:off x="1259632" y="2159998"/>
            <a:ext cx="6919560" cy="2334970"/>
          </a:xfrm>
          <a:prstGeom prst="rect">
            <a:avLst/>
          </a:prstGeom>
          <a:solidFill>
            <a:schemeClr val="tx1"/>
          </a:solidFill>
        </p:spPr>
      </p:pic>
      <p:sp>
        <p:nvSpPr>
          <p:cNvPr id="5" name="Text Box 6">
            <a:extLst>
              <a:ext uri="{FF2B5EF4-FFF2-40B4-BE49-F238E27FC236}">
                <a16:creationId xmlns:a16="http://schemas.microsoft.com/office/drawing/2014/main" id="{CDC4B6CF-B988-4144-84AD-D4311F949CEB}"/>
              </a:ext>
            </a:extLst>
          </p:cNvPr>
          <p:cNvSpPr txBox="1">
            <a:spLocks noChangeArrowheads="1"/>
          </p:cNvSpPr>
          <p:nvPr/>
        </p:nvSpPr>
        <p:spPr bwMode="auto">
          <a:xfrm>
            <a:off x="628651" y="4653136"/>
            <a:ext cx="8058150" cy="1948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r>
              <a:rPr lang="en-GB" altLang="en-US" dirty="0">
                <a:latin typeface="Arial" panose="020B0604020202020204" pitchFamily="34" charset="0"/>
              </a:rPr>
              <a:t>where </a:t>
            </a:r>
            <a:r>
              <a:rPr lang="el-GR" altLang="en-US" dirty="0">
                <a:latin typeface="Calibri" panose="020F0502020204030204" pitchFamily="34" charset="0"/>
                <a:cs typeface="Calibri" panose="020F0502020204030204" pitchFamily="34" charset="0"/>
              </a:rPr>
              <a:t>ν</a:t>
            </a:r>
            <a:r>
              <a:rPr lang="en-GB" altLang="en-US" dirty="0">
                <a:latin typeface="Calibri" panose="020F0502020204030204" pitchFamily="34" charset="0"/>
                <a:cs typeface="Calibri" panose="020F0502020204030204" pitchFamily="34" charset="0"/>
              </a:rPr>
              <a:t> is Poisson’s ratio. </a:t>
            </a:r>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Remember Cauchy’s proposition. Expand the first term of the right hand side.</a:t>
            </a:r>
            <a:r>
              <a:rPr lang="el-GR" altLang="en-US" dirty="0">
                <a:latin typeface="Arial" panose="020B0604020202020204" pitchFamily="34" charset="0"/>
              </a:rPr>
              <a:t> </a:t>
            </a:r>
            <a:endParaRPr lang="en-GB" altLang="en-US" dirty="0">
              <a:latin typeface="Arial" panose="020B0604020202020204" pitchFamily="34" charset="0"/>
            </a:endParaRPr>
          </a:p>
          <a:p>
            <a:pPr eaLnBrk="1" hangingPunct="1">
              <a:lnSpc>
                <a:spcPct val="90000"/>
              </a:lnSpc>
              <a:buFontTx/>
              <a:buNone/>
              <a:defRPr/>
            </a:pPr>
            <a:r>
              <a:rPr lang="en-GB" altLang="en-US" dirty="0"/>
              <a:t>	 </a:t>
            </a:r>
            <a:r>
              <a:rPr lang="el-GR" altLang="en-US" b="1" dirty="0">
                <a:cs typeface="Arial" pitchFamily="34" charset="0"/>
              </a:rPr>
              <a:t>σ</a:t>
            </a:r>
            <a:r>
              <a:rPr lang="en-GB" altLang="en-US" dirty="0"/>
              <a:t> =</a:t>
            </a:r>
            <a:r>
              <a:rPr lang="en-GB" altLang="en-US" b="1" dirty="0"/>
              <a:t>C.</a:t>
            </a:r>
            <a:r>
              <a:rPr lang="en-GB" altLang="en-US" dirty="0"/>
              <a:t> </a:t>
            </a:r>
            <a:r>
              <a:rPr lang="el-GR" altLang="en-US" b="1" dirty="0">
                <a:cs typeface="Arial" pitchFamily="34" charset="0"/>
              </a:rPr>
              <a:t>ε</a:t>
            </a:r>
            <a:endParaRPr lang="en-GB" altLang="en-US" dirty="0"/>
          </a:p>
          <a:p>
            <a:pPr eaLnBrk="1" hangingPunct="1">
              <a:lnSpc>
                <a:spcPct val="90000"/>
              </a:lnSpc>
              <a:defRPr/>
            </a:pPr>
            <a:r>
              <a:rPr lang="en-GB" altLang="en-US" dirty="0"/>
              <a:t>where </a:t>
            </a:r>
            <a:r>
              <a:rPr lang="en-GB" altLang="en-US" b="1" dirty="0"/>
              <a:t>C</a:t>
            </a:r>
            <a:r>
              <a:rPr lang="en-GB" altLang="en-US" dirty="0"/>
              <a:t> is the </a:t>
            </a:r>
            <a:r>
              <a:rPr lang="en-GB" altLang="en-US" b="1" dirty="0"/>
              <a:t>stiffness matrix</a:t>
            </a:r>
            <a:r>
              <a:rPr lang="en-GB" altLang="en-US" dirty="0"/>
              <a:t>. In general, stress-strain relationships such as these are known as </a:t>
            </a:r>
            <a:r>
              <a:rPr lang="en-GB" altLang="en-US" b="1" dirty="0"/>
              <a:t>constitutive relations</a:t>
            </a:r>
            <a:r>
              <a:rPr lang="en-GB" altLang="en-US" dirty="0"/>
              <a:t>. </a:t>
            </a:r>
          </a:p>
          <a:p>
            <a:pPr eaLnBrk="1" hangingPunct="1"/>
            <a:endParaRPr lang="en-GB" altLang="en-US" dirty="0">
              <a:latin typeface="Arial" panose="020B0604020202020204" pitchFamily="34" charset="0"/>
            </a:endParaRPr>
          </a:p>
        </p:txBody>
      </p:sp>
      <p:sp>
        <p:nvSpPr>
          <p:cNvPr id="6" name="Text Box 5">
            <a:extLst>
              <a:ext uri="{FF2B5EF4-FFF2-40B4-BE49-F238E27FC236}">
                <a16:creationId xmlns:a16="http://schemas.microsoft.com/office/drawing/2014/main" id="{D62D9624-62CE-498F-8489-CCC9D1231BEF}"/>
              </a:ext>
            </a:extLst>
          </p:cNvPr>
          <p:cNvSpPr txBox="1">
            <a:spLocks noChangeArrowheads="1"/>
          </p:cNvSpPr>
          <p:nvPr/>
        </p:nvSpPr>
        <p:spPr bwMode="auto">
          <a:xfrm>
            <a:off x="3131840" y="4644057"/>
            <a:ext cx="5314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r>
              <a:rPr lang="en-GB" altLang="en-US" dirty="0">
                <a:latin typeface="Arial" panose="020B0604020202020204" pitchFamily="34" charset="0"/>
              </a:rPr>
              <a:t>Note that only two material properties are needed.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 calcmode="lin" valueType="num">
                                      <p:cBhvr additive="base">
                                        <p:cTn id="11" dur="500" fill="hold"/>
                                        <p:tgtEl>
                                          <p:spTgt spid="5123">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additive="base">
                                        <p:cTn id="17" dur="500" fill="hold"/>
                                        <p:tgtEl>
                                          <p:spTgt spid="5123">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512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5123">
                                            <p:txEl>
                                              <p:pRg st="11" end="11"/>
                                            </p:txEl>
                                          </p:spTgt>
                                        </p:tgtEl>
                                        <p:attrNameLst>
                                          <p:attrName>style.visibility</p:attrName>
                                        </p:attrNameLst>
                                      </p:cBhvr>
                                      <p:to>
                                        <p:strVal val="visible"/>
                                      </p:to>
                                    </p:set>
                                    <p:anim calcmode="lin" valueType="num">
                                      <p:cBhvr additive="base">
                                        <p:cTn id="21" dur="500" fill="hold"/>
                                        <p:tgtEl>
                                          <p:spTgt spid="5123">
                                            <p:txEl>
                                              <p:pRg st="11" end="11"/>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5123">
                                            <p:txEl>
                                              <p:pRg st="11" end="11"/>
                                            </p:txEl>
                                          </p:spTgt>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5123">
                                            <p:txEl>
                                              <p:pRg st="12" end="12"/>
                                            </p:txEl>
                                          </p:spTgt>
                                        </p:tgtEl>
                                        <p:attrNameLst>
                                          <p:attrName>style.visibility</p:attrName>
                                        </p:attrNameLst>
                                      </p:cBhvr>
                                      <p:to>
                                        <p:strVal val="visible"/>
                                      </p:to>
                                    </p:set>
                                    <p:anim calcmode="lin" valueType="num">
                                      <p:cBhvr additive="base">
                                        <p:cTn id="25" dur="500" fill="hold"/>
                                        <p:tgtEl>
                                          <p:spTgt spid="5123">
                                            <p:txEl>
                                              <p:pRg st="12" end="1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5123">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notation</a:t>
            </a:r>
          </a:p>
        </p:txBody>
      </p:sp>
      <p:pic>
        <p:nvPicPr>
          <p:cNvPr id="7" name="Content Placeholder 6"/>
          <p:cNvPicPr>
            <a:picLocks noGrp="1" noChangeAspect="1"/>
          </p:cNvPicPr>
          <p:nvPr>
            <p:ph idx="1"/>
          </p:nvPr>
        </p:nvPicPr>
        <p:blipFill rotWithShape="1">
          <a:blip r:embed="rId2"/>
          <a:srcRect t="51223"/>
          <a:stretch/>
        </p:blipFill>
        <p:spPr>
          <a:xfrm>
            <a:off x="1043608" y="2204864"/>
            <a:ext cx="7084293" cy="1440160"/>
          </a:xfrm>
          <a:prstGeom prst="rect">
            <a:avLst/>
          </a:prstGeom>
        </p:spPr>
      </p:pic>
      <p:sp>
        <p:nvSpPr>
          <p:cNvPr id="8" name="TextBox 7"/>
          <p:cNvSpPr txBox="1"/>
          <p:nvPr/>
        </p:nvSpPr>
        <p:spPr>
          <a:xfrm>
            <a:off x="827584" y="3933056"/>
            <a:ext cx="2664296" cy="369332"/>
          </a:xfrm>
          <a:prstGeom prst="rect">
            <a:avLst/>
          </a:prstGeom>
          <a:noFill/>
        </p:spPr>
        <p:txBody>
          <a:bodyPr wrap="square" rtlCol="0">
            <a:spAutoFit/>
          </a:bodyPr>
          <a:lstStyle/>
          <a:p>
            <a:r>
              <a:rPr lang="en-GB" dirty="0"/>
              <a:t>Von –Mises Stress </a:t>
            </a:r>
          </a:p>
        </p:txBody>
      </p:sp>
      <p:sp>
        <p:nvSpPr>
          <p:cNvPr id="9" name="TextBox 8"/>
          <p:cNvSpPr txBox="1"/>
          <p:nvPr/>
        </p:nvSpPr>
        <p:spPr>
          <a:xfrm>
            <a:off x="611560" y="4590420"/>
            <a:ext cx="8280920" cy="1015663"/>
          </a:xfrm>
          <a:prstGeom prst="rect">
            <a:avLst/>
          </a:prstGeom>
          <a:noFill/>
        </p:spPr>
        <p:txBody>
          <a:bodyPr wrap="square" rtlCol="0">
            <a:spAutoFit/>
          </a:bodyPr>
          <a:lstStyle/>
          <a:p>
            <a:r>
              <a:rPr lang="el-GR" dirty="0"/>
              <a:t>σ</a:t>
            </a:r>
            <a:r>
              <a:rPr lang="en-GB" baseline="-25000" dirty="0"/>
              <a:t>von-Mises</a:t>
            </a:r>
            <a:r>
              <a:rPr lang="en-GB" dirty="0"/>
              <a:t>  = 0.5[(</a:t>
            </a:r>
            <a:r>
              <a:rPr lang="el-GR" sz="2000" dirty="0">
                <a:latin typeface="Cambria" panose="02040503050406030204" pitchFamily="18" charset="0"/>
                <a:ea typeface="Cambria" panose="02040503050406030204" pitchFamily="18" charset="0"/>
                <a:cs typeface="Arial" panose="020B0604020202020204" pitchFamily="34" charset="0"/>
              </a:rPr>
              <a:t>σ</a:t>
            </a:r>
            <a:r>
              <a:rPr lang="en-GB" sz="2000" baseline="-25000" dirty="0">
                <a:latin typeface="Cambria" panose="02040503050406030204" pitchFamily="18" charset="0"/>
                <a:ea typeface="Cambria" panose="02040503050406030204" pitchFamily="18" charset="0"/>
                <a:cs typeface="Arial" panose="020B0604020202020204" pitchFamily="34" charset="0"/>
              </a:rPr>
              <a:t>11</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 σ </a:t>
            </a:r>
            <a:r>
              <a:rPr lang="en-GB" sz="2000" baseline="-25000" dirty="0">
                <a:latin typeface="Cambria" panose="02040503050406030204" pitchFamily="18" charset="0"/>
                <a:ea typeface="Cambria" panose="02040503050406030204" pitchFamily="18" charset="0"/>
                <a:cs typeface="Arial" panose="020B0604020202020204" pitchFamily="34" charset="0"/>
              </a:rPr>
              <a:t>22</a:t>
            </a:r>
            <a:r>
              <a:rPr lang="en-GB" sz="2000" dirty="0">
                <a:latin typeface="Cambria" panose="02040503050406030204" pitchFamily="18" charset="0"/>
                <a:ea typeface="Cambria" panose="02040503050406030204" pitchFamily="18" charset="0"/>
                <a:cs typeface="Arial" panose="020B0604020202020204" pitchFamily="34" charset="0"/>
              </a:rPr>
              <a:t>)</a:t>
            </a:r>
            <a:r>
              <a:rPr lang="en-GB" sz="2000" baseline="30000" dirty="0">
                <a:latin typeface="Cambria" panose="02040503050406030204" pitchFamily="18" charset="0"/>
                <a:ea typeface="Cambria" panose="02040503050406030204" pitchFamily="18" charset="0"/>
                <a:cs typeface="Arial" panose="020B0604020202020204" pitchFamily="34" charset="0"/>
              </a:rPr>
              <a:t>2</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 </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σ </a:t>
            </a:r>
            <a:r>
              <a:rPr lang="en-GB" sz="2000" baseline="-25000" dirty="0">
                <a:latin typeface="Cambria" panose="02040503050406030204" pitchFamily="18" charset="0"/>
                <a:ea typeface="Cambria" panose="02040503050406030204" pitchFamily="18" charset="0"/>
                <a:cs typeface="Arial" panose="020B0604020202020204" pitchFamily="34" charset="0"/>
              </a:rPr>
              <a:t>22</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 σ </a:t>
            </a:r>
            <a:r>
              <a:rPr lang="en-GB" sz="2000" baseline="-25000" dirty="0">
                <a:latin typeface="Cambria" panose="02040503050406030204" pitchFamily="18" charset="0"/>
                <a:ea typeface="Cambria" panose="02040503050406030204" pitchFamily="18" charset="0"/>
                <a:cs typeface="Arial" panose="020B0604020202020204" pitchFamily="34" charset="0"/>
              </a:rPr>
              <a:t>33</a:t>
            </a:r>
            <a:r>
              <a:rPr lang="en-GB" sz="2000" dirty="0">
                <a:latin typeface="Cambria" panose="02040503050406030204" pitchFamily="18" charset="0"/>
                <a:ea typeface="Cambria" panose="02040503050406030204" pitchFamily="18" charset="0"/>
                <a:cs typeface="Arial" panose="020B0604020202020204" pitchFamily="34" charset="0"/>
              </a:rPr>
              <a:t>)</a:t>
            </a:r>
            <a:r>
              <a:rPr lang="en-GB" sz="2000" baseline="30000" dirty="0">
                <a:latin typeface="Cambria" panose="02040503050406030204" pitchFamily="18" charset="0"/>
                <a:ea typeface="Cambria" panose="02040503050406030204" pitchFamily="18" charset="0"/>
                <a:cs typeface="Arial" panose="020B0604020202020204" pitchFamily="34" charset="0"/>
              </a:rPr>
              <a:t>2</a:t>
            </a:r>
            <a:r>
              <a:rPr lang="en-GB" sz="2000" dirty="0">
                <a:latin typeface="Cambria" panose="02040503050406030204" pitchFamily="18" charset="0"/>
                <a:ea typeface="Cambria" panose="02040503050406030204" pitchFamily="18" charset="0"/>
                <a:cs typeface="Arial" panose="020B0604020202020204" pitchFamily="34" charset="0"/>
              </a:rPr>
              <a:t> +</a:t>
            </a:r>
            <a:r>
              <a:rPr lang="el-GR" sz="2000" dirty="0">
                <a:latin typeface="Cambria" panose="02040503050406030204" pitchFamily="18" charset="0"/>
                <a:ea typeface="Cambria" panose="02040503050406030204" pitchFamily="18" charset="0"/>
                <a:cs typeface="Arial" panose="020B0604020202020204" pitchFamily="34" charset="0"/>
              </a:rPr>
              <a:t> </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σ </a:t>
            </a:r>
            <a:r>
              <a:rPr lang="en-GB" sz="2000" baseline="-25000" dirty="0">
                <a:latin typeface="Cambria" panose="02040503050406030204" pitchFamily="18" charset="0"/>
                <a:ea typeface="Cambria" panose="02040503050406030204" pitchFamily="18" charset="0"/>
                <a:cs typeface="Arial" panose="020B0604020202020204" pitchFamily="34" charset="0"/>
              </a:rPr>
              <a:t>33</a:t>
            </a:r>
            <a:r>
              <a:rPr lang="en-GB" sz="2000" dirty="0">
                <a:latin typeface="Cambria" panose="02040503050406030204" pitchFamily="18" charset="0"/>
                <a:ea typeface="Cambria" panose="02040503050406030204" pitchFamily="18" charset="0"/>
                <a:cs typeface="Arial" panose="020B0604020202020204" pitchFamily="34" charset="0"/>
              </a:rPr>
              <a:t>-</a:t>
            </a:r>
            <a:r>
              <a:rPr lang="el-GR" sz="2000" dirty="0">
                <a:latin typeface="Cambria" panose="02040503050406030204" pitchFamily="18" charset="0"/>
                <a:ea typeface="Cambria" panose="02040503050406030204" pitchFamily="18" charset="0"/>
                <a:cs typeface="Arial" panose="020B0604020202020204" pitchFamily="34" charset="0"/>
              </a:rPr>
              <a:t> σ </a:t>
            </a:r>
            <a:r>
              <a:rPr lang="en-GB" sz="2000" baseline="-25000" dirty="0">
                <a:latin typeface="Cambria" panose="02040503050406030204" pitchFamily="18" charset="0"/>
                <a:ea typeface="Cambria" panose="02040503050406030204" pitchFamily="18" charset="0"/>
                <a:cs typeface="Arial" panose="020B0604020202020204" pitchFamily="34" charset="0"/>
              </a:rPr>
              <a:t>11</a:t>
            </a:r>
            <a:r>
              <a:rPr lang="en-GB" sz="2000" dirty="0">
                <a:latin typeface="Cambria" panose="02040503050406030204" pitchFamily="18" charset="0"/>
                <a:ea typeface="Cambria" panose="02040503050406030204" pitchFamily="18" charset="0"/>
                <a:cs typeface="Arial" panose="020B0604020202020204" pitchFamily="34" charset="0"/>
              </a:rPr>
              <a:t>)</a:t>
            </a:r>
            <a:r>
              <a:rPr lang="en-GB" sz="2000" baseline="30000" dirty="0">
                <a:latin typeface="Cambria" panose="02040503050406030204" pitchFamily="18" charset="0"/>
                <a:ea typeface="Cambria" panose="02040503050406030204" pitchFamily="18" charset="0"/>
                <a:cs typeface="Arial" panose="020B0604020202020204" pitchFamily="34" charset="0"/>
              </a:rPr>
              <a:t>2 </a:t>
            </a:r>
            <a:r>
              <a:rPr lang="en-GB" sz="2000" dirty="0">
                <a:latin typeface="Cambria" panose="02040503050406030204" pitchFamily="18" charset="0"/>
                <a:ea typeface="Cambria" panose="02040503050406030204" pitchFamily="18" charset="0"/>
                <a:cs typeface="Arial" panose="020B0604020202020204" pitchFamily="34" charset="0"/>
              </a:rPr>
              <a:t>+ 6(</a:t>
            </a:r>
            <a:r>
              <a:rPr lang="el-GR" sz="2000" dirty="0">
                <a:latin typeface="Cambria" panose="02040503050406030204" pitchFamily="18" charset="0"/>
                <a:ea typeface="Cambria" panose="02040503050406030204" pitchFamily="18" charset="0"/>
                <a:cs typeface="Arial" panose="020B0604020202020204" pitchFamily="34" charset="0"/>
              </a:rPr>
              <a:t>τ</a:t>
            </a:r>
            <a:r>
              <a:rPr lang="en-GB" sz="2000" baseline="-25000" dirty="0">
                <a:latin typeface="Cambria" panose="02040503050406030204" pitchFamily="18" charset="0"/>
                <a:ea typeface="Cambria" panose="02040503050406030204" pitchFamily="18" charset="0"/>
                <a:cs typeface="Arial" panose="020B0604020202020204" pitchFamily="34" charset="0"/>
              </a:rPr>
              <a:t>12</a:t>
            </a:r>
            <a:r>
              <a:rPr lang="en-GB" sz="2000" baseline="30000" dirty="0">
                <a:latin typeface="Cambria" panose="02040503050406030204" pitchFamily="18" charset="0"/>
                <a:ea typeface="Cambria" panose="02040503050406030204" pitchFamily="18" charset="0"/>
                <a:cs typeface="Arial" panose="020B0604020202020204" pitchFamily="34" charset="0"/>
              </a:rPr>
              <a:t>2</a:t>
            </a:r>
            <a:r>
              <a:rPr lang="en-GB" sz="2000" dirty="0">
                <a:latin typeface="Cambria" panose="02040503050406030204" pitchFamily="18" charset="0"/>
                <a:ea typeface="Cambria" panose="02040503050406030204" pitchFamily="18" charset="0"/>
                <a:cs typeface="Arial" panose="020B0604020202020204" pitchFamily="34" charset="0"/>
              </a:rPr>
              <a:t> +</a:t>
            </a:r>
            <a:r>
              <a:rPr lang="el-GR" sz="2000" dirty="0">
                <a:latin typeface="Cambria" panose="02040503050406030204" pitchFamily="18" charset="0"/>
                <a:ea typeface="Cambria" panose="02040503050406030204" pitchFamily="18" charset="0"/>
                <a:cs typeface="Arial" panose="020B0604020202020204" pitchFamily="34" charset="0"/>
              </a:rPr>
              <a:t> τ</a:t>
            </a:r>
            <a:r>
              <a:rPr lang="en-GB" sz="2000" baseline="-25000" dirty="0">
                <a:latin typeface="Cambria" panose="02040503050406030204" pitchFamily="18" charset="0"/>
                <a:ea typeface="Cambria" panose="02040503050406030204" pitchFamily="18" charset="0"/>
                <a:cs typeface="Arial" panose="020B0604020202020204" pitchFamily="34" charset="0"/>
              </a:rPr>
              <a:t>23</a:t>
            </a:r>
            <a:r>
              <a:rPr lang="en-GB" sz="2000" baseline="30000" dirty="0">
                <a:latin typeface="Cambria" panose="02040503050406030204" pitchFamily="18" charset="0"/>
                <a:ea typeface="Cambria" panose="02040503050406030204" pitchFamily="18" charset="0"/>
                <a:cs typeface="Arial" panose="020B0604020202020204" pitchFamily="34" charset="0"/>
              </a:rPr>
              <a:t>2</a:t>
            </a:r>
            <a:r>
              <a:rPr lang="en-GB" sz="2000" dirty="0">
                <a:latin typeface="Cambria" panose="02040503050406030204" pitchFamily="18" charset="0"/>
                <a:ea typeface="Cambria" panose="02040503050406030204" pitchFamily="18" charset="0"/>
                <a:cs typeface="Arial" panose="020B0604020202020204" pitchFamily="34" charset="0"/>
              </a:rPr>
              <a:t> +</a:t>
            </a:r>
            <a:r>
              <a:rPr lang="el-GR" sz="2000" dirty="0">
                <a:latin typeface="Cambria" panose="02040503050406030204" pitchFamily="18" charset="0"/>
                <a:ea typeface="Cambria" panose="02040503050406030204" pitchFamily="18" charset="0"/>
                <a:cs typeface="Arial" panose="020B0604020202020204" pitchFamily="34" charset="0"/>
              </a:rPr>
              <a:t> τ</a:t>
            </a:r>
            <a:r>
              <a:rPr lang="en-GB" sz="2000" baseline="-25000" dirty="0">
                <a:latin typeface="Cambria" panose="02040503050406030204" pitchFamily="18" charset="0"/>
                <a:ea typeface="Cambria" panose="02040503050406030204" pitchFamily="18" charset="0"/>
                <a:cs typeface="Arial" panose="020B0604020202020204" pitchFamily="34" charset="0"/>
              </a:rPr>
              <a:t>13</a:t>
            </a:r>
            <a:r>
              <a:rPr lang="en-GB" sz="2000" baseline="30000" dirty="0">
                <a:latin typeface="Cambria" panose="02040503050406030204" pitchFamily="18" charset="0"/>
                <a:ea typeface="Cambria" panose="02040503050406030204" pitchFamily="18" charset="0"/>
                <a:cs typeface="Arial" panose="020B0604020202020204" pitchFamily="34" charset="0"/>
              </a:rPr>
              <a:t>2</a:t>
            </a:r>
            <a:r>
              <a:rPr lang="en-GB" sz="2000" dirty="0">
                <a:latin typeface="Cambria" panose="02040503050406030204" pitchFamily="18" charset="0"/>
                <a:ea typeface="Cambria" panose="02040503050406030204" pitchFamily="18" charset="0"/>
                <a:cs typeface="Arial" panose="020B0604020202020204" pitchFamily="34" charset="0"/>
              </a:rPr>
              <a:t> ) ]</a:t>
            </a:r>
          </a:p>
          <a:p>
            <a:endParaRPr lang="en-GB" sz="2000" baseline="-25000" dirty="0">
              <a:latin typeface="Cambria" panose="02040503050406030204" pitchFamily="18" charset="0"/>
              <a:ea typeface="Cambria" panose="02040503050406030204" pitchFamily="18" charset="0"/>
              <a:cs typeface="Arial" panose="020B0604020202020204" pitchFamily="34" charset="0"/>
            </a:endParaRPr>
          </a:p>
          <a:p>
            <a:endParaRPr lang="en-GB" sz="2000" baseline="-25000" dirty="0">
              <a:latin typeface="Cambria" panose="02040503050406030204" pitchFamily="18" charset="0"/>
              <a:ea typeface="Cambria" panose="02040503050406030204" pitchFamily="18" charset="0"/>
              <a:cs typeface="Arial" panose="020B0604020202020204" pitchFamily="34" charset="0"/>
            </a:endParaRPr>
          </a:p>
          <a:p>
            <a:r>
              <a:rPr lang="en-GB" sz="2000" baseline="-25000" dirty="0">
                <a:latin typeface="Cambria" panose="02040503050406030204" pitchFamily="18" charset="0"/>
                <a:ea typeface="Cambria" panose="02040503050406030204" pitchFamily="18" charset="0"/>
                <a:cs typeface="Arial" panose="020B0604020202020204" pitchFamily="34" charset="0"/>
              </a:rPr>
              <a:t>Think of von Mises as a volume averaged shear stress : sometime called equivalent plastic stress </a:t>
            </a:r>
            <a:endParaRPr lang="en-GB" sz="2000" baseline="-250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016961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4042792" cy="825710"/>
          </a:xfrm>
        </p:spPr>
        <p:txBody>
          <a:bodyPr/>
          <a:lstStyle/>
          <a:p>
            <a:r>
              <a:rPr lang="en-GB" sz="2800" dirty="0" err="1"/>
              <a:t>Lamé</a:t>
            </a:r>
            <a:r>
              <a:rPr lang="en-GB" sz="2800" dirty="0"/>
              <a:t> constants</a:t>
            </a:r>
          </a:p>
        </p:txBody>
      </p:sp>
      <mc:AlternateContent xmlns:mc="http://schemas.openxmlformats.org/markup-compatibility/2006" xmlns:a14="http://schemas.microsoft.com/office/drawing/2010/main">
        <mc:Choice Requires="a14">
          <p:sp>
            <p:nvSpPr>
              <p:cNvPr id="4" name="TextBox 3"/>
              <p:cNvSpPr txBox="1"/>
              <p:nvPr/>
            </p:nvSpPr>
            <p:spPr>
              <a:xfrm>
                <a:off x="755576" y="1365007"/>
                <a:ext cx="2448272" cy="569130"/>
              </a:xfrm>
              <a:prstGeom prst="rect">
                <a:avLst/>
              </a:prstGeom>
              <a:noFill/>
            </p:spPr>
            <p:txBody>
              <a:bodyPr wrap="square" rtlCol="0">
                <a:spAutoFit/>
              </a:bodyPr>
              <a:lstStyle/>
              <a:p>
                <a14:m>
                  <m:oMath xmlns:m="http://schemas.openxmlformats.org/officeDocument/2006/math">
                    <m:r>
                      <m:rPr>
                        <m:nor/>
                      </m:rPr>
                      <a:rPr lang="el-GR" sz="2000" dirty="0" smtClean="0"/>
                      <m:t>λ</m:t>
                    </m:r>
                    <m:r>
                      <a:rPr lang="el-GR" sz="2000" i="1" dirty="0" smtClean="0">
                        <a:latin typeface="Cambria Math" panose="02040503050406030204" pitchFamily="18" charset="0"/>
                        <a:ea typeface="Cambria Math" panose="02040503050406030204" pitchFamily="18" charset="0"/>
                      </a:rPr>
                      <m:t>=</m:t>
                    </m:r>
                    <m:f>
                      <m:fPr>
                        <m:ctrlPr>
                          <a:rPr lang="el-GR" sz="2000" i="1" dirty="0" smtClean="0">
                            <a:latin typeface="Cambria Math" panose="02040503050406030204" pitchFamily="18" charset="0"/>
                            <a:ea typeface="Cambria Math" panose="02040503050406030204" pitchFamily="18" charset="0"/>
                          </a:rPr>
                        </m:ctrlPr>
                      </m:fPr>
                      <m:num>
                        <m:r>
                          <a:rPr lang="en-GB" sz="2000" b="0" i="1" dirty="0" smtClean="0">
                            <a:latin typeface="Cambria Math" panose="02040503050406030204" pitchFamily="18" charset="0"/>
                            <a:ea typeface="Cambria Math" panose="02040503050406030204" pitchFamily="18" charset="0"/>
                          </a:rPr>
                          <m:t>𝐸</m:t>
                        </m:r>
                        <m:r>
                          <m:rPr>
                            <m:sty m:val="p"/>
                          </m:rPr>
                          <a:rPr lang="el-GR" sz="2000" b="1" i="1" dirty="0" smtClean="0">
                            <a:latin typeface="Cambria Math" panose="02040503050406030204" pitchFamily="18" charset="0"/>
                          </a:rPr>
                          <m:t>ν</m:t>
                        </m:r>
                      </m:num>
                      <m:den>
                        <m:r>
                          <a:rPr lang="en-GB" sz="2000" b="0" i="1" dirty="0" smtClean="0">
                            <a:latin typeface="Cambria Math" panose="02040503050406030204" pitchFamily="18" charset="0"/>
                            <a:ea typeface="Cambria Math" panose="02040503050406030204" pitchFamily="18" charset="0"/>
                          </a:rPr>
                          <m:t>(1+</m:t>
                        </m:r>
                        <m:r>
                          <m:rPr>
                            <m:sty m:val="p"/>
                          </m:rPr>
                          <a:rPr lang="el-GR" sz="2000" b="1" i="1" dirty="0">
                            <a:latin typeface="Cambria Math" panose="02040503050406030204" pitchFamily="18" charset="0"/>
                          </a:rPr>
                          <m:t>ν</m:t>
                        </m:r>
                        <m:r>
                          <a:rPr lang="en-GB" sz="2000" b="0" i="1" dirty="0" smtClean="0">
                            <a:latin typeface="Cambria Math" panose="02040503050406030204" pitchFamily="18" charset="0"/>
                          </a:rPr>
                          <m:t>)(1−2</m:t>
                        </m:r>
                        <m:r>
                          <m:rPr>
                            <m:sty m:val="p"/>
                          </m:rPr>
                          <a:rPr lang="el-GR" sz="2000" b="1" i="1" dirty="0">
                            <a:latin typeface="Cambria Math" panose="02040503050406030204" pitchFamily="18" charset="0"/>
                          </a:rPr>
                          <m:t>ν</m:t>
                        </m:r>
                        <m:r>
                          <a:rPr lang="en-GB" sz="2000" b="0" i="1" dirty="0" smtClean="0">
                            <a:latin typeface="Cambria Math" panose="02040503050406030204" pitchFamily="18" charset="0"/>
                          </a:rPr>
                          <m:t>)</m:t>
                        </m:r>
                      </m:den>
                    </m:f>
                  </m:oMath>
                </a14:m>
                <a:r>
                  <a:rPr lang="en-GB" dirty="0"/>
                  <a:t> </a:t>
                </a:r>
              </a:p>
            </p:txBody>
          </p:sp>
        </mc:Choice>
        <mc:Fallback xmlns="">
          <p:sp>
            <p:nvSpPr>
              <p:cNvPr id="4" name="TextBox 3"/>
              <p:cNvSpPr txBox="1">
                <a:spLocks noRot="1" noChangeAspect="1" noMove="1" noResize="1" noEditPoints="1" noAdjustHandles="1" noChangeArrowheads="1" noChangeShapeType="1" noTextEdit="1"/>
              </p:cNvSpPr>
              <p:nvPr/>
            </p:nvSpPr>
            <p:spPr>
              <a:xfrm>
                <a:off x="755576" y="1365007"/>
                <a:ext cx="2448272" cy="569130"/>
              </a:xfrm>
              <a:prstGeom prst="rect">
                <a:avLst/>
              </a:prstGeom>
              <a:blipFill rotWithShape="0">
                <a:blip r:embed="rId2"/>
                <a:stretch>
                  <a:fillRect l="-498" b="-752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TextBox 4"/>
              <p:cNvSpPr txBox="1"/>
              <p:nvPr/>
            </p:nvSpPr>
            <p:spPr>
              <a:xfrm>
                <a:off x="3923928" y="1412776"/>
                <a:ext cx="2520280" cy="521361"/>
              </a:xfrm>
              <a:prstGeom prst="rect">
                <a:avLst/>
              </a:prstGeom>
              <a:noFill/>
            </p:spPr>
            <p:txBody>
              <a:bodyPr wrap="square" rtlCol="0">
                <a:spAutoFit/>
              </a:bodyPr>
              <a:lstStyle/>
              <a:p>
                <a14:m>
                  <m:oMath xmlns:m="http://schemas.openxmlformats.org/officeDocument/2006/math">
                    <m:r>
                      <a:rPr lang="en-GB" i="1" smtClean="0">
                        <a:latin typeface="Cambria Math" panose="02040503050406030204" pitchFamily="18" charset="0"/>
                        <a:ea typeface="Cambria Math" panose="02040503050406030204" pitchFamily="18" charset="0"/>
                      </a:rPr>
                      <m:t>𝜇</m:t>
                    </m:r>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𝐺</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𝐸</m:t>
                        </m:r>
                      </m:num>
                      <m:den>
                        <m:r>
                          <a:rPr lang="en-GB" b="0" i="1" smtClean="0">
                            <a:latin typeface="Cambria Math" panose="02040503050406030204" pitchFamily="18" charset="0"/>
                            <a:ea typeface="Cambria Math" panose="02040503050406030204" pitchFamily="18" charset="0"/>
                          </a:rPr>
                          <m:t>2(1+</m:t>
                        </m:r>
                        <m:r>
                          <m:rPr>
                            <m:sty m:val="p"/>
                          </m:rPr>
                          <a:rPr lang="el-GR" b="1" i="1" dirty="0">
                            <a:latin typeface="Cambria Math" panose="02040503050406030204" pitchFamily="18" charset="0"/>
                          </a:rPr>
                          <m:t>ν</m:t>
                        </m:r>
                        <m:r>
                          <a:rPr lang="en-GB" b="0" i="1" dirty="0" smtClean="0">
                            <a:latin typeface="Cambria Math" panose="02040503050406030204" pitchFamily="18" charset="0"/>
                          </a:rPr>
                          <m:t>)</m:t>
                        </m:r>
                      </m:den>
                    </m:f>
                  </m:oMath>
                </a14:m>
                <a:r>
                  <a:rPr lang="en-GB" dirty="0"/>
                  <a:t> </a:t>
                </a:r>
              </a:p>
            </p:txBody>
          </p:sp>
        </mc:Choice>
        <mc:Fallback xmlns="">
          <p:sp>
            <p:nvSpPr>
              <p:cNvPr id="5" name="TextBox 4"/>
              <p:cNvSpPr txBox="1">
                <a:spLocks noRot="1" noChangeAspect="1" noMove="1" noResize="1" noEditPoints="1" noAdjustHandles="1" noChangeArrowheads="1" noChangeShapeType="1" noTextEdit="1"/>
              </p:cNvSpPr>
              <p:nvPr/>
            </p:nvSpPr>
            <p:spPr>
              <a:xfrm>
                <a:off x="3923928" y="1412776"/>
                <a:ext cx="2520280" cy="521361"/>
              </a:xfrm>
              <a:prstGeom prst="rect">
                <a:avLst/>
              </a:prstGeom>
              <a:blipFill rotWithShape="0">
                <a:blip r:embed="rId3"/>
                <a:stretch>
                  <a:fillRect b="-7059"/>
                </a:stretch>
              </a:blipFill>
            </p:spPr>
            <p:txBody>
              <a:bodyPr/>
              <a:lstStyle/>
              <a:p>
                <a:r>
                  <a:rPr lang="en-GB">
                    <a:noFill/>
                  </a:rPr>
                  <a:t> </a:t>
                </a:r>
              </a:p>
            </p:txBody>
          </p:sp>
        </mc:Fallback>
      </mc:AlternateContent>
      <p:sp>
        <p:nvSpPr>
          <p:cNvPr id="6" name="TextBox 5"/>
          <p:cNvSpPr txBox="1"/>
          <p:nvPr/>
        </p:nvSpPr>
        <p:spPr>
          <a:xfrm>
            <a:off x="3779912" y="2141038"/>
            <a:ext cx="3384376" cy="369332"/>
          </a:xfrm>
          <a:prstGeom prst="rect">
            <a:avLst/>
          </a:prstGeom>
          <a:noFill/>
        </p:spPr>
        <p:txBody>
          <a:bodyPr wrap="square" rtlCol="0">
            <a:spAutoFit/>
          </a:bodyPr>
          <a:lstStyle/>
          <a:p>
            <a:r>
              <a:rPr lang="en-GB" dirty="0"/>
              <a:t>where G is Shear Modulus</a:t>
            </a:r>
          </a:p>
        </p:txBody>
      </p:sp>
      <p:sp>
        <p:nvSpPr>
          <p:cNvPr id="8" name="TextBox 7"/>
          <p:cNvSpPr txBox="1"/>
          <p:nvPr/>
        </p:nvSpPr>
        <p:spPr>
          <a:xfrm>
            <a:off x="457200" y="2988841"/>
            <a:ext cx="7236804" cy="461665"/>
          </a:xfrm>
          <a:prstGeom prst="rect">
            <a:avLst/>
          </a:prstGeom>
          <a:noFill/>
        </p:spPr>
        <p:txBody>
          <a:bodyPr wrap="square" rtlCol="0">
            <a:spAutoFit/>
          </a:bodyPr>
          <a:lstStyle/>
          <a:p>
            <a:r>
              <a:rPr lang="en-GB" sz="2400" dirty="0"/>
              <a:t>Hydrostatic Stress/strain and Bulk Modulus, K</a:t>
            </a:r>
          </a:p>
        </p:txBody>
      </p:sp>
      <mc:AlternateContent xmlns:mc="http://schemas.openxmlformats.org/markup-compatibility/2006">
        <mc:Choice xmlns:a14="http://schemas.microsoft.com/office/drawing/2010/main" Requires="a14">
          <p:sp>
            <p:nvSpPr>
              <p:cNvPr id="9" name="TextBox 8"/>
              <p:cNvSpPr txBox="1"/>
              <p:nvPr/>
            </p:nvSpPr>
            <p:spPr>
              <a:xfrm>
                <a:off x="1331640" y="3478607"/>
                <a:ext cx="6930770" cy="2322046"/>
              </a:xfrm>
              <a:prstGeom prst="rect">
                <a:avLst/>
              </a:prstGeom>
              <a:noFill/>
            </p:spPr>
            <p:txBody>
              <a:bodyPr wrap="square" rtlCol="0">
                <a:spAutoFit/>
              </a:bodyPr>
              <a:lstStyle/>
              <a:p>
                <a:r>
                  <a:rPr lang="en-GB" dirty="0"/>
                  <a:t>Hydrostatic stress = 1/3 (</a:t>
                </a:r>
                <a:r>
                  <a:rPr lang="el-GR" dirty="0"/>
                  <a:t>σ</a:t>
                </a:r>
                <a:r>
                  <a:rPr lang="en-GB" baseline="-25000" dirty="0"/>
                  <a:t>xx</a:t>
                </a:r>
                <a:r>
                  <a:rPr lang="en-GB" dirty="0"/>
                  <a:t>+ </a:t>
                </a:r>
                <a:r>
                  <a:rPr lang="el-GR" dirty="0"/>
                  <a:t>σ</a:t>
                </a:r>
                <a:r>
                  <a:rPr lang="en-GB" baseline="-25000" dirty="0" err="1"/>
                  <a:t>yy</a:t>
                </a:r>
                <a:r>
                  <a:rPr lang="en-GB" dirty="0"/>
                  <a:t> + </a:t>
                </a:r>
                <a:r>
                  <a:rPr lang="el-GR" dirty="0"/>
                  <a:t>σ</a:t>
                </a:r>
                <a:r>
                  <a:rPr lang="en-GB" baseline="-25000" dirty="0" err="1"/>
                  <a:t>zz</a:t>
                </a:r>
                <a:r>
                  <a:rPr lang="en-GB" dirty="0"/>
                  <a:t>) = p      pressure</a:t>
                </a:r>
              </a:p>
              <a:p>
                <a:r>
                  <a:rPr lang="en-GB" dirty="0"/>
                  <a:t>Hydrostatic Strain = (</a:t>
                </a:r>
                <a:r>
                  <a:rPr lang="el-GR" dirty="0"/>
                  <a:t>ϵ</a:t>
                </a:r>
                <a:r>
                  <a:rPr lang="en-GB" baseline="-25000" dirty="0"/>
                  <a:t>xx</a:t>
                </a:r>
                <a:r>
                  <a:rPr lang="en-GB" dirty="0"/>
                  <a:t> + </a:t>
                </a:r>
                <a:r>
                  <a:rPr lang="el-GR" dirty="0"/>
                  <a:t>ϵ </a:t>
                </a:r>
                <a:r>
                  <a:rPr lang="en-GB" baseline="-25000" dirty="0" err="1"/>
                  <a:t>yy</a:t>
                </a:r>
                <a:r>
                  <a:rPr lang="en-GB" dirty="0"/>
                  <a:t> + </a:t>
                </a:r>
                <a:r>
                  <a:rPr lang="el-GR" dirty="0"/>
                  <a:t>ϵ </a:t>
                </a:r>
                <a:r>
                  <a:rPr lang="en-GB" baseline="-25000" dirty="0" err="1"/>
                  <a:t>zz</a:t>
                </a:r>
                <a:r>
                  <a:rPr lang="en-GB" dirty="0"/>
                  <a:t>) =</a:t>
                </a:r>
                <a:r>
                  <a:rPr lang="el-GR" dirty="0"/>
                  <a:t> θ</a:t>
                </a:r>
                <a:endParaRPr lang="en-GB" dirty="0"/>
              </a:p>
              <a:p>
                <a:endParaRPr lang="en-GB" dirty="0"/>
              </a:p>
              <a:p>
                <a:r>
                  <a:rPr lang="en-GB" dirty="0"/>
                  <a:t>Bulk Modulus K :       p = K </a:t>
                </a:r>
                <a:r>
                  <a:rPr lang="el-GR" dirty="0"/>
                  <a:t>θ</a:t>
                </a:r>
                <a:r>
                  <a:rPr lang="en-GB" dirty="0"/>
                  <a:t>    </a:t>
                </a:r>
              </a:p>
              <a:p>
                <a:endParaRPr lang="en-GB"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𝐾</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𝐸</m:t>
                          </m:r>
                        </m:num>
                        <m:den>
                          <m:r>
                            <a:rPr lang="en-GB" b="0" i="1" smtClean="0">
                              <a:latin typeface="Cambria Math" panose="02040503050406030204" pitchFamily="18" charset="0"/>
                              <a:ea typeface="Cambria Math" panose="02040503050406030204" pitchFamily="18" charset="0"/>
                            </a:rPr>
                            <m:t>3(1−2</m:t>
                          </m:r>
                          <m:r>
                            <m:rPr>
                              <m:sty m:val="p"/>
                            </m:rPr>
                            <a:rPr lang="el-GR" b="1" i="1" dirty="0">
                              <a:latin typeface="Cambria Math" panose="02040503050406030204" pitchFamily="18" charset="0"/>
                            </a:rPr>
                            <m:t>ν</m:t>
                          </m:r>
                          <m:r>
                            <a:rPr lang="en-GB" b="0" i="1" dirty="0" smtClean="0">
                              <a:latin typeface="Cambria Math" panose="02040503050406030204" pitchFamily="18" charset="0"/>
                            </a:rPr>
                            <m:t>)</m:t>
                          </m:r>
                        </m:den>
                      </m:f>
                    </m:oMath>
                  </m:oMathPara>
                </a14:m>
                <a:endParaRPr lang="en-GB" dirty="0"/>
              </a:p>
              <a:p>
                <a:endParaRPr lang="en-GB" dirty="0"/>
              </a:p>
            </p:txBody>
          </p:sp>
        </mc:Choice>
        <mc:Fallback>
          <p:sp>
            <p:nvSpPr>
              <p:cNvPr id="9" name="TextBox 8"/>
              <p:cNvSpPr txBox="1">
                <a:spLocks noRot="1" noChangeAspect="1" noMove="1" noResize="1" noEditPoints="1" noAdjustHandles="1" noChangeArrowheads="1" noChangeShapeType="1" noTextEdit="1"/>
              </p:cNvSpPr>
              <p:nvPr/>
            </p:nvSpPr>
            <p:spPr>
              <a:xfrm>
                <a:off x="1331640" y="3478607"/>
                <a:ext cx="6930770" cy="2322046"/>
              </a:xfrm>
              <a:prstGeom prst="rect">
                <a:avLst/>
              </a:prstGeom>
              <a:blipFill>
                <a:blip r:embed="rId4"/>
                <a:stretch>
                  <a:fillRect l="-704" t="-1575"/>
                </a:stretch>
              </a:blipFill>
            </p:spPr>
            <p:txBody>
              <a:bodyPr/>
              <a:lstStyle/>
              <a:p>
                <a:r>
                  <a:rPr lang="en-GB">
                    <a:noFill/>
                  </a:rPr>
                  <a:t> </a:t>
                </a:r>
              </a:p>
            </p:txBody>
          </p:sp>
        </mc:Fallback>
      </mc:AlternateContent>
      <p:sp>
        <p:nvSpPr>
          <p:cNvPr id="10" name="TextBox 9"/>
          <p:cNvSpPr txBox="1"/>
          <p:nvPr/>
        </p:nvSpPr>
        <p:spPr>
          <a:xfrm>
            <a:off x="457200" y="5828754"/>
            <a:ext cx="7859216" cy="646331"/>
          </a:xfrm>
          <a:prstGeom prst="rect">
            <a:avLst/>
          </a:prstGeom>
          <a:noFill/>
        </p:spPr>
        <p:txBody>
          <a:bodyPr wrap="square" rtlCol="0">
            <a:spAutoFit/>
          </a:bodyPr>
          <a:lstStyle/>
          <a:p>
            <a:r>
              <a:rPr lang="en-GB" dirty="0"/>
              <a:t>The Deviatoric Stress Matrix is the Stress matrix with the Hydrostatic stress subtracted. Deviatoric =&gt; shape changing but volume unchanged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D0BDF-363F-ACB5-4996-4E9C33A15A73}"/>
              </a:ext>
            </a:extLst>
          </p:cNvPr>
          <p:cNvSpPr>
            <a:spLocks noGrp="1"/>
          </p:cNvSpPr>
          <p:nvPr>
            <p:ph type="title"/>
          </p:nvPr>
        </p:nvSpPr>
        <p:spPr/>
        <p:txBody>
          <a:bodyPr/>
          <a:lstStyle/>
          <a:p>
            <a:r>
              <a:rPr lang="en-GB" dirty="0"/>
              <a:t>Stress Invariants: I1, I2 , I3</a:t>
            </a:r>
          </a:p>
        </p:txBody>
      </p:sp>
      <p:sp>
        <p:nvSpPr>
          <p:cNvPr id="3" name="Content Placeholder 2">
            <a:extLst>
              <a:ext uri="{FF2B5EF4-FFF2-40B4-BE49-F238E27FC236}">
                <a16:creationId xmlns:a16="http://schemas.microsoft.com/office/drawing/2014/main" id="{991FDCDB-383F-2742-2195-B335C8B584AE}"/>
              </a:ext>
            </a:extLst>
          </p:cNvPr>
          <p:cNvSpPr>
            <a:spLocks noGrp="1"/>
          </p:cNvSpPr>
          <p:nvPr>
            <p:ph idx="1"/>
          </p:nvPr>
        </p:nvSpPr>
        <p:spPr>
          <a:xfrm>
            <a:off x="251520" y="1905000"/>
            <a:ext cx="8435280" cy="4114800"/>
          </a:xfrm>
        </p:spPr>
        <p:txBody>
          <a:bodyPr/>
          <a:lstStyle/>
          <a:p>
            <a:r>
              <a:rPr lang="en-GB" dirty="0"/>
              <a:t>Remember  stress matrix is</a:t>
            </a:r>
          </a:p>
          <a:p>
            <a:endParaRPr lang="en-GB" dirty="0"/>
          </a:p>
          <a:p>
            <a:r>
              <a:rPr lang="en-GB" dirty="0"/>
              <a:t>Stress invariants are properties that do not change with coordinate system</a:t>
            </a:r>
          </a:p>
          <a:p>
            <a:r>
              <a:rPr lang="en-GB" dirty="0"/>
              <a:t>I1 = ( </a:t>
            </a:r>
            <a:r>
              <a:rPr lang="el-GR" dirty="0"/>
              <a:t>σ</a:t>
            </a:r>
            <a:r>
              <a:rPr lang="en-GB" baseline="-25000" dirty="0"/>
              <a:t>x</a:t>
            </a:r>
            <a:r>
              <a:rPr lang="en-GB" dirty="0"/>
              <a:t> + </a:t>
            </a:r>
            <a:r>
              <a:rPr lang="el-GR" dirty="0"/>
              <a:t>σ</a:t>
            </a:r>
            <a:r>
              <a:rPr lang="en-GB" baseline="-25000" dirty="0"/>
              <a:t>y</a:t>
            </a:r>
            <a:r>
              <a:rPr lang="en-GB" dirty="0"/>
              <a:t>  + </a:t>
            </a:r>
            <a:r>
              <a:rPr lang="el-GR" dirty="0"/>
              <a:t>σ</a:t>
            </a:r>
            <a:r>
              <a:rPr lang="en-GB" baseline="-25000" dirty="0"/>
              <a:t>z</a:t>
            </a:r>
            <a:r>
              <a:rPr lang="en-GB" dirty="0"/>
              <a:t>)</a:t>
            </a:r>
          </a:p>
          <a:p>
            <a:r>
              <a:rPr lang="en-GB" dirty="0"/>
              <a:t>I2 = Minor of </a:t>
            </a:r>
            <a:r>
              <a:rPr lang="el-GR" dirty="0"/>
              <a:t>σ</a:t>
            </a:r>
            <a:r>
              <a:rPr lang="en-GB" baseline="-25000" dirty="0"/>
              <a:t>x </a:t>
            </a:r>
            <a:r>
              <a:rPr lang="en-GB" dirty="0"/>
              <a:t>+</a:t>
            </a:r>
            <a:r>
              <a:rPr lang="en-GB" baseline="-25000" dirty="0"/>
              <a:t> </a:t>
            </a:r>
            <a:r>
              <a:rPr lang="en-GB" dirty="0"/>
              <a:t>Minor of </a:t>
            </a:r>
            <a:r>
              <a:rPr lang="el-GR" dirty="0"/>
              <a:t>σ</a:t>
            </a:r>
            <a:r>
              <a:rPr lang="en-GB" baseline="-25000" dirty="0"/>
              <a:t>y </a:t>
            </a:r>
            <a:r>
              <a:rPr lang="en-GB" dirty="0"/>
              <a:t>+</a:t>
            </a:r>
            <a:r>
              <a:rPr lang="en-GB" baseline="-25000" dirty="0"/>
              <a:t> </a:t>
            </a:r>
            <a:r>
              <a:rPr lang="en-GB" dirty="0">
                <a:effectLst>
                  <a:outerShdw blurRad="38100" dist="38100" dir="2700000" algn="tl">
                    <a:srgbClr val="000000">
                      <a:alpha val="43137"/>
                    </a:srgbClr>
                  </a:outerShdw>
                </a:effectLst>
              </a:rPr>
              <a:t>Minor of </a:t>
            </a:r>
            <a:r>
              <a:rPr lang="el-GR" dirty="0"/>
              <a:t>σ</a:t>
            </a:r>
            <a:r>
              <a:rPr lang="en-GB" baseline="-25000" dirty="0"/>
              <a:t>z</a:t>
            </a:r>
          </a:p>
          <a:p>
            <a:r>
              <a:rPr lang="en-GB" dirty="0"/>
              <a:t>I3 = determinant of stress matrix</a:t>
            </a:r>
          </a:p>
          <a:p>
            <a:r>
              <a:rPr lang="en-GB" sz="2000" dirty="0"/>
              <a:t>See for example </a:t>
            </a:r>
            <a:r>
              <a:rPr lang="en-US" sz="2000" dirty="0">
                <a:hlinkClick r:id="rId2"/>
              </a:rPr>
              <a:t>HOW ARE STRESS INVARIANTS CALCULATED? | MECHANICS OF SOLIDS | Lec-9 - YouTube</a:t>
            </a:r>
            <a:endParaRPr lang="en-GB" sz="2000" dirty="0"/>
          </a:p>
          <a:p>
            <a:endParaRPr lang="en-GB" dirty="0"/>
          </a:p>
          <a:p>
            <a:endParaRPr lang="en-GB" dirty="0"/>
          </a:p>
          <a:p>
            <a:endParaRPr lang="en-GB" dirty="0"/>
          </a:p>
          <a:p>
            <a:endParaRPr lang="en-GB" baseline="-25000" dirty="0"/>
          </a:p>
        </p:txBody>
      </p:sp>
      <p:pic>
        <p:nvPicPr>
          <p:cNvPr id="4" name="Content Placeholder 6">
            <a:extLst>
              <a:ext uri="{FF2B5EF4-FFF2-40B4-BE49-F238E27FC236}">
                <a16:creationId xmlns:a16="http://schemas.microsoft.com/office/drawing/2014/main" id="{1C2DFC64-240C-80BF-CB63-EE666E5667E5}"/>
              </a:ext>
            </a:extLst>
          </p:cNvPr>
          <p:cNvPicPr>
            <a:picLocks noChangeAspect="1"/>
          </p:cNvPicPr>
          <p:nvPr/>
        </p:nvPicPr>
        <p:blipFill rotWithShape="1">
          <a:blip r:embed="rId3"/>
          <a:srcRect l="69118" t="51223" r="7503" b="12194"/>
          <a:stretch/>
        </p:blipFill>
        <p:spPr bwMode="auto">
          <a:xfrm>
            <a:off x="6084168" y="2060848"/>
            <a:ext cx="1656184"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3237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6FB6293-7477-4C22-BDB6-9E40374E23CD}"/>
              </a:ext>
            </a:extLst>
          </p:cNvPr>
          <p:cNvSpPr>
            <a:spLocks noGrp="1" noChangeArrowheads="1"/>
          </p:cNvSpPr>
          <p:nvPr>
            <p:ph type="title"/>
          </p:nvPr>
        </p:nvSpPr>
        <p:spPr/>
        <p:txBody>
          <a:bodyPr/>
          <a:lstStyle/>
          <a:p>
            <a:pPr eaLnBrk="1" hangingPunct="1">
              <a:defRPr/>
            </a:pPr>
            <a:r>
              <a:rPr lang="en-GB" altLang="en-US" sz="4000"/>
              <a:t>Hooke’s Law in Compliance form for isotropic material</a:t>
            </a:r>
          </a:p>
        </p:txBody>
      </p:sp>
      <p:pic>
        <p:nvPicPr>
          <p:cNvPr id="9219" name="Picture 4" descr="Hooke4IsoB">
            <a:extLst>
              <a:ext uri="{FF2B5EF4-FFF2-40B4-BE49-F238E27FC236}">
                <a16:creationId xmlns:a16="http://schemas.microsoft.com/office/drawing/2014/main" id="{B7BD429F-F65D-4607-8970-529F3D7A2C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1989138"/>
            <a:ext cx="5400675" cy="2535237"/>
          </a:xfrm>
          <a:prstGeom prst="rect">
            <a:avLst/>
          </a:prstGeom>
          <a:solidFill>
            <a:schemeClr val="tx1"/>
          </a:solidFill>
          <a:ln>
            <a:noFill/>
          </a:ln>
        </p:spPr>
      </p:pic>
      <p:sp>
        <p:nvSpPr>
          <p:cNvPr id="9220" name="Text Box 5">
            <a:extLst>
              <a:ext uri="{FF2B5EF4-FFF2-40B4-BE49-F238E27FC236}">
                <a16:creationId xmlns:a16="http://schemas.microsoft.com/office/drawing/2014/main" id="{DF470BCC-AF07-4941-830E-4CA5BA822E6A}"/>
              </a:ext>
            </a:extLst>
          </p:cNvPr>
          <p:cNvSpPr txBox="1">
            <a:spLocks noChangeArrowheads="1"/>
          </p:cNvSpPr>
          <p:nvPr/>
        </p:nvSpPr>
        <p:spPr bwMode="auto">
          <a:xfrm>
            <a:off x="2916238" y="5085184"/>
            <a:ext cx="201580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r>
              <a:rPr lang="el-GR" altLang="en-US" b="1" dirty="0">
                <a:latin typeface="Arial" panose="020B0604020202020204" pitchFamily="34" charset="0"/>
              </a:rPr>
              <a:t>ε</a:t>
            </a:r>
            <a:r>
              <a:rPr lang="en-GB" altLang="en-US" dirty="0">
                <a:latin typeface="Arial" panose="020B0604020202020204" pitchFamily="34" charset="0"/>
              </a:rPr>
              <a:t>    = </a:t>
            </a:r>
            <a:r>
              <a:rPr lang="en-GB" altLang="en-US" b="1" dirty="0">
                <a:latin typeface="Arial" panose="020B0604020202020204" pitchFamily="34" charset="0"/>
              </a:rPr>
              <a:t>S</a:t>
            </a:r>
            <a:r>
              <a:rPr lang="en-GB" altLang="en-US" dirty="0">
                <a:latin typeface="Arial" panose="020B0604020202020204" pitchFamily="34" charset="0"/>
              </a:rPr>
              <a:t>· </a:t>
            </a:r>
            <a:r>
              <a:rPr lang="el-GR" altLang="en-US" b="1" dirty="0">
                <a:latin typeface="Arial" panose="020B0604020202020204" pitchFamily="34" charset="0"/>
              </a:rPr>
              <a:t>σ</a:t>
            </a:r>
            <a:endParaRPr lang="en-GB" altLang="en-US" b="1" dirty="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999-B18A-73C5-253D-614F8816E95D}"/>
              </a:ext>
            </a:extLst>
          </p:cNvPr>
          <p:cNvSpPr>
            <a:spLocks noGrp="1"/>
          </p:cNvSpPr>
          <p:nvPr>
            <p:ph type="title"/>
          </p:nvPr>
        </p:nvSpPr>
        <p:spPr/>
        <p:txBody>
          <a:bodyPr/>
          <a:lstStyle/>
          <a:p>
            <a:r>
              <a:rPr lang="en-GB" dirty="0"/>
              <a:t>Principal Stresses</a:t>
            </a:r>
          </a:p>
        </p:txBody>
      </p:sp>
      <p:sp>
        <p:nvSpPr>
          <p:cNvPr id="3" name="Content Placeholder 2">
            <a:extLst>
              <a:ext uri="{FF2B5EF4-FFF2-40B4-BE49-F238E27FC236}">
                <a16:creationId xmlns:a16="http://schemas.microsoft.com/office/drawing/2014/main" id="{E7A4EF31-2122-A187-B358-E1CEDFF2F585}"/>
              </a:ext>
            </a:extLst>
          </p:cNvPr>
          <p:cNvSpPr>
            <a:spLocks noGrp="1"/>
          </p:cNvSpPr>
          <p:nvPr>
            <p:ph idx="1"/>
          </p:nvPr>
        </p:nvSpPr>
        <p:spPr/>
        <p:txBody>
          <a:bodyPr/>
          <a:lstStyle/>
          <a:p>
            <a:r>
              <a:rPr lang="en-GB" dirty="0"/>
              <a:t> If we rotate a material point there is an angle: which gives the max principal stress </a:t>
            </a:r>
            <a:r>
              <a:rPr lang="el-GR" dirty="0"/>
              <a:t>σ</a:t>
            </a:r>
            <a:r>
              <a:rPr lang="en-GB" baseline="-25000" dirty="0"/>
              <a:t>1</a:t>
            </a:r>
            <a:r>
              <a:rPr lang="en-GB" dirty="0"/>
              <a:t>    and it is the max direct stress when shear stress is zero , while </a:t>
            </a:r>
            <a:r>
              <a:rPr lang="el-GR" dirty="0"/>
              <a:t>σ</a:t>
            </a:r>
            <a:r>
              <a:rPr lang="en-GB" baseline="-25000" dirty="0"/>
              <a:t>2 </a:t>
            </a:r>
            <a:r>
              <a:rPr lang="en-GB" dirty="0"/>
              <a:t> is the min direct stress when shear stress is zero </a:t>
            </a:r>
          </a:p>
          <a:p>
            <a:r>
              <a:rPr lang="en-GB" dirty="0"/>
              <a:t>  A good introductory video of explaining max principal stress </a:t>
            </a:r>
            <a:r>
              <a:rPr lang="el-GR" dirty="0"/>
              <a:t>σ</a:t>
            </a:r>
            <a:r>
              <a:rPr lang="en-GB" baseline="-25000" dirty="0"/>
              <a:t>1</a:t>
            </a:r>
            <a:r>
              <a:rPr lang="en-GB" dirty="0"/>
              <a:t> and  min principal stress </a:t>
            </a:r>
            <a:r>
              <a:rPr lang="el-GR" dirty="0"/>
              <a:t>σ</a:t>
            </a:r>
            <a:r>
              <a:rPr lang="en-GB" baseline="-25000" dirty="0"/>
              <a:t>2</a:t>
            </a:r>
            <a:r>
              <a:rPr lang="en-GB" dirty="0"/>
              <a:t> is </a:t>
            </a:r>
            <a:r>
              <a:rPr lang="en-US" sz="3200" dirty="0">
                <a:hlinkClick r:id="rId2"/>
              </a:rPr>
              <a:t>Understanding Stress Transformation and Mohr's Circle (youtube.com)</a:t>
            </a:r>
            <a:endParaRPr lang="en-GB" sz="3200" dirty="0"/>
          </a:p>
          <a:p>
            <a:r>
              <a:rPr lang="en-GB" dirty="0"/>
              <a:t> </a:t>
            </a:r>
          </a:p>
        </p:txBody>
      </p:sp>
    </p:spTree>
    <p:extLst>
      <p:ext uri="{BB962C8B-B14F-4D97-AF65-F5344CB8AC3E}">
        <p14:creationId xmlns:p14="http://schemas.microsoft.com/office/powerpoint/2010/main" val="2030812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01C6A27-980E-4039-91E4-AA61528C903D}"/>
              </a:ext>
            </a:extLst>
          </p:cNvPr>
          <p:cNvSpPr>
            <a:spLocks noGrp="1" noChangeArrowheads="1"/>
          </p:cNvSpPr>
          <p:nvPr>
            <p:ph type="title"/>
          </p:nvPr>
        </p:nvSpPr>
        <p:spPr/>
        <p:txBody>
          <a:bodyPr/>
          <a:lstStyle/>
          <a:p>
            <a:pPr eaLnBrk="1" hangingPunct="1">
              <a:defRPr/>
            </a:pPr>
            <a:r>
              <a:rPr lang="en-GB" altLang="en-US" dirty="0"/>
              <a:t>Thermally induced stresses</a:t>
            </a:r>
            <a:endParaRPr lang="en-US" altLang="en-US" dirty="0"/>
          </a:p>
        </p:txBody>
      </p:sp>
      <p:sp>
        <p:nvSpPr>
          <p:cNvPr id="36867" name="Rectangle 3">
            <a:extLst>
              <a:ext uri="{FF2B5EF4-FFF2-40B4-BE49-F238E27FC236}">
                <a16:creationId xmlns:a16="http://schemas.microsoft.com/office/drawing/2014/main" id="{5316D982-670D-42DA-A08C-66389A51CF0D}"/>
              </a:ext>
            </a:extLst>
          </p:cNvPr>
          <p:cNvSpPr>
            <a:spLocks noGrp="1" noChangeArrowheads="1"/>
          </p:cNvSpPr>
          <p:nvPr>
            <p:ph type="body" idx="1"/>
          </p:nvPr>
        </p:nvSpPr>
        <p:spPr/>
        <p:txBody>
          <a:bodyPr/>
          <a:lstStyle/>
          <a:p>
            <a:pPr eaLnBrk="1" hangingPunct="1">
              <a:lnSpc>
                <a:spcPct val="90000"/>
              </a:lnSpc>
              <a:defRPr/>
            </a:pPr>
            <a:r>
              <a:rPr lang="en-GB" altLang="en-US" dirty="0"/>
              <a:t>Stresses that arise from temperature gradients:</a:t>
            </a:r>
          </a:p>
          <a:p>
            <a:pPr eaLnBrk="1" hangingPunct="1">
              <a:lnSpc>
                <a:spcPct val="90000"/>
              </a:lnSpc>
              <a:defRPr/>
            </a:pPr>
            <a:endParaRPr lang="en-GB" altLang="en-US" dirty="0"/>
          </a:p>
          <a:p>
            <a:pPr eaLnBrk="1" hangingPunct="1">
              <a:lnSpc>
                <a:spcPct val="90000"/>
              </a:lnSpc>
              <a:buFontTx/>
              <a:buNone/>
              <a:defRPr/>
            </a:pPr>
            <a:r>
              <a:rPr lang="en-GB" altLang="en-US" dirty="0">
                <a:cs typeface="Arial" pitchFamily="34" charset="0"/>
              </a:rPr>
              <a:t>			</a:t>
            </a:r>
            <a:r>
              <a:rPr lang="el-GR" altLang="en-US" dirty="0">
                <a:cs typeface="Arial" pitchFamily="34" charset="0"/>
              </a:rPr>
              <a:t>σ</a:t>
            </a:r>
            <a:r>
              <a:rPr lang="en-GB" altLang="en-US" dirty="0">
                <a:cs typeface="Arial" pitchFamily="34" charset="0"/>
              </a:rPr>
              <a:t>= 	</a:t>
            </a:r>
            <a:r>
              <a:rPr lang="en-GB" altLang="en-US" u="sng" dirty="0">
                <a:cs typeface="Arial" pitchFamily="34" charset="0"/>
              </a:rPr>
              <a:t>E</a:t>
            </a:r>
            <a:r>
              <a:rPr lang="el-GR" altLang="en-US" u="sng" dirty="0">
                <a:latin typeface="Calibri" panose="020F0502020204030204" pitchFamily="34" charset="0"/>
                <a:cs typeface="Calibri" panose="020F0502020204030204" pitchFamily="34" charset="0"/>
              </a:rPr>
              <a:t>α</a:t>
            </a:r>
            <a:r>
              <a:rPr lang="el-GR" altLang="en-US" u="sng" dirty="0">
                <a:cs typeface="Arial" pitchFamily="34" charset="0"/>
              </a:rPr>
              <a:t>Δ</a:t>
            </a:r>
            <a:r>
              <a:rPr lang="en-GB" altLang="en-US" u="sng" dirty="0">
                <a:cs typeface="Arial" pitchFamily="34" charset="0"/>
              </a:rPr>
              <a:t>T</a:t>
            </a:r>
          </a:p>
          <a:p>
            <a:pPr eaLnBrk="1" hangingPunct="1">
              <a:lnSpc>
                <a:spcPct val="90000"/>
              </a:lnSpc>
              <a:buFontTx/>
              <a:buNone/>
              <a:defRPr/>
            </a:pPr>
            <a:r>
              <a:rPr lang="en-GB" altLang="en-US" dirty="0">
                <a:cs typeface="Arial" pitchFamily="34" charset="0"/>
              </a:rPr>
              <a:t>				(1- </a:t>
            </a:r>
            <a:r>
              <a:rPr lang="el-GR" altLang="en-US" dirty="0">
                <a:latin typeface="Calibri" panose="020F0502020204030204" pitchFamily="34" charset="0"/>
                <a:cs typeface="Calibri" panose="020F0502020204030204" pitchFamily="34" charset="0"/>
              </a:rPr>
              <a:t>ν</a:t>
            </a:r>
            <a:r>
              <a:rPr lang="en-GB" altLang="en-US" dirty="0">
                <a:cs typeface="Arial" pitchFamily="34" charset="0"/>
              </a:rPr>
              <a:t>)</a:t>
            </a:r>
          </a:p>
          <a:p>
            <a:pPr eaLnBrk="1" hangingPunct="1">
              <a:lnSpc>
                <a:spcPct val="90000"/>
              </a:lnSpc>
              <a:buFontTx/>
              <a:buNone/>
              <a:defRPr/>
            </a:pPr>
            <a:endParaRPr lang="en-GB" altLang="en-US" dirty="0">
              <a:cs typeface="Arial" pitchFamily="34" charset="0"/>
            </a:endParaRPr>
          </a:p>
          <a:p>
            <a:pPr eaLnBrk="1" hangingPunct="1">
              <a:lnSpc>
                <a:spcPct val="90000"/>
              </a:lnSpc>
              <a:buFontTx/>
              <a:buNone/>
              <a:defRPr/>
            </a:pPr>
            <a:r>
              <a:rPr lang="en-GB" altLang="en-US" dirty="0">
                <a:cs typeface="Arial" pitchFamily="34" charset="0"/>
              </a:rPr>
              <a:t>Where </a:t>
            </a:r>
            <a:r>
              <a:rPr lang="el-GR" altLang="en-US" u="sng" dirty="0">
                <a:latin typeface="Calibri" panose="020F0502020204030204" pitchFamily="34" charset="0"/>
                <a:cs typeface="Calibri" panose="020F0502020204030204" pitchFamily="34" charset="0"/>
              </a:rPr>
              <a:t>α</a:t>
            </a:r>
            <a:r>
              <a:rPr lang="en-GB" altLang="en-US" dirty="0">
                <a:cs typeface="Arial" pitchFamily="34" charset="0"/>
              </a:rPr>
              <a:t> is CTE , E is elastic modulus and </a:t>
            </a:r>
            <a:r>
              <a:rPr lang="el-GR" altLang="en-US" dirty="0">
                <a:latin typeface="Calibri" panose="020F0502020204030204" pitchFamily="34" charset="0"/>
                <a:cs typeface="Calibri" panose="020F0502020204030204" pitchFamily="34" charset="0"/>
              </a:rPr>
              <a:t>ν</a:t>
            </a:r>
            <a:r>
              <a:rPr lang="en-GB" altLang="en-US" dirty="0">
                <a:cs typeface="Arial" pitchFamily="34" charset="0"/>
              </a:rPr>
              <a:t> is Poisson ratio</a:t>
            </a:r>
            <a:endParaRPr lang="el-GR" altLang="en-US" dirty="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92100"/>
            <a:ext cx="9001000" cy="1480716"/>
          </a:xfrm>
        </p:spPr>
        <p:txBody>
          <a:bodyPr/>
          <a:lstStyle/>
          <a:p>
            <a:r>
              <a:rPr lang="en-GB" dirty="0"/>
              <a:t>Stress Analysis using thermography</a:t>
            </a:r>
          </a:p>
        </p:txBody>
      </p:sp>
      <p:sp>
        <p:nvSpPr>
          <p:cNvPr id="3" name="Content Placeholder 2"/>
          <p:cNvSpPr>
            <a:spLocks noGrp="1"/>
          </p:cNvSpPr>
          <p:nvPr>
            <p:ph idx="1"/>
          </p:nvPr>
        </p:nvSpPr>
        <p:spPr>
          <a:xfrm>
            <a:off x="323528" y="1484784"/>
            <a:ext cx="8229600" cy="4114800"/>
          </a:xfrm>
        </p:spPr>
        <p:txBody>
          <a:bodyPr/>
          <a:lstStyle/>
          <a:p>
            <a:r>
              <a:rPr lang="en-GB" dirty="0"/>
              <a:t>Case Study: Identification of defects in CFRP aerospace panels due to stone impact.</a:t>
            </a:r>
          </a:p>
          <a:p>
            <a:endParaRPr lang="en-GB" dirty="0"/>
          </a:p>
        </p:txBody>
      </p:sp>
    </p:spTree>
    <p:extLst>
      <p:ext uri="{BB962C8B-B14F-4D97-AF65-F5344CB8AC3E}">
        <p14:creationId xmlns:p14="http://schemas.microsoft.com/office/powerpoint/2010/main" val="2184470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99572"/>
            <a:ext cx="8229600" cy="4114800"/>
          </a:xfrm>
        </p:spPr>
        <p:txBody>
          <a:bodyPr/>
          <a:lstStyle/>
          <a:p>
            <a:r>
              <a:rPr lang="en-GB" dirty="0"/>
              <a:t>High Frame rate IR camera on reverse side of impacted plate:</a:t>
            </a:r>
          </a:p>
        </p:txBody>
      </p:sp>
      <p:pic>
        <p:nvPicPr>
          <p:cNvPr id="4" name="Picture 3" descr="C:\Users\Pavan\Pictures\Iphone Aug 2015\Gas gun trials\IMG_0455.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9587" y="1634647"/>
            <a:ext cx="3856355" cy="2879725"/>
          </a:xfrm>
          <a:prstGeom prst="rect">
            <a:avLst/>
          </a:prstGeom>
          <a:noFill/>
          <a:ln>
            <a:noFill/>
          </a:ln>
        </p:spPr>
      </p:pic>
      <p:pic>
        <p:nvPicPr>
          <p:cNvPr id="5" name="Picture 4" descr="C:\Users\Pavan\Pictures\Iphone Aug 2015\Gas gun trials\IMG_0456.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2170" y="1196752"/>
            <a:ext cx="2284730" cy="3059430"/>
          </a:xfrm>
          <a:prstGeom prst="rect">
            <a:avLst/>
          </a:prstGeom>
          <a:noFill/>
          <a:ln>
            <a:noFill/>
          </a:ln>
        </p:spPr>
      </p:pic>
    </p:spTree>
    <p:extLst>
      <p:ext uri="{BB962C8B-B14F-4D97-AF65-F5344CB8AC3E}">
        <p14:creationId xmlns:p14="http://schemas.microsoft.com/office/powerpoint/2010/main" val="4075482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7" y="288977"/>
            <a:ext cx="8544371" cy="835767"/>
          </a:xfrm>
        </p:spPr>
        <p:txBody>
          <a:bodyPr/>
          <a:lstStyle/>
          <a:p>
            <a:r>
              <a:rPr lang="en-GB" dirty="0"/>
              <a:t>Transient Stress at time of impact: high frame rate capture</a:t>
            </a:r>
          </a:p>
          <a:p>
            <a:pPr marL="0" indent="0">
              <a:buNone/>
            </a:pPr>
            <a:endParaRPr lang="en-GB" dirty="0"/>
          </a:p>
        </p:txBody>
      </p:sp>
      <p:pic>
        <p:nvPicPr>
          <p:cNvPr id="5" name="Picture 4"/>
          <p:cNvPicPr/>
          <p:nvPr/>
        </p:nvPicPr>
        <p:blipFill>
          <a:blip r:embed="rId2" cstate="print">
            <a:extLst>
              <a:ext uri="{28A0092B-C50C-407E-A947-70E740481C1C}">
                <a14:useLocalDpi xmlns:a14="http://schemas.microsoft.com/office/drawing/2010/main" val="0"/>
              </a:ext>
            </a:extLst>
          </a:blip>
          <a:stretch>
            <a:fillRect/>
          </a:stretch>
        </p:blipFill>
        <p:spPr>
          <a:xfrm>
            <a:off x="4788024" y="1066021"/>
            <a:ext cx="4079875" cy="3059430"/>
          </a:xfrm>
          <a:prstGeom prst="rect">
            <a:avLst/>
          </a:prstGeom>
        </p:spPr>
      </p:pic>
      <p:pic>
        <p:nvPicPr>
          <p:cNvPr id="6" name="Picture 5"/>
          <p:cNvPicPr/>
          <p:nvPr/>
        </p:nvPicPr>
        <p:blipFill>
          <a:blip r:embed="rId3" cstate="print">
            <a:extLst>
              <a:ext uri="{28A0092B-C50C-407E-A947-70E740481C1C}">
                <a14:useLocalDpi xmlns:a14="http://schemas.microsoft.com/office/drawing/2010/main" val="0"/>
              </a:ext>
            </a:extLst>
          </a:blip>
          <a:stretch>
            <a:fillRect/>
          </a:stretch>
        </p:blipFill>
        <p:spPr>
          <a:xfrm>
            <a:off x="2267744" y="4437112"/>
            <a:ext cx="5205730" cy="1956435"/>
          </a:xfrm>
          <a:prstGeom prst="rect">
            <a:avLst/>
          </a:prstGeom>
        </p:spPr>
      </p:pic>
      <p:pic>
        <p:nvPicPr>
          <p:cNvPr id="7" name="Picture 6"/>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8" y="1273300"/>
            <a:ext cx="3613150" cy="2699385"/>
          </a:xfrm>
          <a:prstGeom prst="rect">
            <a:avLst/>
          </a:prstGeom>
          <a:noFill/>
          <a:ln>
            <a:noFill/>
          </a:ln>
        </p:spPr>
      </p:pic>
    </p:spTree>
    <p:extLst>
      <p:ext uri="{BB962C8B-B14F-4D97-AF65-F5344CB8AC3E}">
        <p14:creationId xmlns:p14="http://schemas.microsoft.com/office/powerpoint/2010/main" val="2008323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Thermoelastic</a:t>
            </a:r>
            <a:r>
              <a:rPr lang="en-GB" dirty="0"/>
              <a:t> Stress Analysis  TSA: post impact inspection</a:t>
            </a:r>
          </a:p>
        </p:txBody>
      </p:sp>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69720" y="1844824"/>
            <a:ext cx="3526215" cy="4536504"/>
          </a:xfrm>
          <a:prstGeom prst="rect">
            <a:avLst/>
          </a:prstGeom>
          <a:noFill/>
          <a:ln>
            <a:noFill/>
          </a:ln>
        </p:spPr>
      </p:pic>
      <p:graphicFrame>
        <p:nvGraphicFramePr>
          <p:cNvPr id="5" name="Table 4"/>
          <p:cNvGraphicFramePr>
            <a:graphicFrameLocks noGrp="1"/>
          </p:cNvGraphicFramePr>
          <p:nvPr>
            <p:extLst>
              <p:ext uri="{D42A27DB-BD31-4B8C-83A1-F6EECF244321}">
                <p14:modId xmlns:p14="http://schemas.microsoft.com/office/powerpoint/2010/main" val="1642796429"/>
              </p:ext>
            </p:extLst>
          </p:nvPr>
        </p:nvGraphicFramePr>
        <p:xfrm>
          <a:off x="4211960" y="1928656"/>
          <a:ext cx="2890664" cy="2184420"/>
        </p:xfrm>
        <a:graphic>
          <a:graphicData uri="http://schemas.openxmlformats.org/drawingml/2006/table">
            <a:tbl>
              <a:tblPr firstRow="1" firstCol="1" bandRow="1">
                <a:tableStyleId>{5C22544A-7EE6-4342-B048-85BDC9FD1C3A}</a:tableStyleId>
              </a:tblPr>
              <a:tblGrid>
                <a:gridCol w="1445332">
                  <a:extLst>
                    <a:ext uri="{9D8B030D-6E8A-4147-A177-3AD203B41FA5}">
                      <a16:colId xmlns:a16="http://schemas.microsoft.com/office/drawing/2014/main" val="2178712340"/>
                    </a:ext>
                  </a:extLst>
                </a:gridCol>
                <a:gridCol w="1445332">
                  <a:extLst>
                    <a:ext uri="{9D8B030D-6E8A-4147-A177-3AD203B41FA5}">
                      <a16:colId xmlns:a16="http://schemas.microsoft.com/office/drawing/2014/main" val="4184782279"/>
                    </a:ext>
                  </a:extLst>
                </a:gridCol>
              </a:tblGrid>
              <a:tr h="538500">
                <a:tc>
                  <a:txBody>
                    <a:bodyPr/>
                    <a:lstStyle/>
                    <a:p>
                      <a:pPr algn="just">
                        <a:lnSpc>
                          <a:spcPct val="150000"/>
                        </a:lnSpc>
                        <a:spcAft>
                          <a:spcPts val="0"/>
                        </a:spcAft>
                      </a:pPr>
                      <a:r>
                        <a:rPr lang="en-GB" sz="1200">
                          <a:effectLst/>
                        </a:rPr>
                        <a:t>Description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Settings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64280462"/>
                  </a:ext>
                </a:extLst>
              </a:tr>
              <a:tr h="544268">
                <a:tc>
                  <a:txBody>
                    <a:bodyPr/>
                    <a:lstStyle/>
                    <a:p>
                      <a:pPr algn="just">
                        <a:lnSpc>
                          <a:spcPct val="150000"/>
                        </a:lnSpc>
                        <a:spcAft>
                          <a:spcPts val="0"/>
                        </a:spcAft>
                      </a:pPr>
                      <a:r>
                        <a:rPr lang="en-GB" sz="1200">
                          <a:effectLst/>
                        </a:rPr>
                        <a:t>Synchronisation frequency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9.998Hz</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0374422"/>
                  </a:ext>
                </a:extLst>
              </a:tr>
              <a:tr h="544268">
                <a:tc>
                  <a:txBody>
                    <a:bodyPr/>
                    <a:lstStyle/>
                    <a:p>
                      <a:pPr algn="just">
                        <a:lnSpc>
                          <a:spcPct val="150000"/>
                        </a:lnSpc>
                        <a:spcAft>
                          <a:spcPts val="0"/>
                        </a:spcAft>
                      </a:pPr>
                      <a:r>
                        <a:rPr lang="en-GB" sz="1200">
                          <a:effectLst/>
                        </a:rPr>
                        <a:t>Acquisition frequency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25Hz</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2345398"/>
                  </a:ext>
                </a:extLst>
              </a:tr>
              <a:tr h="544268">
                <a:tc>
                  <a:txBody>
                    <a:bodyPr/>
                    <a:lstStyle/>
                    <a:p>
                      <a:pPr algn="just">
                        <a:lnSpc>
                          <a:spcPct val="150000"/>
                        </a:lnSpc>
                        <a:spcAft>
                          <a:spcPts val="0"/>
                        </a:spcAft>
                      </a:pPr>
                      <a:r>
                        <a:rPr lang="en-GB" sz="1200">
                          <a:effectLst/>
                        </a:rPr>
                        <a:t>Acquisition length</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dirty="0">
                          <a:effectLst/>
                        </a:rPr>
                        <a:t>500 frames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0683978"/>
                  </a:ext>
                </a:extLst>
              </a:tr>
            </a:tbl>
          </a:graphicData>
        </a:graphic>
      </p:graphicFrame>
      <p:pic>
        <p:nvPicPr>
          <p:cNvPr id="6" name="Picture 5"/>
          <p:cNvPicPr/>
          <p:nvPr/>
        </p:nvPicPr>
        <p:blipFill>
          <a:blip r:embed="rId3" cstate="print">
            <a:extLst>
              <a:ext uri="{28A0092B-C50C-407E-A947-70E740481C1C}">
                <a14:useLocalDpi xmlns:a14="http://schemas.microsoft.com/office/drawing/2010/main" val="0"/>
              </a:ext>
            </a:extLst>
          </a:blip>
          <a:stretch>
            <a:fillRect/>
          </a:stretch>
        </p:blipFill>
        <p:spPr>
          <a:xfrm>
            <a:off x="4139952" y="4293096"/>
            <a:ext cx="4680520" cy="2031365"/>
          </a:xfrm>
          <a:prstGeom prst="rect">
            <a:avLst/>
          </a:prstGeom>
        </p:spPr>
      </p:pic>
    </p:spTree>
    <p:extLst>
      <p:ext uri="{BB962C8B-B14F-4D97-AF65-F5344CB8AC3E}">
        <p14:creationId xmlns:p14="http://schemas.microsoft.com/office/powerpoint/2010/main" val="815826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51107551"/>
      </p:ext>
    </p:extLst>
  </p:cSld>
  <p:clrMapOvr>
    <a:masterClrMapping/>
  </p:clrMapOvr>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0</TotalTime>
  <Words>846</Words>
  <Application>Microsoft Office PowerPoint</Application>
  <PresentationFormat>On-screen Show (4:3)</PresentationFormat>
  <Paragraphs>95</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Cambria</vt:lpstr>
      <vt:lpstr>Cambria Math</vt:lpstr>
      <vt:lpstr>Tahoma</vt:lpstr>
      <vt:lpstr>Times New Roman</vt:lpstr>
      <vt:lpstr>Wingdings</vt:lpstr>
      <vt:lpstr>Ocean</vt:lpstr>
      <vt:lpstr>PowerPoint Presentation</vt:lpstr>
      <vt:lpstr>The Stress Tensor (or Stress Matrix)  </vt:lpstr>
      <vt:lpstr>PowerPoint Presentation</vt:lpstr>
      <vt:lpstr>PowerPoint Presentation</vt:lpstr>
      <vt:lpstr>Alternative notation</vt:lpstr>
      <vt:lpstr>Lamé constants</vt:lpstr>
      <vt:lpstr>Stress Invariants: I1, I2 , I3</vt:lpstr>
      <vt:lpstr>Hooke’s Law in Compliance form for isotropic material</vt:lpstr>
      <vt:lpstr>Principal Stresses</vt:lpstr>
      <vt:lpstr>Thermally induced stresses</vt:lpstr>
      <vt:lpstr>Stress Analysis using thermography</vt:lpstr>
      <vt:lpstr>PowerPoint Presentation</vt:lpstr>
      <vt:lpstr>PowerPoint Presentation</vt:lpstr>
      <vt:lpstr>Thermoelastic Stress Analysis  TSA: post impact inspection</vt:lpstr>
      <vt:lpstr>PowerPoint Presentation</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Stress-Strain in  three dimensions</dc:title>
  <dc:creator>fad-kd</dc:creator>
  <cp:lastModifiedBy>Kelvin Donne</cp:lastModifiedBy>
  <cp:revision>97</cp:revision>
  <cp:lastPrinted>2017-03-31T08:32:44Z</cp:lastPrinted>
  <dcterms:created xsi:type="dcterms:W3CDTF">2005-11-29T14:24:32Z</dcterms:created>
  <dcterms:modified xsi:type="dcterms:W3CDTF">2024-09-23T20:03:49Z</dcterms:modified>
</cp:coreProperties>
</file>