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3"/>
  </p:notesMasterIdLst>
  <p:sldIdLst>
    <p:sldId id="337" r:id="rId2"/>
    <p:sldId id="260" r:id="rId3"/>
    <p:sldId id="263" r:id="rId4"/>
    <p:sldId id="336" r:id="rId5"/>
    <p:sldId id="314" r:id="rId6"/>
    <p:sldId id="333" r:id="rId7"/>
    <p:sldId id="331" r:id="rId8"/>
    <p:sldId id="315" r:id="rId9"/>
    <p:sldId id="318" r:id="rId10"/>
    <p:sldId id="334" r:id="rId11"/>
    <p:sldId id="321" r:id="rId12"/>
    <p:sldId id="322" r:id="rId13"/>
    <p:sldId id="312" r:id="rId14"/>
    <p:sldId id="320" r:id="rId15"/>
    <p:sldId id="316" r:id="rId16"/>
    <p:sldId id="324" r:id="rId17"/>
    <p:sldId id="325" r:id="rId18"/>
    <p:sldId id="327" r:id="rId19"/>
    <p:sldId id="328" r:id="rId20"/>
    <p:sldId id="329" r:id="rId21"/>
    <p:sldId id="33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  <a:srgbClr val="FEFEFE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23" autoAdjust="0"/>
    <p:restoredTop sz="94660"/>
  </p:normalViewPr>
  <p:slideViewPr>
    <p:cSldViewPr snapToGrid="0">
      <p:cViewPr varScale="1">
        <p:scale>
          <a:sx n="66" d="100"/>
          <a:sy n="66" d="100"/>
        </p:scale>
        <p:origin x="3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60" d="100"/>
        <a:sy n="16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83E69-E59F-4F6D-8E28-2401AA1747FC}" type="datetimeFigureOut">
              <a:rPr lang="en-US" smtClean="0"/>
              <a:t>12/17/2019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D3D46-55AA-422A-98AF-BD7BFD2B46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475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866" b="786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  <p:grpSp>
        <p:nvGrpSpPr>
          <p:cNvPr id="13" name="Group 12"/>
          <p:cNvGrpSpPr/>
          <p:nvPr userDrawn="1"/>
        </p:nvGrpSpPr>
        <p:grpSpPr>
          <a:xfrm>
            <a:off x="3887536" y="1685366"/>
            <a:ext cx="8304464" cy="3327400"/>
            <a:chOff x="3887536" y="1685366"/>
            <a:chExt cx="8304464" cy="3327400"/>
          </a:xfrm>
        </p:grpSpPr>
        <p:pic>
          <p:nvPicPr>
            <p:cNvPr id="14" name="Picture 13"/>
            <p:cNvPicPr>
              <a:picLocks noChangeAspect="1"/>
            </p:cNvPicPr>
            <p:nvPr userDrawn="1"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886" t="20731" b="38340"/>
            <a:stretch/>
          </p:blipFill>
          <p:spPr>
            <a:xfrm>
              <a:off x="3887536" y="1685366"/>
              <a:ext cx="8304464" cy="3327400"/>
            </a:xfrm>
            <a:prstGeom prst="rect">
              <a:avLst/>
            </a:prstGeom>
          </p:spPr>
        </p:pic>
        <p:sp>
          <p:nvSpPr>
            <p:cNvPr id="15" name="Rectangle 14"/>
            <p:cNvSpPr/>
            <p:nvPr userDrawn="1"/>
          </p:nvSpPr>
          <p:spPr>
            <a:xfrm>
              <a:off x="3887536" y="1685366"/>
              <a:ext cx="8304464" cy="3327399"/>
            </a:xfrm>
            <a:prstGeom prst="rect">
              <a:avLst/>
            </a:prstGeom>
            <a:solidFill>
              <a:schemeClr val="bg1">
                <a:alpha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/>
          <p:cNvSpPr/>
          <p:nvPr userDrawn="1"/>
        </p:nvSpPr>
        <p:spPr>
          <a:xfrm>
            <a:off x="3804621" y="1685365"/>
            <a:ext cx="82915" cy="332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1000" y="2203264"/>
            <a:ext cx="7620000" cy="1824598"/>
          </a:xfrm>
        </p:spPr>
        <p:txBody>
          <a:bodyPr anchor="b">
            <a:no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91000" y="4119937"/>
            <a:ext cx="7620000" cy="387256"/>
          </a:xfrm>
        </p:spPr>
        <p:txBody>
          <a:bodyPr>
            <a:no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01561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66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090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269" y="553662"/>
            <a:ext cx="11285731" cy="65297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525269" y="1206632"/>
            <a:ext cx="11285731" cy="301657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</p:spTree>
    <p:extLst>
      <p:ext uri="{BB962C8B-B14F-4D97-AF65-F5344CB8AC3E}">
        <p14:creationId xmlns:p14="http://schemas.microsoft.com/office/powerpoint/2010/main" val="282330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 userDrawn="1"/>
        </p:nvGrpSpPr>
        <p:grpSpPr>
          <a:xfrm>
            <a:off x="0" y="-1"/>
            <a:ext cx="12192000" cy="6858001"/>
            <a:chOff x="0" y="-1"/>
            <a:chExt cx="12192000" cy="6858001"/>
          </a:xfrm>
        </p:grpSpPr>
        <p:pic>
          <p:nvPicPr>
            <p:cNvPr id="10" name="Picture 9"/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642"/>
            <a:stretch/>
          </p:blipFill>
          <p:spPr>
            <a:xfrm>
              <a:off x="0" y="-1"/>
              <a:ext cx="12192000" cy="6858001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 userDrawn="1"/>
          </p:nvSpPr>
          <p:spPr>
            <a:xfrm>
              <a:off x="0" y="-1"/>
              <a:ext cx="12192000" cy="6858001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Rectangle 11"/>
          <p:cNvSpPr/>
          <p:nvPr userDrawn="1"/>
        </p:nvSpPr>
        <p:spPr>
          <a:xfrm>
            <a:off x="387340" y="539330"/>
            <a:ext cx="74629" cy="6917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 userDrawn="1"/>
        </p:nvSpPr>
        <p:spPr>
          <a:xfrm>
            <a:off x="10757201" y="6421438"/>
            <a:ext cx="45719" cy="2349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 userDrawn="1"/>
        </p:nvSpPr>
        <p:spPr>
          <a:xfrm>
            <a:off x="457190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Oval 14"/>
          <p:cNvSpPr/>
          <p:nvPr userDrawn="1"/>
        </p:nvSpPr>
        <p:spPr>
          <a:xfrm>
            <a:off x="951712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/>
          </a:p>
        </p:txBody>
      </p:sp>
      <p:sp>
        <p:nvSpPr>
          <p:cNvPr id="16" name="Freeform 5"/>
          <p:cNvSpPr>
            <a:spLocks noEditPoints="1"/>
          </p:cNvSpPr>
          <p:nvPr userDrawn="1"/>
        </p:nvSpPr>
        <p:spPr bwMode="auto">
          <a:xfrm>
            <a:off x="525269" y="6375275"/>
            <a:ext cx="208329" cy="217736"/>
          </a:xfrm>
          <a:custGeom>
            <a:avLst/>
            <a:gdLst>
              <a:gd name="T0" fmla="*/ 1239 w 1848"/>
              <a:gd name="T1" fmla="*/ 630 h 1934"/>
              <a:gd name="T2" fmla="*/ 1174 w 1848"/>
              <a:gd name="T3" fmla="*/ 695 h 1934"/>
              <a:gd name="T4" fmla="*/ 1174 w 1848"/>
              <a:gd name="T5" fmla="*/ 701 h 1934"/>
              <a:gd name="T6" fmla="*/ 967 w 1848"/>
              <a:gd name="T7" fmla="*/ 630 h 1934"/>
              <a:gd name="T8" fmla="*/ 629 w 1848"/>
              <a:gd name="T9" fmla="*/ 967 h 1934"/>
              <a:gd name="T10" fmla="*/ 967 w 1848"/>
              <a:gd name="T11" fmla="*/ 1305 h 1934"/>
              <a:gd name="T12" fmla="*/ 1239 w 1848"/>
              <a:gd name="T13" fmla="*/ 1166 h 1934"/>
              <a:gd name="T14" fmla="*/ 1511 w 1848"/>
              <a:gd name="T15" fmla="*/ 1305 h 1934"/>
              <a:gd name="T16" fmla="*/ 1848 w 1848"/>
              <a:gd name="T17" fmla="*/ 967 h 1934"/>
              <a:gd name="T18" fmla="*/ 1590 w 1848"/>
              <a:gd name="T19" fmla="*/ 344 h 1934"/>
              <a:gd name="T20" fmla="*/ 344 w 1848"/>
              <a:gd name="T21" fmla="*/ 344 h 1934"/>
              <a:gd name="T22" fmla="*/ 344 w 1848"/>
              <a:gd name="T23" fmla="*/ 1591 h 1934"/>
              <a:gd name="T24" fmla="*/ 1590 w 1848"/>
              <a:gd name="T25" fmla="*/ 1591 h 1934"/>
              <a:gd name="T26" fmla="*/ 1590 w 1848"/>
              <a:gd name="T27" fmla="*/ 1498 h 1934"/>
              <a:gd name="T28" fmla="*/ 1498 w 1848"/>
              <a:gd name="T29" fmla="*/ 1498 h 1934"/>
              <a:gd name="T30" fmla="*/ 436 w 1848"/>
              <a:gd name="T31" fmla="*/ 1498 h 1934"/>
              <a:gd name="T32" fmla="*/ 436 w 1848"/>
              <a:gd name="T33" fmla="*/ 436 h 1934"/>
              <a:gd name="T34" fmla="*/ 1498 w 1848"/>
              <a:gd name="T35" fmla="*/ 436 h 1934"/>
              <a:gd name="T36" fmla="*/ 1718 w 1848"/>
              <a:gd name="T37" fmla="*/ 967 h 1934"/>
              <a:gd name="T38" fmla="*/ 1511 w 1848"/>
              <a:gd name="T39" fmla="*/ 1174 h 1934"/>
              <a:gd name="T40" fmla="*/ 1304 w 1848"/>
              <a:gd name="T41" fmla="*/ 967 h 1934"/>
              <a:gd name="T42" fmla="*/ 1304 w 1848"/>
              <a:gd name="T43" fmla="*/ 695 h 1934"/>
              <a:gd name="T44" fmla="*/ 1239 w 1848"/>
              <a:gd name="T45" fmla="*/ 630 h 1934"/>
              <a:gd name="T46" fmla="*/ 967 w 1848"/>
              <a:gd name="T47" fmla="*/ 1174 h 1934"/>
              <a:gd name="T48" fmla="*/ 760 w 1848"/>
              <a:gd name="T49" fmla="*/ 967 h 1934"/>
              <a:gd name="T50" fmla="*/ 967 w 1848"/>
              <a:gd name="T51" fmla="*/ 760 h 1934"/>
              <a:gd name="T52" fmla="*/ 1174 w 1848"/>
              <a:gd name="T53" fmla="*/ 967 h 1934"/>
              <a:gd name="T54" fmla="*/ 967 w 1848"/>
              <a:gd name="T55" fmla="*/ 1174 h 1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848" h="1934">
                <a:moveTo>
                  <a:pt x="1239" y="630"/>
                </a:moveTo>
                <a:cubicBezTo>
                  <a:pt x="1203" y="630"/>
                  <a:pt x="1174" y="659"/>
                  <a:pt x="1174" y="695"/>
                </a:cubicBezTo>
                <a:cubicBezTo>
                  <a:pt x="1174" y="701"/>
                  <a:pt x="1174" y="701"/>
                  <a:pt x="1174" y="701"/>
                </a:cubicBezTo>
                <a:cubicBezTo>
                  <a:pt x="1116" y="657"/>
                  <a:pt x="1045" y="630"/>
                  <a:pt x="967" y="630"/>
                </a:cubicBezTo>
                <a:cubicBezTo>
                  <a:pt x="781" y="630"/>
                  <a:pt x="629" y="781"/>
                  <a:pt x="629" y="967"/>
                </a:cubicBezTo>
                <a:cubicBezTo>
                  <a:pt x="629" y="1153"/>
                  <a:pt x="781" y="1305"/>
                  <a:pt x="967" y="1305"/>
                </a:cubicBezTo>
                <a:cubicBezTo>
                  <a:pt x="1079" y="1305"/>
                  <a:pt x="1177" y="1250"/>
                  <a:pt x="1239" y="1166"/>
                </a:cubicBezTo>
                <a:cubicBezTo>
                  <a:pt x="1300" y="1250"/>
                  <a:pt x="1399" y="1305"/>
                  <a:pt x="1511" y="1305"/>
                </a:cubicBezTo>
                <a:cubicBezTo>
                  <a:pt x="1697" y="1305"/>
                  <a:pt x="1848" y="1153"/>
                  <a:pt x="1848" y="967"/>
                </a:cubicBezTo>
                <a:cubicBezTo>
                  <a:pt x="1848" y="732"/>
                  <a:pt x="1757" y="510"/>
                  <a:pt x="1590" y="344"/>
                </a:cubicBezTo>
                <a:cubicBezTo>
                  <a:pt x="1246" y="0"/>
                  <a:pt x="687" y="0"/>
                  <a:pt x="344" y="344"/>
                </a:cubicBezTo>
                <a:cubicBezTo>
                  <a:pt x="0" y="688"/>
                  <a:pt x="0" y="1247"/>
                  <a:pt x="344" y="1591"/>
                </a:cubicBezTo>
                <a:cubicBezTo>
                  <a:pt x="687" y="1934"/>
                  <a:pt x="1246" y="1934"/>
                  <a:pt x="1590" y="1591"/>
                </a:cubicBezTo>
                <a:cubicBezTo>
                  <a:pt x="1616" y="1565"/>
                  <a:pt x="1616" y="1524"/>
                  <a:pt x="1590" y="1498"/>
                </a:cubicBezTo>
                <a:cubicBezTo>
                  <a:pt x="1565" y="1473"/>
                  <a:pt x="1523" y="1473"/>
                  <a:pt x="1498" y="1498"/>
                </a:cubicBezTo>
                <a:cubicBezTo>
                  <a:pt x="1205" y="1791"/>
                  <a:pt x="729" y="1791"/>
                  <a:pt x="436" y="1498"/>
                </a:cubicBezTo>
                <a:cubicBezTo>
                  <a:pt x="143" y="1205"/>
                  <a:pt x="143" y="729"/>
                  <a:pt x="436" y="436"/>
                </a:cubicBezTo>
                <a:cubicBezTo>
                  <a:pt x="729" y="143"/>
                  <a:pt x="1205" y="143"/>
                  <a:pt x="1498" y="436"/>
                </a:cubicBezTo>
                <a:cubicBezTo>
                  <a:pt x="1640" y="578"/>
                  <a:pt x="1718" y="766"/>
                  <a:pt x="1718" y="967"/>
                </a:cubicBezTo>
                <a:cubicBezTo>
                  <a:pt x="1718" y="1081"/>
                  <a:pt x="1625" y="1174"/>
                  <a:pt x="1511" y="1174"/>
                </a:cubicBezTo>
                <a:cubicBezTo>
                  <a:pt x="1397" y="1174"/>
                  <a:pt x="1304" y="1081"/>
                  <a:pt x="1304" y="967"/>
                </a:cubicBezTo>
                <a:cubicBezTo>
                  <a:pt x="1304" y="695"/>
                  <a:pt x="1304" y="695"/>
                  <a:pt x="1304" y="695"/>
                </a:cubicBezTo>
                <a:cubicBezTo>
                  <a:pt x="1304" y="659"/>
                  <a:pt x="1275" y="630"/>
                  <a:pt x="1239" y="630"/>
                </a:cubicBezTo>
                <a:close/>
                <a:moveTo>
                  <a:pt x="967" y="1174"/>
                </a:moveTo>
                <a:cubicBezTo>
                  <a:pt x="853" y="1174"/>
                  <a:pt x="760" y="1081"/>
                  <a:pt x="760" y="967"/>
                </a:cubicBezTo>
                <a:cubicBezTo>
                  <a:pt x="760" y="853"/>
                  <a:pt x="853" y="760"/>
                  <a:pt x="967" y="760"/>
                </a:cubicBezTo>
                <a:cubicBezTo>
                  <a:pt x="1081" y="760"/>
                  <a:pt x="1174" y="853"/>
                  <a:pt x="1174" y="967"/>
                </a:cubicBezTo>
                <a:cubicBezTo>
                  <a:pt x="1174" y="1081"/>
                  <a:pt x="1081" y="1174"/>
                  <a:pt x="967" y="117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9"/>
          <p:cNvSpPr>
            <a:spLocks noEditPoints="1"/>
          </p:cNvSpPr>
          <p:nvPr userDrawn="1"/>
        </p:nvSpPr>
        <p:spPr bwMode="auto">
          <a:xfrm>
            <a:off x="1024932" y="6385321"/>
            <a:ext cx="198047" cy="197645"/>
          </a:xfrm>
          <a:custGeom>
            <a:avLst/>
            <a:gdLst>
              <a:gd name="T0" fmla="*/ 627 w 784"/>
              <a:gd name="T1" fmla="*/ 470 h 783"/>
              <a:gd name="T2" fmla="*/ 502 w 784"/>
              <a:gd name="T3" fmla="*/ 532 h 783"/>
              <a:gd name="T4" fmla="*/ 308 w 784"/>
              <a:gd name="T5" fmla="*/ 434 h 783"/>
              <a:gd name="T6" fmla="*/ 314 w 784"/>
              <a:gd name="T7" fmla="*/ 392 h 783"/>
              <a:gd name="T8" fmla="*/ 308 w 784"/>
              <a:gd name="T9" fmla="*/ 349 h 783"/>
              <a:gd name="T10" fmla="*/ 502 w 784"/>
              <a:gd name="T11" fmla="*/ 252 h 783"/>
              <a:gd name="T12" fmla="*/ 627 w 784"/>
              <a:gd name="T13" fmla="*/ 313 h 783"/>
              <a:gd name="T14" fmla="*/ 784 w 784"/>
              <a:gd name="T15" fmla="*/ 157 h 783"/>
              <a:gd name="T16" fmla="*/ 627 w 784"/>
              <a:gd name="T17" fmla="*/ 0 h 783"/>
              <a:gd name="T18" fmla="*/ 470 w 784"/>
              <a:gd name="T19" fmla="*/ 157 h 783"/>
              <a:gd name="T20" fmla="*/ 476 w 784"/>
              <a:gd name="T21" fmla="*/ 199 h 783"/>
              <a:gd name="T22" fmla="*/ 281 w 784"/>
              <a:gd name="T23" fmla="*/ 297 h 783"/>
              <a:gd name="T24" fmla="*/ 157 w 784"/>
              <a:gd name="T25" fmla="*/ 235 h 783"/>
              <a:gd name="T26" fmla="*/ 0 w 784"/>
              <a:gd name="T27" fmla="*/ 392 h 783"/>
              <a:gd name="T28" fmla="*/ 157 w 784"/>
              <a:gd name="T29" fmla="*/ 548 h 783"/>
              <a:gd name="T30" fmla="*/ 281 w 784"/>
              <a:gd name="T31" fmla="*/ 487 h 783"/>
              <a:gd name="T32" fmla="*/ 476 w 784"/>
              <a:gd name="T33" fmla="*/ 584 h 783"/>
              <a:gd name="T34" fmla="*/ 470 w 784"/>
              <a:gd name="T35" fmla="*/ 627 h 783"/>
              <a:gd name="T36" fmla="*/ 627 w 784"/>
              <a:gd name="T37" fmla="*/ 783 h 783"/>
              <a:gd name="T38" fmla="*/ 784 w 784"/>
              <a:gd name="T39" fmla="*/ 627 h 783"/>
              <a:gd name="T40" fmla="*/ 627 w 784"/>
              <a:gd name="T41" fmla="*/ 470 h 783"/>
              <a:gd name="T42" fmla="*/ 627 w 784"/>
              <a:gd name="T43" fmla="*/ 58 h 783"/>
              <a:gd name="T44" fmla="*/ 725 w 784"/>
              <a:gd name="T45" fmla="*/ 157 h 783"/>
              <a:gd name="T46" fmla="*/ 627 w 784"/>
              <a:gd name="T47" fmla="*/ 255 h 783"/>
              <a:gd name="T48" fmla="*/ 528 w 784"/>
              <a:gd name="T49" fmla="*/ 157 h 783"/>
              <a:gd name="T50" fmla="*/ 627 w 784"/>
              <a:gd name="T51" fmla="*/ 58 h 783"/>
              <a:gd name="T52" fmla="*/ 157 w 784"/>
              <a:gd name="T53" fmla="*/ 490 h 783"/>
              <a:gd name="T54" fmla="*/ 58 w 784"/>
              <a:gd name="T55" fmla="*/ 392 h 783"/>
              <a:gd name="T56" fmla="*/ 157 w 784"/>
              <a:gd name="T57" fmla="*/ 293 h 783"/>
              <a:gd name="T58" fmla="*/ 255 w 784"/>
              <a:gd name="T59" fmla="*/ 392 h 783"/>
              <a:gd name="T60" fmla="*/ 157 w 784"/>
              <a:gd name="T61" fmla="*/ 490 h 783"/>
              <a:gd name="T62" fmla="*/ 627 w 784"/>
              <a:gd name="T63" fmla="*/ 725 h 783"/>
              <a:gd name="T64" fmla="*/ 528 w 784"/>
              <a:gd name="T65" fmla="*/ 627 h 783"/>
              <a:gd name="T66" fmla="*/ 627 w 784"/>
              <a:gd name="T67" fmla="*/ 528 h 783"/>
              <a:gd name="T68" fmla="*/ 725 w 784"/>
              <a:gd name="T69" fmla="*/ 627 h 783"/>
              <a:gd name="T70" fmla="*/ 627 w 784"/>
              <a:gd name="T71" fmla="*/ 725 h 7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84" h="783">
                <a:moveTo>
                  <a:pt x="627" y="470"/>
                </a:moveTo>
                <a:cubicBezTo>
                  <a:pt x="576" y="470"/>
                  <a:pt x="531" y="494"/>
                  <a:pt x="502" y="532"/>
                </a:cubicBezTo>
                <a:cubicBezTo>
                  <a:pt x="308" y="434"/>
                  <a:pt x="308" y="434"/>
                  <a:pt x="308" y="434"/>
                </a:cubicBezTo>
                <a:cubicBezTo>
                  <a:pt x="311" y="421"/>
                  <a:pt x="314" y="406"/>
                  <a:pt x="314" y="392"/>
                </a:cubicBezTo>
                <a:cubicBezTo>
                  <a:pt x="314" y="377"/>
                  <a:pt x="311" y="363"/>
                  <a:pt x="308" y="349"/>
                </a:cubicBezTo>
                <a:cubicBezTo>
                  <a:pt x="502" y="252"/>
                  <a:pt x="502" y="252"/>
                  <a:pt x="502" y="252"/>
                </a:cubicBezTo>
                <a:cubicBezTo>
                  <a:pt x="531" y="289"/>
                  <a:pt x="576" y="313"/>
                  <a:pt x="627" y="313"/>
                </a:cubicBezTo>
                <a:cubicBezTo>
                  <a:pt x="713" y="313"/>
                  <a:pt x="784" y="243"/>
                  <a:pt x="784" y="157"/>
                </a:cubicBezTo>
                <a:cubicBezTo>
                  <a:pt x="784" y="70"/>
                  <a:pt x="713" y="0"/>
                  <a:pt x="627" y="0"/>
                </a:cubicBezTo>
                <a:cubicBezTo>
                  <a:pt x="540" y="0"/>
                  <a:pt x="470" y="70"/>
                  <a:pt x="470" y="157"/>
                </a:cubicBezTo>
                <a:cubicBezTo>
                  <a:pt x="470" y="171"/>
                  <a:pt x="472" y="186"/>
                  <a:pt x="476" y="199"/>
                </a:cubicBezTo>
                <a:cubicBezTo>
                  <a:pt x="281" y="297"/>
                  <a:pt x="281" y="297"/>
                  <a:pt x="281" y="297"/>
                </a:cubicBezTo>
                <a:cubicBezTo>
                  <a:pt x="253" y="259"/>
                  <a:pt x="208" y="235"/>
                  <a:pt x="157" y="235"/>
                </a:cubicBezTo>
                <a:cubicBezTo>
                  <a:pt x="70" y="235"/>
                  <a:pt x="0" y="305"/>
                  <a:pt x="0" y="392"/>
                </a:cubicBezTo>
                <a:cubicBezTo>
                  <a:pt x="0" y="478"/>
                  <a:pt x="70" y="548"/>
                  <a:pt x="157" y="548"/>
                </a:cubicBezTo>
                <a:cubicBezTo>
                  <a:pt x="208" y="548"/>
                  <a:pt x="253" y="524"/>
                  <a:pt x="281" y="487"/>
                </a:cubicBezTo>
                <a:cubicBezTo>
                  <a:pt x="476" y="584"/>
                  <a:pt x="476" y="584"/>
                  <a:pt x="476" y="584"/>
                </a:cubicBezTo>
                <a:cubicBezTo>
                  <a:pt x="472" y="598"/>
                  <a:pt x="470" y="612"/>
                  <a:pt x="470" y="627"/>
                </a:cubicBezTo>
                <a:cubicBezTo>
                  <a:pt x="470" y="713"/>
                  <a:pt x="540" y="783"/>
                  <a:pt x="627" y="783"/>
                </a:cubicBezTo>
                <a:cubicBezTo>
                  <a:pt x="713" y="783"/>
                  <a:pt x="784" y="713"/>
                  <a:pt x="784" y="627"/>
                </a:cubicBezTo>
                <a:cubicBezTo>
                  <a:pt x="784" y="540"/>
                  <a:pt x="713" y="470"/>
                  <a:pt x="627" y="470"/>
                </a:cubicBezTo>
                <a:close/>
                <a:moveTo>
                  <a:pt x="627" y="58"/>
                </a:moveTo>
                <a:cubicBezTo>
                  <a:pt x="681" y="58"/>
                  <a:pt x="725" y="102"/>
                  <a:pt x="725" y="157"/>
                </a:cubicBezTo>
                <a:cubicBezTo>
                  <a:pt x="725" y="211"/>
                  <a:pt x="681" y="255"/>
                  <a:pt x="627" y="255"/>
                </a:cubicBezTo>
                <a:cubicBezTo>
                  <a:pt x="573" y="255"/>
                  <a:pt x="528" y="211"/>
                  <a:pt x="528" y="157"/>
                </a:cubicBezTo>
                <a:cubicBezTo>
                  <a:pt x="528" y="102"/>
                  <a:pt x="573" y="58"/>
                  <a:pt x="627" y="58"/>
                </a:cubicBezTo>
                <a:close/>
                <a:moveTo>
                  <a:pt x="157" y="490"/>
                </a:moveTo>
                <a:cubicBezTo>
                  <a:pt x="103" y="490"/>
                  <a:pt x="58" y="446"/>
                  <a:pt x="58" y="392"/>
                </a:cubicBezTo>
                <a:cubicBezTo>
                  <a:pt x="58" y="337"/>
                  <a:pt x="103" y="293"/>
                  <a:pt x="157" y="293"/>
                </a:cubicBezTo>
                <a:cubicBezTo>
                  <a:pt x="211" y="293"/>
                  <a:pt x="255" y="337"/>
                  <a:pt x="255" y="392"/>
                </a:cubicBezTo>
                <a:cubicBezTo>
                  <a:pt x="255" y="446"/>
                  <a:pt x="211" y="490"/>
                  <a:pt x="157" y="490"/>
                </a:cubicBezTo>
                <a:close/>
                <a:moveTo>
                  <a:pt x="627" y="725"/>
                </a:moveTo>
                <a:cubicBezTo>
                  <a:pt x="573" y="725"/>
                  <a:pt x="528" y="681"/>
                  <a:pt x="528" y="627"/>
                </a:cubicBezTo>
                <a:cubicBezTo>
                  <a:pt x="528" y="572"/>
                  <a:pt x="573" y="528"/>
                  <a:pt x="627" y="528"/>
                </a:cubicBezTo>
                <a:cubicBezTo>
                  <a:pt x="681" y="528"/>
                  <a:pt x="725" y="572"/>
                  <a:pt x="725" y="627"/>
                </a:cubicBezTo>
                <a:cubicBezTo>
                  <a:pt x="725" y="681"/>
                  <a:pt x="681" y="725"/>
                  <a:pt x="627" y="72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269" y="553662"/>
            <a:ext cx="11285731" cy="65297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</p:spTree>
    <p:extLst>
      <p:ext uri="{BB962C8B-B14F-4D97-AF65-F5344CB8AC3E}">
        <p14:creationId xmlns:p14="http://schemas.microsoft.com/office/powerpoint/2010/main" val="3381611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 userDrawn="1"/>
        </p:nvGrpSpPr>
        <p:grpSpPr>
          <a:xfrm>
            <a:off x="0" y="-1"/>
            <a:ext cx="12192000" cy="6858001"/>
            <a:chOff x="0" y="-1"/>
            <a:chExt cx="12192000" cy="6858001"/>
          </a:xfrm>
        </p:grpSpPr>
        <p:pic>
          <p:nvPicPr>
            <p:cNvPr id="6" name="Picture 5"/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642"/>
            <a:stretch/>
          </p:blipFill>
          <p:spPr>
            <a:xfrm>
              <a:off x="0" y="-1"/>
              <a:ext cx="12192000" cy="6858001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 userDrawn="1"/>
          </p:nvSpPr>
          <p:spPr>
            <a:xfrm>
              <a:off x="0" y="-1"/>
              <a:ext cx="12192000" cy="6858001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Rectangle 7"/>
          <p:cNvSpPr/>
          <p:nvPr userDrawn="1"/>
        </p:nvSpPr>
        <p:spPr>
          <a:xfrm>
            <a:off x="10757201" y="6421438"/>
            <a:ext cx="45719" cy="2349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 userDrawn="1"/>
        </p:nvSpPr>
        <p:spPr>
          <a:xfrm>
            <a:off x="457190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 userDrawn="1"/>
        </p:nvSpPr>
        <p:spPr>
          <a:xfrm>
            <a:off x="951712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/>
          </a:p>
        </p:txBody>
      </p:sp>
      <p:sp>
        <p:nvSpPr>
          <p:cNvPr id="11" name="Freeform 5"/>
          <p:cNvSpPr>
            <a:spLocks noEditPoints="1"/>
          </p:cNvSpPr>
          <p:nvPr userDrawn="1"/>
        </p:nvSpPr>
        <p:spPr bwMode="auto">
          <a:xfrm>
            <a:off x="525269" y="6375275"/>
            <a:ext cx="208329" cy="217736"/>
          </a:xfrm>
          <a:custGeom>
            <a:avLst/>
            <a:gdLst>
              <a:gd name="T0" fmla="*/ 1239 w 1848"/>
              <a:gd name="T1" fmla="*/ 630 h 1934"/>
              <a:gd name="T2" fmla="*/ 1174 w 1848"/>
              <a:gd name="T3" fmla="*/ 695 h 1934"/>
              <a:gd name="T4" fmla="*/ 1174 w 1848"/>
              <a:gd name="T5" fmla="*/ 701 h 1934"/>
              <a:gd name="T6" fmla="*/ 967 w 1848"/>
              <a:gd name="T7" fmla="*/ 630 h 1934"/>
              <a:gd name="T8" fmla="*/ 629 w 1848"/>
              <a:gd name="T9" fmla="*/ 967 h 1934"/>
              <a:gd name="T10" fmla="*/ 967 w 1848"/>
              <a:gd name="T11" fmla="*/ 1305 h 1934"/>
              <a:gd name="T12" fmla="*/ 1239 w 1848"/>
              <a:gd name="T13" fmla="*/ 1166 h 1934"/>
              <a:gd name="T14" fmla="*/ 1511 w 1848"/>
              <a:gd name="T15" fmla="*/ 1305 h 1934"/>
              <a:gd name="T16" fmla="*/ 1848 w 1848"/>
              <a:gd name="T17" fmla="*/ 967 h 1934"/>
              <a:gd name="T18" fmla="*/ 1590 w 1848"/>
              <a:gd name="T19" fmla="*/ 344 h 1934"/>
              <a:gd name="T20" fmla="*/ 344 w 1848"/>
              <a:gd name="T21" fmla="*/ 344 h 1934"/>
              <a:gd name="T22" fmla="*/ 344 w 1848"/>
              <a:gd name="T23" fmla="*/ 1591 h 1934"/>
              <a:gd name="T24" fmla="*/ 1590 w 1848"/>
              <a:gd name="T25" fmla="*/ 1591 h 1934"/>
              <a:gd name="T26" fmla="*/ 1590 w 1848"/>
              <a:gd name="T27" fmla="*/ 1498 h 1934"/>
              <a:gd name="T28" fmla="*/ 1498 w 1848"/>
              <a:gd name="T29" fmla="*/ 1498 h 1934"/>
              <a:gd name="T30" fmla="*/ 436 w 1848"/>
              <a:gd name="T31" fmla="*/ 1498 h 1934"/>
              <a:gd name="T32" fmla="*/ 436 w 1848"/>
              <a:gd name="T33" fmla="*/ 436 h 1934"/>
              <a:gd name="T34" fmla="*/ 1498 w 1848"/>
              <a:gd name="T35" fmla="*/ 436 h 1934"/>
              <a:gd name="T36" fmla="*/ 1718 w 1848"/>
              <a:gd name="T37" fmla="*/ 967 h 1934"/>
              <a:gd name="T38" fmla="*/ 1511 w 1848"/>
              <a:gd name="T39" fmla="*/ 1174 h 1934"/>
              <a:gd name="T40" fmla="*/ 1304 w 1848"/>
              <a:gd name="T41" fmla="*/ 967 h 1934"/>
              <a:gd name="T42" fmla="*/ 1304 w 1848"/>
              <a:gd name="T43" fmla="*/ 695 h 1934"/>
              <a:gd name="T44" fmla="*/ 1239 w 1848"/>
              <a:gd name="T45" fmla="*/ 630 h 1934"/>
              <a:gd name="T46" fmla="*/ 967 w 1848"/>
              <a:gd name="T47" fmla="*/ 1174 h 1934"/>
              <a:gd name="T48" fmla="*/ 760 w 1848"/>
              <a:gd name="T49" fmla="*/ 967 h 1934"/>
              <a:gd name="T50" fmla="*/ 967 w 1848"/>
              <a:gd name="T51" fmla="*/ 760 h 1934"/>
              <a:gd name="T52" fmla="*/ 1174 w 1848"/>
              <a:gd name="T53" fmla="*/ 967 h 1934"/>
              <a:gd name="T54" fmla="*/ 967 w 1848"/>
              <a:gd name="T55" fmla="*/ 1174 h 1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848" h="1934">
                <a:moveTo>
                  <a:pt x="1239" y="630"/>
                </a:moveTo>
                <a:cubicBezTo>
                  <a:pt x="1203" y="630"/>
                  <a:pt x="1174" y="659"/>
                  <a:pt x="1174" y="695"/>
                </a:cubicBezTo>
                <a:cubicBezTo>
                  <a:pt x="1174" y="701"/>
                  <a:pt x="1174" y="701"/>
                  <a:pt x="1174" y="701"/>
                </a:cubicBezTo>
                <a:cubicBezTo>
                  <a:pt x="1116" y="657"/>
                  <a:pt x="1045" y="630"/>
                  <a:pt x="967" y="630"/>
                </a:cubicBezTo>
                <a:cubicBezTo>
                  <a:pt x="781" y="630"/>
                  <a:pt x="629" y="781"/>
                  <a:pt x="629" y="967"/>
                </a:cubicBezTo>
                <a:cubicBezTo>
                  <a:pt x="629" y="1153"/>
                  <a:pt x="781" y="1305"/>
                  <a:pt x="967" y="1305"/>
                </a:cubicBezTo>
                <a:cubicBezTo>
                  <a:pt x="1079" y="1305"/>
                  <a:pt x="1177" y="1250"/>
                  <a:pt x="1239" y="1166"/>
                </a:cubicBezTo>
                <a:cubicBezTo>
                  <a:pt x="1300" y="1250"/>
                  <a:pt x="1399" y="1305"/>
                  <a:pt x="1511" y="1305"/>
                </a:cubicBezTo>
                <a:cubicBezTo>
                  <a:pt x="1697" y="1305"/>
                  <a:pt x="1848" y="1153"/>
                  <a:pt x="1848" y="967"/>
                </a:cubicBezTo>
                <a:cubicBezTo>
                  <a:pt x="1848" y="732"/>
                  <a:pt x="1757" y="510"/>
                  <a:pt x="1590" y="344"/>
                </a:cubicBezTo>
                <a:cubicBezTo>
                  <a:pt x="1246" y="0"/>
                  <a:pt x="687" y="0"/>
                  <a:pt x="344" y="344"/>
                </a:cubicBezTo>
                <a:cubicBezTo>
                  <a:pt x="0" y="688"/>
                  <a:pt x="0" y="1247"/>
                  <a:pt x="344" y="1591"/>
                </a:cubicBezTo>
                <a:cubicBezTo>
                  <a:pt x="687" y="1934"/>
                  <a:pt x="1246" y="1934"/>
                  <a:pt x="1590" y="1591"/>
                </a:cubicBezTo>
                <a:cubicBezTo>
                  <a:pt x="1616" y="1565"/>
                  <a:pt x="1616" y="1524"/>
                  <a:pt x="1590" y="1498"/>
                </a:cubicBezTo>
                <a:cubicBezTo>
                  <a:pt x="1565" y="1473"/>
                  <a:pt x="1523" y="1473"/>
                  <a:pt x="1498" y="1498"/>
                </a:cubicBezTo>
                <a:cubicBezTo>
                  <a:pt x="1205" y="1791"/>
                  <a:pt x="729" y="1791"/>
                  <a:pt x="436" y="1498"/>
                </a:cubicBezTo>
                <a:cubicBezTo>
                  <a:pt x="143" y="1205"/>
                  <a:pt x="143" y="729"/>
                  <a:pt x="436" y="436"/>
                </a:cubicBezTo>
                <a:cubicBezTo>
                  <a:pt x="729" y="143"/>
                  <a:pt x="1205" y="143"/>
                  <a:pt x="1498" y="436"/>
                </a:cubicBezTo>
                <a:cubicBezTo>
                  <a:pt x="1640" y="578"/>
                  <a:pt x="1718" y="766"/>
                  <a:pt x="1718" y="967"/>
                </a:cubicBezTo>
                <a:cubicBezTo>
                  <a:pt x="1718" y="1081"/>
                  <a:pt x="1625" y="1174"/>
                  <a:pt x="1511" y="1174"/>
                </a:cubicBezTo>
                <a:cubicBezTo>
                  <a:pt x="1397" y="1174"/>
                  <a:pt x="1304" y="1081"/>
                  <a:pt x="1304" y="967"/>
                </a:cubicBezTo>
                <a:cubicBezTo>
                  <a:pt x="1304" y="695"/>
                  <a:pt x="1304" y="695"/>
                  <a:pt x="1304" y="695"/>
                </a:cubicBezTo>
                <a:cubicBezTo>
                  <a:pt x="1304" y="659"/>
                  <a:pt x="1275" y="630"/>
                  <a:pt x="1239" y="630"/>
                </a:cubicBezTo>
                <a:close/>
                <a:moveTo>
                  <a:pt x="967" y="1174"/>
                </a:moveTo>
                <a:cubicBezTo>
                  <a:pt x="853" y="1174"/>
                  <a:pt x="760" y="1081"/>
                  <a:pt x="760" y="967"/>
                </a:cubicBezTo>
                <a:cubicBezTo>
                  <a:pt x="760" y="853"/>
                  <a:pt x="853" y="760"/>
                  <a:pt x="967" y="760"/>
                </a:cubicBezTo>
                <a:cubicBezTo>
                  <a:pt x="1081" y="760"/>
                  <a:pt x="1174" y="853"/>
                  <a:pt x="1174" y="967"/>
                </a:cubicBezTo>
                <a:cubicBezTo>
                  <a:pt x="1174" y="1081"/>
                  <a:pt x="1081" y="1174"/>
                  <a:pt x="967" y="117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9"/>
          <p:cNvSpPr>
            <a:spLocks noEditPoints="1"/>
          </p:cNvSpPr>
          <p:nvPr userDrawn="1"/>
        </p:nvSpPr>
        <p:spPr bwMode="auto">
          <a:xfrm>
            <a:off x="1024932" y="6385321"/>
            <a:ext cx="198047" cy="197645"/>
          </a:xfrm>
          <a:custGeom>
            <a:avLst/>
            <a:gdLst>
              <a:gd name="T0" fmla="*/ 627 w 784"/>
              <a:gd name="T1" fmla="*/ 470 h 783"/>
              <a:gd name="T2" fmla="*/ 502 w 784"/>
              <a:gd name="T3" fmla="*/ 532 h 783"/>
              <a:gd name="T4" fmla="*/ 308 w 784"/>
              <a:gd name="T5" fmla="*/ 434 h 783"/>
              <a:gd name="T6" fmla="*/ 314 w 784"/>
              <a:gd name="T7" fmla="*/ 392 h 783"/>
              <a:gd name="T8" fmla="*/ 308 w 784"/>
              <a:gd name="T9" fmla="*/ 349 h 783"/>
              <a:gd name="T10" fmla="*/ 502 w 784"/>
              <a:gd name="T11" fmla="*/ 252 h 783"/>
              <a:gd name="T12" fmla="*/ 627 w 784"/>
              <a:gd name="T13" fmla="*/ 313 h 783"/>
              <a:gd name="T14" fmla="*/ 784 w 784"/>
              <a:gd name="T15" fmla="*/ 157 h 783"/>
              <a:gd name="T16" fmla="*/ 627 w 784"/>
              <a:gd name="T17" fmla="*/ 0 h 783"/>
              <a:gd name="T18" fmla="*/ 470 w 784"/>
              <a:gd name="T19" fmla="*/ 157 h 783"/>
              <a:gd name="T20" fmla="*/ 476 w 784"/>
              <a:gd name="T21" fmla="*/ 199 h 783"/>
              <a:gd name="T22" fmla="*/ 281 w 784"/>
              <a:gd name="T23" fmla="*/ 297 h 783"/>
              <a:gd name="T24" fmla="*/ 157 w 784"/>
              <a:gd name="T25" fmla="*/ 235 h 783"/>
              <a:gd name="T26" fmla="*/ 0 w 784"/>
              <a:gd name="T27" fmla="*/ 392 h 783"/>
              <a:gd name="T28" fmla="*/ 157 w 784"/>
              <a:gd name="T29" fmla="*/ 548 h 783"/>
              <a:gd name="T30" fmla="*/ 281 w 784"/>
              <a:gd name="T31" fmla="*/ 487 h 783"/>
              <a:gd name="T32" fmla="*/ 476 w 784"/>
              <a:gd name="T33" fmla="*/ 584 h 783"/>
              <a:gd name="T34" fmla="*/ 470 w 784"/>
              <a:gd name="T35" fmla="*/ 627 h 783"/>
              <a:gd name="T36" fmla="*/ 627 w 784"/>
              <a:gd name="T37" fmla="*/ 783 h 783"/>
              <a:gd name="T38" fmla="*/ 784 w 784"/>
              <a:gd name="T39" fmla="*/ 627 h 783"/>
              <a:gd name="T40" fmla="*/ 627 w 784"/>
              <a:gd name="T41" fmla="*/ 470 h 783"/>
              <a:gd name="T42" fmla="*/ 627 w 784"/>
              <a:gd name="T43" fmla="*/ 58 h 783"/>
              <a:gd name="T44" fmla="*/ 725 w 784"/>
              <a:gd name="T45" fmla="*/ 157 h 783"/>
              <a:gd name="T46" fmla="*/ 627 w 784"/>
              <a:gd name="T47" fmla="*/ 255 h 783"/>
              <a:gd name="T48" fmla="*/ 528 w 784"/>
              <a:gd name="T49" fmla="*/ 157 h 783"/>
              <a:gd name="T50" fmla="*/ 627 w 784"/>
              <a:gd name="T51" fmla="*/ 58 h 783"/>
              <a:gd name="T52" fmla="*/ 157 w 784"/>
              <a:gd name="T53" fmla="*/ 490 h 783"/>
              <a:gd name="T54" fmla="*/ 58 w 784"/>
              <a:gd name="T55" fmla="*/ 392 h 783"/>
              <a:gd name="T56" fmla="*/ 157 w 784"/>
              <a:gd name="T57" fmla="*/ 293 h 783"/>
              <a:gd name="T58" fmla="*/ 255 w 784"/>
              <a:gd name="T59" fmla="*/ 392 h 783"/>
              <a:gd name="T60" fmla="*/ 157 w 784"/>
              <a:gd name="T61" fmla="*/ 490 h 783"/>
              <a:gd name="T62" fmla="*/ 627 w 784"/>
              <a:gd name="T63" fmla="*/ 725 h 783"/>
              <a:gd name="T64" fmla="*/ 528 w 784"/>
              <a:gd name="T65" fmla="*/ 627 h 783"/>
              <a:gd name="T66" fmla="*/ 627 w 784"/>
              <a:gd name="T67" fmla="*/ 528 h 783"/>
              <a:gd name="T68" fmla="*/ 725 w 784"/>
              <a:gd name="T69" fmla="*/ 627 h 783"/>
              <a:gd name="T70" fmla="*/ 627 w 784"/>
              <a:gd name="T71" fmla="*/ 725 h 7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84" h="783">
                <a:moveTo>
                  <a:pt x="627" y="470"/>
                </a:moveTo>
                <a:cubicBezTo>
                  <a:pt x="576" y="470"/>
                  <a:pt x="531" y="494"/>
                  <a:pt x="502" y="532"/>
                </a:cubicBezTo>
                <a:cubicBezTo>
                  <a:pt x="308" y="434"/>
                  <a:pt x="308" y="434"/>
                  <a:pt x="308" y="434"/>
                </a:cubicBezTo>
                <a:cubicBezTo>
                  <a:pt x="311" y="421"/>
                  <a:pt x="314" y="406"/>
                  <a:pt x="314" y="392"/>
                </a:cubicBezTo>
                <a:cubicBezTo>
                  <a:pt x="314" y="377"/>
                  <a:pt x="311" y="363"/>
                  <a:pt x="308" y="349"/>
                </a:cubicBezTo>
                <a:cubicBezTo>
                  <a:pt x="502" y="252"/>
                  <a:pt x="502" y="252"/>
                  <a:pt x="502" y="252"/>
                </a:cubicBezTo>
                <a:cubicBezTo>
                  <a:pt x="531" y="289"/>
                  <a:pt x="576" y="313"/>
                  <a:pt x="627" y="313"/>
                </a:cubicBezTo>
                <a:cubicBezTo>
                  <a:pt x="713" y="313"/>
                  <a:pt x="784" y="243"/>
                  <a:pt x="784" y="157"/>
                </a:cubicBezTo>
                <a:cubicBezTo>
                  <a:pt x="784" y="70"/>
                  <a:pt x="713" y="0"/>
                  <a:pt x="627" y="0"/>
                </a:cubicBezTo>
                <a:cubicBezTo>
                  <a:pt x="540" y="0"/>
                  <a:pt x="470" y="70"/>
                  <a:pt x="470" y="157"/>
                </a:cubicBezTo>
                <a:cubicBezTo>
                  <a:pt x="470" y="171"/>
                  <a:pt x="472" y="186"/>
                  <a:pt x="476" y="199"/>
                </a:cubicBezTo>
                <a:cubicBezTo>
                  <a:pt x="281" y="297"/>
                  <a:pt x="281" y="297"/>
                  <a:pt x="281" y="297"/>
                </a:cubicBezTo>
                <a:cubicBezTo>
                  <a:pt x="253" y="259"/>
                  <a:pt x="208" y="235"/>
                  <a:pt x="157" y="235"/>
                </a:cubicBezTo>
                <a:cubicBezTo>
                  <a:pt x="70" y="235"/>
                  <a:pt x="0" y="305"/>
                  <a:pt x="0" y="392"/>
                </a:cubicBezTo>
                <a:cubicBezTo>
                  <a:pt x="0" y="478"/>
                  <a:pt x="70" y="548"/>
                  <a:pt x="157" y="548"/>
                </a:cubicBezTo>
                <a:cubicBezTo>
                  <a:pt x="208" y="548"/>
                  <a:pt x="253" y="524"/>
                  <a:pt x="281" y="487"/>
                </a:cubicBezTo>
                <a:cubicBezTo>
                  <a:pt x="476" y="584"/>
                  <a:pt x="476" y="584"/>
                  <a:pt x="476" y="584"/>
                </a:cubicBezTo>
                <a:cubicBezTo>
                  <a:pt x="472" y="598"/>
                  <a:pt x="470" y="612"/>
                  <a:pt x="470" y="627"/>
                </a:cubicBezTo>
                <a:cubicBezTo>
                  <a:pt x="470" y="713"/>
                  <a:pt x="540" y="783"/>
                  <a:pt x="627" y="783"/>
                </a:cubicBezTo>
                <a:cubicBezTo>
                  <a:pt x="713" y="783"/>
                  <a:pt x="784" y="713"/>
                  <a:pt x="784" y="627"/>
                </a:cubicBezTo>
                <a:cubicBezTo>
                  <a:pt x="784" y="540"/>
                  <a:pt x="713" y="470"/>
                  <a:pt x="627" y="470"/>
                </a:cubicBezTo>
                <a:close/>
                <a:moveTo>
                  <a:pt x="627" y="58"/>
                </a:moveTo>
                <a:cubicBezTo>
                  <a:pt x="681" y="58"/>
                  <a:pt x="725" y="102"/>
                  <a:pt x="725" y="157"/>
                </a:cubicBezTo>
                <a:cubicBezTo>
                  <a:pt x="725" y="211"/>
                  <a:pt x="681" y="255"/>
                  <a:pt x="627" y="255"/>
                </a:cubicBezTo>
                <a:cubicBezTo>
                  <a:pt x="573" y="255"/>
                  <a:pt x="528" y="211"/>
                  <a:pt x="528" y="157"/>
                </a:cubicBezTo>
                <a:cubicBezTo>
                  <a:pt x="528" y="102"/>
                  <a:pt x="573" y="58"/>
                  <a:pt x="627" y="58"/>
                </a:cubicBezTo>
                <a:close/>
                <a:moveTo>
                  <a:pt x="157" y="490"/>
                </a:moveTo>
                <a:cubicBezTo>
                  <a:pt x="103" y="490"/>
                  <a:pt x="58" y="446"/>
                  <a:pt x="58" y="392"/>
                </a:cubicBezTo>
                <a:cubicBezTo>
                  <a:pt x="58" y="337"/>
                  <a:pt x="103" y="293"/>
                  <a:pt x="157" y="293"/>
                </a:cubicBezTo>
                <a:cubicBezTo>
                  <a:pt x="211" y="293"/>
                  <a:pt x="255" y="337"/>
                  <a:pt x="255" y="392"/>
                </a:cubicBezTo>
                <a:cubicBezTo>
                  <a:pt x="255" y="446"/>
                  <a:pt x="211" y="490"/>
                  <a:pt x="157" y="490"/>
                </a:cubicBezTo>
                <a:close/>
                <a:moveTo>
                  <a:pt x="627" y="725"/>
                </a:moveTo>
                <a:cubicBezTo>
                  <a:pt x="573" y="725"/>
                  <a:pt x="528" y="681"/>
                  <a:pt x="528" y="627"/>
                </a:cubicBezTo>
                <a:cubicBezTo>
                  <a:pt x="528" y="572"/>
                  <a:pt x="573" y="528"/>
                  <a:pt x="627" y="528"/>
                </a:cubicBezTo>
                <a:cubicBezTo>
                  <a:pt x="681" y="528"/>
                  <a:pt x="725" y="572"/>
                  <a:pt x="725" y="627"/>
                </a:cubicBezTo>
                <a:cubicBezTo>
                  <a:pt x="725" y="681"/>
                  <a:pt x="681" y="725"/>
                  <a:pt x="627" y="72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www.slidegenius.com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421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 userDrawn="1"/>
        </p:nvGrpSpPr>
        <p:grpSpPr>
          <a:xfrm>
            <a:off x="0" y="-1"/>
            <a:ext cx="12192000" cy="6858001"/>
            <a:chOff x="0" y="-1"/>
            <a:chExt cx="12192000" cy="6858001"/>
          </a:xfrm>
        </p:grpSpPr>
        <p:pic>
          <p:nvPicPr>
            <p:cNvPr id="11" name="Picture 10"/>
            <p:cNvPicPr>
              <a:picLocks noChangeAspect="1"/>
            </p:cNvPicPr>
            <p:nvPr userDrawn="1"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642"/>
            <a:stretch/>
          </p:blipFill>
          <p:spPr>
            <a:xfrm>
              <a:off x="0" y="-1"/>
              <a:ext cx="12192000" cy="6858001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 userDrawn="1"/>
          </p:nvSpPr>
          <p:spPr>
            <a:xfrm>
              <a:off x="0" y="-1"/>
              <a:ext cx="12192000" cy="6858001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5269" y="365125"/>
            <a:ext cx="112857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7340" y="1825625"/>
            <a:ext cx="11423659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3941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www.slidegenius.com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41020" y="6356350"/>
            <a:ext cx="5127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BFDF0-162C-4968-A469-1CA5FE97D19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387340" y="539330"/>
            <a:ext cx="74629" cy="977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10757201" y="6421438"/>
            <a:ext cx="45719" cy="2349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 userDrawn="1"/>
        </p:nvSpPr>
        <p:spPr>
          <a:xfrm>
            <a:off x="457190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 userDrawn="1"/>
        </p:nvSpPr>
        <p:spPr>
          <a:xfrm>
            <a:off x="951712" y="6311900"/>
            <a:ext cx="344487" cy="344487"/>
          </a:xfrm>
          <a:prstGeom prst="ellipse">
            <a:avLst/>
          </a:prstGeom>
          <a:noFill/>
          <a:ln w="127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/>
          </a:p>
        </p:txBody>
      </p:sp>
      <p:sp>
        <p:nvSpPr>
          <p:cNvPr id="17" name="Freeform 5"/>
          <p:cNvSpPr>
            <a:spLocks noEditPoints="1"/>
          </p:cNvSpPr>
          <p:nvPr userDrawn="1"/>
        </p:nvSpPr>
        <p:spPr bwMode="auto">
          <a:xfrm>
            <a:off x="525269" y="6375275"/>
            <a:ext cx="208329" cy="217736"/>
          </a:xfrm>
          <a:custGeom>
            <a:avLst/>
            <a:gdLst>
              <a:gd name="T0" fmla="*/ 1239 w 1848"/>
              <a:gd name="T1" fmla="*/ 630 h 1934"/>
              <a:gd name="T2" fmla="*/ 1174 w 1848"/>
              <a:gd name="T3" fmla="*/ 695 h 1934"/>
              <a:gd name="T4" fmla="*/ 1174 w 1848"/>
              <a:gd name="T5" fmla="*/ 701 h 1934"/>
              <a:gd name="T6" fmla="*/ 967 w 1848"/>
              <a:gd name="T7" fmla="*/ 630 h 1934"/>
              <a:gd name="T8" fmla="*/ 629 w 1848"/>
              <a:gd name="T9" fmla="*/ 967 h 1934"/>
              <a:gd name="T10" fmla="*/ 967 w 1848"/>
              <a:gd name="T11" fmla="*/ 1305 h 1934"/>
              <a:gd name="T12" fmla="*/ 1239 w 1848"/>
              <a:gd name="T13" fmla="*/ 1166 h 1934"/>
              <a:gd name="T14" fmla="*/ 1511 w 1848"/>
              <a:gd name="T15" fmla="*/ 1305 h 1934"/>
              <a:gd name="T16" fmla="*/ 1848 w 1848"/>
              <a:gd name="T17" fmla="*/ 967 h 1934"/>
              <a:gd name="T18" fmla="*/ 1590 w 1848"/>
              <a:gd name="T19" fmla="*/ 344 h 1934"/>
              <a:gd name="T20" fmla="*/ 344 w 1848"/>
              <a:gd name="T21" fmla="*/ 344 h 1934"/>
              <a:gd name="T22" fmla="*/ 344 w 1848"/>
              <a:gd name="T23" fmla="*/ 1591 h 1934"/>
              <a:gd name="T24" fmla="*/ 1590 w 1848"/>
              <a:gd name="T25" fmla="*/ 1591 h 1934"/>
              <a:gd name="T26" fmla="*/ 1590 w 1848"/>
              <a:gd name="T27" fmla="*/ 1498 h 1934"/>
              <a:gd name="T28" fmla="*/ 1498 w 1848"/>
              <a:gd name="T29" fmla="*/ 1498 h 1934"/>
              <a:gd name="T30" fmla="*/ 436 w 1848"/>
              <a:gd name="T31" fmla="*/ 1498 h 1934"/>
              <a:gd name="T32" fmla="*/ 436 w 1848"/>
              <a:gd name="T33" fmla="*/ 436 h 1934"/>
              <a:gd name="T34" fmla="*/ 1498 w 1848"/>
              <a:gd name="T35" fmla="*/ 436 h 1934"/>
              <a:gd name="T36" fmla="*/ 1718 w 1848"/>
              <a:gd name="T37" fmla="*/ 967 h 1934"/>
              <a:gd name="T38" fmla="*/ 1511 w 1848"/>
              <a:gd name="T39" fmla="*/ 1174 h 1934"/>
              <a:gd name="T40" fmla="*/ 1304 w 1848"/>
              <a:gd name="T41" fmla="*/ 967 h 1934"/>
              <a:gd name="T42" fmla="*/ 1304 w 1848"/>
              <a:gd name="T43" fmla="*/ 695 h 1934"/>
              <a:gd name="T44" fmla="*/ 1239 w 1848"/>
              <a:gd name="T45" fmla="*/ 630 h 1934"/>
              <a:gd name="T46" fmla="*/ 967 w 1848"/>
              <a:gd name="T47" fmla="*/ 1174 h 1934"/>
              <a:gd name="T48" fmla="*/ 760 w 1848"/>
              <a:gd name="T49" fmla="*/ 967 h 1934"/>
              <a:gd name="T50" fmla="*/ 967 w 1848"/>
              <a:gd name="T51" fmla="*/ 760 h 1934"/>
              <a:gd name="T52" fmla="*/ 1174 w 1848"/>
              <a:gd name="T53" fmla="*/ 967 h 1934"/>
              <a:gd name="T54" fmla="*/ 967 w 1848"/>
              <a:gd name="T55" fmla="*/ 1174 h 1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848" h="1934">
                <a:moveTo>
                  <a:pt x="1239" y="630"/>
                </a:moveTo>
                <a:cubicBezTo>
                  <a:pt x="1203" y="630"/>
                  <a:pt x="1174" y="659"/>
                  <a:pt x="1174" y="695"/>
                </a:cubicBezTo>
                <a:cubicBezTo>
                  <a:pt x="1174" y="701"/>
                  <a:pt x="1174" y="701"/>
                  <a:pt x="1174" y="701"/>
                </a:cubicBezTo>
                <a:cubicBezTo>
                  <a:pt x="1116" y="657"/>
                  <a:pt x="1045" y="630"/>
                  <a:pt x="967" y="630"/>
                </a:cubicBezTo>
                <a:cubicBezTo>
                  <a:pt x="781" y="630"/>
                  <a:pt x="629" y="781"/>
                  <a:pt x="629" y="967"/>
                </a:cubicBezTo>
                <a:cubicBezTo>
                  <a:pt x="629" y="1153"/>
                  <a:pt x="781" y="1305"/>
                  <a:pt x="967" y="1305"/>
                </a:cubicBezTo>
                <a:cubicBezTo>
                  <a:pt x="1079" y="1305"/>
                  <a:pt x="1177" y="1250"/>
                  <a:pt x="1239" y="1166"/>
                </a:cubicBezTo>
                <a:cubicBezTo>
                  <a:pt x="1300" y="1250"/>
                  <a:pt x="1399" y="1305"/>
                  <a:pt x="1511" y="1305"/>
                </a:cubicBezTo>
                <a:cubicBezTo>
                  <a:pt x="1697" y="1305"/>
                  <a:pt x="1848" y="1153"/>
                  <a:pt x="1848" y="967"/>
                </a:cubicBezTo>
                <a:cubicBezTo>
                  <a:pt x="1848" y="732"/>
                  <a:pt x="1757" y="510"/>
                  <a:pt x="1590" y="344"/>
                </a:cubicBezTo>
                <a:cubicBezTo>
                  <a:pt x="1246" y="0"/>
                  <a:pt x="687" y="0"/>
                  <a:pt x="344" y="344"/>
                </a:cubicBezTo>
                <a:cubicBezTo>
                  <a:pt x="0" y="688"/>
                  <a:pt x="0" y="1247"/>
                  <a:pt x="344" y="1591"/>
                </a:cubicBezTo>
                <a:cubicBezTo>
                  <a:pt x="687" y="1934"/>
                  <a:pt x="1246" y="1934"/>
                  <a:pt x="1590" y="1591"/>
                </a:cubicBezTo>
                <a:cubicBezTo>
                  <a:pt x="1616" y="1565"/>
                  <a:pt x="1616" y="1524"/>
                  <a:pt x="1590" y="1498"/>
                </a:cubicBezTo>
                <a:cubicBezTo>
                  <a:pt x="1565" y="1473"/>
                  <a:pt x="1523" y="1473"/>
                  <a:pt x="1498" y="1498"/>
                </a:cubicBezTo>
                <a:cubicBezTo>
                  <a:pt x="1205" y="1791"/>
                  <a:pt x="729" y="1791"/>
                  <a:pt x="436" y="1498"/>
                </a:cubicBezTo>
                <a:cubicBezTo>
                  <a:pt x="143" y="1205"/>
                  <a:pt x="143" y="729"/>
                  <a:pt x="436" y="436"/>
                </a:cubicBezTo>
                <a:cubicBezTo>
                  <a:pt x="729" y="143"/>
                  <a:pt x="1205" y="143"/>
                  <a:pt x="1498" y="436"/>
                </a:cubicBezTo>
                <a:cubicBezTo>
                  <a:pt x="1640" y="578"/>
                  <a:pt x="1718" y="766"/>
                  <a:pt x="1718" y="967"/>
                </a:cubicBezTo>
                <a:cubicBezTo>
                  <a:pt x="1718" y="1081"/>
                  <a:pt x="1625" y="1174"/>
                  <a:pt x="1511" y="1174"/>
                </a:cubicBezTo>
                <a:cubicBezTo>
                  <a:pt x="1397" y="1174"/>
                  <a:pt x="1304" y="1081"/>
                  <a:pt x="1304" y="967"/>
                </a:cubicBezTo>
                <a:cubicBezTo>
                  <a:pt x="1304" y="695"/>
                  <a:pt x="1304" y="695"/>
                  <a:pt x="1304" y="695"/>
                </a:cubicBezTo>
                <a:cubicBezTo>
                  <a:pt x="1304" y="659"/>
                  <a:pt x="1275" y="630"/>
                  <a:pt x="1239" y="630"/>
                </a:cubicBezTo>
                <a:close/>
                <a:moveTo>
                  <a:pt x="967" y="1174"/>
                </a:moveTo>
                <a:cubicBezTo>
                  <a:pt x="853" y="1174"/>
                  <a:pt x="760" y="1081"/>
                  <a:pt x="760" y="967"/>
                </a:cubicBezTo>
                <a:cubicBezTo>
                  <a:pt x="760" y="853"/>
                  <a:pt x="853" y="760"/>
                  <a:pt x="967" y="760"/>
                </a:cubicBezTo>
                <a:cubicBezTo>
                  <a:pt x="1081" y="760"/>
                  <a:pt x="1174" y="853"/>
                  <a:pt x="1174" y="967"/>
                </a:cubicBezTo>
                <a:cubicBezTo>
                  <a:pt x="1174" y="1081"/>
                  <a:pt x="1081" y="1174"/>
                  <a:pt x="967" y="117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9"/>
          <p:cNvSpPr>
            <a:spLocks noEditPoints="1"/>
          </p:cNvSpPr>
          <p:nvPr userDrawn="1"/>
        </p:nvSpPr>
        <p:spPr bwMode="auto">
          <a:xfrm>
            <a:off x="1024932" y="6385321"/>
            <a:ext cx="198047" cy="197645"/>
          </a:xfrm>
          <a:custGeom>
            <a:avLst/>
            <a:gdLst>
              <a:gd name="T0" fmla="*/ 627 w 784"/>
              <a:gd name="T1" fmla="*/ 470 h 783"/>
              <a:gd name="T2" fmla="*/ 502 w 784"/>
              <a:gd name="T3" fmla="*/ 532 h 783"/>
              <a:gd name="T4" fmla="*/ 308 w 784"/>
              <a:gd name="T5" fmla="*/ 434 h 783"/>
              <a:gd name="T6" fmla="*/ 314 w 784"/>
              <a:gd name="T7" fmla="*/ 392 h 783"/>
              <a:gd name="T8" fmla="*/ 308 w 784"/>
              <a:gd name="T9" fmla="*/ 349 h 783"/>
              <a:gd name="T10" fmla="*/ 502 w 784"/>
              <a:gd name="T11" fmla="*/ 252 h 783"/>
              <a:gd name="T12" fmla="*/ 627 w 784"/>
              <a:gd name="T13" fmla="*/ 313 h 783"/>
              <a:gd name="T14" fmla="*/ 784 w 784"/>
              <a:gd name="T15" fmla="*/ 157 h 783"/>
              <a:gd name="T16" fmla="*/ 627 w 784"/>
              <a:gd name="T17" fmla="*/ 0 h 783"/>
              <a:gd name="T18" fmla="*/ 470 w 784"/>
              <a:gd name="T19" fmla="*/ 157 h 783"/>
              <a:gd name="T20" fmla="*/ 476 w 784"/>
              <a:gd name="T21" fmla="*/ 199 h 783"/>
              <a:gd name="T22" fmla="*/ 281 w 784"/>
              <a:gd name="T23" fmla="*/ 297 h 783"/>
              <a:gd name="T24" fmla="*/ 157 w 784"/>
              <a:gd name="T25" fmla="*/ 235 h 783"/>
              <a:gd name="T26" fmla="*/ 0 w 784"/>
              <a:gd name="T27" fmla="*/ 392 h 783"/>
              <a:gd name="T28" fmla="*/ 157 w 784"/>
              <a:gd name="T29" fmla="*/ 548 h 783"/>
              <a:gd name="T30" fmla="*/ 281 w 784"/>
              <a:gd name="T31" fmla="*/ 487 h 783"/>
              <a:gd name="T32" fmla="*/ 476 w 784"/>
              <a:gd name="T33" fmla="*/ 584 h 783"/>
              <a:gd name="T34" fmla="*/ 470 w 784"/>
              <a:gd name="T35" fmla="*/ 627 h 783"/>
              <a:gd name="T36" fmla="*/ 627 w 784"/>
              <a:gd name="T37" fmla="*/ 783 h 783"/>
              <a:gd name="T38" fmla="*/ 784 w 784"/>
              <a:gd name="T39" fmla="*/ 627 h 783"/>
              <a:gd name="T40" fmla="*/ 627 w 784"/>
              <a:gd name="T41" fmla="*/ 470 h 783"/>
              <a:gd name="T42" fmla="*/ 627 w 784"/>
              <a:gd name="T43" fmla="*/ 58 h 783"/>
              <a:gd name="T44" fmla="*/ 725 w 784"/>
              <a:gd name="T45" fmla="*/ 157 h 783"/>
              <a:gd name="T46" fmla="*/ 627 w 784"/>
              <a:gd name="T47" fmla="*/ 255 h 783"/>
              <a:gd name="T48" fmla="*/ 528 w 784"/>
              <a:gd name="T49" fmla="*/ 157 h 783"/>
              <a:gd name="T50" fmla="*/ 627 w 784"/>
              <a:gd name="T51" fmla="*/ 58 h 783"/>
              <a:gd name="T52" fmla="*/ 157 w 784"/>
              <a:gd name="T53" fmla="*/ 490 h 783"/>
              <a:gd name="T54" fmla="*/ 58 w 784"/>
              <a:gd name="T55" fmla="*/ 392 h 783"/>
              <a:gd name="T56" fmla="*/ 157 w 784"/>
              <a:gd name="T57" fmla="*/ 293 h 783"/>
              <a:gd name="T58" fmla="*/ 255 w 784"/>
              <a:gd name="T59" fmla="*/ 392 h 783"/>
              <a:gd name="T60" fmla="*/ 157 w 784"/>
              <a:gd name="T61" fmla="*/ 490 h 783"/>
              <a:gd name="T62" fmla="*/ 627 w 784"/>
              <a:gd name="T63" fmla="*/ 725 h 783"/>
              <a:gd name="T64" fmla="*/ 528 w 784"/>
              <a:gd name="T65" fmla="*/ 627 h 783"/>
              <a:gd name="T66" fmla="*/ 627 w 784"/>
              <a:gd name="T67" fmla="*/ 528 h 783"/>
              <a:gd name="T68" fmla="*/ 725 w 784"/>
              <a:gd name="T69" fmla="*/ 627 h 783"/>
              <a:gd name="T70" fmla="*/ 627 w 784"/>
              <a:gd name="T71" fmla="*/ 725 h 7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84" h="783">
                <a:moveTo>
                  <a:pt x="627" y="470"/>
                </a:moveTo>
                <a:cubicBezTo>
                  <a:pt x="576" y="470"/>
                  <a:pt x="531" y="494"/>
                  <a:pt x="502" y="532"/>
                </a:cubicBezTo>
                <a:cubicBezTo>
                  <a:pt x="308" y="434"/>
                  <a:pt x="308" y="434"/>
                  <a:pt x="308" y="434"/>
                </a:cubicBezTo>
                <a:cubicBezTo>
                  <a:pt x="311" y="421"/>
                  <a:pt x="314" y="406"/>
                  <a:pt x="314" y="392"/>
                </a:cubicBezTo>
                <a:cubicBezTo>
                  <a:pt x="314" y="377"/>
                  <a:pt x="311" y="363"/>
                  <a:pt x="308" y="349"/>
                </a:cubicBezTo>
                <a:cubicBezTo>
                  <a:pt x="502" y="252"/>
                  <a:pt x="502" y="252"/>
                  <a:pt x="502" y="252"/>
                </a:cubicBezTo>
                <a:cubicBezTo>
                  <a:pt x="531" y="289"/>
                  <a:pt x="576" y="313"/>
                  <a:pt x="627" y="313"/>
                </a:cubicBezTo>
                <a:cubicBezTo>
                  <a:pt x="713" y="313"/>
                  <a:pt x="784" y="243"/>
                  <a:pt x="784" y="157"/>
                </a:cubicBezTo>
                <a:cubicBezTo>
                  <a:pt x="784" y="70"/>
                  <a:pt x="713" y="0"/>
                  <a:pt x="627" y="0"/>
                </a:cubicBezTo>
                <a:cubicBezTo>
                  <a:pt x="540" y="0"/>
                  <a:pt x="470" y="70"/>
                  <a:pt x="470" y="157"/>
                </a:cubicBezTo>
                <a:cubicBezTo>
                  <a:pt x="470" y="171"/>
                  <a:pt x="472" y="186"/>
                  <a:pt x="476" y="199"/>
                </a:cubicBezTo>
                <a:cubicBezTo>
                  <a:pt x="281" y="297"/>
                  <a:pt x="281" y="297"/>
                  <a:pt x="281" y="297"/>
                </a:cubicBezTo>
                <a:cubicBezTo>
                  <a:pt x="253" y="259"/>
                  <a:pt x="208" y="235"/>
                  <a:pt x="157" y="235"/>
                </a:cubicBezTo>
                <a:cubicBezTo>
                  <a:pt x="70" y="235"/>
                  <a:pt x="0" y="305"/>
                  <a:pt x="0" y="392"/>
                </a:cubicBezTo>
                <a:cubicBezTo>
                  <a:pt x="0" y="478"/>
                  <a:pt x="70" y="548"/>
                  <a:pt x="157" y="548"/>
                </a:cubicBezTo>
                <a:cubicBezTo>
                  <a:pt x="208" y="548"/>
                  <a:pt x="253" y="524"/>
                  <a:pt x="281" y="487"/>
                </a:cubicBezTo>
                <a:cubicBezTo>
                  <a:pt x="476" y="584"/>
                  <a:pt x="476" y="584"/>
                  <a:pt x="476" y="584"/>
                </a:cubicBezTo>
                <a:cubicBezTo>
                  <a:pt x="472" y="598"/>
                  <a:pt x="470" y="612"/>
                  <a:pt x="470" y="627"/>
                </a:cubicBezTo>
                <a:cubicBezTo>
                  <a:pt x="470" y="713"/>
                  <a:pt x="540" y="783"/>
                  <a:pt x="627" y="783"/>
                </a:cubicBezTo>
                <a:cubicBezTo>
                  <a:pt x="713" y="783"/>
                  <a:pt x="784" y="713"/>
                  <a:pt x="784" y="627"/>
                </a:cubicBezTo>
                <a:cubicBezTo>
                  <a:pt x="784" y="540"/>
                  <a:pt x="713" y="470"/>
                  <a:pt x="627" y="470"/>
                </a:cubicBezTo>
                <a:close/>
                <a:moveTo>
                  <a:pt x="627" y="58"/>
                </a:moveTo>
                <a:cubicBezTo>
                  <a:pt x="681" y="58"/>
                  <a:pt x="725" y="102"/>
                  <a:pt x="725" y="157"/>
                </a:cubicBezTo>
                <a:cubicBezTo>
                  <a:pt x="725" y="211"/>
                  <a:pt x="681" y="255"/>
                  <a:pt x="627" y="255"/>
                </a:cubicBezTo>
                <a:cubicBezTo>
                  <a:pt x="573" y="255"/>
                  <a:pt x="528" y="211"/>
                  <a:pt x="528" y="157"/>
                </a:cubicBezTo>
                <a:cubicBezTo>
                  <a:pt x="528" y="102"/>
                  <a:pt x="573" y="58"/>
                  <a:pt x="627" y="58"/>
                </a:cubicBezTo>
                <a:close/>
                <a:moveTo>
                  <a:pt x="157" y="490"/>
                </a:moveTo>
                <a:cubicBezTo>
                  <a:pt x="103" y="490"/>
                  <a:pt x="58" y="446"/>
                  <a:pt x="58" y="392"/>
                </a:cubicBezTo>
                <a:cubicBezTo>
                  <a:pt x="58" y="337"/>
                  <a:pt x="103" y="293"/>
                  <a:pt x="157" y="293"/>
                </a:cubicBezTo>
                <a:cubicBezTo>
                  <a:pt x="211" y="293"/>
                  <a:pt x="255" y="337"/>
                  <a:pt x="255" y="392"/>
                </a:cubicBezTo>
                <a:cubicBezTo>
                  <a:pt x="255" y="446"/>
                  <a:pt x="211" y="490"/>
                  <a:pt x="157" y="490"/>
                </a:cubicBezTo>
                <a:close/>
                <a:moveTo>
                  <a:pt x="627" y="725"/>
                </a:moveTo>
                <a:cubicBezTo>
                  <a:pt x="573" y="725"/>
                  <a:pt x="528" y="681"/>
                  <a:pt x="528" y="627"/>
                </a:cubicBezTo>
                <a:cubicBezTo>
                  <a:pt x="528" y="572"/>
                  <a:pt x="573" y="528"/>
                  <a:pt x="627" y="528"/>
                </a:cubicBezTo>
                <a:cubicBezTo>
                  <a:pt x="681" y="528"/>
                  <a:pt x="725" y="572"/>
                  <a:pt x="725" y="627"/>
                </a:cubicBezTo>
                <a:cubicBezTo>
                  <a:pt x="725" y="681"/>
                  <a:pt x="681" y="725"/>
                  <a:pt x="627" y="72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341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4" r:id="rId4"/>
    <p:sldLayoutId id="2147483657" r:id="rId5"/>
    <p:sldLayoutId id="2147483656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440" userDrawn="1">
          <p15:clr>
            <a:srgbClr val="F26B43"/>
          </p15:clr>
        </p15:guide>
        <p15:guide id="4" pos="240" userDrawn="1">
          <p15:clr>
            <a:srgbClr val="F26B43"/>
          </p15:clr>
        </p15:guide>
        <p15:guide id="5" orient="horz" pos="1008" userDrawn="1">
          <p15:clr>
            <a:srgbClr val="F26B43"/>
          </p15:clr>
        </p15:guide>
        <p15:guide id="6" orient="horz" pos="3888" userDrawn="1">
          <p15:clr>
            <a:srgbClr val="F26B43"/>
          </p15:clr>
        </p15:guide>
        <p15:guide id="7" pos="3960" userDrawn="1">
          <p15:clr>
            <a:srgbClr val="F26B43"/>
          </p15:clr>
        </p15:guide>
        <p15:guide id="8" pos="3720" userDrawn="1">
          <p15:clr>
            <a:srgbClr val="F26B43"/>
          </p15:clr>
        </p15:guide>
        <p15:guide id="9" pos="2400" userDrawn="1">
          <p15:clr>
            <a:srgbClr val="F26B43"/>
          </p15:clr>
        </p15:guide>
        <p15:guide id="10" pos="2640" userDrawn="1">
          <p15:clr>
            <a:srgbClr val="F26B43"/>
          </p15:clr>
        </p15:guide>
        <p15:guide id="11" pos="5040" userDrawn="1">
          <p15:clr>
            <a:srgbClr val="F26B43"/>
          </p15:clr>
        </p15:guide>
        <p15:guide id="12" pos="52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C369EA-9879-4882-8B1F-22F486437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BCC433-49F2-42EF-858F-51B5E4EE7B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08" t="28045" r="29934" b="9952"/>
          <a:stretch/>
        </p:blipFill>
        <p:spPr>
          <a:xfrm>
            <a:off x="3163396" y="136525"/>
            <a:ext cx="5322771" cy="42520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F67974-A74F-47F3-B672-306C7ED676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75" t="47718" r="29736" b="21265"/>
          <a:stretch/>
        </p:blipFill>
        <p:spPr>
          <a:xfrm>
            <a:off x="3306245" y="4385464"/>
            <a:ext cx="5189547" cy="213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872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ctrTitle"/>
          </p:nvPr>
        </p:nvSpPr>
        <p:spPr>
          <a:xfrm>
            <a:off x="4075504" y="1695026"/>
            <a:ext cx="7921424" cy="2313362"/>
          </a:xfrm>
        </p:spPr>
        <p:txBody>
          <a:bodyPr/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 Resource Management (BMMB7007)</a:t>
            </a: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br>
              <a:rPr lang="en-US" sz="4400" dirty="0"/>
            </a:br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1</a:t>
            </a:r>
            <a:b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Study the application of digital</a:t>
            </a:r>
            <a:b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transformation in </a:t>
            </a:r>
            <a:r>
              <a:rPr lang="en-US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hrM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activities of </a:t>
            </a:r>
            <a:r>
              <a:rPr lang="en-US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hsbc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Subtitle 10"/>
          <p:cNvSpPr>
            <a:spLocks noGrp="1"/>
          </p:cNvSpPr>
          <p:nvPr>
            <p:ph type="subTitle" idx="1"/>
          </p:nvPr>
        </p:nvSpPr>
        <p:spPr>
          <a:xfrm>
            <a:off x="4512964" y="4215006"/>
            <a:ext cx="7620000" cy="917185"/>
          </a:xfrm>
        </p:spPr>
        <p:txBody>
          <a:bodyPr>
            <a:normAutofit/>
          </a:bodyPr>
          <a:lstStyle/>
          <a:p>
            <a:pPr algn="r"/>
            <a:r>
              <a:rPr lang="en-US" b="1" dirty="0"/>
              <a:t>CHLOE, LEUNG HOI YAN</a:t>
            </a:r>
          </a:p>
          <a:p>
            <a:pPr algn="r"/>
            <a:r>
              <a:rPr lang="en-US" sz="1600" b="1" dirty="0"/>
              <a:t>(Student Number: 1818501)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202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3</a:t>
            </a:fld>
            <a:endParaRPr lang="en-US"/>
          </a:p>
        </p:txBody>
      </p:sp>
      <p:sp>
        <p:nvSpPr>
          <p:cNvPr id="6" name="Title 5"/>
          <p:cNvSpPr txBox="1">
            <a:spLocks/>
          </p:cNvSpPr>
          <p:nvPr/>
        </p:nvSpPr>
        <p:spPr>
          <a:xfrm>
            <a:off x="547401" y="700196"/>
            <a:ext cx="3810000" cy="65297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600" b="1" dirty="0"/>
              <a:t>Agenda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521471" y="539330"/>
            <a:ext cx="74629" cy="977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4914616" y="536882"/>
            <a:ext cx="6645729" cy="5901511"/>
          </a:xfrm>
          <a:prstGeom prst="rect">
            <a:avLst/>
          </a:prstGeom>
        </p:spPr>
        <p:txBody>
          <a:bodyPr wrap="square" anchor="t">
            <a:no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Introduction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Drive of Digital Transformation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External &amp; Internal Environment Factors Influencing HR Activities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How Environment Influences the Effectiveness of Using Big Data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Justification – AI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Justification – Big Data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Desirable &amp; Undesirable Outcomes of Digital Transformation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AI Impact on HR Function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Big Data Impact on HR Function</a:t>
            </a:r>
            <a:endParaRPr lang="en-HK" sz="16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altLang="zh-TW" sz="1600" dirty="0">
                <a:solidFill>
                  <a:srgbClr val="000000"/>
                </a:solidFill>
              </a:rPr>
              <a:t>Key Change Drivers for Digital Transformation at HSBC</a:t>
            </a:r>
            <a:endParaRPr lang="en-HK" sz="16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How HSBC Adopts AI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How HSBC Adopts Big Data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Challenges of Key Drivers to HR Leaders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Recommendations for Adopting Digital Transformation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HK" sz="1600" dirty="0">
                <a:solidFill>
                  <a:srgbClr val="000000"/>
                </a:solidFill>
              </a:rPr>
              <a:t>References</a:t>
            </a:r>
          </a:p>
          <a:p>
            <a:pPr marL="342900" indent="-342900">
              <a:buFont typeface="+mj-lt"/>
              <a:buAutoNum type="arabicPeriod"/>
            </a:pPr>
            <a:endParaRPr lang="en-HK" sz="1600" dirty="0">
              <a:solidFill>
                <a:srgbClr val="000000"/>
              </a:solidFill>
            </a:endParaRPr>
          </a:p>
          <a:p>
            <a:endParaRPr lang="en-HK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65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41"/>
          <a:stretch/>
        </p:blipFill>
        <p:spPr>
          <a:xfrm>
            <a:off x="8472986" y="553662"/>
            <a:ext cx="3215944" cy="223656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4</a:t>
            </a:fld>
            <a:endParaRPr lang="en-US"/>
          </a:p>
        </p:txBody>
      </p:sp>
      <p:sp>
        <p:nvSpPr>
          <p:cNvPr id="6" name="Title 5"/>
          <p:cNvSpPr txBox="1">
            <a:spLocks/>
          </p:cNvSpPr>
          <p:nvPr/>
        </p:nvSpPr>
        <p:spPr>
          <a:xfrm>
            <a:off x="547401" y="700196"/>
            <a:ext cx="3810000" cy="65297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600" b="1" dirty="0"/>
              <a:t>Introduction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521471" y="539330"/>
            <a:ext cx="74629" cy="977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8468327" y="3069684"/>
            <a:ext cx="3640254" cy="3286666"/>
          </a:xfrm>
          <a:prstGeom prst="rect">
            <a:avLst/>
          </a:prstGeom>
        </p:spPr>
        <p:txBody>
          <a:bodyPr wrap="square" anchor="t">
            <a:noAutofit/>
          </a:bodyPr>
          <a:lstStyle/>
          <a:p>
            <a:r>
              <a:rPr lang="en-HK" b="1" dirty="0">
                <a:solidFill>
                  <a:srgbClr val="000000"/>
                </a:solidFill>
              </a:rPr>
              <a:t>“Reasons to Choose HSBC as case study”</a:t>
            </a:r>
          </a:p>
          <a:p>
            <a:r>
              <a:rPr lang="en-HK" sz="1200" b="1" dirty="0">
                <a:solidFill>
                  <a:srgbClr val="000000"/>
                </a:solidFill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HK" altLang="zh-TW" sz="1600" dirty="0">
                <a:solidFill>
                  <a:srgbClr val="000000"/>
                </a:solidFill>
              </a:rPr>
              <a:t>HSBC is a leading financial institution across the world (HSBC.com).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HK" sz="1600" dirty="0">
              <a:solidFill>
                <a:srgbClr val="00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HK" sz="1600" dirty="0">
                <a:solidFill>
                  <a:srgbClr val="000000"/>
                </a:solidFill>
              </a:rPr>
              <a:t>HSBC’s adoption of digital transformation focuses on enhancing efficiency and improving customer satisfaction.</a:t>
            </a: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19"/>
          <a:stretch/>
        </p:blipFill>
        <p:spPr>
          <a:xfrm>
            <a:off x="4926571" y="5477825"/>
            <a:ext cx="3211285" cy="1380175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>
            <a:off x="4924241" y="701420"/>
            <a:ext cx="2968475" cy="4082335"/>
          </a:xfrm>
          <a:prstGeom prst="rect">
            <a:avLst/>
          </a:prstGeom>
        </p:spPr>
        <p:txBody>
          <a:bodyPr wrap="square" anchor="t">
            <a:noAutofit/>
          </a:bodyPr>
          <a:lstStyle/>
          <a:p>
            <a:r>
              <a:rPr lang="en-HK" dirty="0">
                <a:solidFill>
                  <a:srgbClr val="000000"/>
                </a:solidFill>
              </a:rPr>
              <a:t>To apply the learned theories in Human Resources Management, to examine whether Digital Transformation is a good tools in HR activities, etc.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HK" dirty="0">
              <a:solidFill>
                <a:srgbClr val="00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HK" dirty="0">
              <a:solidFill>
                <a:srgbClr val="000000"/>
              </a:solidFill>
            </a:endParaRPr>
          </a:p>
          <a:p>
            <a:r>
              <a:rPr lang="en-HK" altLang="zh-TW" b="1" dirty="0">
                <a:solidFill>
                  <a:srgbClr val="000000"/>
                </a:solidFill>
              </a:rPr>
              <a:t>“Definition in Digital Transformation”</a:t>
            </a:r>
          </a:p>
          <a:p>
            <a:r>
              <a:rPr lang="en-HK" altLang="zh-TW" sz="1100" b="1" dirty="0">
                <a:solidFill>
                  <a:srgbClr val="000000"/>
                </a:solidFill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HK" altLang="zh-TW" sz="1600" dirty="0">
                <a:solidFill>
                  <a:srgbClr val="000000"/>
                </a:solidFill>
              </a:rPr>
              <a:t>Digital transformation involves adopting technology in promoting business functions.</a:t>
            </a:r>
            <a:endParaRPr lang="en-HK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35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16B1E-CE14-4853-BF45-F352C7401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269" y="591762"/>
            <a:ext cx="11285731" cy="652970"/>
          </a:xfrm>
        </p:spPr>
        <p:txBody>
          <a:bodyPr/>
          <a:lstStyle/>
          <a:p>
            <a:r>
              <a:rPr lang="en-HK" altLang="zh-TW" sz="2800" b="1" dirty="0"/>
              <a:t>Drivers of digital transformation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D0A6B4-6604-4E97-ADE7-DB21CD24F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076DC8-873C-4F97-BCF1-9622DDE4C7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77" t="1773" r="22708" b="2998"/>
          <a:stretch/>
        </p:blipFill>
        <p:spPr>
          <a:xfrm>
            <a:off x="525268" y="1480852"/>
            <a:ext cx="4961131" cy="4554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924879-CF2C-4106-95EF-8F8929DC1DE0}"/>
              </a:ext>
            </a:extLst>
          </p:cNvPr>
          <p:cNvSpPr txBox="1"/>
          <p:nvPr/>
        </p:nvSpPr>
        <p:spPr>
          <a:xfrm>
            <a:off x="5690026" y="1614400"/>
            <a:ext cx="5755214" cy="3629199"/>
          </a:xfrm>
          <a:prstGeom prst="rect">
            <a:avLst/>
          </a:prstGeom>
          <a:noFill/>
        </p:spPr>
        <p:txBody>
          <a:bodyPr wrap="square" lIns="0" rIns="0" rtlCol="0" anchor="ctr">
            <a:spAutoFit/>
          </a:bodyPr>
          <a:lstStyle/>
          <a:p>
            <a:pPr marL="342900" indent="-342900">
              <a:lnSpc>
                <a:spcPct val="21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solidFill>
                  <a:schemeClr val="tx2"/>
                </a:solidFill>
                <a:cs typeface="Times New Roman" panose="02020603050405020304" pitchFamily="18" charset="0"/>
              </a:rPr>
              <a:t>Various aspects of digital transformation enhance value creation in different industries.</a:t>
            </a:r>
          </a:p>
          <a:p>
            <a:pPr marL="342900" indent="-342900">
              <a:lnSpc>
                <a:spcPct val="21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solidFill>
                  <a:schemeClr val="tx2"/>
                </a:solidFill>
                <a:cs typeface="Times New Roman" panose="02020603050405020304" pitchFamily="18" charset="0"/>
              </a:rPr>
              <a:t>Digital transformation drivers enhance process improvements.</a:t>
            </a:r>
          </a:p>
          <a:p>
            <a:pPr marL="342900" indent="-342900">
              <a:lnSpc>
                <a:spcPct val="21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solidFill>
                  <a:schemeClr val="tx2"/>
                </a:solidFill>
                <a:cs typeface="Times New Roman" panose="02020603050405020304" pitchFamily="18" charset="0"/>
              </a:rPr>
              <a:t>The drivers emphasize vertical integration of data collection and analysis.</a:t>
            </a:r>
          </a:p>
          <a:p>
            <a:pPr marL="342900" indent="-342900">
              <a:lnSpc>
                <a:spcPct val="21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solidFill>
                  <a:schemeClr val="tx2"/>
                </a:solidFill>
                <a:cs typeface="Times New Roman" panose="02020603050405020304" pitchFamily="18" charset="0"/>
              </a:rPr>
              <a:t>It focuses on cost reduction and supply chain improvements.</a:t>
            </a:r>
          </a:p>
        </p:txBody>
      </p:sp>
    </p:spTree>
    <p:extLst>
      <p:ext uri="{BB962C8B-B14F-4D97-AF65-F5344CB8AC3E}">
        <p14:creationId xmlns:p14="http://schemas.microsoft.com/office/powerpoint/2010/main" val="1368674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448BE-5386-459E-9473-212ADF66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External &amp; Internal Environmental Factors Influencing HR Activities</a:t>
            </a:r>
            <a:endParaRPr lang="zh-TW" altLang="en-US" sz="28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96F14A-3341-4D2B-AA96-E91614C54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69" y="1852697"/>
            <a:ext cx="9802638" cy="4219424"/>
          </a:xfrm>
        </p:spPr>
        <p:txBody>
          <a:bodyPr/>
          <a:lstStyle/>
          <a:p>
            <a:r>
              <a:rPr lang="en-HK" altLang="zh-TW" sz="2000" b="1" dirty="0"/>
              <a:t>Impact of competition on recruitment</a:t>
            </a:r>
          </a:p>
          <a:p>
            <a:pPr lvl="1"/>
            <a:r>
              <a:rPr lang="en-HK" altLang="zh-TW" sz="1800" dirty="0"/>
              <a:t>The degree of competition will affect the company's ability to recruit qualified employees.</a:t>
            </a:r>
          </a:p>
          <a:p>
            <a:pPr marL="0" indent="0">
              <a:buNone/>
            </a:pPr>
            <a:r>
              <a:rPr lang="en-HK" altLang="zh-TW" sz="700" dirty="0"/>
              <a:t>    </a:t>
            </a:r>
          </a:p>
          <a:p>
            <a:r>
              <a:rPr lang="en-HK" altLang="zh-TW" sz="2000" b="1" dirty="0"/>
              <a:t>Labour Supply and Compensation</a:t>
            </a:r>
          </a:p>
          <a:p>
            <a:pPr lvl="1"/>
            <a:r>
              <a:rPr lang="en-HK" altLang="zh-TW" sz="1800" dirty="0" err="1"/>
              <a:t>Labor</a:t>
            </a:r>
            <a:r>
              <a:rPr lang="en-HK" altLang="zh-TW" sz="1800" dirty="0"/>
              <a:t> supply drives the amount of compensation companies must provide to attract employees.</a:t>
            </a:r>
            <a:br>
              <a:rPr lang="en-HK" altLang="zh-TW" sz="1800" dirty="0"/>
            </a:br>
            <a:r>
              <a:rPr lang="en-HK" altLang="zh-TW" sz="700" dirty="0"/>
              <a:t> </a:t>
            </a:r>
          </a:p>
          <a:p>
            <a:r>
              <a:rPr lang="en-HK" altLang="zh-TW" sz="2000" b="1" dirty="0"/>
              <a:t>Impact of Legislation</a:t>
            </a:r>
          </a:p>
          <a:p>
            <a:pPr lvl="1"/>
            <a:r>
              <a:rPr lang="en-HK" altLang="zh-TW" sz="1800" dirty="0"/>
              <a:t>Legislation affects all human resources activities. </a:t>
            </a:r>
          </a:p>
          <a:p>
            <a:pPr lvl="1"/>
            <a:r>
              <a:rPr lang="en-HK" altLang="zh-TW" sz="1800" dirty="0"/>
              <a:t>Federal and state legislation often specifies how long a business must keep personnel records and other employee data, what can be stored and how.</a:t>
            </a:r>
          </a:p>
          <a:p>
            <a:pPr marL="457200" lvl="1" indent="0">
              <a:buNone/>
            </a:pPr>
            <a:r>
              <a:rPr lang="en-HK" altLang="zh-TW" sz="700" dirty="0"/>
              <a:t>  </a:t>
            </a:r>
          </a:p>
          <a:p>
            <a:r>
              <a:rPr lang="en-HK" altLang="zh-TW" sz="2000" b="1" dirty="0"/>
              <a:t>Internal Policies and Employee Relations</a:t>
            </a:r>
          </a:p>
          <a:p>
            <a:pPr lvl="1"/>
            <a:r>
              <a:rPr lang="en-HK" altLang="zh-TW" sz="1800" dirty="0"/>
              <a:t>Internal policies and procedures affect human resources activities.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027F55-0E99-4CD1-8666-C5BDB5814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41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C7199-E934-4F2F-9B51-878D66EB1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How environment influences </a:t>
            </a:r>
            <a:br>
              <a:rPr lang="en-HK" altLang="zh-TW" sz="2800" b="1" dirty="0"/>
            </a:br>
            <a:r>
              <a:rPr lang="en-HK" altLang="zh-TW" sz="2800" b="1" dirty="0"/>
              <a:t>the effectiveness of using big data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B169C6-4423-43A6-9362-17C4CCAAF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7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6CC9D5-4C01-438D-8B1F-7DF758035271}"/>
              </a:ext>
            </a:extLst>
          </p:cNvPr>
          <p:cNvSpPr/>
          <p:nvPr/>
        </p:nvSpPr>
        <p:spPr>
          <a:xfrm>
            <a:off x="525269" y="1688218"/>
            <a:ext cx="948500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dirty="0">
                <a:solidFill>
                  <a:schemeClr val="tx2"/>
                </a:solidFill>
              </a:rPr>
              <a:t>Evolving technologies bring data analytics out of the IT back office and extend the potential of using data-driven results to all aspects of the organization.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dirty="0">
                <a:solidFill>
                  <a:schemeClr val="tx2"/>
                </a:solidFill>
              </a:rPr>
              <a:t>Recognize from a holistic perspective that success is built on the integration of people, processes, technology and data.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dirty="0">
                <a:solidFill>
                  <a:schemeClr val="tx2"/>
                </a:solidFill>
              </a:rPr>
              <a:t>Learn insights that can make good strategic and operational decisions.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HK" altLang="zh-TW" dirty="0">
                <a:solidFill>
                  <a:schemeClr val="tx2"/>
                </a:solidFill>
              </a:rPr>
              <a:t>Collate all available data to identify trends and correlations that will drive beneficial changes in business </a:t>
            </a:r>
            <a:r>
              <a:rPr lang="en-HK" altLang="zh-TW" dirty="0" err="1">
                <a:solidFill>
                  <a:schemeClr val="tx2"/>
                </a:solidFill>
              </a:rPr>
              <a:t>behavior</a:t>
            </a:r>
            <a:r>
              <a:rPr lang="en-HK" altLang="zh-TW" dirty="0">
                <a:solidFill>
                  <a:schemeClr val="tx2"/>
                </a:solidFill>
              </a:rPr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HK" altLang="zh-TW" dirty="0">
                <a:solidFill>
                  <a:schemeClr val="tx2"/>
                </a:solidFill>
              </a:rPr>
              <a:t>Leverage rich organizational information from external sources.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dirty="0">
                <a:solidFill>
                  <a:schemeClr val="tx2"/>
                </a:solidFill>
              </a:rPr>
              <a:t>For effective future forecasting, statistical analysis and predictive modelling techniques can be used for data analysis to enhance and support the organization's business strategy. </a:t>
            </a:r>
          </a:p>
        </p:txBody>
      </p:sp>
    </p:spTree>
    <p:extLst>
      <p:ext uri="{BB962C8B-B14F-4D97-AF65-F5344CB8AC3E}">
        <p14:creationId xmlns:p14="http://schemas.microsoft.com/office/powerpoint/2010/main" val="1875175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AE7C-1991-40F2-8660-0776CE1D2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269" y="553662"/>
            <a:ext cx="11285731" cy="652970"/>
          </a:xfrm>
        </p:spPr>
        <p:txBody>
          <a:bodyPr/>
          <a:lstStyle/>
          <a:p>
            <a:r>
              <a:rPr lang="en-HK" altLang="zh-TW" sz="2800" b="1" dirty="0"/>
              <a:t>Justification –  Artificial Intelligence (AI)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17EE39-6984-4A32-AA9A-BF3F00278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8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59CDAC-D76C-4FAE-8477-C6061D4B5CBB}"/>
              </a:ext>
            </a:extLst>
          </p:cNvPr>
          <p:cNvSpPr/>
          <p:nvPr/>
        </p:nvSpPr>
        <p:spPr>
          <a:xfrm>
            <a:off x="525269" y="1732367"/>
            <a:ext cx="8204845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HK" altLang="zh-TW" sz="2000" b="1" dirty="0">
                <a:solidFill>
                  <a:schemeClr val="tx2"/>
                </a:solidFill>
              </a:rPr>
              <a:t>The choice of artificial intelligence is critical in various ways:</a:t>
            </a:r>
            <a:endParaRPr lang="en-HK" altLang="zh-TW" sz="2000" dirty="0">
              <a:solidFill>
                <a:schemeClr val="tx2"/>
              </a:solidFill>
            </a:endParaRPr>
          </a:p>
          <a:p>
            <a:endParaRPr lang="en-HK" altLang="zh-TW" sz="2400" dirty="0">
              <a:solidFill>
                <a:schemeClr val="tx2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HK" altLang="zh-TW" dirty="0">
                <a:solidFill>
                  <a:schemeClr val="tx2"/>
                </a:solidFill>
              </a:rPr>
              <a:t>It enhances task accomplishments through programming perspectives and suitable output (</a:t>
            </a:r>
            <a:r>
              <a:rPr lang="en-HK" altLang="zh-TW" dirty="0" err="1">
                <a:solidFill>
                  <a:schemeClr val="tx2"/>
                </a:solidFill>
              </a:rPr>
              <a:t>Kaličanin</a:t>
            </a:r>
            <a:r>
              <a:rPr lang="en-HK" altLang="zh-TW" dirty="0">
                <a:solidFill>
                  <a:schemeClr val="tx2"/>
                </a:solidFill>
              </a:rPr>
              <a:t> et al., 2019, p.7).</a:t>
            </a:r>
          </a:p>
          <a:p>
            <a:pPr marL="800100" lvl="1" indent="-342900">
              <a:buFont typeface="+mj-lt"/>
              <a:buAutoNum type="arabicPeriod"/>
            </a:pPr>
            <a:endParaRPr lang="en-HK" altLang="zh-TW" dirty="0">
              <a:solidFill>
                <a:schemeClr val="tx2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HK" altLang="zh-TW" dirty="0">
                <a:solidFill>
                  <a:schemeClr val="tx2"/>
                </a:solidFill>
              </a:rPr>
              <a:t>In banking it supports customer service operations, faster </a:t>
            </a:r>
            <a:br>
              <a:rPr lang="en-HK" altLang="zh-TW" dirty="0">
                <a:solidFill>
                  <a:schemeClr val="tx2"/>
                </a:solidFill>
              </a:rPr>
            </a:br>
            <a:r>
              <a:rPr lang="en-HK" altLang="zh-TW" dirty="0">
                <a:solidFill>
                  <a:schemeClr val="tx2"/>
                </a:solidFill>
              </a:rPr>
              <a:t>resolutions and efficiency.</a:t>
            </a:r>
          </a:p>
          <a:p>
            <a:pPr marL="800100" lvl="1" indent="-342900">
              <a:buFont typeface="+mj-lt"/>
              <a:buAutoNum type="arabicPeriod"/>
            </a:pPr>
            <a:endParaRPr lang="en-HK" altLang="zh-TW" dirty="0">
              <a:solidFill>
                <a:schemeClr val="tx2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HK" altLang="zh-TW" dirty="0">
                <a:solidFill>
                  <a:schemeClr val="tx2"/>
                </a:solidFill>
              </a:rPr>
              <a:t>Assists in solving real-life problems in various disciplines </a:t>
            </a:r>
            <a:br>
              <a:rPr lang="en-HK" altLang="zh-TW" dirty="0">
                <a:solidFill>
                  <a:schemeClr val="tx2"/>
                </a:solidFill>
              </a:rPr>
            </a:br>
            <a:r>
              <a:rPr lang="en-HK" altLang="zh-TW" dirty="0">
                <a:solidFill>
                  <a:schemeClr val="tx2"/>
                </a:solidFill>
              </a:rPr>
              <a:t>thereby promoting efficacy in productivity (</a:t>
            </a:r>
            <a:r>
              <a:rPr lang="en-HK" altLang="zh-TW" dirty="0" err="1">
                <a:solidFill>
                  <a:schemeClr val="tx2"/>
                </a:solidFill>
              </a:rPr>
              <a:t>Kaličanin</a:t>
            </a:r>
            <a:r>
              <a:rPr lang="en-HK" altLang="zh-TW" dirty="0">
                <a:solidFill>
                  <a:schemeClr val="tx2"/>
                </a:solidFill>
              </a:rPr>
              <a:t> et al., </a:t>
            </a:r>
            <a:br>
              <a:rPr lang="en-HK" altLang="zh-TW" dirty="0">
                <a:solidFill>
                  <a:schemeClr val="tx2"/>
                </a:solidFill>
              </a:rPr>
            </a:br>
            <a:r>
              <a:rPr lang="en-HK" altLang="zh-TW" dirty="0">
                <a:solidFill>
                  <a:schemeClr val="tx2"/>
                </a:solidFill>
              </a:rPr>
              <a:t>2019, p.9).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5092C4-D1A2-47E4-8C92-97048DF83D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</a:extLst>
          </a:blip>
          <a:srcRect t="5031" b="5798"/>
          <a:stretch/>
        </p:blipFill>
        <p:spPr>
          <a:xfrm>
            <a:off x="7589520" y="3172968"/>
            <a:ext cx="4141219" cy="295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482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56CC1-61B6-4734-AEF9-B39967B68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Justification – Big Data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7165E9-1FD8-43E5-997F-9F09AADA4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9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26C84C-BD42-44DC-AE75-DBBA7E4D20D4}"/>
              </a:ext>
            </a:extLst>
          </p:cNvPr>
          <p:cNvSpPr/>
          <p:nvPr/>
        </p:nvSpPr>
        <p:spPr>
          <a:xfrm>
            <a:off x="525268" y="1726764"/>
            <a:ext cx="10190357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Big data assists in the enhancement of competitive advantage for firms.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Promotes innovative product development.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Improves the comprehension of market trends.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Empowers organizational functioning.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The choice of big data for HSBC is imperative in understanding </a:t>
            </a:r>
            <a:br>
              <a:rPr lang="en-HK" altLang="zh-TW" sz="2000" dirty="0">
                <a:solidFill>
                  <a:schemeClr val="tx2"/>
                </a:solidFill>
              </a:rPr>
            </a:br>
            <a:r>
              <a:rPr lang="en-HK" altLang="zh-TW" sz="2000" dirty="0">
                <a:solidFill>
                  <a:schemeClr val="tx2"/>
                </a:solidFill>
              </a:rPr>
              <a:t>  the business needs.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8B3952-7FA1-42E5-BF78-63CC4FC1A3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97264" y="3694713"/>
            <a:ext cx="3613736" cy="240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123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D2F25-F062-46DA-9265-94ED601DB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desirable and undesirable outcomes </a:t>
            </a:r>
            <a:br>
              <a:rPr lang="en-HK" altLang="zh-TW" sz="2800" b="1" dirty="0"/>
            </a:br>
            <a:r>
              <a:rPr lang="en-HK" altLang="zh-TW" sz="2800" b="1" dirty="0"/>
              <a:t>of Digital Transformation</a:t>
            </a:r>
            <a:endParaRPr lang="zh-TW" altLang="en-US" sz="28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6976E1-6834-4022-880F-1C1556616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096" y="1690688"/>
            <a:ext cx="11423659" cy="4351338"/>
          </a:xfrm>
        </p:spPr>
        <p:txBody>
          <a:bodyPr/>
          <a:lstStyle/>
          <a:p>
            <a:pPr marL="0" indent="0">
              <a:buNone/>
            </a:pPr>
            <a:r>
              <a:rPr lang="en-HK" altLang="zh-TW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Desirable</a:t>
            </a:r>
            <a:r>
              <a:rPr lang="en-HK" altLang="zh-TW" sz="2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HK" altLang="zh-TW" sz="2400" b="1" dirty="0"/>
              <a:t>outcomes of Digital Transformation</a:t>
            </a:r>
          </a:p>
          <a:p>
            <a:r>
              <a:rPr lang="en-HK" altLang="zh-TW" sz="2000" dirty="0"/>
              <a:t>Enhance process improvement</a:t>
            </a:r>
          </a:p>
          <a:p>
            <a:r>
              <a:rPr lang="en-HK" altLang="zh-TW" sz="2000" dirty="0"/>
              <a:t>Improve supply chain</a:t>
            </a:r>
          </a:p>
          <a:p>
            <a:r>
              <a:rPr lang="en-HK" altLang="zh-TW" sz="2000" dirty="0"/>
              <a:t>Promote efficiency in productivity</a:t>
            </a:r>
          </a:p>
          <a:p>
            <a:r>
              <a:rPr lang="en-HK" altLang="zh-TW" sz="2000" dirty="0"/>
              <a:t>Cost reduction</a:t>
            </a:r>
          </a:p>
          <a:p>
            <a:r>
              <a:rPr lang="en-HK" altLang="zh-TW" sz="2000" dirty="0"/>
              <a:t>Good vertical integration of data collection and analysis</a:t>
            </a:r>
          </a:p>
          <a:p>
            <a:pPr marL="0" indent="0">
              <a:buNone/>
            </a:pPr>
            <a:r>
              <a:rPr lang="en-HK" altLang="zh-TW" sz="1400" dirty="0"/>
              <a:t>  </a:t>
            </a:r>
          </a:p>
          <a:p>
            <a:pPr marL="0" indent="0">
              <a:buNone/>
            </a:pPr>
            <a:r>
              <a:rPr lang="en-HK" altLang="zh-TW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Undesirable</a:t>
            </a:r>
            <a:r>
              <a:rPr lang="en-HK" altLang="zh-TW" sz="2400" b="1" dirty="0"/>
              <a:t> outcomes of Digital Transformation</a:t>
            </a:r>
          </a:p>
          <a:p>
            <a:r>
              <a:rPr lang="en-HK" altLang="zh-TW" sz="2000" dirty="0"/>
              <a:t>Staff takes time to buy in and learn new technology</a:t>
            </a:r>
          </a:p>
          <a:p>
            <a:r>
              <a:rPr lang="en-HK" altLang="zh-TW" sz="2000" dirty="0"/>
              <a:t>Addition IT cost: IT equipment and staff support team</a:t>
            </a:r>
          </a:p>
          <a:p>
            <a:r>
              <a:rPr lang="en-HK" altLang="zh-TW" sz="2000" dirty="0"/>
              <a:t>Problem of data protection, storage and security</a:t>
            </a:r>
            <a:endParaRPr lang="zh-TW" altLang="en-US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1DCC90-7026-489C-971E-9C4AE6B82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124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C8E55-F5A1-4FFB-8A5C-D97EFE149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How AI impacts on HR functioning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F9B47C-2E91-41C6-B143-353F0DE3D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11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F09815-A047-4120-B8C1-D40020EE9D6D}"/>
              </a:ext>
            </a:extLst>
          </p:cNvPr>
          <p:cNvSpPr/>
          <p:nvPr/>
        </p:nvSpPr>
        <p:spPr>
          <a:xfrm>
            <a:off x="525268" y="1843950"/>
            <a:ext cx="689580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Improving compliance with standard regulations.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Enhancing the workplace learning and development.</a:t>
            </a:r>
          </a:p>
          <a:p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Promoting people analytics and motivation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Improving the recruitment and hiring process </a:t>
            </a:r>
            <a:br>
              <a:rPr lang="en-HK" altLang="zh-TW" sz="2000" dirty="0"/>
            </a:br>
            <a:r>
              <a:rPr lang="en-HK" altLang="zh-TW" sz="2000" dirty="0"/>
              <a:t> in HSBC financial institution.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FD9263-E9FB-4A0E-8DEC-E713D3D3F6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115" y="2952211"/>
            <a:ext cx="5520885" cy="3275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807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1025E-BC4C-4970-A0BC-788AEA13A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How Big Data impacts HR functioning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7246C3-6659-4D88-AB3B-4E7D73330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12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E63976-F645-42DD-8625-CE07A8315F29}"/>
              </a:ext>
            </a:extLst>
          </p:cNvPr>
          <p:cNvSpPr/>
          <p:nvPr/>
        </p:nvSpPr>
        <p:spPr>
          <a:xfrm>
            <a:off x="525269" y="1678186"/>
            <a:ext cx="10948045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Improved human resource management and workforce planning (</a:t>
            </a:r>
            <a:r>
              <a:rPr lang="en-US" altLang="zh-TW" sz="2000" dirty="0" err="1">
                <a:cs typeface="Times New Roman" pitchFamily="18" charset="0"/>
              </a:rPr>
              <a:t>Raguseo</a:t>
            </a:r>
            <a:r>
              <a:rPr lang="en-US" altLang="zh-TW" sz="2000" dirty="0">
                <a:cs typeface="Times New Roman" pitchFamily="18" charset="0"/>
              </a:rPr>
              <a:t>, 2018,  P.190).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altLang="zh-TW" sz="2000" dirty="0"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Enhances data analysis and analytics regarding </a:t>
            </a:r>
            <a:br>
              <a:rPr lang="en-US" altLang="zh-TW" sz="2000" dirty="0">
                <a:cs typeface="Times New Roman" pitchFamily="18" charset="0"/>
              </a:rPr>
            </a:br>
            <a:r>
              <a:rPr lang="en-US" altLang="zh-TW" sz="2000" dirty="0">
                <a:cs typeface="Times New Roman" pitchFamily="18" charset="0"/>
              </a:rPr>
              <a:t> daily occurrences and events (</a:t>
            </a:r>
            <a:r>
              <a:rPr lang="en-US" altLang="zh-TW" sz="2000" dirty="0" err="1">
                <a:cs typeface="Times New Roman" pitchFamily="18" charset="0"/>
              </a:rPr>
              <a:t>Mammadova</a:t>
            </a:r>
            <a:r>
              <a:rPr lang="en-US" altLang="zh-TW" sz="2000" dirty="0">
                <a:cs typeface="Times New Roman" pitchFamily="18" charset="0"/>
              </a:rPr>
              <a:t> &amp; </a:t>
            </a:r>
            <a:br>
              <a:rPr lang="en-US" altLang="zh-TW" sz="2000" dirty="0">
                <a:cs typeface="Times New Roman" pitchFamily="18" charset="0"/>
              </a:rPr>
            </a:br>
            <a:r>
              <a:rPr lang="en-US" altLang="zh-TW" sz="2000" dirty="0">
                <a:cs typeface="Times New Roman" pitchFamily="18" charset="0"/>
              </a:rPr>
              <a:t> </a:t>
            </a:r>
            <a:r>
              <a:rPr lang="en-US" altLang="zh-TW" sz="2000" dirty="0" err="1">
                <a:cs typeface="Times New Roman" pitchFamily="18" charset="0"/>
              </a:rPr>
              <a:t>Jabrayilova</a:t>
            </a:r>
            <a:r>
              <a:rPr lang="en-US" altLang="zh-TW" sz="2000" dirty="0">
                <a:cs typeface="Times New Roman" pitchFamily="18" charset="0"/>
              </a:rPr>
              <a:t>, 2016, P.36).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altLang="zh-TW" sz="2000" dirty="0"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Improves forecasting through the predictive </a:t>
            </a:r>
            <a:br>
              <a:rPr lang="en-US" altLang="zh-TW" sz="2000" dirty="0">
                <a:cs typeface="Times New Roman" pitchFamily="18" charset="0"/>
              </a:rPr>
            </a:br>
            <a:r>
              <a:rPr lang="en-US" altLang="zh-TW" sz="2000" dirty="0">
                <a:cs typeface="Times New Roman" pitchFamily="18" charset="0"/>
              </a:rPr>
              <a:t> aspects.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altLang="zh-TW" sz="2000" dirty="0"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Enhancing employee engagement and </a:t>
            </a:r>
            <a:br>
              <a:rPr lang="en-US" altLang="zh-TW" sz="2000" dirty="0">
                <a:cs typeface="Times New Roman" pitchFamily="18" charset="0"/>
              </a:rPr>
            </a:br>
            <a:r>
              <a:rPr lang="en-US" altLang="zh-TW" sz="2000" dirty="0">
                <a:cs typeface="Times New Roman" pitchFamily="18" charset="0"/>
              </a:rPr>
              <a:t> appraisals.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88F17A-2A30-47CB-AC00-8B180B3017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64" r="7710"/>
          <a:stretch/>
        </p:blipFill>
        <p:spPr>
          <a:xfrm>
            <a:off x="6558815" y="2525579"/>
            <a:ext cx="5358064" cy="342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054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C852F-9BBC-40B2-8AEA-B76430F21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Key change drivers for </a:t>
            </a:r>
            <a:br>
              <a:rPr lang="en-HK" altLang="zh-TW" sz="2800" b="1" dirty="0"/>
            </a:br>
            <a:r>
              <a:rPr lang="en-HK" altLang="zh-TW" sz="2800" b="1" dirty="0"/>
              <a:t>digital transformation at HSBC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B5CB6BB-4D9F-480D-B6DC-8115E7A8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13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1A1785-1E0A-47EE-B80D-A3FA69E9D28D}"/>
              </a:ext>
            </a:extLst>
          </p:cNvPr>
          <p:cNvSpPr/>
          <p:nvPr/>
        </p:nvSpPr>
        <p:spPr>
          <a:xfrm>
            <a:off x="525269" y="1780676"/>
            <a:ext cx="81663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HK" altLang="zh-TW" sz="2000" dirty="0">
                <a:solidFill>
                  <a:schemeClr val="tx2"/>
                </a:solidFill>
              </a:rPr>
              <a:t>The </a:t>
            </a:r>
            <a:r>
              <a:rPr lang="en-HK" altLang="zh-TW" sz="2000" b="1" dirty="0">
                <a:solidFill>
                  <a:schemeClr val="tx2"/>
                </a:solidFill>
              </a:rPr>
              <a:t>two main key change drivers </a:t>
            </a:r>
            <a:r>
              <a:rPr lang="en-HK" altLang="zh-TW" sz="2000" dirty="0">
                <a:solidFill>
                  <a:schemeClr val="tx2"/>
                </a:solidFill>
              </a:rPr>
              <a:t>for the digital transformation at HSBC bank and financial institution include:</a:t>
            </a:r>
          </a:p>
          <a:p>
            <a:endParaRPr lang="en-HK" altLang="zh-TW" sz="2000" dirty="0">
              <a:solidFill>
                <a:schemeClr val="tx2"/>
              </a:solidFill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en-HK" altLang="zh-TW" sz="2000" b="1" dirty="0">
                <a:solidFill>
                  <a:schemeClr val="accent1">
                    <a:lumMod val="75000"/>
                  </a:schemeClr>
                </a:solidFill>
              </a:rPr>
              <a:t>Artificial Intelligence </a:t>
            </a:r>
            <a:r>
              <a:rPr lang="en-HK" altLang="zh-TW" dirty="0">
                <a:solidFill>
                  <a:schemeClr val="tx2"/>
                </a:solidFill>
              </a:rPr>
              <a:t>– It involves the creation of perceptive machines to perform human-like functions (Deshpande, 2018, p.83).</a:t>
            </a:r>
          </a:p>
          <a:p>
            <a:pPr marL="914400" lvl="1" indent="-457200">
              <a:buFont typeface="+mj-lt"/>
              <a:buAutoNum type="arabicPeriod"/>
            </a:pPr>
            <a:endParaRPr lang="en-HK" altLang="zh-TW" dirty="0">
              <a:solidFill>
                <a:schemeClr val="tx2"/>
              </a:solidFill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en-HK" altLang="zh-TW" sz="2000" b="1" dirty="0">
                <a:solidFill>
                  <a:schemeClr val="accent1">
                    <a:lumMod val="75000"/>
                  </a:schemeClr>
                </a:solidFill>
              </a:rPr>
              <a:t>Big Data</a:t>
            </a:r>
            <a:r>
              <a:rPr lang="en-HK" altLang="zh-TW" sz="2000" b="1" dirty="0">
                <a:solidFill>
                  <a:schemeClr val="tx2"/>
                </a:solidFill>
              </a:rPr>
              <a:t> </a:t>
            </a:r>
            <a:r>
              <a:rPr lang="en-HK" altLang="zh-TW" dirty="0">
                <a:solidFill>
                  <a:schemeClr val="tx2"/>
                </a:solidFill>
              </a:rPr>
              <a:t>– Involves large volumes of organized</a:t>
            </a:r>
            <a:br>
              <a:rPr lang="en-HK" altLang="zh-TW" dirty="0">
                <a:solidFill>
                  <a:schemeClr val="tx2"/>
                </a:solidFill>
              </a:rPr>
            </a:br>
            <a:r>
              <a:rPr lang="en-HK" altLang="zh-TW" dirty="0">
                <a:solidFill>
                  <a:schemeClr val="tx2"/>
                </a:solidFill>
              </a:rPr>
              <a:t> and unorganized data for enhancing a firm’s </a:t>
            </a:r>
            <a:br>
              <a:rPr lang="en-HK" altLang="zh-TW" dirty="0">
                <a:solidFill>
                  <a:schemeClr val="tx2"/>
                </a:solidFill>
              </a:rPr>
            </a:br>
            <a:r>
              <a:rPr lang="en-HK" altLang="zh-TW" dirty="0">
                <a:solidFill>
                  <a:schemeClr val="tx2"/>
                </a:solidFill>
              </a:rPr>
              <a:t> analytic operations (Lee, 2017, p.7).</a:t>
            </a:r>
          </a:p>
          <a:p>
            <a:pPr marL="914400" lvl="1" indent="-457200">
              <a:buFont typeface="+mj-lt"/>
              <a:buAutoNum type="arabicPeriod"/>
            </a:pPr>
            <a:endParaRPr lang="en-HK" altLang="zh-TW" sz="20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57A5C4-9F22-4906-B0FD-28D58DF9D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8060" y="3600652"/>
            <a:ext cx="5217694" cy="245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23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4A828-CBAE-4A61-9068-82D90345C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How HSBC adopts Artificial Intelligence (AI)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BDCF96-1321-4D28-A381-DD2B757A6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14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4D400F-AC56-43D8-926C-549E57C4E7FE}"/>
              </a:ext>
            </a:extLst>
          </p:cNvPr>
          <p:cNvSpPr/>
          <p:nvPr/>
        </p:nvSpPr>
        <p:spPr>
          <a:xfrm>
            <a:off x="3958599" y="2305615"/>
            <a:ext cx="75354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In-depth customer knowledge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Predicting various models and market trends.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Use of chatbots for automated communication.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>
                <a:solidFill>
                  <a:schemeClr val="tx2"/>
                </a:solidFill>
              </a:rPr>
              <a:t> Detecting incidences of fraud (Deshpande, 2018, P.82)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A66E4E-F3B6-4CAB-99C9-70F45DB47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895" y="1645920"/>
            <a:ext cx="3109367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839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2A58-B676-474F-857B-16C697205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How HSBC adopts Big Data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688552-2F3E-4ECB-9D0D-7DABB0FAE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15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46F7AA1-7EFD-4943-BCEE-CA95413945B5}"/>
              </a:ext>
            </a:extLst>
          </p:cNvPr>
          <p:cNvSpPr/>
          <p:nvPr/>
        </p:nvSpPr>
        <p:spPr>
          <a:xfrm>
            <a:off x="525269" y="1651809"/>
            <a:ext cx="853300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Assisting in optimization of operations.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Improving customer experience (Lee, 2017, P.3)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Giving competitive advantage over other firms.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Enhancing the market trend analysis in the </a:t>
            </a:r>
            <a:br>
              <a:rPr lang="en-HK" altLang="zh-TW" sz="2000" dirty="0"/>
            </a:br>
            <a:r>
              <a:rPr lang="en-HK" altLang="zh-TW" sz="2000" dirty="0"/>
              <a:t> industry.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HK" altLang="zh-TW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HK" altLang="zh-TW" sz="2000" dirty="0"/>
              <a:t> Improving the risk management process </a:t>
            </a:r>
            <a:br>
              <a:rPr lang="en-HK" altLang="zh-TW" sz="2000" dirty="0"/>
            </a:br>
            <a:r>
              <a:rPr lang="en-HK" altLang="zh-TW" sz="2000" dirty="0"/>
              <a:t> (Lee, 2017, P.4).</a:t>
            </a:r>
            <a:endParaRPr lang="zh-TW" alt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89828D-F6F9-433E-8995-B80F39763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899" y="3169790"/>
            <a:ext cx="5352752" cy="300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049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8496C-D081-4204-A568-D153E7590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HR areas benefiting from AI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8612B2A-FED1-4D65-8C25-05AAAAE05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16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856FF-8A23-4844-BCF0-8071CFE3E2BA}"/>
              </a:ext>
            </a:extLst>
          </p:cNvPr>
          <p:cNvSpPr/>
          <p:nvPr/>
        </p:nvSpPr>
        <p:spPr>
          <a:xfrm>
            <a:off x="525269" y="1206632"/>
            <a:ext cx="10164067" cy="53001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dirty="0">
                <a:cs typeface="Times New Roman" panose="02020603050405020304" pitchFamily="18" charset="0"/>
              </a:rPr>
              <a:t> </a:t>
            </a:r>
            <a:r>
              <a:rPr lang="en-US" altLang="zh-TW" dirty="0" err="1">
                <a:cs typeface="Times New Roman" panose="02020603050405020304" pitchFamily="18" charset="0"/>
              </a:rPr>
              <a:t>Recuriting</a:t>
            </a:r>
            <a:r>
              <a:rPr lang="en-US" altLang="zh-TW" dirty="0">
                <a:cs typeface="Times New Roman" panose="02020603050405020304" pitchFamily="18" charset="0"/>
              </a:rPr>
              <a:t> support: 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cs typeface="Times New Roman" panose="02020603050405020304" pitchFamily="18" charset="0"/>
              </a:rPr>
              <a:t>Searching for candidates on job websites, analyze keywords in candidates’ </a:t>
            </a:r>
            <a:br>
              <a:rPr lang="en-US" altLang="zh-TW" sz="1600" dirty="0">
                <a:cs typeface="Times New Roman" panose="02020603050405020304" pitchFamily="18" charset="0"/>
              </a:rPr>
            </a:br>
            <a:r>
              <a:rPr lang="en-US" altLang="zh-TW" sz="1600" dirty="0">
                <a:cs typeface="Times New Roman" panose="02020603050405020304" pitchFamily="18" charset="0"/>
              </a:rPr>
              <a:t>    CVs, classifying matching profiles. 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dirty="0">
                <a:cs typeface="Times New Roman" panose="02020603050405020304" pitchFamily="18" charset="0"/>
              </a:rPr>
              <a:t>Employee </a:t>
            </a:r>
            <a:r>
              <a:rPr lang="en-US" altLang="zh-TW" dirty="0" err="1">
                <a:cs typeface="Times New Roman" panose="02020603050405020304" pitchFamily="18" charset="0"/>
              </a:rPr>
              <a:t>satification</a:t>
            </a:r>
            <a:r>
              <a:rPr lang="en-US" altLang="zh-TW" dirty="0">
                <a:cs typeface="Times New Roman" panose="02020603050405020304" pitchFamily="18" charset="0"/>
              </a:rPr>
              <a:t>: 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cs typeface="Times New Roman" panose="02020603050405020304" pitchFamily="18" charset="0"/>
              </a:rPr>
              <a:t>Summarizing social media content and recognize sentiment to see which</a:t>
            </a:r>
            <a:br>
              <a:rPr lang="en-US" altLang="zh-TW" sz="1600" dirty="0">
                <a:cs typeface="Times New Roman" panose="02020603050405020304" pitchFamily="18" charset="0"/>
              </a:rPr>
            </a:br>
            <a:r>
              <a:rPr lang="en-US" altLang="zh-TW" sz="1600" dirty="0">
                <a:cs typeface="Times New Roman" panose="02020603050405020304" pitchFamily="18" charset="0"/>
              </a:rPr>
              <a:t>   topics affect your employee’s mood.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dirty="0">
                <a:cs typeface="Times New Roman" panose="02020603050405020304" pitchFamily="18" charset="0"/>
              </a:rPr>
              <a:t>Benefits of AI: 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cs typeface="Times New Roman" panose="02020603050405020304" pitchFamily="18" charset="0"/>
              </a:rPr>
              <a:t>Creating a better work place experiences and can increase employee satisfaction.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cs typeface="Times New Roman" panose="02020603050405020304" pitchFamily="18" charset="0"/>
              </a:rPr>
              <a:t>Faster the recruitment process and team training.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altLang="zh-TW" sz="1600" dirty="0">
                <a:cs typeface="Times New Roman" panose="02020603050405020304" pitchFamily="18" charset="0"/>
              </a:rPr>
              <a:t>Automation of repetitive tasks involving onboarding processes.</a:t>
            </a:r>
          </a:p>
        </p:txBody>
      </p:sp>
    </p:spTree>
    <p:extLst>
      <p:ext uri="{BB962C8B-B14F-4D97-AF65-F5344CB8AC3E}">
        <p14:creationId xmlns:p14="http://schemas.microsoft.com/office/powerpoint/2010/main" val="39824941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C6D53-6FA8-4337-BCF9-1E02577B2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>
                <a:latin typeface="+mn-lt"/>
              </a:rPr>
              <a:t>HR areas benefiting from Big Data</a:t>
            </a:r>
            <a:endParaRPr lang="zh-TW" altLang="en-US" sz="2800" b="1" dirty="0"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928D4F-CE02-48A5-87E8-A320D95B9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17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4AFBD8-E2A2-4BE9-84F4-8CE666FBF71B}"/>
              </a:ext>
            </a:extLst>
          </p:cNvPr>
          <p:cNvSpPr/>
          <p:nvPr/>
        </p:nvSpPr>
        <p:spPr>
          <a:xfrm>
            <a:off x="525269" y="1497369"/>
            <a:ext cx="7896835" cy="36901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Customer engagement and experience.</a:t>
            </a:r>
          </a:p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Support decision-making.</a:t>
            </a:r>
          </a:p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Employee orientation and retention perspectives.</a:t>
            </a:r>
          </a:p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Recruitment and talent acquisition.</a:t>
            </a:r>
          </a:p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Compensation.</a:t>
            </a:r>
          </a:p>
          <a:p>
            <a:pPr marL="274320" indent="-274320" fontAlgn="auto">
              <a:lnSpc>
                <a:spcPct val="20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Business Performance.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69F462-E1CE-4AAA-ADC9-8A0410DE8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55080" y="3334594"/>
            <a:ext cx="5311651" cy="277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576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58609-9FF4-4D4B-A9C2-CECDB3678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Challenges of key drivers to HR leaders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A9EC5-1146-427C-BEF6-16FAD38D8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18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7D67E8-1E2D-48B2-BAE2-FC0554DAAF52}"/>
              </a:ext>
            </a:extLst>
          </p:cNvPr>
          <p:cNvSpPr/>
          <p:nvPr/>
        </p:nvSpPr>
        <p:spPr>
          <a:xfrm>
            <a:off x="525270" y="1219731"/>
            <a:ext cx="10828530" cy="4856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20000"/>
              </a:lnSpc>
              <a:defRPr/>
            </a:pPr>
            <a:r>
              <a:rPr lang="en-US" altLang="zh-TW" sz="2400" dirty="0">
                <a:cs typeface="Times New Roman" pitchFamily="18" charset="0"/>
              </a:rPr>
              <a:t>HR leaders may experience different challenges relating to </a:t>
            </a:r>
            <a:r>
              <a:rPr lang="en-US" altLang="zh-TW" sz="2400" b="1" dirty="0"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Big Data </a:t>
            </a:r>
            <a:r>
              <a:rPr lang="en-US" altLang="zh-TW" sz="2400" dirty="0">
                <a:cs typeface="Times New Roman" pitchFamily="18" charset="0"/>
              </a:rPr>
              <a:t>usage: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Concerns relating to data privacy.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Limitations in big data efficiencies as it is insufficient for HR leaders (</a:t>
            </a:r>
            <a:r>
              <a:rPr lang="en-US" altLang="zh-TW" sz="2000" dirty="0" err="1">
                <a:cs typeface="Times New Roman" pitchFamily="18" charset="0"/>
              </a:rPr>
              <a:t>Mammadova</a:t>
            </a:r>
            <a:r>
              <a:rPr lang="en-US" altLang="zh-TW" sz="2000" dirty="0">
                <a:cs typeface="Times New Roman" pitchFamily="18" charset="0"/>
              </a:rPr>
              <a:t> &amp; </a:t>
            </a:r>
            <a:r>
              <a:rPr lang="en-US" altLang="zh-TW" sz="2000" dirty="0" err="1">
                <a:cs typeface="Times New Roman" pitchFamily="18" charset="0"/>
              </a:rPr>
              <a:t>Jabrayilova</a:t>
            </a:r>
            <a:r>
              <a:rPr lang="en-US" altLang="zh-TW" sz="2000" dirty="0">
                <a:cs typeface="Times New Roman" pitchFamily="18" charset="0"/>
              </a:rPr>
              <a:t>, 2016, P.35).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Limitations in data availability for use in different HR functions.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Increase in data volumes (</a:t>
            </a:r>
            <a:r>
              <a:rPr lang="en-US" altLang="zh-TW" sz="2000" dirty="0" err="1">
                <a:cs typeface="Times New Roman" pitchFamily="18" charset="0"/>
              </a:rPr>
              <a:t>Mammadova</a:t>
            </a:r>
            <a:r>
              <a:rPr lang="en-US" altLang="zh-TW" sz="2000" dirty="0">
                <a:cs typeface="Times New Roman" pitchFamily="18" charset="0"/>
              </a:rPr>
              <a:t> &amp; </a:t>
            </a:r>
            <a:r>
              <a:rPr lang="en-US" altLang="zh-TW" sz="2000" dirty="0" err="1">
                <a:cs typeface="Times New Roman" pitchFamily="18" charset="0"/>
              </a:rPr>
              <a:t>Jabrayilova</a:t>
            </a:r>
            <a:r>
              <a:rPr lang="en-US" altLang="zh-TW" sz="2000" dirty="0">
                <a:cs typeface="Times New Roman" pitchFamily="18" charset="0"/>
              </a:rPr>
              <a:t>, 2016, P.36).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Confidential of applicant's data.</a:t>
            </a:r>
          </a:p>
        </p:txBody>
      </p:sp>
    </p:spTree>
    <p:extLst>
      <p:ext uri="{BB962C8B-B14F-4D97-AF65-F5344CB8AC3E}">
        <p14:creationId xmlns:p14="http://schemas.microsoft.com/office/powerpoint/2010/main" val="153773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1D9A3-3E24-4DF7-A243-4B1D48080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Challenges of key drivers to HR leaders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A1B4F7-5C61-4E1E-9CF4-3E367DDAA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19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E26132-186B-4710-A82B-D2D241DD0A0F}"/>
              </a:ext>
            </a:extLst>
          </p:cNvPr>
          <p:cNvSpPr/>
          <p:nvPr/>
        </p:nvSpPr>
        <p:spPr>
          <a:xfrm>
            <a:off x="525269" y="1568582"/>
            <a:ext cx="9656956" cy="41056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TW" sz="2400" dirty="0">
                <a:cs typeface="Times New Roman" pitchFamily="18" charset="0"/>
              </a:rPr>
              <a:t>HR leaders at HSBC may experience various challenges in the implementation of </a:t>
            </a:r>
            <a:r>
              <a:rPr lang="en-US" altLang="zh-TW" sz="2400" b="1" dirty="0"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Artificial Intelligence</a:t>
            </a:r>
            <a:r>
              <a:rPr lang="en-US" altLang="zh-TW" sz="2400" dirty="0">
                <a:cs typeface="Times New Roman" pitchFamily="18" charset="0"/>
              </a:rPr>
              <a:t>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Organizational resistance to change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Employee layoff strategies in light of the dilemma over cost and sustainability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Consistency in output – Few experts to handle the AI technologies.</a:t>
            </a:r>
          </a:p>
          <a:p>
            <a:pPr marL="274320" indent="-274320" fontAlgn="auto">
              <a:lnSpc>
                <a:spcPct val="2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altLang="zh-TW" sz="2000" dirty="0">
                <a:cs typeface="Times New Roman" pitchFamily="18" charset="0"/>
              </a:rPr>
              <a:t> Issues regarding fairness – Potential for bias relating to human perception as they learn human behaviors (</a:t>
            </a:r>
            <a:r>
              <a:rPr lang="en-US" altLang="zh-TW" sz="2000" dirty="0" err="1">
                <a:cs typeface="Times New Roman" pitchFamily="18" charset="0"/>
              </a:rPr>
              <a:t>Mammadova</a:t>
            </a:r>
            <a:r>
              <a:rPr lang="en-US" altLang="zh-TW" sz="2000" dirty="0">
                <a:cs typeface="Times New Roman" pitchFamily="18" charset="0"/>
              </a:rPr>
              <a:t> &amp; </a:t>
            </a:r>
            <a:r>
              <a:rPr lang="en-US" altLang="zh-TW" sz="2000" dirty="0" err="1">
                <a:cs typeface="Times New Roman" pitchFamily="18" charset="0"/>
              </a:rPr>
              <a:t>Jabrayilova</a:t>
            </a:r>
            <a:r>
              <a:rPr lang="en-US" altLang="zh-TW" sz="2000" dirty="0">
                <a:cs typeface="Times New Roman" pitchFamily="18" charset="0"/>
              </a:rPr>
              <a:t>, 2016, P.34)</a:t>
            </a:r>
          </a:p>
        </p:txBody>
      </p:sp>
    </p:spTree>
    <p:extLst>
      <p:ext uri="{BB962C8B-B14F-4D97-AF65-F5344CB8AC3E}">
        <p14:creationId xmlns:p14="http://schemas.microsoft.com/office/powerpoint/2010/main" val="2261234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81899-4BD2-45FE-AB37-41C3D8F2D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Recommendations for </a:t>
            </a:r>
            <a:br>
              <a:rPr lang="en-HK" altLang="zh-TW" sz="2800" b="1" dirty="0"/>
            </a:br>
            <a:r>
              <a:rPr lang="en-HK" altLang="zh-TW" sz="2800" b="1" dirty="0"/>
              <a:t>adopting digital transformation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B9647-F347-4375-AB35-0C00B49DC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20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F4C704-76C2-44A2-87F7-8D4EEC9EC2E4}"/>
              </a:ext>
            </a:extLst>
          </p:cNvPr>
          <p:cNvSpPr/>
          <p:nvPr/>
        </p:nvSpPr>
        <p:spPr>
          <a:xfrm>
            <a:off x="525269" y="1844087"/>
            <a:ext cx="9561706" cy="2343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lnSpc>
                <a:spcPct val="150000"/>
              </a:lnSpc>
              <a:buFont typeface="Calibri" panose="020F0502020204030204" pitchFamily="34" charset="0"/>
              <a:buAutoNum type="arabicPeriod"/>
            </a:pPr>
            <a:r>
              <a:rPr lang="en-US" altLang="zh-TW" sz="2000" dirty="0">
                <a:cs typeface="Times New Roman" panose="02020603050405020304" pitchFamily="18" charset="0"/>
              </a:rPr>
              <a:t>Promoting capacity among the workforce through employee training, orientation and organizational alignment.</a:t>
            </a:r>
          </a:p>
          <a:p>
            <a:pPr marL="514350" indent="-514350">
              <a:lnSpc>
                <a:spcPct val="150000"/>
              </a:lnSpc>
              <a:buFont typeface="Calibri" panose="020F0502020204030204" pitchFamily="34" charset="0"/>
              <a:buAutoNum type="arabicPeriod"/>
            </a:pPr>
            <a:endParaRPr lang="en-US" altLang="zh-TW" sz="2000" dirty="0">
              <a:cs typeface="Times New Roman" panose="02020603050405020304" pitchFamily="18" charset="0"/>
            </a:endParaRPr>
          </a:p>
          <a:p>
            <a:pPr marL="514350" indent="-514350">
              <a:lnSpc>
                <a:spcPct val="150000"/>
              </a:lnSpc>
              <a:buFont typeface="Calibri" panose="020F0502020204030204" pitchFamily="34" charset="0"/>
              <a:buAutoNum type="arabicPeriod"/>
            </a:pPr>
            <a:r>
              <a:rPr lang="en-US" altLang="zh-TW" sz="2000" dirty="0">
                <a:cs typeface="Times New Roman" panose="02020603050405020304" pitchFamily="18" charset="0"/>
              </a:rPr>
              <a:t>Standardizing operations through a collective approach in </a:t>
            </a:r>
            <a:br>
              <a:rPr lang="en-US" altLang="zh-TW" sz="2000" dirty="0">
                <a:cs typeface="Times New Roman" panose="02020603050405020304" pitchFamily="18" charset="0"/>
              </a:rPr>
            </a:br>
            <a:r>
              <a:rPr lang="en-US" altLang="zh-TW" sz="2000" dirty="0">
                <a:cs typeface="Times New Roman" panose="02020603050405020304" pitchFamily="18" charset="0"/>
              </a:rPr>
              <a:t>meeting the organizational needs.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83D77E-0E16-4F29-8583-5F3815BE05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l="22866" t="2456" r="23521" b="2009"/>
          <a:stretch/>
        </p:blipFill>
        <p:spPr>
          <a:xfrm>
            <a:off x="8172701" y="2534314"/>
            <a:ext cx="3638299" cy="364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677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0D25-EE08-430E-990C-48BC5E2CA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altLang="zh-TW" sz="2800" b="1" dirty="0"/>
              <a:t>References</a:t>
            </a:r>
            <a:endParaRPr lang="zh-TW" altLang="en-US" sz="28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2E53365-F9E1-4566-8FD5-5274DC5E1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BFDF0-162C-4968-A469-1CA5FE97D19D}" type="slidenum">
              <a:rPr lang="en-US" smtClean="0"/>
              <a:t>21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331EE9-C4F5-45AD-8B59-4310A39BDA23}"/>
              </a:ext>
            </a:extLst>
          </p:cNvPr>
          <p:cNvSpPr/>
          <p:nvPr/>
        </p:nvSpPr>
        <p:spPr>
          <a:xfrm>
            <a:off x="512603" y="1206632"/>
            <a:ext cx="10828531" cy="52057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>
                <a:cs typeface="Times New Roman" panose="02020603050405020304" pitchFamily="18" charset="0"/>
              </a:rPr>
              <a:t>Deshpande, M. B. (2018). Digitalization in Banking Sector. </a:t>
            </a:r>
            <a:r>
              <a:rPr lang="en-US" altLang="zh-TW" sz="1200" i="1" dirty="0">
                <a:cs typeface="Times New Roman" panose="02020603050405020304" pitchFamily="18" charset="0"/>
              </a:rPr>
              <a:t>International Journal of Trend in Scientific Research and Development</a:t>
            </a:r>
            <a:r>
              <a:rPr lang="en-US" altLang="zh-TW" sz="1200" dirty="0">
                <a:cs typeface="Times New Roman" panose="02020603050405020304" pitchFamily="18" charset="0"/>
              </a:rPr>
              <a:t>, </a:t>
            </a:r>
            <a:r>
              <a:rPr lang="en-US" altLang="zh-TW" sz="1200" i="1" dirty="0">
                <a:cs typeface="Times New Roman" panose="02020603050405020304" pitchFamily="18" charset="0"/>
              </a:rPr>
              <a:t>Special Issue</a:t>
            </a:r>
            <a:endParaRPr lang="en-US" altLang="zh-TW" sz="1200" dirty="0">
              <a:cs typeface="Times New Roman" panose="02020603050405020304" pitchFamily="18" charset="0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>
                <a:cs typeface="Times New Roman" panose="02020603050405020304" pitchFamily="18" charset="0"/>
              </a:rPr>
              <a:t>HSBC Group corporate website Holdings plc. (n.d.). Retrieved from https://www.hsbc.com/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Kaličanin</a:t>
            </a:r>
            <a:r>
              <a:rPr lang="en-US" altLang="zh-TW" sz="1200" dirty="0">
                <a:cs typeface="Times New Roman" panose="02020603050405020304" pitchFamily="18" charset="0"/>
              </a:rPr>
              <a:t>, K., </a:t>
            </a:r>
            <a:r>
              <a:rPr lang="en-US" altLang="zh-TW" sz="1200" dirty="0" err="1">
                <a:cs typeface="Times New Roman" panose="02020603050405020304" pitchFamily="18" charset="0"/>
              </a:rPr>
              <a:t>Čolović</a:t>
            </a:r>
            <a:r>
              <a:rPr lang="en-US" altLang="zh-TW" sz="1200" dirty="0">
                <a:cs typeface="Times New Roman" panose="02020603050405020304" pitchFamily="18" charset="0"/>
              </a:rPr>
              <a:t>, M., </a:t>
            </a:r>
            <a:r>
              <a:rPr lang="en-US" altLang="zh-TW" sz="1200" dirty="0" err="1">
                <a:cs typeface="Times New Roman" panose="02020603050405020304" pitchFamily="18" charset="0"/>
              </a:rPr>
              <a:t>Njeguš</a:t>
            </a:r>
            <a:r>
              <a:rPr lang="en-US" altLang="zh-TW" sz="1200" dirty="0">
                <a:cs typeface="Times New Roman" panose="02020603050405020304" pitchFamily="18" charset="0"/>
              </a:rPr>
              <a:t>, A., &amp; </a:t>
            </a:r>
            <a:r>
              <a:rPr lang="en-US" altLang="zh-TW" sz="1200" dirty="0" err="1">
                <a:cs typeface="Times New Roman" panose="02020603050405020304" pitchFamily="18" charset="0"/>
              </a:rPr>
              <a:t>Mitić</a:t>
            </a:r>
            <a:r>
              <a:rPr lang="en-US" altLang="zh-TW" sz="1200" dirty="0">
                <a:cs typeface="Times New Roman" panose="02020603050405020304" pitchFamily="18" charset="0"/>
              </a:rPr>
              <a:t>, V. (2019). Benefits of Artificial Intelligence and Machine Learning in Marketing. </a:t>
            </a:r>
            <a:r>
              <a:rPr lang="en-US" altLang="zh-TW" sz="1200" i="1" dirty="0">
                <a:cs typeface="Times New Roman" panose="02020603050405020304" pitchFamily="18" charset="0"/>
              </a:rPr>
              <a:t>Proceedings of the International Scientific Conference - </a:t>
            </a:r>
            <a:r>
              <a:rPr lang="en-US" altLang="zh-TW" sz="1200" i="1" dirty="0" err="1">
                <a:cs typeface="Times New Roman" panose="02020603050405020304" pitchFamily="18" charset="0"/>
              </a:rPr>
              <a:t>Sinteza</a:t>
            </a:r>
            <a:r>
              <a:rPr lang="en-US" altLang="zh-TW" sz="1200" i="1" dirty="0">
                <a:cs typeface="Times New Roman" panose="02020603050405020304" pitchFamily="18" charset="0"/>
              </a:rPr>
              <a:t> 2019</a:t>
            </a:r>
            <a:endParaRPr lang="en-US" altLang="zh-TW" sz="1200" dirty="0">
              <a:cs typeface="Times New Roman" panose="02020603050405020304" pitchFamily="18" charset="0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>
                <a:cs typeface="Times New Roman" panose="02020603050405020304" pitchFamily="18" charset="0"/>
              </a:rPr>
              <a:t>Lee, I. (2017). Big data: Dimensions, evolution, impacts, and challenges. </a:t>
            </a:r>
            <a:r>
              <a:rPr lang="en-US" altLang="zh-TW" sz="1200" i="1" dirty="0">
                <a:cs typeface="Times New Roman" panose="02020603050405020304" pitchFamily="18" charset="0"/>
              </a:rPr>
              <a:t>Business Horizons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Liere-Netheler</a:t>
            </a:r>
            <a:r>
              <a:rPr lang="en-US" altLang="zh-TW" sz="1200" dirty="0">
                <a:cs typeface="Times New Roman" panose="02020603050405020304" pitchFamily="18" charset="0"/>
              </a:rPr>
              <a:t>, K., </a:t>
            </a:r>
            <a:r>
              <a:rPr lang="en-US" altLang="zh-TW" sz="1200" dirty="0" err="1">
                <a:cs typeface="Times New Roman" panose="02020603050405020304" pitchFamily="18" charset="0"/>
              </a:rPr>
              <a:t>Packmohr</a:t>
            </a:r>
            <a:r>
              <a:rPr lang="en-US" altLang="zh-TW" sz="1200" dirty="0">
                <a:cs typeface="Times New Roman" panose="02020603050405020304" pitchFamily="18" charset="0"/>
              </a:rPr>
              <a:t>, S., &amp; Vogelsang, K. (2018). Drivers of Digital Transformation in Manufacturing. </a:t>
            </a:r>
            <a:r>
              <a:rPr lang="en-US" altLang="zh-TW" sz="1200" i="1" dirty="0">
                <a:cs typeface="Times New Roman" panose="02020603050405020304" pitchFamily="18" charset="0"/>
              </a:rPr>
              <a:t>The Digital Supply Chain of the Future: Technologies, Applications and Business Models;</a:t>
            </a:r>
            <a:r>
              <a:rPr lang="en-US" altLang="zh-TW" sz="1200" dirty="0">
                <a:cs typeface="Times New Roman" panose="02020603050405020304" pitchFamily="18" charset="0"/>
              </a:rPr>
              <a:t> Proceedings of the 51st Hawaii International Conference on System Sciences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Mammadova</a:t>
            </a:r>
            <a:r>
              <a:rPr lang="en-US" altLang="zh-TW" sz="1200" dirty="0">
                <a:cs typeface="Times New Roman" panose="02020603050405020304" pitchFamily="18" charset="0"/>
              </a:rPr>
              <a:t>, M., &amp; </a:t>
            </a:r>
            <a:r>
              <a:rPr lang="en-US" altLang="zh-TW" sz="1200" dirty="0" err="1">
                <a:cs typeface="Times New Roman" panose="02020603050405020304" pitchFamily="18" charset="0"/>
              </a:rPr>
              <a:t>Jabrayilova</a:t>
            </a:r>
            <a:r>
              <a:rPr lang="en-US" altLang="zh-TW" sz="1200" dirty="0">
                <a:cs typeface="Times New Roman" panose="02020603050405020304" pitchFamily="18" charset="0"/>
              </a:rPr>
              <a:t>, Z. (2016). Opportunities and challenges of big data utilization in the resolution of human resource management. </a:t>
            </a:r>
            <a:r>
              <a:rPr lang="en-US" altLang="zh-TW" sz="1200" i="1" dirty="0">
                <a:cs typeface="Times New Roman" panose="02020603050405020304" pitchFamily="18" charset="0"/>
              </a:rPr>
              <a:t>Problems of Information Technology</a:t>
            </a:r>
            <a:endParaRPr lang="en-US" altLang="zh-TW" sz="1200" dirty="0">
              <a:cs typeface="Times New Roman" panose="02020603050405020304" pitchFamily="18" charset="0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Marler</a:t>
            </a:r>
            <a:r>
              <a:rPr lang="en-US" altLang="zh-TW" sz="1200" dirty="0">
                <a:cs typeface="Times New Roman" panose="02020603050405020304" pitchFamily="18" charset="0"/>
              </a:rPr>
              <a:t>, J. &amp; Boudreau, W. (2017). An evidence-based review of HR Analytics, </a:t>
            </a:r>
            <a:r>
              <a:rPr lang="en-US" altLang="zh-TW" sz="1200" i="1" dirty="0">
                <a:cs typeface="Times New Roman" panose="02020603050405020304" pitchFamily="18" charset="0"/>
              </a:rPr>
              <a:t>The International Journal of Human Resource Management</a:t>
            </a:r>
            <a:endParaRPr lang="en-US" altLang="zh-TW" sz="1200" dirty="0">
              <a:cs typeface="Times New Roman" panose="02020603050405020304" pitchFamily="18" charset="0"/>
            </a:endParaRP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Mavlutova</a:t>
            </a:r>
            <a:r>
              <a:rPr lang="en-US" altLang="zh-TW" sz="1200" dirty="0">
                <a:cs typeface="Times New Roman" panose="02020603050405020304" pitchFamily="18" charset="0"/>
              </a:rPr>
              <a:t>, I., &amp; Volkova, T. (2019). Digital transformation of financial sector and challenges for competencies development. </a:t>
            </a:r>
            <a:r>
              <a:rPr lang="en-US" altLang="zh-TW" sz="1200" i="1" dirty="0">
                <a:cs typeface="Times New Roman" panose="02020603050405020304" pitchFamily="18" charset="0"/>
              </a:rPr>
              <a:t>Proceedings of the 2019 7th International Conference on Modeling, Development and Strategic Management of Economic System (MDSMES 2019)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zh-TW" sz="1200" dirty="0" err="1">
                <a:cs typeface="Times New Roman" panose="02020603050405020304" pitchFamily="18" charset="0"/>
              </a:rPr>
              <a:t>Raguseo</a:t>
            </a:r>
            <a:r>
              <a:rPr lang="en-US" altLang="zh-TW" sz="1200" dirty="0">
                <a:cs typeface="Times New Roman" panose="02020603050405020304" pitchFamily="18" charset="0"/>
              </a:rPr>
              <a:t>, E. (2018). Big data technologies: An empirical investigation on their adoption, benefits and risks for companies. </a:t>
            </a:r>
            <a:r>
              <a:rPr lang="en-US" altLang="zh-TW" sz="1200" i="1" dirty="0">
                <a:cs typeface="Times New Roman" panose="02020603050405020304" pitchFamily="18" charset="0"/>
              </a:rPr>
              <a:t>International Journal of Information Management</a:t>
            </a:r>
            <a:endParaRPr lang="en-US" altLang="zh-TW" sz="12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125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lidestore 2">
      <a:dk1>
        <a:srgbClr val="323F4F"/>
      </a:dk1>
      <a:lt1>
        <a:sysClr val="window" lastClr="FFFFFF"/>
      </a:lt1>
      <a:dk2>
        <a:srgbClr val="16031F"/>
      </a:dk2>
      <a:lt2>
        <a:srgbClr val="A5A5A5"/>
      </a:lt2>
      <a:accent1>
        <a:srgbClr val="DD334D"/>
      </a:accent1>
      <a:accent2>
        <a:srgbClr val="FD6E4E"/>
      </a:accent2>
      <a:accent3>
        <a:srgbClr val="FFBE81"/>
      </a:accent3>
      <a:accent4>
        <a:srgbClr val="FFE9BA"/>
      </a:accent4>
      <a:accent5>
        <a:srgbClr val="E0D6B2"/>
      </a:accent5>
      <a:accent6>
        <a:srgbClr val="ABBEA8"/>
      </a:accent6>
      <a:hlink>
        <a:srgbClr val="FD6E4E"/>
      </a:hlink>
      <a:folHlink>
        <a:srgbClr val="FFBE8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</a:spPr>
      <a:bodyPr wrap="square" rtlCol="0" anchor="ctr">
        <a:noAutofit/>
      </a:bodyPr>
      <a:lstStyle>
        <a:defPPr algn="r">
          <a:defRPr sz="1200" smtClean="0">
            <a:solidFill>
              <a:schemeClr val="bg1"/>
            </a:solidFill>
          </a:defRPr>
        </a:defPPr>
      </a:lstStyle>
    </a:spDef>
    <a:txDef>
      <a:spPr>
        <a:noFill/>
      </a:spPr>
      <a:bodyPr wrap="square" lIns="0" rIns="0" rtlCol="0" anchor="ctr">
        <a:spAutoFit/>
      </a:bodyPr>
      <a:lstStyle>
        <a:defPPr>
          <a:defRPr sz="1600">
            <a:solidFill>
              <a:schemeClr val="tx2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1648</TotalTime>
  <Words>1573</Words>
  <Application>Microsoft Office PowerPoint</Application>
  <PresentationFormat>Widescreen</PresentationFormat>
  <Paragraphs>192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Wingdings</vt:lpstr>
      <vt:lpstr>Office Theme</vt:lpstr>
      <vt:lpstr>PowerPoint Presentation</vt:lpstr>
      <vt:lpstr>Human Resource Management (BMMB7007)     Assignment 1 Study the application of digital transformation in hrM activities of hsbc</vt:lpstr>
      <vt:lpstr>PowerPoint Presentation</vt:lpstr>
      <vt:lpstr>PowerPoint Presentation</vt:lpstr>
      <vt:lpstr>Drivers of digital transformation</vt:lpstr>
      <vt:lpstr>External &amp; Internal Environmental Factors Influencing HR Activities</vt:lpstr>
      <vt:lpstr>How environment influences  the effectiveness of using big data</vt:lpstr>
      <vt:lpstr>Justification –  Artificial Intelligence (AI)</vt:lpstr>
      <vt:lpstr>Justification – Big Data</vt:lpstr>
      <vt:lpstr>desirable and undesirable outcomes  of Digital Transformation</vt:lpstr>
      <vt:lpstr>How AI impacts on HR functioning</vt:lpstr>
      <vt:lpstr>How Big Data impacts HR functioning</vt:lpstr>
      <vt:lpstr>Key change drivers for  digital transformation at HSBC</vt:lpstr>
      <vt:lpstr>How HSBC adopts Artificial Intelligence (AI)</vt:lpstr>
      <vt:lpstr>How HSBC adopts Big Data</vt:lpstr>
      <vt:lpstr>HR areas benefiting from AI</vt:lpstr>
      <vt:lpstr>HR areas benefiting from Big Data</vt:lpstr>
      <vt:lpstr>Challenges of key drivers to HR leaders</vt:lpstr>
      <vt:lpstr>Challenges of key drivers to HR leaders</vt:lpstr>
      <vt:lpstr>Recommendations for  adopting digital transformation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SGAsis PC02</dc:creator>
  <cp:lastModifiedBy>Chloe Leung</cp:lastModifiedBy>
  <cp:revision>182</cp:revision>
  <dcterms:created xsi:type="dcterms:W3CDTF">2016-02-25T16:45:14Z</dcterms:created>
  <dcterms:modified xsi:type="dcterms:W3CDTF">2019-12-16T17:11:30Z</dcterms:modified>
</cp:coreProperties>
</file>