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9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76" r:id="rId9"/>
    <p:sldId id="264" r:id="rId10"/>
    <p:sldId id="265" r:id="rId11"/>
    <p:sldId id="266" r:id="rId12"/>
    <p:sldId id="277" r:id="rId13"/>
    <p:sldId id="278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5" d="100"/>
          <a:sy n="65" d="100"/>
        </p:scale>
        <p:origin x="-2184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printerSettings" Target="printerSettings/printerSettings1.bin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C5DE-7651-994D-ABBE-8A2D05CDF8F8}" type="datetimeFigureOut">
              <a:rPr lang="en-US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20DFC-E2D5-4BD6-B744-D8DEEAB5F7C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C5DE-7651-994D-ABBE-8A2D05CDF8F8}" type="datetimeFigureOut">
              <a:rPr lang="en-US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2BB55-09EF-4446-8EB3-D596E676CA4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C5DE-7651-994D-ABBE-8A2D05CDF8F8}" type="datetimeFigureOut">
              <a:rPr lang="en-US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2BB55-09EF-4446-8EB3-D596E676CA4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C5DE-7651-994D-ABBE-8A2D05CDF8F8}" type="datetimeFigureOut">
              <a:rPr lang="en-US" smtClean="0"/>
              <a:t>02/11/2017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2BB55-09EF-4446-8EB3-D596E676CA4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C5DE-7651-994D-ABBE-8A2D05CDF8F8}" type="datetimeFigureOut">
              <a:rPr lang="en-US" smtClean="0"/>
              <a:t>02/11/2017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2BB55-09EF-4446-8EB3-D596E676CA43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C5DE-7651-994D-ABBE-8A2D05CDF8F8}" type="datetimeFigureOut">
              <a:rPr lang="en-US" smtClean="0"/>
              <a:t>02/11/2017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2BB55-09EF-4446-8EB3-D596E676CA4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C5DE-7651-994D-ABBE-8A2D05CDF8F8}" type="datetimeFigureOut">
              <a:rPr lang="en-US" smtClean="0"/>
              <a:t>02/11/2017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2BB55-09EF-4446-8EB3-D596E676CA4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C5DE-7651-994D-ABBE-8A2D05CDF8F8}" type="datetimeFigureOut">
              <a:rPr lang="en-US" smtClean="0"/>
              <a:t>02/11/2017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2BB55-09EF-4446-8EB3-D596E676CA43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C5DE-7651-994D-ABBE-8A2D05CDF8F8}" type="datetimeFigureOut">
              <a:rPr lang="en-US" smtClean="0"/>
              <a:t>02/11/2017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2BB55-09EF-4446-8EB3-D596E676CA4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C5DE-7651-994D-ABBE-8A2D05CDF8F8}" type="datetimeFigureOut">
              <a:rPr lang="en-US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2BB55-09EF-4446-8EB3-D596E676CA4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C5DE-7651-994D-ABBE-8A2D05CDF8F8}" type="datetimeFigureOut">
              <a:rPr lang="en-US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2BB55-09EF-4446-8EB3-D596E676CA4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32A0C5DE-7651-994D-ABBE-8A2D05CDF8F8}" type="datetimeFigureOut">
              <a:rPr lang="en-US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B2D2BB55-09EF-4446-8EB3-D596E676CA4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760618"/>
            <a:ext cx="7543800" cy="1524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Independent Study </a:t>
            </a:r>
            <a:r>
              <a:rPr lang="en-US" dirty="0" smtClean="0"/>
              <a:t>–</a:t>
            </a:r>
            <a:r>
              <a:rPr lang="en-GB" dirty="0" smtClean="0"/>
              <a:t> SHSS6070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5284618"/>
            <a:ext cx="6858000" cy="990600"/>
          </a:xfrm>
        </p:spPr>
        <p:txBody>
          <a:bodyPr/>
          <a:lstStyle/>
          <a:p>
            <a:r>
              <a:rPr lang="en-GB" dirty="0" smtClean="0"/>
              <a:t>Literature review and discussion - Seminar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462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xmlns:p14="http://schemas.microsoft.com/office/powerpoint/2010/main"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313" y="586073"/>
            <a:ext cx="8229600" cy="7397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>
                <a:ea typeface="+mj-ea"/>
                <a:cs typeface="+mj-cs"/>
              </a:rPr>
              <a:t>Task:</a:t>
            </a:r>
            <a:endParaRPr lang="en-US" dirty="0">
              <a:ea typeface="+mj-ea"/>
              <a:cs typeface="+mj-cs"/>
            </a:endParaRP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468313" y="1325848"/>
            <a:ext cx="8229600" cy="4892569"/>
          </a:xfrm>
        </p:spPr>
        <p:txBody>
          <a:bodyPr>
            <a:normAutofit fontScale="70000" lnSpcReduction="20000"/>
          </a:bodyPr>
          <a:lstStyle/>
          <a:p>
            <a:r>
              <a:rPr lang="en-GB" sz="2400" dirty="0">
                <a:latin typeface="Arial" charset="0"/>
                <a:ea typeface="MS PGothic" charset="0"/>
              </a:rPr>
              <a:t>For the introduction sections provided…</a:t>
            </a:r>
          </a:p>
          <a:p>
            <a:r>
              <a:rPr lang="en-GB" sz="2400" dirty="0">
                <a:latin typeface="Arial" charset="0"/>
                <a:ea typeface="MS PGothic" charset="0"/>
              </a:rPr>
              <a:t>Read the introduction and for each paragraph make a short note (one or two words) of the key point that is being made or what aspect is being described. </a:t>
            </a:r>
            <a:endParaRPr lang="en-GB" sz="2400" dirty="0" smtClean="0">
              <a:latin typeface="Arial" charset="0"/>
              <a:ea typeface="MS PGothic" charset="0"/>
            </a:endParaRPr>
          </a:p>
          <a:p>
            <a:endParaRPr lang="en-GB" sz="2400" dirty="0">
              <a:latin typeface="Arial" charset="0"/>
              <a:ea typeface="MS PGothic" charset="0"/>
            </a:endParaRPr>
          </a:p>
          <a:p>
            <a:r>
              <a:rPr lang="en-GB" sz="2400" dirty="0">
                <a:latin typeface="Arial" charset="0"/>
                <a:ea typeface="MS PGothic" charset="0"/>
              </a:rPr>
              <a:t>Useful when planning or proof reading work. </a:t>
            </a:r>
          </a:p>
          <a:p>
            <a:r>
              <a:rPr lang="en-GB" sz="2800" dirty="0">
                <a:latin typeface="Arial" charset="0"/>
                <a:ea typeface="MS PGothic" charset="0"/>
              </a:rPr>
              <a:t>Paragraph 1:……………</a:t>
            </a:r>
          </a:p>
          <a:p>
            <a:r>
              <a:rPr lang="en-GB" sz="2800" dirty="0">
                <a:latin typeface="Arial" charset="0"/>
                <a:ea typeface="MS PGothic" charset="0"/>
              </a:rPr>
              <a:t>Paragraph 2:……………</a:t>
            </a:r>
          </a:p>
          <a:p>
            <a:r>
              <a:rPr lang="en-GB" sz="2800" dirty="0">
                <a:latin typeface="Arial" charset="0"/>
                <a:ea typeface="MS PGothic" charset="0"/>
              </a:rPr>
              <a:t>Paragraph 3:……………</a:t>
            </a:r>
          </a:p>
          <a:p>
            <a:r>
              <a:rPr lang="en-GB" sz="2800" dirty="0">
                <a:latin typeface="Arial" charset="0"/>
                <a:ea typeface="MS PGothic" charset="0"/>
              </a:rPr>
              <a:t>Paragraph 4:…………</a:t>
            </a:r>
            <a:r>
              <a:rPr lang="en-GB" sz="2800" dirty="0" smtClean="0">
                <a:latin typeface="Arial" charset="0"/>
                <a:ea typeface="MS PGothic" charset="0"/>
              </a:rPr>
              <a:t>…etc.</a:t>
            </a:r>
          </a:p>
          <a:p>
            <a:pPr marL="0" indent="0">
              <a:buNone/>
            </a:pPr>
            <a:endParaRPr lang="en-GB" sz="2800" dirty="0">
              <a:latin typeface="Arial" charset="0"/>
              <a:ea typeface="MS PGothic" charset="0"/>
            </a:endParaRPr>
          </a:p>
          <a:p>
            <a:r>
              <a:rPr lang="en-GB" sz="2800" dirty="0" smtClean="0">
                <a:latin typeface="Arial" charset="0"/>
                <a:ea typeface="MS PGothic" charset="0"/>
              </a:rPr>
              <a:t>Is there a clear rationale for the study? </a:t>
            </a:r>
          </a:p>
          <a:p>
            <a:pPr lvl="1"/>
            <a:r>
              <a:rPr lang="en-GB" sz="2400" dirty="0" smtClean="0">
                <a:latin typeface="Arial" charset="0"/>
                <a:ea typeface="MS PGothic" charset="0"/>
              </a:rPr>
              <a:t>How is this presented?</a:t>
            </a:r>
          </a:p>
          <a:p>
            <a:r>
              <a:rPr lang="en-GB" sz="2800" dirty="0" smtClean="0">
                <a:latin typeface="Arial" charset="0"/>
                <a:ea typeface="MS PGothic" charset="0"/>
              </a:rPr>
              <a:t>Is </a:t>
            </a:r>
            <a:r>
              <a:rPr lang="en-GB" sz="2800" dirty="0">
                <a:latin typeface="Arial" charset="0"/>
                <a:ea typeface="MS PGothic" charset="0"/>
              </a:rPr>
              <a:t>there a logical flow of information?</a:t>
            </a:r>
          </a:p>
          <a:p>
            <a:r>
              <a:rPr lang="en-GB" sz="2800" dirty="0">
                <a:latin typeface="Arial" charset="0"/>
                <a:ea typeface="MS PGothic" charset="0"/>
              </a:rPr>
              <a:t>How do the key points you noted link to the title / aims of the article?</a:t>
            </a:r>
          </a:p>
          <a:p>
            <a:endParaRPr lang="en-US" dirty="0">
              <a:latin typeface="Arial" charset="0"/>
              <a:ea typeface="MS PGothic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15942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313" y="642096"/>
            <a:ext cx="8229600" cy="7397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>
                <a:ea typeface="+mj-ea"/>
                <a:cs typeface="+mj-cs"/>
              </a:rPr>
              <a:t>Task 2:</a:t>
            </a:r>
            <a:endParaRPr lang="en-US" dirty="0">
              <a:ea typeface="+mj-ea"/>
              <a:cs typeface="+mj-cs"/>
            </a:endParaRP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468313" y="1195131"/>
            <a:ext cx="8229600" cy="5396765"/>
          </a:xfrm>
        </p:spPr>
        <p:txBody>
          <a:bodyPr>
            <a:normAutofit fontScale="70000" lnSpcReduction="20000"/>
          </a:bodyPr>
          <a:lstStyle/>
          <a:p>
            <a:r>
              <a:rPr lang="en-GB" sz="2400" dirty="0">
                <a:latin typeface="Arial" charset="0"/>
                <a:ea typeface="MS PGothic" charset="0"/>
              </a:rPr>
              <a:t>For the </a:t>
            </a:r>
            <a:r>
              <a:rPr lang="en-GB" sz="2400" dirty="0" smtClean="0">
                <a:latin typeface="Arial" charset="0"/>
                <a:ea typeface="MS PGothic" charset="0"/>
              </a:rPr>
              <a:t>discussion </a:t>
            </a:r>
            <a:r>
              <a:rPr lang="en-GB" sz="2400" dirty="0">
                <a:latin typeface="Arial" charset="0"/>
                <a:ea typeface="MS PGothic" charset="0"/>
              </a:rPr>
              <a:t>sections provided…</a:t>
            </a:r>
          </a:p>
          <a:p>
            <a:r>
              <a:rPr lang="en-GB" sz="2400" dirty="0">
                <a:latin typeface="Arial" charset="0"/>
                <a:ea typeface="MS PGothic" charset="0"/>
              </a:rPr>
              <a:t>Read the </a:t>
            </a:r>
            <a:r>
              <a:rPr lang="en-GB" sz="2400" dirty="0" smtClean="0">
                <a:latin typeface="Arial" charset="0"/>
                <a:ea typeface="MS PGothic" charset="0"/>
              </a:rPr>
              <a:t>discussion, </a:t>
            </a:r>
            <a:r>
              <a:rPr lang="en-GB" sz="2400" dirty="0">
                <a:latin typeface="Arial" charset="0"/>
                <a:ea typeface="MS PGothic" charset="0"/>
              </a:rPr>
              <a:t>and for each paragraph make a short note (one or two words) of the key point that is being made or what aspect is being described. </a:t>
            </a:r>
          </a:p>
          <a:p>
            <a:r>
              <a:rPr lang="en-GB" sz="2800" dirty="0" smtClean="0">
                <a:latin typeface="Arial" charset="0"/>
                <a:ea typeface="MS PGothic" charset="0"/>
              </a:rPr>
              <a:t>Paragraph </a:t>
            </a:r>
            <a:r>
              <a:rPr lang="en-GB" sz="2800" dirty="0">
                <a:latin typeface="Arial" charset="0"/>
                <a:ea typeface="MS PGothic" charset="0"/>
              </a:rPr>
              <a:t>1:……………</a:t>
            </a:r>
          </a:p>
          <a:p>
            <a:r>
              <a:rPr lang="en-GB" sz="2800" dirty="0">
                <a:latin typeface="Arial" charset="0"/>
                <a:ea typeface="MS PGothic" charset="0"/>
              </a:rPr>
              <a:t>Paragraph 2:……………</a:t>
            </a:r>
          </a:p>
          <a:p>
            <a:r>
              <a:rPr lang="en-GB" sz="2800" dirty="0">
                <a:latin typeface="Arial" charset="0"/>
                <a:ea typeface="MS PGothic" charset="0"/>
              </a:rPr>
              <a:t>Paragraph 3:……………</a:t>
            </a:r>
          </a:p>
          <a:p>
            <a:r>
              <a:rPr lang="en-GB" sz="2800" dirty="0">
                <a:latin typeface="Arial" charset="0"/>
                <a:ea typeface="MS PGothic" charset="0"/>
              </a:rPr>
              <a:t>Paragraph 4:…………</a:t>
            </a:r>
            <a:r>
              <a:rPr lang="en-GB" sz="2800" dirty="0" smtClean="0">
                <a:latin typeface="Arial" charset="0"/>
                <a:ea typeface="MS PGothic" charset="0"/>
              </a:rPr>
              <a:t>… etc.</a:t>
            </a:r>
            <a:endParaRPr lang="en-GB" sz="2800" dirty="0">
              <a:latin typeface="Arial" charset="0"/>
              <a:ea typeface="MS PGothic" charset="0"/>
            </a:endParaRPr>
          </a:p>
          <a:p>
            <a:r>
              <a:rPr lang="en-GB" sz="2800" dirty="0">
                <a:latin typeface="Arial" charset="0"/>
                <a:ea typeface="MS PGothic" charset="0"/>
              </a:rPr>
              <a:t>Is there a logical flow of information?</a:t>
            </a:r>
          </a:p>
          <a:p>
            <a:r>
              <a:rPr lang="en-GB" sz="2800" dirty="0">
                <a:latin typeface="Arial" charset="0"/>
                <a:ea typeface="MS PGothic" charset="0"/>
              </a:rPr>
              <a:t>How do the key points you noted link to the title / aims of the article</a:t>
            </a:r>
            <a:r>
              <a:rPr lang="en-GB" sz="2800" dirty="0" smtClean="0">
                <a:latin typeface="Arial" charset="0"/>
                <a:ea typeface="MS PGothic" charset="0"/>
              </a:rPr>
              <a:t>?</a:t>
            </a:r>
          </a:p>
          <a:p>
            <a:endParaRPr lang="en-GB" sz="2800" dirty="0" smtClean="0">
              <a:latin typeface="Arial" charset="0"/>
              <a:ea typeface="MS PGothic" charset="0"/>
            </a:endParaRPr>
          </a:p>
          <a:p>
            <a:r>
              <a:rPr lang="en-GB" sz="2800" dirty="0" smtClean="0">
                <a:latin typeface="Arial" charset="0"/>
                <a:ea typeface="MS PGothic" charset="0"/>
              </a:rPr>
              <a:t>Where can you locate the following:</a:t>
            </a:r>
          </a:p>
          <a:p>
            <a:pPr lvl="1"/>
            <a:r>
              <a:rPr lang="en-US" sz="2400" dirty="0" smtClean="0">
                <a:latin typeface="Arial" charset="0"/>
                <a:ea typeface="MS PGothic" charset="0"/>
              </a:rPr>
              <a:t>M</a:t>
            </a:r>
            <a:r>
              <a:rPr lang="en-GB" sz="2400" dirty="0" smtClean="0">
                <a:latin typeface="Arial" charset="0"/>
                <a:ea typeface="MS PGothic" charset="0"/>
              </a:rPr>
              <a:t>ain findings</a:t>
            </a:r>
          </a:p>
          <a:p>
            <a:pPr lvl="1"/>
            <a:r>
              <a:rPr lang="en-GB" sz="2400" dirty="0" smtClean="0">
                <a:latin typeface="Arial" charset="0"/>
                <a:ea typeface="MS PGothic" charset="0"/>
              </a:rPr>
              <a:t>Reference of findings to past research</a:t>
            </a:r>
          </a:p>
          <a:p>
            <a:pPr lvl="1"/>
            <a:r>
              <a:rPr lang="en-GB" sz="2400" dirty="0" smtClean="0">
                <a:latin typeface="Arial" charset="0"/>
                <a:ea typeface="MS PGothic" charset="0"/>
              </a:rPr>
              <a:t>Strengths and limitations of the research</a:t>
            </a:r>
          </a:p>
          <a:p>
            <a:pPr lvl="1"/>
            <a:r>
              <a:rPr lang="en-GB" sz="2400" dirty="0" smtClean="0">
                <a:latin typeface="Arial" charset="0"/>
                <a:ea typeface="MS PGothic" charset="0"/>
              </a:rPr>
              <a:t>Practical implications of the study</a:t>
            </a:r>
          </a:p>
          <a:p>
            <a:pPr lvl="1"/>
            <a:r>
              <a:rPr lang="en-GB" sz="2400" dirty="0" smtClean="0">
                <a:latin typeface="Arial" charset="0"/>
                <a:ea typeface="MS PGothic" charset="0"/>
              </a:rPr>
              <a:t>Future research directions</a:t>
            </a:r>
            <a:endParaRPr lang="en-GB" sz="2400" dirty="0">
              <a:latin typeface="Arial" charset="0"/>
              <a:ea typeface="MS PGothic" charset="0"/>
            </a:endParaRPr>
          </a:p>
          <a:p>
            <a:endParaRPr lang="en-US" dirty="0">
              <a:latin typeface="Arial" charset="0"/>
              <a:ea typeface="MS PGothic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15942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596" y="34236"/>
            <a:ext cx="6781800" cy="1600200"/>
          </a:xfrm>
        </p:spPr>
        <p:txBody>
          <a:bodyPr/>
          <a:lstStyle/>
          <a:p>
            <a:r>
              <a:rPr lang="en-GB" dirty="0" smtClean="0"/>
              <a:t>Task: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227344"/>
            <a:ext cx="7543800" cy="3886200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Arial"/>
                <a:cs typeface="Arial"/>
              </a:rPr>
              <a:t>Writing aims and hypotheses for your study</a:t>
            </a:r>
            <a:r>
              <a:rPr lang="en-US" dirty="0" smtClean="0">
                <a:latin typeface="Arial"/>
                <a:cs typeface="Arial"/>
              </a:rPr>
              <a:t>…</a:t>
            </a:r>
          </a:p>
          <a:p>
            <a:endParaRPr lang="en-US" dirty="0" smtClean="0">
              <a:latin typeface="Arial"/>
              <a:cs typeface="Arial"/>
            </a:endParaRPr>
          </a:p>
          <a:p>
            <a:r>
              <a:rPr lang="en-US" dirty="0" smtClean="0">
                <a:latin typeface="Arial"/>
                <a:cs typeface="Arial"/>
              </a:rPr>
              <a:t>Use the handout provided to identify the aims, objectives and hypotheses for your dissertation.</a:t>
            </a:r>
          </a:p>
          <a:p>
            <a:r>
              <a:rPr lang="en-US" dirty="0" smtClean="0">
                <a:latin typeface="Arial"/>
                <a:cs typeface="Arial"/>
              </a:rPr>
              <a:t>Work in pairs to do this if you prefer.</a:t>
            </a:r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373333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What is a Literature Review?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>
                <a:latin typeface="Arial"/>
                <a:cs typeface="Arial"/>
              </a:rPr>
              <a:t>A summary </a:t>
            </a:r>
            <a:r>
              <a:rPr lang="en-US" dirty="0">
                <a:latin typeface="Arial"/>
                <a:cs typeface="Arial"/>
              </a:rPr>
              <a:t>of </a:t>
            </a:r>
            <a:r>
              <a:rPr lang="en-US" dirty="0" smtClean="0">
                <a:latin typeface="Arial"/>
                <a:cs typeface="Arial"/>
              </a:rPr>
              <a:t>what literature exists about a </a:t>
            </a:r>
            <a:r>
              <a:rPr lang="en-US" dirty="0">
                <a:latin typeface="Arial"/>
                <a:cs typeface="Arial"/>
              </a:rPr>
              <a:t>particular topic. </a:t>
            </a:r>
            <a:endParaRPr lang="en-US" dirty="0" smtClean="0">
              <a:latin typeface="Arial"/>
              <a:cs typeface="Arial"/>
            </a:endParaRPr>
          </a:p>
          <a:p>
            <a:r>
              <a:rPr lang="en-US" dirty="0" smtClean="0">
                <a:latin typeface="Arial"/>
                <a:cs typeface="Arial"/>
              </a:rPr>
              <a:t>It </a:t>
            </a:r>
            <a:r>
              <a:rPr lang="en-US" dirty="0">
                <a:latin typeface="Arial"/>
                <a:cs typeface="Arial"/>
              </a:rPr>
              <a:t>is always based on </a:t>
            </a:r>
            <a:r>
              <a:rPr lang="en-US" dirty="0" smtClean="0">
                <a:latin typeface="Arial"/>
                <a:cs typeface="Arial"/>
              </a:rPr>
              <a:t>what </a:t>
            </a:r>
            <a:r>
              <a:rPr lang="en-US" dirty="0">
                <a:latin typeface="Arial"/>
                <a:cs typeface="Arial"/>
              </a:rPr>
              <a:t>other people have already written on the subject; it is not concerned about discovering new knowledge or </a:t>
            </a:r>
            <a:r>
              <a:rPr lang="en-US" dirty="0" smtClean="0">
                <a:latin typeface="Arial"/>
                <a:cs typeface="Arial"/>
              </a:rPr>
              <a:t>information.</a:t>
            </a:r>
          </a:p>
          <a:p>
            <a:r>
              <a:rPr lang="en-US" dirty="0" smtClean="0">
                <a:latin typeface="Arial"/>
                <a:cs typeface="Arial"/>
              </a:rPr>
              <a:t>It is </a:t>
            </a:r>
            <a:r>
              <a:rPr lang="en-US" dirty="0">
                <a:latin typeface="Arial"/>
                <a:cs typeface="Arial"/>
              </a:rPr>
              <a:t>a prelude to further research, a </a:t>
            </a:r>
            <a:r>
              <a:rPr lang="en-US" dirty="0" smtClean="0">
                <a:latin typeface="Arial"/>
                <a:cs typeface="Arial"/>
              </a:rPr>
              <a:t>summary </a:t>
            </a:r>
            <a:r>
              <a:rPr lang="en-US" dirty="0">
                <a:latin typeface="Arial"/>
                <a:cs typeface="Arial"/>
              </a:rPr>
              <a:t>of scholarly opinion. </a:t>
            </a:r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cs typeface="Arial"/>
              </a:rPr>
              <a:t>A literature review should focus only on the relevant academic literature: </a:t>
            </a:r>
            <a:endParaRPr lang="en-US" dirty="0" smtClean="0">
              <a:latin typeface="Arial"/>
              <a:cs typeface="Arial"/>
            </a:endParaRPr>
          </a:p>
          <a:p>
            <a:pPr lvl="1"/>
            <a:r>
              <a:rPr lang="en-US" dirty="0">
                <a:latin typeface="Arial"/>
                <a:cs typeface="Arial"/>
              </a:rPr>
              <a:t>P</a:t>
            </a:r>
            <a:r>
              <a:rPr lang="en-US" dirty="0" smtClean="0">
                <a:latin typeface="Arial"/>
                <a:cs typeface="Arial"/>
              </a:rPr>
              <a:t>opular </a:t>
            </a:r>
            <a:r>
              <a:rPr lang="en-US" dirty="0">
                <a:latin typeface="Arial"/>
                <a:cs typeface="Arial"/>
              </a:rPr>
              <a:t>or non-academic sources may be brought in occasionally to illustrate a point, </a:t>
            </a:r>
            <a:endParaRPr lang="en-US" dirty="0" smtClean="0">
              <a:latin typeface="Arial"/>
              <a:cs typeface="Arial"/>
            </a:endParaRPr>
          </a:p>
          <a:p>
            <a:pPr lvl="1"/>
            <a:r>
              <a:rPr lang="en-US" dirty="0">
                <a:latin typeface="Arial"/>
                <a:cs typeface="Arial"/>
              </a:rPr>
              <a:t>T</a:t>
            </a:r>
            <a:r>
              <a:rPr lang="en-US" dirty="0" smtClean="0">
                <a:latin typeface="Arial"/>
                <a:cs typeface="Arial"/>
              </a:rPr>
              <a:t>he </a:t>
            </a:r>
            <a:r>
              <a:rPr lang="en-US" dirty="0">
                <a:latin typeface="Arial"/>
                <a:cs typeface="Arial"/>
              </a:rPr>
              <a:t>central interest is always on the data collected or the theories put together by </a:t>
            </a:r>
            <a:r>
              <a:rPr lang="en-US" dirty="0" err="1">
                <a:latin typeface="Arial"/>
                <a:cs typeface="Arial"/>
              </a:rPr>
              <a:t>recognised</a:t>
            </a:r>
            <a:r>
              <a:rPr lang="en-US" dirty="0">
                <a:latin typeface="Arial"/>
                <a:cs typeface="Arial"/>
              </a:rPr>
              <a:t> experts in the field. </a:t>
            </a:r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cs typeface="Arial"/>
              </a:rPr>
              <a:t>A literature review will try to look at as much of this existing research as </a:t>
            </a:r>
            <a:r>
              <a:rPr lang="en-US" dirty="0" smtClean="0">
                <a:latin typeface="Arial"/>
                <a:cs typeface="Arial"/>
              </a:rPr>
              <a:t>possible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06388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 literature review therefore involves</a:t>
            </a:r>
            <a:r>
              <a:rPr lang="en-US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>
                <a:latin typeface="Arial"/>
                <a:cs typeface="Arial"/>
              </a:rPr>
              <a:t>Searching for reliable, accurate and up-to-date material on the topic or subject </a:t>
            </a:r>
          </a:p>
          <a:p>
            <a:r>
              <a:rPr lang="en-US" dirty="0">
                <a:latin typeface="Arial"/>
                <a:cs typeface="Arial"/>
              </a:rPr>
              <a:t>Reading and </a:t>
            </a:r>
            <a:r>
              <a:rPr lang="en-US" dirty="0" err="1">
                <a:latin typeface="Arial"/>
                <a:cs typeface="Arial"/>
              </a:rPr>
              <a:t>summarising</a:t>
            </a:r>
            <a:r>
              <a:rPr lang="en-US" dirty="0">
                <a:latin typeface="Arial"/>
                <a:cs typeface="Arial"/>
              </a:rPr>
              <a:t> the key points from this literature </a:t>
            </a:r>
          </a:p>
          <a:p>
            <a:r>
              <a:rPr lang="en-US" dirty="0" err="1" smtClean="0">
                <a:latin typeface="Arial"/>
                <a:cs typeface="Arial"/>
              </a:rPr>
              <a:t>Synthesising</a:t>
            </a:r>
            <a:r>
              <a:rPr lang="en-US" dirty="0" smtClean="0">
                <a:latin typeface="Arial"/>
                <a:cs typeface="Arial"/>
              </a:rPr>
              <a:t> </a:t>
            </a:r>
            <a:r>
              <a:rPr lang="en-US" dirty="0">
                <a:latin typeface="Arial"/>
                <a:cs typeface="Arial"/>
              </a:rPr>
              <a:t>these key ideas, theories and concepts into a summary of what is known </a:t>
            </a:r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cs typeface="Arial"/>
              </a:rPr>
              <a:t>Discussing and evaluating these ideas, theories and concepts </a:t>
            </a:r>
          </a:p>
          <a:p>
            <a:r>
              <a:rPr lang="en-US" dirty="0">
                <a:latin typeface="Arial"/>
                <a:cs typeface="Arial"/>
              </a:rPr>
              <a:t>Identifying particular areas of debate or controversy </a:t>
            </a:r>
          </a:p>
          <a:p>
            <a:r>
              <a:rPr lang="en-US" dirty="0">
                <a:latin typeface="Arial"/>
                <a:cs typeface="Arial"/>
              </a:rPr>
              <a:t>Preparing the ground for the </a:t>
            </a:r>
            <a:r>
              <a:rPr lang="en-US" dirty="0" smtClean="0">
                <a:latin typeface="Arial"/>
                <a:cs typeface="Arial"/>
              </a:rPr>
              <a:t>new </a:t>
            </a:r>
            <a:r>
              <a:rPr lang="en-US" dirty="0">
                <a:latin typeface="Arial"/>
                <a:cs typeface="Arial"/>
              </a:rPr>
              <a:t>research </a:t>
            </a:r>
            <a:r>
              <a:rPr lang="en-US" dirty="0" smtClean="0">
                <a:latin typeface="Arial"/>
                <a:cs typeface="Arial"/>
              </a:rPr>
              <a:t>in the area</a:t>
            </a:r>
            <a:endParaRPr lang="en-US" dirty="0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00296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Choosing Material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685800"/>
            <a:ext cx="7543800" cy="4648200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>
                <a:latin typeface="Arial"/>
                <a:cs typeface="Arial"/>
              </a:rPr>
              <a:t>Ask </a:t>
            </a:r>
            <a:r>
              <a:rPr lang="en-US" dirty="0">
                <a:latin typeface="Arial"/>
                <a:cs typeface="Arial"/>
              </a:rPr>
              <a:t>yourself questions such as these: </a:t>
            </a:r>
            <a:endParaRPr lang="en-US" dirty="0">
              <a:latin typeface="Arial"/>
              <a:cs typeface="Arial"/>
            </a:endParaRPr>
          </a:p>
          <a:p>
            <a:pPr lvl="1"/>
            <a:r>
              <a:rPr lang="en-US" dirty="0" smtClean="0">
                <a:latin typeface="Arial"/>
                <a:cs typeface="Arial"/>
              </a:rPr>
              <a:t>What is the specific question, topic or focus for my study? </a:t>
            </a:r>
            <a:endParaRPr lang="en-US" dirty="0">
              <a:latin typeface="Arial"/>
              <a:cs typeface="Arial"/>
            </a:endParaRPr>
          </a:p>
          <a:p>
            <a:pPr lvl="1"/>
            <a:r>
              <a:rPr lang="en-US" dirty="0" smtClean="0">
                <a:latin typeface="Arial"/>
                <a:cs typeface="Arial"/>
              </a:rPr>
              <a:t>What kind of material do I need? Theory? </a:t>
            </a:r>
            <a:r>
              <a:rPr lang="en-US" dirty="0" err="1" smtClean="0">
                <a:latin typeface="Arial"/>
                <a:cs typeface="Arial"/>
              </a:rPr>
              <a:t>Methodology</a:t>
            </a:r>
            <a:r>
              <a:rPr lang="en-US" dirty="0" err="1">
                <a:latin typeface="Arial"/>
                <a:cs typeface="Arial"/>
              </a:rPr>
              <a:t>?Policy</a:t>
            </a:r>
            <a:r>
              <a:rPr lang="en-US" dirty="0">
                <a:latin typeface="Arial"/>
                <a:cs typeface="Arial"/>
              </a:rPr>
              <a:t>? </a:t>
            </a:r>
            <a:r>
              <a:rPr lang="en-US" dirty="0" smtClean="0">
                <a:latin typeface="Arial"/>
                <a:cs typeface="Arial"/>
              </a:rPr>
              <a:t>What type of literature is available (</a:t>
            </a:r>
            <a:r>
              <a:rPr lang="en-US" dirty="0">
                <a:latin typeface="Arial"/>
                <a:cs typeface="Arial"/>
              </a:rPr>
              <a:t>e.g.</a:t>
            </a:r>
            <a:r>
              <a:rPr lang="en-US" dirty="0" smtClean="0">
                <a:latin typeface="Arial"/>
                <a:cs typeface="Arial"/>
              </a:rPr>
              <a:t>, journals, books, government </a:t>
            </a:r>
            <a:r>
              <a:rPr lang="en-US" dirty="0">
                <a:latin typeface="Arial"/>
                <a:cs typeface="Arial"/>
              </a:rPr>
              <a:t>documents)? </a:t>
            </a:r>
          </a:p>
          <a:p>
            <a:pPr lvl="1"/>
            <a:r>
              <a:rPr lang="en-US" dirty="0" smtClean="0">
                <a:latin typeface="Arial"/>
                <a:cs typeface="Arial"/>
              </a:rPr>
              <a:t>What kind of literature is particularly authoritative in this academic </a:t>
            </a:r>
            <a:r>
              <a:rPr lang="en-US" dirty="0">
                <a:latin typeface="Arial"/>
                <a:cs typeface="Arial"/>
              </a:rPr>
              <a:t>discipline (e.g. psychology, sociology, pharmacy)? </a:t>
            </a:r>
          </a:p>
          <a:p>
            <a:pPr lvl="1"/>
            <a:r>
              <a:rPr lang="en-US" dirty="0" smtClean="0">
                <a:latin typeface="Arial"/>
                <a:cs typeface="Arial"/>
              </a:rPr>
              <a:t>Has my search been wide enough to ensure I have identified all the </a:t>
            </a:r>
            <a:r>
              <a:rPr lang="en-US" dirty="0">
                <a:latin typeface="Arial"/>
                <a:cs typeface="Arial"/>
              </a:rPr>
              <a:t>relevant material? </a:t>
            </a:r>
          </a:p>
          <a:p>
            <a:pPr lvl="1"/>
            <a:r>
              <a:rPr lang="en-US" dirty="0" smtClean="0">
                <a:latin typeface="Arial"/>
                <a:cs typeface="Arial"/>
              </a:rPr>
              <a:t>On the other hand, has the search been narrow enough to exclude </a:t>
            </a:r>
            <a:r>
              <a:rPr lang="en-US" dirty="0">
                <a:latin typeface="Arial"/>
                <a:cs typeface="Arial"/>
              </a:rPr>
              <a:t>irrelevant material? </a:t>
            </a:r>
          </a:p>
          <a:p>
            <a:pPr lvl="1"/>
            <a:r>
              <a:rPr lang="en-US" dirty="0" smtClean="0">
                <a:latin typeface="Arial"/>
                <a:cs typeface="Arial"/>
              </a:rPr>
              <a:t>Is there a good enough sample of literature for the level (undergraduate</a:t>
            </a:r>
            <a:r>
              <a:rPr lang="en-US" dirty="0">
                <a:latin typeface="Arial"/>
                <a:cs typeface="Arial"/>
              </a:rPr>
              <a:t>) of my dissertation or thesis? </a:t>
            </a:r>
          </a:p>
          <a:p>
            <a:pPr lvl="1"/>
            <a:r>
              <a:rPr lang="en-US" dirty="0" smtClean="0">
                <a:latin typeface="Arial"/>
                <a:cs typeface="Arial"/>
              </a:rPr>
              <a:t>Have I considered as many alternative points of view as possible</a:t>
            </a:r>
            <a:r>
              <a:rPr lang="en-US" dirty="0">
                <a:latin typeface="Arial"/>
                <a:cs typeface="Arial"/>
              </a:rPr>
              <a:t>? </a:t>
            </a:r>
          </a:p>
          <a:p>
            <a:pPr lvl="1"/>
            <a:r>
              <a:rPr lang="en-US" dirty="0" smtClean="0">
                <a:latin typeface="Arial"/>
                <a:cs typeface="Arial"/>
              </a:rPr>
              <a:t>Will the reader find my literature review relevant, appropriate, and </a:t>
            </a:r>
            <a:r>
              <a:rPr lang="en-US" dirty="0">
                <a:latin typeface="Arial"/>
                <a:cs typeface="Arial"/>
              </a:rPr>
              <a:t>useful? </a:t>
            </a:r>
          </a:p>
        </p:txBody>
      </p:sp>
    </p:spTree>
    <p:extLst>
      <p:ext uri="{BB962C8B-B14F-4D97-AF65-F5344CB8AC3E}">
        <p14:creationId xmlns:p14="http://schemas.microsoft.com/office/powerpoint/2010/main" val="2943054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>
                <a:latin typeface="Arial"/>
                <a:cs typeface="Arial"/>
              </a:rPr>
              <a:t>Make sure that all the literature you review is as up-to-date as possible. </a:t>
            </a:r>
            <a:endParaRPr lang="en-US" dirty="0" smtClean="0">
              <a:latin typeface="Arial"/>
              <a:cs typeface="Arial"/>
            </a:endParaRPr>
          </a:p>
          <a:p>
            <a:r>
              <a:rPr lang="en-US" dirty="0" smtClean="0">
                <a:latin typeface="Arial"/>
                <a:cs typeface="Arial"/>
              </a:rPr>
              <a:t>The </a:t>
            </a:r>
            <a:r>
              <a:rPr lang="en-US" dirty="0">
                <a:latin typeface="Arial"/>
                <a:cs typeface="Arial"/>
              </a:rPr>
              <a:t>sole exception would be ‘classic texts’ such as major works written by the leading scholars setting out formative ideas and theories central to your subject. </a:t>
            </a:r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cs typeface="Arial"/>
              </a:rPr>
              <a:t>A good literature review will have a good range of material setting out as many different perspectives as possible. </a:t>
            </a:r>
            <a:endParaRPr lang="en-US" dirty="0" smtClean="0">
              <a:latin typeface="Arial"/>
              <a:cs typeface="Arial"/>
            </a:endParaRPr>
          </a:p>
          <a:p>
            <a:r>
              <a:rPr lang="en-US" dirty="0" smtClean="0">
                <a:latin typeface="Arial"/>
                <a:cs typeface="Arial"/>
              </a:rPr>
              <a:t>Try </a:t>
            </a:r>
            <a:r>
              <a:rPr lang="en-US" dirty="0">
                <a:latin typeface="Arial"/>
                <a:cs typeface="Arial"/>
              </a:rPr>
              <a:t>to get a good balance between substantial academic books and more recent journal articles. </a:t>
            </a:r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141674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Assessing the Literature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685800"/>
            <a:ext cx="7543800" cy="4570046"/>
          </a:xfrm>
        </p:spPr>
        <p:txBody>
          <a:bodyPr>
            <a:normAutofit fontScale="70000" lnSpcReduction="20000"/>
          </a:bodyPr>
          <a:lstStyle/>
          <a:p>
            <a:r>
              <a:rPr lang="en-US" dirty="0">
                <a:latin typeface="Arial"/>
                <a:cs typeface="Arial"/>
              </a:rPr>
              <a:t>The key point discussed by the author: is this clearly defined? </a:t>
            </a:r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cs typeface="Arial"/>
              </a:rPr>
              <a:t>What evidence has the author produced to support </a:t>
            </a:r>
            <a:r>
              <a:rPr lang="en-US" dirty="0" smtClean="0">
                <a:latin typeface="Arial"/>
                <a:cs typeface="Arial"/>
              </a:rPr>
              <a:t>this </a:t>
            </a:r>
            <a:r>
              <a:rPr lang="en-US" dirty="0">
                <a:latin typeface="Arial"/>
                <a:cs typeface="Arial"/>
              </a:rPr>
              <a:t>idea? </a:t>
            </a:r>
          </a:p>
          <a:p>
            <a:r>
              <a:rPr lang="en-US" dirty="0">
                <a:latin typeface="Arial"/>
                <a:cs typeface="Arial"/>
              </a:rPr>
              <a:t>How convincing are the reasons given for the author’s point of view? </a:t>
            </a:r>
          </a:p>
          <a:p>
            <a:r>
              <a:rPr lang="en-US" dirty="0">
                <a:latin typeface="Arial"/>
                <a:cs typeface="Arial"/>
              </a:rPr>
              <a:t>Could the evidence be interpreted in other ways? </a:t>
            </a:r>
          </a:p>
          <a:p>
            <a:r>
              <a:rPr lang="en-US" dirty="0" smtClean="0">
                <a:latin typeface="Arial"/>
                <a:cs typeface="Arial"/>
              </a:rPr>
              <a:t>What </a:t>
            </a:r>
            <a:r>
              <a:rPr lang="en-US" dirty="0">
                <a:latin typeface="Arial"/>
                <a:cs typeface="Arial"/>
              </a:rPr>
              <a:t>is the author's research method (e.g. qualitative, quantitative</a:t>
            </a:r>
            <a:r>
              <a:rPr lang="en-US" dirty="0" smtClean="0">
                <a:latin typeface="Arial"/>
                <a:cs typeface="Arial"/>
              </a:rPr>
              <a:t>, </a:t>
            </a:r>
            <a:r>
              <a:rPr lang="en-US" dirty="0">
                <a:latin typeface="Arial"/>
                <a:cs typeface="Arial"/>
              </a:rPr>
              <a:t>etc.)? </a:t>
            </a:r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cs typeface="Arial"/>
              </a:rPr>
              <a:t>What is the author's theoretical framework (e.g. psychological, </a:t>
            </a:r>
            <a:r>
              <a:rPr lang="en-US" dirty="0" smtClean="0">
                <a:latin typeface="Arial"/>
                <a:cs typeface="Arial"/>
              </a:rPr>
              <a:t>physical education)</a:t>
            </a:r>
            <a:r>
              <a:rPr lang="en-US" dirty="0">
                <a:latin typeface="Arial"/>
                <a:cs typeface="Arial"/>
              </a:rPr>
              <a:t>? </a:t>
            </a:r>
          </a:p>
          <a:p>
            <a:r>
              <a:rPr lang="en-US" dirty="0">
                <a:latin typeface="Arial"/>
                <a:cs typeface="Arial"/>
              </a:rPr>
              <a:t>What is the relationship assumed by the author between theory and practice? </a:t>
            </a:r>
          </a:p>
          <a:p>
            <a:r>
              <a:rPr lang="en-US" dirty="0">
                <a:latin typeface="Arial"/>
                <a:cs typeface="Arial"/>
              </a:rPr>
              <a:t>Has the author critically evaluated the other literature in the field? </a:t>
            </a:r>
          </a:p>
          <a:p>
            <a:r>
              <a:rPr lang="en-US" dirty="0">
                <a:latin typeface="Arial"/>
                <a:cs typeface="Arial"/>
              </a:rPr>
              <a:t>Does the author include literature opposing her/his point of view? </a:t>
            </a:r>
          </a:p>
          <a:p>
            <a:r>
              <a:rPr lang="en-US" dirty="0">
                <a:latin typeface="Arial"/>
                <a:cs typeface="Arial"/>
              </a:rPr>
              <a:t>Is the research data </a:t>
            </a:r>
            <a:r>
              <a:rPr lang="en-US" dirty="0" smtClean="0">
                <a:latin typeface="Arial"/>
                <a:cs typeface="Arial"/>
              </a:rPr>
              <a:t>valid – </a:t>
            </a:r>
            <a:r>
              <a:rPr lang="en-US" dirty="0">
                <a:latin typeface="Arial"/>
                <a:cs typeface="Arial"/>
              </a:rPr>
              <a:t>i.e. based on a reliable method and accurate </a:t>
            </a:r>
          </a:p>
          <a:p>
            <a:r>
              <a:rPr lang="en-US" dirty="0">
                <a:latin typeface="Arial"/>
                <a:cs typeface="Arial"/>
              </a:rPr>
              <a:t>information? </a:t>
            </a:r>
          </a:p>
          <a:p>
            <a:r>
              <a:rPr lang="en-US" dirty="0" smtClean="0">
                <a:latin typeface="Arial"/>
                <a:cs typeface="Arial"/>
              </a:rPr>
              <a:t>What </a:t>
            </a:r>
            <a:r>
              <a:rPr lang="en-US" dirty="0">
                <a:latin typeface="Arial"/>
                <a:cs typeface="Arial"/>
              </a:rPr>
              <a:t>are the strengths and limitations of this study</a:t>
            </a:r>
            <a:r>
              <a:rPr lang="en-US" dirty="0" smtClean="0">
                <a:latin typeface="Arial"/>
                <a:cs typeface="Arial"/>
              </a:rPr>
              <a:t>?</a:t>
            </a:r>
            <a:endParaRPr lang="en-US" dirty="0">
              <a:latin typeface="Arial"/>
              <a:cs typeface="Arial"/>
            </a:endParaRPr>
          </a:p>
          <a:p>
            <a:r>
              <a:rPr lang="en-US" dirty="0" smtClean="0">
                <a:latin typeface="Arial"/>
                <a:cs typeface="Arial"/>
              </a:rPr>
              <a:t>What </a:t>
            </a:r>
            <a:r>
              <a:rPr lang="en-US" dirty="0">
                <a:latin typeface="Arial"/>
                <a:cs typeface="Arial"/>
              </a:rPr>
              <a:t>does </a:t>
            </a:r>
            <a:r>
              <a:rPr lang="en-US" dirty="0" smtClean="0">
                <a:latin typeface="Arial"/>
                <a:cs typeface="Arial"/>
              </a:rPr>
              <a:t>this resource </a:t>
            </a:r>
            <a:r>
              <a:rPr lang="en-US" dirty="0">
                <a:latin typeface="Arial"/>
                <a:cs typeface="Arial"/>
              </a:rPr>
              <a:t>contribute to my </a:t>
            </a:r>
            <a:r>
              <a:rPr lang="en-US" dirty="0" smtClean="0">
                <a:latin typeface="Arial"/>
                <a:cs typeface="Arial"/>
              </a:rPr>
              <a:t>own study? </a:t>
            </a:r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202678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Developing the Literature Review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643317"/>
            <a:ext cx="7543800" cy="3886200"/>
          </a:xfrm>
        </p:spPr>
        <p:txBody>
          <a:bodyPr>
            <a:normAutofit/>
          </a:bodyPr>
          <a:lstStyle/>
          <a:p>
            <a:r>
              <a:rPr lang="en-US" dirty="0" smtClean="0">
                <a:latin typeface="Arial"/>
                <a:cs typeface="Arial"/>
              </a:rPr>
              <a:t>Remember</a:t>
            </a:r>
            <a:r>
              <a:rPr lang="en-US" dirty="0">
                <a:latin typeface="Arial"/>
                <a:cs typeface="Arial"/>
              </a:rPr>
              <a:t>, most books or articles are </a:t>
            </a:r>
            <a:r>
              <a:rPr lang="en-US" dirty="0" smtClean="0">
                <a:latin typeface="Arial"/>
                <a:cs typeface="Arial"/>
              </a:rPr>
              <a:t>usually </a:t>
            </a:r>
            <a:r>
              <a:rPr lang="en-US" dirty="0">
                <a:latin typeface="Arial"/>
                <a:cs typeface="Arial"/>
              </a:rPr>
              <a:t>making just ONE key point; </a:t>
            </a:r>
            <a:endParaRPr lang="en-US" dirty="0" smtClean="0">
              <a:latin typeface="Arial"/>
              <a:cs typeface="Arial"/>
            </a:endParaRPr>
          </a:p>
          <a:p>
            <a:pPr lvl="1"/>
            <a:r>
              <a:rPr lang="en-US" dirty="0" smtClean="0">
                <a:latin typeface="Arial"/>
                <a:cs typeface="Arial"/>
              </a:rPr>
              <a:t>so</a:t>
            </a:r>
            <a:r>
              <a:rPr lang="en-US" dirty="0">
                <a:latin typeface="Arial"/>
                <a:cs typeface="Arial"/>
              </a:rPr>
              <a:t>, what is that one point in this particular book/article, and how does that claim relate to your own research project or assignment? </a:t>
            </a:r>
            <a:endParaRPr lang="en-US" dirty="0">
              <a:latin typeface="Arial"/>
              <a:cs typeface="Arial"/>
            </a:endParaRPr>
          </a:p>
          <a:p>
            <a:r>
              <a:rPr lang="en-US" smtClean="0">
                <a:latin typeface="Arial"/>
                <a:cs typeface="Arial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45612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Structuring the Literature Review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Arial"/>
                <a:cs typeface="Arial"/>
              </a:rPr>
              <a:t>See last week’s lecture notes</a:t>
            </a:r>
            <a:r>
              <a:rPr lang="en-US" dirty="0" smtClean="0">
                <a:latin typeface="Arial"/>
                <a:cs typeface="Arial"/>
              </a:rPr>
              <a:t>…</a:t>
            </a:r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757897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685800"/>
            <a:ext cx="7543800" cy="4394200"/>
          </a:xfrm>
        </p:spPr>
        <p:txBody>
          <a:bodyPr>
            <a:normAutofit fontScale="77500" lnSpcReduction="20000"/>
          </a:bodyPr>
          <a:lstStyle/>
          <a:p>
            <a:r>
              <a:rPr lang="en-US" dirty="0">
                <a:latin typeface="Arial"/>
                <a:cs typeface="Arial"/>
              </a:rPr>
              <a:t>Be selective in the number of points you draw out from each piece of </a:t>
            </a:r>
            <a:r>
              <a:rPr lang="en-US" dirty="0" smtClean="0">
                <a:latin typeface="Arial"/>
                <a:cs typeface="Arial"/>
              </a:rPr>
              <a:t>literature</a:t>
            </a:r>
          </a:p>
          <a:p>
            <a:r>
              <a:rPr lang="en-US" dirty="0">
                <a:latin typeface="Arial"/>
                <a:cs typeface="Arial"/>
              </a:rPr>
              <a:t>P</a:t>
            </a:r>
            <a:r>
              <a:rPr lang="en-US" dirty="0" smtClean="0">
                <a:latin typeface="Arial"/>
                <a:cs typeface="Arial"/>
              </a:rPr>
              <a:t>art </a:t>
            </a:r>
            <a:r>
              <a:rPr lang="en-US" dirty="0">
                <a:latin typeface="Arial"/>
                <a:cs typeface="Arial"/>
              </a:rPr>
              <a:t>of the object of the exercise is to </a:t>
            </a:r>
            <a:r>
              <a:rPr lang="en-US" dirty="0" smtClean="0">
                <a:latin typeface="Arial"/>
                <a:cs typeface="Arial"/>
              </a:rPr>
              <a:t>show </a:t>
            </a:r>
            <a:r>
              <a:rPr lang="en-US" dirty="0">
                <a:latin typeface="Arial"/>
                <a:cs typeface="Arial"/>
              </a:rPr>
              <a:t>that you can use your </a:t>
            </a:r>
            <a:r>
              <a:rPr lang="en-US" dirty="0" err="1">
                <a:latin typeface="Arial"/>
                <a:cs typeface="Arial"/>
              </a:rPr>
              <a:t>judgement</a:t>
            </a:r>
            <a:r>
              <a:rPr lang="en-US" dirty="0">
                <a:latin typeface="Arial"/>
                <a:cs typeface="Arial"/>
              </a:rPr>
              <a:t> to identify what is </a:t>
            </a:r>
            <a:r>
              <a:rPr lang="en-US" dirty="0" smtClean="0">
                <a:latin typeface="Arial"/>
                <a:cs typeface="Arial"/>
              </a:rPr>
              <a:t>important to include. </a:t>
            </a:r>
            <a:endParaRPr lang="en-US" dirty="0">
              <a:latin typeface="Arial"/>
              <a:cs typeface="Arial"/>
            </a:endParaRPr>
          </a:p>
          <a:p>
            <a:r>
              <a:rPr lang="en-US" dirty="0" err="1">
                <a:latin typeface="Arial"/>
                <a:cs typeface="Arial"/>
              </a:rPr>
              <a:t>Summarise</a:t>
            </a:r>
            <a:r>
              <a:rPr lang="en-US" dirty="0">
                <a:latin typeface="Arial"/>
                <a:cs typeface="Arial"/>
              </a:rPr>
              <a:t> and </a:t>
            </a:r>
            <a:r>
              <a:rPr lang="en-US" dirty="0" err="1">
                <a:latin typeface="Arial"/>
                <a:cs typeface="Arial"/>
              </a:rPr>
              <a:t>synthesise</a:t>
            </a:r>
            <a:r>
              <a:rPr lang="en-US" dirty="0">
                <a:latin typeface="Arial"/>
                <a:cs typeface="Arial"/>
              </a:rPr>
              <a:t> – use your own words to sum up what you think is important or controversial about the book or article </a:t>
            </a:r>
          </a:p>
          <a:p>
            <a:r>
              <a:rPr lang="en-US" dirty="0">
                <a:latin typeface="Arial"/>
                <a:cs typeface="Arial"/>
              </a:rPr>
              <a:t>Be cautious - never claim more than the evidence will support. </a:t>
            </a:r>
            <a:endParaRPr lang="en-US" dirty="0" smtClean="0">
              <a:latin typeface="Arial"/>
              <a:cs typeface="Arial"/>
            </a:endParaRPr>
          </a:p>
          <a:p>
            <a:r>
              <a:rPr lang="en-US" dirty="0" smtClean="0">
                <a:latin typeface="Arial"/>
                <a:cs typeface="Arial"/>
              </a:rPr>
              <a:t>Many dissertations are negatively impacted by </a:t>
            </a:r>
            <a:r>
              <a:rPr lang="en-US" dirty="0">
                <a:latin typeface="Arial"/>
                <a:cs typeface="Arial"/>
              </a:rPr>
              <a:t>exaggerated </a:t>
            </a:r>
            <a:r>
              <a:rPr lang="en-US" dirty="0" smtClean="0">
                <a:latin typeface="Arial"/>
                <a:cs typeface="Arial"/>
              </a:rPr>
              <a:t>claims or </a:t>
            </a:r>
            <a:r>
              <a:rPr lang="en-US" dirty="0">
                <a:latin typeface="Arial"/>
                <a:cs typeface="Arial"/>
              </a:rPr>
              <a:t>sweeping </a:t>
            </a:r>
            <a:r>
              <a:rPr lang="en-US" dirty="0" err="1">
                <a:latin typeface="Arial"/>
                <a:cs typeface="Arial"/>
              </a:rPr>
              <a:t>generalisations</a:t>
            </a:r>
            <a:r>
              <a:rPr lang="en-US" dirty="0">
                <a:latin typeface="Arial"/>
                <a:cs typeface="Arial"/>
              </a:rPr>
              <a:t>. </a:t>
            </a:r>
            <a:endParaRPr lang="en-US" dirty="0" smtClean="0">
              <a:latin typeface="Arial"/>
              <a:cs typeface="Arial"/>
            </a:endParaRPr>
          </a:p>
          <a:p>
            <a:r>
              <a:rPr lang="en-US" dirty="0" smtClean="0">
                <a:latin typeface="Arial"/>
                <a:cs typeface="Arial"/>
              </a:rPr>
              <a:t>Be </a:t>
            </a:r>
            <a:r>
              <a:rPr lang="en-US" dirty="0">
                <a:latin typeface="Arial"/>
                <a:cs typeface="Arial"/>
              </a:rPr>
              <a:t>tentative and careful in the way you interpret the evidence </a:t>
            </a:r>
          </a:p>
          <a:p>
            <a:r>
              <a:rPr lang="en-US" dirty="0" smtClean="0">
                <a:latin typeface="Arial"/>
                <a:cs typeface="Arial"/>
              </a:rPr>
              <a:t>Write in the the 3</a:t>
            </a:r>
            <a:r>
              <a:rPr lang="en-US" baseline="30000" dirty="0" smtClean="0">
                <a:latin typeface="Arial"/>
                <a:cs typeface="Arial"/>
              </a:rPr>
              <a:t>rd</a:t>
            </a:r>
            <a:r>
              <a:rPr lang="en-US" dirty="0" smtClean="0">
                <a:latin typeface="Arial"/>
                <a:cs typeface="Arial"/>
              </a:rPr>
              <a:t> person (no ‘I’, ‘you’ or ‘we’)</a:t>
            </a:r>
          </a:p>
          <a:p>
            <a:r>
              <a:rPr lang="en-US" dirty="0" smtClean="0">
                <a:latin typeface="Arial"/>
                <a:cs typeface="Arial"/>
              </a:rPr>
              <a:t>Revise</a:t>
            </a:r>
            <a:r>
              <a:rPr lang="en-US" dirty="0">
                <a:latin typeface="Arial"/>
                <a:cs typeface="Arial"/>
              </a:rPr>
              <a:t>, </a:t>
            </a:r>
            <a:r>
              <a:rPr lang="en-US" dirty="0" smtClean="0">
                <a:latin typeface="Arial"/>
                <a:cs typeface="Arial"/>
              </a:rPr>
              <a:t>refine </a:t>
            </a:r>
            <a:r>
              <a:rPr lang="en-US" dirty="0">
                <a:latin typeface="Arial"/>
                <a:cs typeface="Arial"/>
              </a:rPr>
              <a:t>and edit the draft as much as you can. </a:t>
            </a:r>
            <a:endParaRPr lang="en-US" dirty="0" smtClean="0">
              <a:latin typeface="Arial"/>
              <a:cs typeface="Arial"/>
            </a:endParaRPr>
          </a:p>
          <a:p>
            <a:r>
              <a:rPr lang="en-US" dirty="0" smtClean="0">
                <a:latin typeface="Arial"/>
                <a:cs typeface="Arial"/>
              </a:rPr>
              <a:t>Check </a:t>
            </a:r>
            <a:r>
              <a:rPr lang="en-US" dirty="0">
                <a:latin typeface="Arial"/>
                <a:cs typeface="Arial"/>
              </a:rPr>
              <a:t>for fluency, structure, evidence and referencing. Don’t forget the basics: grammar and spelling! </a:t>
            </a:r>
            <a:endParaRPr lang="en-US" dirty="0" smtClean="0">
              <a:latin typeface="Arial"/>
              <a:cs typeface="Arial"/>
            </a:endParaRPr>
          </a:p>
          <a:p>
            <a:r>
              <a:rPr lang="en-US" dirty="0" smtClean="0">
                <a:latin typeface="Arial"/>
                <a:cs typeface="Arial"/>
              </a:rPr>
              <a:t>Ask a friend to proof read for basic errors. </a:t>
            </a:r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748272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Arial"/>
                <a:cs typeface="Arial"/>
              </a:rPr>
              <a:t>Now put together your 1 A4 sheet literature review plan </a:t>
            </a:r>
            <a:r>
              <a:rPr lang="en-US" dirty="0" smtClean="0">
                <a:latin typeface="Arial"/>
                <a:cs typeface="Arial"/>
              </a:rPr>
              <a:t>–</a:t>
            </a:r>
            <a:r>
              <a:rPr lang="en-GB" dirty="0" smtClean="0">
                <a:latin typeface="Arial"/>
                <a:cs typeface="Arial"/>
              </a:rPr>
              <a:t> from last week, if you have not already done so</a:t>
            </a:r>
            <a:r>
              <a:rPr lang="en-US" dirty="0" smtClean="0">
                <a:latin typeface="Arial"/>
                <a:cs typeface="Arial"/>
              </a:rPr>
              <a:t>…</a:t>
            </a:r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676487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Newsprint.thmx</Template>
  <TotalTime>99</TotalTime>
  <Words>1126</Words>
  <Application>Microsoft Macintosh PowerPoint</Application>
  <PresentationFormat>On-screen Show (4:3)</PresentationFormat>
  <Paragraphs>98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NewsPrint</vt:lpstr>
      <vt:lpstr>Independent Study – SHSS6070</vt:lpstr>
      <vt:lpstr>Task:</vt:lpstr>
      <vt:lpstr>Task 2:</vt:lpstr>
      <vt:lpstr>Task:</vt:lpstr>
      <vt:lpstr>What is a Literature Review? </vt:lpstr>
      <vt:lpstr>A literature review therefore involves…</vt:lpstr>
      <vt:lpstr>Choosing Material </vt:lpstr>
      <vt:lpstr>PowerPoint Presentation</vt:lpstr>
      <vt:lpstr>Assessing the Literature </vt:lpstr>
      <vt:lpstr>Developing the Literature Review </vt:lpstr>
      <vt:lpstr>Structuring the Literature Review </vt:lpstr>
      <vt:lpstr>PowerPoint Presentation</vt:lpstr>
      <vt:lpstr>Any questions?</vt:lpstr>
    </vt:vector>
  </TitlesOfParts>
  <Company>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Independent Study – SHSS6070</dc:title>
  <dc:creator>SHOE4</dc:creator>
  <cp:lastModifiedBy>SHOE4</cp:lastModifiedBy>
  <cp:revision>9</cp:revision>
  <dcterms:created xsi:type="dcterms:W3CDTF">2017-11-02T19:42:34Z</dcterms:created>
  <dcterms:modified xsi:type="dcterms:W3CDTF">2017-11-02T21:21:44Z</dcterms:modified>
</cp:coreProperties>
</file>