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notesMasterIdLst>
    <p:notesMasterId r:id="rId31"/>
  </p:notesMasterIdLst>
  <p:sldIdLst>
    <p:sldId id="256" r:id="rId5"/>
    <p:sldId id="257" r:id="rId6"/>
    <p:sldId id="308" r:id="rId7"/>
    <p:sldId id="357" r:id="rId8"/>
    <p:sldId id="358" r:id="rId9"/>
    <p:sldId id="376" r:id="rId10"/>
    <p:sldId id="359" r:id="rId11"/>
    <p:sldId id="377" r:id="rId12"/>
    <p:sldId id="387" r:id="rId13"/>
    <p:sldId id="378" r:id="rId14"/>
    <p:sldId id="388" r:id="rId15"/>
    <p:sldId id="360" r:id="rId16"/>
    <p:sldId id="361" r:id="rId17"/>
    <p:sldId id="389" r:id="rId18"/>
    <p:sldId id="379" r:id="rId19"/>
    <p:sldId id="390" r:id="rId20"/>
    <p:sldId id="380" r:id="rId21"/>
    <p:sldId id="381" r:id="rId22"/>
    <p:sldId id="384" r:id="rId23"/>
    <p:sldId id="383" r:id="rId24"/>
    <p:sldId id="385" r:id="rId25"/>
    <p:sldId id="391" r:id="rId26"/>
    <p:sldId id="392" r:id="rId27"/>
    <p:sldId id="393" r:id="rId28"/>
    <p:sldId id="394" r:id="rId29"/>
    <p:sldId id="386" r:id="rId3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7662" autoAdjust="0"/>
  </p:normalViewPr>
  <p:slideViewPr>
    <p:cSldViewPr snapToGrid="0">
      <p:cViewPr varScale="1">
        <p:scale>
          <a:sx n="70" d="100"/>
          <a:sy n="70" d="100"/>
        </p:scale>
        <p:origin x="102" y="54"/>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undo custSel modSld">
      <pc:chgData name="Ellie Brown" userId="fb51a185-9f8a-4b58-9e86-92b6e2c1185d" providerId="ADAL" clId="{20265939-53F3-4730-BE9D-07BAABE94B46}" dt="2026-03-26T14:15:53.220" v="3" actId="26606"/>
      <pc:docMkLst>
        <pc:docMk/>
      </pc:docMkLst>
      <pc:sldChg chg="addSp delSp modSp mod addAnim delAnim">
        <pc:chgData name="Ellie Brown" userId="fb51a185-9f8a-4b58-9e86-92b6e2c1185d" providerId="ADAL" clId="{20265939-53F3-4730-BE9D-07BAABE94B46}" dt="2026-03-26T14:15:53.220" v="3" actId="26606"/>
        <pc:sldMkLst>
          <pc:docMk/>
          <pc:sldMk cId="3596749376" sldId="386"/>
        </pc:sldMkLst>
        <pc:spChg chg="mod">
          <ac:chgData name="Ellie Brown" userId="fb51a185-9f8a-4b58-9e86-92b6e2c1185d" providerId="ADAL" clId="{20265939-53F3-4730-BE9D-07BAABE94B46}" dt="2026-03-26T14:15:53.220" v="3" actId="26606"/>
          <ac:spMkLst>
            <pc:docMk/>
            <pc:sldMk cId="3596749376" sldId="386"/>
            <ac:spMk id="2" creationId="{AB939D58-CBAB-971F-FC0B-DE0D3EFA0675}"/>
          </ac:spMkLst>
        </pc:spChg>
        <pc:spChg chg="mod">
          <ac:chgData name="Ellie Brown" userId="fb51a185-9f8a-4b58-9e86-92b6e2c1185d" providerId="ADAL" clId="{20265939-53F3-4730-BE9D-07BAABE94B46}" dt="2026-03-26T14:15:53.220" v="3" actId="26606"/>
          <ac:spMkLst>
            <pc:docMk/>
            <pc:sldMk cId="3596749376" sldId="386"/>
            <ac:spMk id="3" creationId="{13EA4433-7DAE-946A-81BB-751B882506E4}"/>
          </ac:spMkLst>
        </pc:spChg>
        <pc:spChg chg="add del">
          <ac:chgData name="Ellie Brown" userId="fb51a185-9f8a-4b58-9e86-92b6e2c1185d" providerId="ADAL" clId="{20265939-53F3-4730-BE9D-07BAABE94B46}" dt="2026-03-26T14:15:53.220" v="3" actId="26606"/>
          <ac:spMkLst>
            <pc:docMk/>
            <pc:sldMk cId="3596749376" sldId="386"/>
            <ac:spMk id="9" creationId="{3BCB5F6A-9EB0-40B0-9D13-3023E9A20508}"/>
          </ac:spMkLst>
        </pc:spChg>
        <pc:spChg chg="add del">
          <ac:chgData name="Ellie Brown" userId="fb51a185-9f8a-4b58-9e86-92b6e2c1185d" providerId="ADAL" clId="{20265939-53F3-4730-BE9D-07BAABE94B46}" dt="2026-03-26T14:15:53.203" v="2" actId="26606"/>
          <ac:spMkLst>
            <pc:docMk/>
            <pc:sldMk cId="3596749376" sldId="386"/>
            <ac:spMk id="30" creationId="{66D61E08-70C3-48D8-BEA0-787111DC30DA}"/>
          </ac:spMkLst>
        </pc:spChg>
        <pc:spChg chg="add del">
          <ac:chgData name="Ellie Brown" userId="fb51a185-9f8a-4b58-9e86-92b6e2c1185d" providerId="ADAL" clId="{20265939-53F3-4730-BE9D-07BAABE94B46}" dt="2026-03-26T14:15:53.203" v="2" actId="26606"/>
          <ac:spMkLst>
            <pc:docMk/>
            <pc:sldMk cId="3596749376" sldId="386"/>
            <ac:spMk id="32" creationId="{FC55298F-0AE5-478E-AD2B-03C2614C5833}"/>
          </ac:spMkLst>
        </pc:spChg>
        <pc:spChg chg="add del">
          <ac:chgData name="Ellie Brown" userId="fb51a185-9f8a-4b58-9e86-92b6e2c1185d" providerId="ADAL" clId="{20265939-53F3-4730-BE9D-07BAABE94B46}" dt="2026-03-26T14:15:53.203" v="2" actId="26606"/>
          <ac:spMkLst>
            <pc:docMk/>
            <pc:sldMk cId="3596749376" sldId="386"/>
            <ac:spMk id="34" creationId="{C180E4EA-0B63-4779-A895-7E90E71088F3}"/>
          </ac:spMkLst>
        </pc:spChg>
        <pc:spChg chg="add del">
          <ac:chgData name="Ellie Brown" userId="fb51a185-9f8a-4b58-9e86-92b6e2c1185d" providerId="ADAL" clId="{20265939-53F3-4730-BE9D-07BAABE94B46}" dt="2026-03-26T14:15:53.203" v="2" actId="26606"/>
          <ac:spMkLst>
            <pc:docMk/>
            <pc:sldMk cId="3596749376" sldId="386"/>
            <ac:spMk id="36" creationId="{CEE01D9D-3DE8-4EED-B0D3-8F3C79CC7673}"/>
          </ac:spMkLst>
        </pc:spChg>
        <pc:spChg chg="add del">
          <ac:chgData name="Ellie Brown" userId="fb51a185-9f8a-4b58-9e86-92b6e2c1185d" providerId="ADAL" clId="{20265939-53F3-4730-BE9D-07BAABE94B46}" dt="2026-03-26T14:15:53.203" v="2" actId="26606"/>
          <ac:spMkLst>
            <pc:docMk/>
            <pc:sldMk cId="3596749376" sldId="386"/>
            <ac:spMk id="38" creationId="{89AF5CE9-607F-43F4-8983-DCD6DA4051FD}"/>
          </ac:spMkLst>
        </pc:spChg>
        <pc:spChg chg="add del">
          <ac:chgData name="Ellie Brown" userId="fb51a185-9f8a-4b58-9e86-92b6e2c1185d" providerId="ADAL" clId="{20265939-53F3-4730-BE9D-07BAABE94B46}" dt="2026-03-26T14:15:53.203" v="2" actId="26606"/>
          <ac:spMkLst>
            <pc:docMk/>
            <pc:sldMk cId="3596749376" sldId="386"/>
            <ac:spMk id="40" creationId="{6EEA2DBD-9E1E-4521-8C01-F32AD18A89E3}"/>
          </ac:spMkLst>
        </pc:spChg>
        <pc:spChg chg="add del">
          <ac:chgData name="Ellie Brown" userId="fb51a185-9f8a-4b58-9e86-92b6e2c1185d" providerId="ADAL" clId="{20265939-53F3-4730-BE9D-07BAABE94B46}" dt="2026-03-26T14:15:53.203" v="2" actId="26606"/>
          <ac:spMkLst>
            <pc:docMk/>
            <pc:sldMk cId="3596749376" sldId="386"/>
            <ac:spMk id="42" creationId="{15BBD2C1-BA9B-46A9-A27A-33498B169272}"/>
          </ac:spMkLst>
        </pc:spChg>
        <pc:grpChg chg="add">
          <ac:chgData name="Ellie Brown" userId="fb51a185-9f8a-4b58-9e86-92b6e2c1185d" providerId="ADAL" clId="{20265939-53F3-4730-BE9D-07BAABE94B46}" dt="2026-03-26T14:15:53.220" v="3" actId="26606"/>
          <ac:grpSpMkLst>
            <pc:docMk/>
            <pc:sldMk cId="3596749376" sldId="386"/>
            <ac:grpSpMk id="44" creationId="{A5AFB369-4673-4727-A7CD-D86AFE0AE069}"/>
          </ac:grpSpMkLst>
        </pc:grpChg>
        <pc:picChg chg="mod ord">
          <ac:chgData name="Ellie Brown" userId="fb51a185-9f8a-4b58-9e86-92b6e2c1185d" providerId="ADAL" clId="{20265939-53F3-4730-BE9D-07BAABE94B46}" dt="2026-03-26T14:15:53.220" v="3" actId="26606"/>
          <ac:picMkLst>
            <pc:docMk/>
            <pc:sldMk cId="3596749376" sldId="386"/>
            <ac:picMk id="5" creationId="{4E23F52F-586B-1334-E780-290F32D0F006}"/>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4-04T14:48:38.35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196 83,'21'1,"31"5,7 1,181-5,-136-3,-80 3,-1 0,46 11,-40-7,32 3,9 0,34 0,414-8,-238-2,-259 0,-1 0,1-1,0-1,-1-2,31-9,-30 8,1 1,-1 0,44-2,65 6,-2 1,-63-7,13-1,190 8,-264 0,0 0,1 1,-1-1,0 1,0 0,6 1,-9-1,1 0,0-1,-1 1,1 0,-1 0,1 0,-1 1,1-1,-1 0,0 0,1 1,-1-1,0 1,0-1,0 1,0-1,1 4,3 10,5 23,1 4,-9-32,0 0,0 0,0 15,-1-15,0 0,0 0,5 16,5 11,-1 1,-2 1,5 59,2 26,-1-65,-8-37,5 35,-7 61,1-3,4 169,-9-280,1 22,6 35,1 19,-8-77,0 10,0 1,1-1,1 0,0 1,0-1,10 25,-6-20,0 0,-1 0,0 0,-2 1,0-1,-1 1,-1 31,-3 41,3 60,7-82,0 13,-8 175,0-121,0-130,-1 0,1 0,-1-1,0 1,0 0,-1 0,1-1,-1 1,-1 0,1-1,-6 8,6-9,-1-1,0 1,0-1,0 0,0 0,-1 0,1 0,-1-1,0 1,1-1,-1 0,0 0,-1-1,1 1,-8 1,-5 0,0-1,-30-1,27-1,-28 4,-4 2,32-5,1 2,0 0,-23 7,19-2,4-2,0 1,-1-2,-21 3,3-4,1 1,-52 16,45-10,-47 6,25-6,34-5,-1-2,-53 0,74-3,1 0,-1 1,0 0,-18 7,16-5,0-1,-29 5,-188-6,119-4,-577 2,668 1,-36 7,35-5,-26 2,-279-4,156-2,164 0,0 1,1-1,-1 0,0-1,1 1,-1-2,-7-2,11 4,0-1,0 1,0-1,0 0,0 0,0 0,0 0,1-1,-1 1,1-1,-1 1,1-1,0 0,0 0,-2-5,-1-8,0-1,2 0,0 1,-1-24,-4-24,4 39,0-49,4 48,-7-45,4 59,-23-168,20 109,-3-42,2 28,-1 6,8-155,1 108,-2 109,-1 1,-1-1,-8-29,6 27,1-1,-3-22,5-182,4 115,-2-285,8 295,0 8,-7 80,-1 0,1 0,4-17,-4 24,0 1,0-1,1 1,-1 0,1 0,-1-1,1 1,0 0,1 0,-1 1,0-1,1 0,-1 1,7-5,0 2,1-1,-1 1,1 1,1 0,15-4,55-7,-6 1,58-18,-106 25,33-14,24-7,52 2,-123 22,0 0,-1-1,19-10,16-6,-6 8,14-4,-25 4,1 2,1 1,38-6,-2 3,11-2,145-8,59 23,-108 1,-155-1,0 1,0 1,-1 0,1 2,-1 0,1 1,33 15,58 20,-65-26,-1 1,1-1,55 8,-93-22,1 2,-1-1,1 1,-1 0,0 1,0 0,0 0,13 8,-11-5,0-1,0 0,12 3,-9-3,18 10,-27-13,-1 0,1 1,-1-1,0 1,0-1,0 1,-1 0,1 0,3 6,-5-8,0 0,-1 0,1 0,0 1,-1-1,1 0,-1 0,0 1,1-1,-1 0,0 1,0-1,0 0,0 1,0-1,0 0,0 1,0-1,-1 0,1 1,0-1,-1 0,1 1,-1-1,0 0,1 0,-1 0,0 0,0 0,1 0,-1 0,0 0,-2 2,-2 0,1 0,-1 0,1 0,-1-1,0 0,0 0,-10 3,-35 6,-90 9,74-12,-148 22,-100 12,-33-26,0-26,-56 0,399 10,1 0,-1 1,1-1,-1 1,0-1,1 1,-1 0,1 0,0 1,-1-1,-2 3,3-3,1 1,0 0,0 0,0 0,0 0,0 0,1 0,-1 1,1-1,-1 1,1-1,0 1,0-1,0 1,-1 3,1-1,0-1,0 1,1-1,-1 1,1 0,1 6,-1-9,0 0,0 0,1 0,0 0,-1 0,1 0,0 0,0-1,0 1,0 0,0-1,0 1,0 0,0-1,1 1,-1-1,1 0,1 2,4 0,-1 0,1 0,-1-1,1 0,0 0,0 0,0-1,14 1,303 5,-229-9,448-15,64-1,-567 18,53 1,-91-1,0 0,0 0,0 1,0-1,0 0,0 1,0 0,0-1,0 1,-1 0,1 0,0 0,0 0,-1 0,1 1,-1-1,1 0,-1 1,2 1,-2-1,0-1,-1 1,1 0,0-1,-1 1,1 0,-1 0,0-1,1 1,-1 0,0 0,0-1,0 1,-1 0,1 0,0 0,-1-1,1 1,-1 0,1-1,-1 1,-1 2,0 0,-1 0,1 0,-1-1,0 1,-1-1,1 1,-1-1,1 0,-1 0,0 0,0-1,-5 3,-26 14,-61 24,-45 7,78-28,-464 148,121-71,-24-10,280-48,135-37,11-3,0 1,0-1,0 1,0 0,-5 3,9-5,-1 0,1 1,-1-1,1 0,-1 1,1-1,0 0,-1 1,1-1,0 1,-1-1,1 1,0-1,-1 1,1-1,0 1,0-1,0 1,-1-1,1 1,0-1,0 1,0-1,0 1,0-1,0 1,0-1,0 1,0 0,0-1,1 1,-1-1,0 1,0-1,0 1,1-1,-1 1,0-1,1 1,-1-1,0 0,1 1,-1-1,0 1,1-1,-1 0,1 1,-1-1,1 0,0 1,3 1,-1 1,2-1,-1 1,0-1,0-1,1 1,-1-1,8 2,40 4,-38-6,213 8,1-17,-86 1,160-18,-24 1,225 20,-493 5,0-1,0 0,-1 1,18 4,-25-4,0-1,0 1,0-1,0 1,-1 0,1 0,0 0,-1 0,1 0,0 0,-1 1,1-1,-1 1,0-1,1 1,-1-1,0 1,0 0,0-1,0 1,0 0,0 0,0 3,0 0,0-1,0 0,-1 1,0-1,0 1,0-1,0 1,-1-1,1 0,-3 8,1-8,1-1,-1 0,1 0,-1-1,0 1,0 0,0 0,0-1,-1 1,1-1,-1 0,0 0,1 0,-1 0,-3 1,-21 10,0-1,-47 14,-62 9,39-14,-277 75,-261 91,269-92,317-87,20-4,42-5,0 0,16 1,-6 0,397 22,-127 0,5 0,-194-12,-7-1,-1 5,0 4,123 39,-207-53,0 0,-1 1,1 0,19 14,-28-17,-1 0,1 0,-1 0,0 0,0 0,0 1,0-1,0 1,0 0,2 5,-4-6,1 0,0 0,-1 0,0 0,1 0,-1 1,0-1,0 0,-1 0,1 0,0 0,-1 1,1-1,-1 0,1 0,-1 0,-2 3,2-2,-1 0,0-1,0 1,0 0,-1-1,1 0,-1 1,1-1,-1 0,0 0,1 0,-7 2,-3 1,1 0,-15 3,-222 41,163-36,-107 12,53-8,54-1,-132 43,-3 2,102-38,111-21,-1 1,1 0,0 0,-11 6,18-9,0 1,-1-1,1 0,0 0,0 0,-1 0,1 0,0 1,-1-1,1 0,0 0,0 0,-1 1,1-1,0 0,0 0,0 1,-1-1,1 0,0 1,0-1,0 0,0 1,0-1,0 0,-1 1,9 3,18-3,-23-1,270-1,-175-6,115-22,-172 22,194-28,3 16,-169 18,42-2,-101 2,-1-1,0 0,1-1,-1 0,0 0,-1-1,1 0,-1-1,11-7,-19 12,1 0,-1 0,1-1,-1 1,1 0,-1 0,1-1,-1 1,0 0,1-1,-1 1,0 0,1-1,-1 1,0-1,1 1,-1-1,0 1,0-1,0 1,1-1,-1 1,0-1,0 1,0-1,0 1,0-1,-1 1,1-1,-1 1,0 0,1-1,-1 1,0 0,1 0,-1 0,0 0,0-1,1 1,-1 0,0 0,0 0,1 1,-1-1,0 0,1 0,-1 0,0 1,0-1,-32 8,-157 35,150-35,-212 32,207-36,-1-2,1-1,-73-9,83 1,0-1,-49-20,-5-1,27 11,38 9,0 2,0 1,-1 1,-45-3,-23 9,-41-1,122-1,0-1,-20-6,-9-2,-20 3,1 3,-75 4,88 0,43 1,1-1,-1 0,1-1,-1 1,1-1,-1 1,1-1,0 0,-1 0,-3-3,5 3,1 0,-1 0,1-1,-1 1,1 0,0-1,-1 1,1-1,0 0,0 1,0-1,1 0,-1 0,0 1,1-1,-1 0,1 0,-1 0,1 0,0-3,-1 1,1-1,0 1,1-1,-1 0,1 1,0-1,0 1,2-5,16-34,-13 34,-1-1,-1-1,6-18,-7 8,0 0,-1-28,1-2,1-13,6-43,16-235,-24-2,-3 189,1 147,0 0,0 0,1 0,0 0,0 1,1-1,0 0,1 1,0-1,0 1,0 0,1 0,0 0,0 0,1 0,0 1,6-6,12-11,1 1,1 2,43-28,91-43,-141 81,163-84,8 16,-167 71,0 2,1 0,-1 2,29-2,92 6,-60 1,104 13,-106-1,8 2,50-13,-20-2,-110-1,1 1,-1 1,0-1,1 2,-1-1,0 1,12 6,-15-6,0 1,-1 0,1 0,-1 0,0 0,0 1,0 0,-1 0,1 0,-1 1,4 6,12 22,-1 1,-2 0,14 39,20 97,-41-130,-2 1,4 53,3 306,-14-372,-1 9,2 0,9 53,-3-49,-2 1,-2-1,-1 53,-4 182,1-273,0 0,0 1,0-1,0 0,1 1,1 6,-2-10,1-1,-1 0,0 1,0-1,0 0,0 0,0 1,0-1,0 0,1 0,-1 1,0-1,0 0,0 0,0 0,1 1,-1-1,0 0,0 0,1 0,-1 0,0 0,0 1,1-1,-1 0,0 0,0 0,1 0,-1 0,0 0,0 0,1 0,-1 0,0 0,1 0,-1 0,0 0,0 0,1 0,9-9,-4 1,0-1,0 0,-1-1,0 0,7-19,13-57,-24 80,62-288,-24 120,-27 135,1 1,26-51,23-44,-55 119,0 0,-2-1,1 0,-2 0,0 0,0 0,-2-1,0 0,0-17,-5-209,2 225,-1 1,-1 0,0 0,-1 0,-10-25,11 32,-5-11,-14-25,14 29,0-1,-8-23,-1-27,14 48</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1114DF5-8DF6-4FE5-BDDA-9974111053DC}" type="datetimeFigureOut">
              <a:rPr lang="en-GB" smtClean="0"/>
              <a:t>26/03/2026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a:t>
            </a:fld>
            <a:endParaRPr lang="en-GB"/>
          </a:p>
        </p:txBody>
      </p:sp>
    </p:spTree>
    <p:extLst>
      <p:ext uri="{BB962C8B-B14F-4D97-AF65-F5344CB8AC3E}">
        <p14:creationId xmlns:p14="http://schemas.microsoft.com/office/powerpoint/2010/main" val="2893200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Once the buyer’s conveyancer has received the contract package from the seller’s conveyancer, they can start the work on their buyer client’s transaction in earnest. This is a very important part of the transaction. We are still at the pre-contract stage at the point where the buyer’s conveyancer will submit pre-contract searches, investigate the seller’s title and raise enquiries. The purpose of this work is to advise the buyer client as to the issues relating to the property. The buyer can then take an informed decision as to whether or not they want to proceed with the purchase. </a:t>
            </a:r>
          </a:p>
          <a:p>
            <a:pPr fontAlgn="auto"/>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Remember also that if there is a mortgage, the buyer’s conveyancer will also be acting for the lender who is equally interested in ensuring that the title is sound and there are no concerns arising from the search results.</a:t>
            </a:r>
          </a:p>
          <a:p>
            <a:pPr fontAlgn="auto"/>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This chapter will cover:</a:t>
            </a:r>
          </a:p>
          <a:p>
            <a:pPr fontAlgn="auto"/>
            <a:r>
              <a:rPr lang="en-GB" sz="1200" b="0" i="0" kern="1200" dirty="0">
                <a:solidFill>
                  <a:schemeClr val="tx1"/>
                </a:solidFill>
                <a:effectLst/>
                <a:latin typeface="+mn-lt"/>
                <a:ea typeface="+mn-ea"/>
                <a:cs typeface="+mn-cs"/>
              </a:rPr>
              <a:t>pre-contract searches</a:t>
            </a:r>
          </a:p>
          <a:p>
            <a:pPr fontAlgn="auto"/>
            <a:r>
              <a:rPr lang="en-GB" sz="1200" b="0" i="0" kern="1200" dirty="0">
                <a:solidFill>
                  <a:schemeClr val="tx1"/>
                </a:solidFill>
                <a:effectLst/>
                <a:latin typeface="+mn-lt"/>
                <a:ea typeface="+mn-ea"/>
                <a:cs typeface="+mn-cs"/>
              </a:rPr>
              <a:t>the content of the property information form, and</a:t>
            </a:r>
          </a:p>
          <a:p>
            <a:pPr fontAlgn="auto"/>
            <a:r>
              <a:rPr lang="en-GB" sz="1200" b="0" i="0" kern="1200" dirty="0">
                <a:solidFill>
                  <a:schemeClr val="tx1"/>
                </a:solidFill>
                <a:effectLst/>
                <a:latin typeface="+mn-lt"/>
                <a:ea typeface="+mn-ea"/>
                <a:cs typeface="+mn-cs"/>
              </a:rPr>
              <a:t>raising pre-contract enquiries.</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a:t>
            </a:fld>
            <a:endParaRPr lang="en-GB"/>
          </a:p>
        </p:txBody>
      </p:sp>
    </p:spTree>
    <p:extLst>
      <p:ext uri="{BB962C8B-B14F-4D97-AF65-F5344CB8AC3E}">
        <p14:creationId xmlns:p14="http://schemas.microsoft.com/office/powerpoint/2010/main" val="791668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a:t>
            </a:fld>
            <a:endParaRPr lang="en-GB"/>
          </a:p>
        </p:txBody>
      </p:sp>
    </p:spTree>
    <p:extLst>
      <p:ext uri="{BB962C8B-B14F-4D97-AF65-F5344CB8AC3E}">
        <p14:creationId xmlns:p14="http://schemas.microsoft.com/office/powerpoint/2010/main" val="3766854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6</a:t>
            </a:fld>
            <a:endParaRPr lang="en-GB"/>
          </a:p>
        </p:txBody>
      </p:sp>
    </p:spTree>
    <p:extLst>
      <p:ext uri="{BB962C8B-B14F-4D97-AF65-F5344CB8AC3E}">
        <p14:creationId xmlns:p14="http://schemas.microsoft.com/office/powerpoint/2010/main" val="36653356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7</a:t>
            </a:fld>
            <a:endParaRPr lang="en-GB"/>
          </a:p>
        </p:txBody>
      </p:sp>
    </p:spTree>
    <p:extLst>
      <p:ext uri="{BB962C8B-B14F-4D97-AF65-F5344CB8AC3E}">
        <p14:creationId xmlns:p14="http://schemas.microsoft.com/office/powerpoint/2010/main" val="2048518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8</a:t>
            </a:fld>
            <a:endParaRPr lang="en-GB"/>
          </a:p>
        </p:txBody>
      </p:sp>
    </p:spTree>
    <p:extLst>
      <p:ext uri="{BB962C8B-B14F-4D97-AF65-F5344CB8AC3E}">
        <p14:creationId xmlns:p14="http://schemas.microsoft.com/office/powerpoint/2010/main" val="42215476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9</a:t>
            </a:fld>
            <a:endParaRPr lang="en-GB"/>
          </a:p>
        </p:txBody>
      </p:sp>
    </p:spTree>
    <p:extLst>
      <p:ext uri="{BB962C8B-B14F-4D97-AF65-F5344CB8AC3E}">
        <p14:creationId xmlns:p14="http://schemas.microsoft.com/office/powerpoint/2010/main" val="7766178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10</a:t>
            </a:fld>
            <a:endParaRPr lang="en-GB"/>
          </a:p>
        </p:txBody>
      </p:sp>
    </p:spTree>
    <p:extLst>
      <p:ext uri="{BB962C8B-B14F-4D97-AF65-F5344CB8AC3E}">
        <p14:creationId xmlns:p14="http://schemas.microsoft.com/office/powerpoint/2010/main" val="3752984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12</a:t>
            </a:fld>
            <a:endParaRPr lang="en-GB"/>
          </a:p>
        </p:txBody>
      </p:sp>
    </p:spTree>
    <p:extLst>
      <p:ext uri="{BB962C8B-B14F-4D97-AF65-F5344CB8AC3E}">
        <p14:creationId xmlns:p14="http://schemas.microsoft.com/office/powerpoint/2010/main" val="26260348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13</a:t>
            </a:fld>
            <a:endParaRPr lang="en-GB"/>
          </a:p>
        </p:txBody>
      </p:sp>
    </p:spTree>
    <p:extLst>
      <p:ext uri="{BB962C8B-B14F-4D97-AF65-F5344CB8AC3E}">
        <p14:creationId xmlns:p14="http://schemas.microsoft.com/office/powerpoint/2010/main" val="33148899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latinLnBrk="0"/>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14</a:t>
            </a:fld>
            <a:endParaRPr lang="en-GB"/>
          </a:p>
        </p:txBody>
      </p:sp>
    </p:spTree>
    <p:extLst>
      <p:ext uri="{BB962C8B-B14F-4D97-AF65-F5344CB8AC3E}">
        <p14:creationId xmlns:p14="http://schemas.microsoft.com/office/powerpoint/2010/main" val="29052890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There are some searches that a conveyancer will not need to do in every conveyancing transaction. These tend to be needed due to the geographical location of the property.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04967E0-0B8F-4EE9-9A9D-C66EA18D06E4}" type="slidenum">
              <a:rPr lang="en-GB" smtClean="0"/>
              <a:t>15</a:t>
            </a:fld>
            <a:endParaRPr lang="en-GB"/>
          </a:p>
        </p:txBody>
      </p:sp>
    </p:spTree>
    <p:extLst>
      <p:ext uri="{BB962C8B-B14F-4D97-AF65-F5344CB8AC3E}">
        <p14:creationId xmlns:p14="http://schemas.microsoft.com/office/powerpoint/2010/main" val="2163712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16</a:t>
            </a:fld>
            <a:endParaRPr lang="en-GB"/>
          </a:p>
        </p:txBody>
      </p:sp>
    </p:spTree>
    <p:extLst>
      <p:ext uri="{BB962C8B-B14F-4D97-AF65-F5344CB8AC3E}">
        <p14:creationId xmlns:p14="http://schemas.microsoft.com/office/powerpoint/2010/main" val="26967355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17</a:t>
            </a:fld>
            <a:endParaRPr lang="en-GB"/>
          </a:p>
        </p:txBody>
      </p:sp>
    </p:spTree>
    <p:extLst>
      <p:ext uri="{BB962C8B-B14F-4D97-AF65-F5344CB8AC3E}">
        <p14:creationId xmlns:p14="http://schemas.microsoft.com/office/powerpoint/2010/main" val="39007695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18</a:t>
            </a:fld>
            <a:endParaRPr lang="en-GB"/>
          </a:p>
        </p:txBody>
      </p:sp>
    </p:spTree>
    <p:extLst>
      <p:ext uri="{BB962C8B-B14F-4D97-AF65-F5344CB8AC3E}">
        <p14:creationId xmlns:p14="http://schemas.microsoft.com/office/powerpoint/2010/main" val="19276488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19</a:t>
            </a:fld>
            <a:endParaRPr lang="en-GB"/>
          </a:p>
        </p:txBody>
      </p:sp>
    </p:spTree>
    <p:extLst>
      <p:ext uri="{BB962C8B-B14F-4D97-AF65-F5344CB8AC3E}">
        <p14:creationId xmlns:p14="http://schemas.microsoft.com/office/powerpoint/2010/main" val="42300990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 &amp; B </a:t>
            </a:r>
          </a:p>
          <a:p>
            <a:pPr marL="0" indent="0">
              <a:buNone/>
            </a:pPr>
            <a:r>
              <a:rPr lang="en-GB" sz="1200" b="0" i="0" kern="1200" dirty="0">
                <a:solidFill>
                  <a:schemeClr val="tx1"/>
                </a:solidFill>
                <a:effectLst/>
                <a:latin typeface="+mn-lt"/>
                <a:ea typeface="+mn-ea"/>
                <a:cs typeface="+mn-cs"/>
              </a:rPr>
              <a:t>Tree preservation orders and smoke control zones are covered in the local land charges search. Whether the roads serving the property are maintainable at public expense and public rights of way are covered by the CON 29 – enquiries of the local authority form.</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22</a:t>
            </a:fld>
            <a:endParaRPr lang="en-GB"/>
          </a:p>
        </p:txBody>
      </p:sp>
    </p:spTree>
    <p:extLst>
      <p:ext uri="{BB962C8B-B14F-4D97-AF65-F5344CB8AC3E}">
        <p14:creationId xmlns:p14="http://schemas.microsoft.com/office/powerpoint/2010/main" val="25634990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A &amp; B</a:t>
            </a:r>
          </a:p>
          <a:p>
            <a:r>
              <a:rPr lang="en-GB" sz="1200" b="0" i="0" kern="1200" dirty="0">
                <a:solidFill>
                  <a:schemeClr val="tx1"/>
                </a:solidFill>
                <a:effectLst/>
                <a:latin typeface="+mn-lt"/>
                <a:ea typeface="+mn-ea"/>
                <a:cs typeface="+mn-cs"/>
              </a:rPr>
              <a:t>Only the Cheshire brine search and the coal mining search are optional, depending on their location in salt mining or ex-coal mining areas.</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23</a:t>
            </a:fld>
            <a:endParaRPr lang="en-GB"/>
          </a:p>
        </p:txBody>
      </p:sp>
    </p:spTree>
    <p:extLst>
      <p:ext uri="{BB962C8B-B14F-4D97-AF65-F5344CB8AC3E}">
        <p14:creationId xmlns:p14="http://schemas.microsoft.com/office/powerpoint/2010/main" val="26476746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24</a:t>
            </a:fld>
            <a:endParaRPr lang="en-GB"/>
          </a:p>
        </p:txBody>
      </p:sp>
    </p:spTree>
    <p:extLst>
      <p:ext uri="{BB962C8B-B14F-4D97-AF65-F5344CB8AC3E}">
        <p14:creationId xmlns:p14="http://schemas.microsoft.com/office/powerpoint/2010/main" val="23280683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25</a:t>
            </a:fld>
            <a:endParaRPr lang="en-GB"/>
          </a:p>
        </p:txBody>
      </p:sp>
    </p:spTree>
    <p:extLst>
      <p:ext uri="{BB962C8B-B14F-4D97-AF65-F5344CB8AC3E}">
        <p14:creationId xmlns:p14="http://schemas.microsoft.com/office/powerpoint/2010/main" val="4244812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26/03/2026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26/03/2026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26/03/2026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26/03/2026</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26/03/2026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customXml" Target="../ink/ink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v.uk/check-if-property-is-affected-by-coal-minin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Pen placed on top of a signature line">
            <a:extLst>
              <a:ext uri="{FF2B5EF4-FFF2-40B4-BE49-F238E27FC236}">
                <a16:creationId xmlns:a16="http://schemas.microsoft.com/office/drawing/2014/main" id="{9A1F2382-B82A-964A-B559-AAC9605DECD1}"/>
              </a:ext>
            </a:extLst>
          </p:cNvPr>
          <p:cNvPicPr>
            <a:picLocks noChangeAspect="1"/>
          </p:cNvPicPr>
          <p:nvPr/>
        </p:nvPicPr>
        <p:blipFill>
          <a:blip r:embed="rId3"/>
          <a:srcRect l="47491" r="-2"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5380563" y="1678665"/>
            <a:ext cx="3887839" cy="2372168"/>
          </a:xfrm>
        </p:spPr>
        <p:txBody>
          <a:bodyPr>
            <a:normAutofit/>
          </a:bodyPr>
          <a:lstStyle/>
          <a:p>
            <a:pPr>
              <a:lnSpc>
                <a:spcPct val="90000"/>
              </a:lnSpc>
            </a:pPr>
            <a:r>
              <a:rPr lang="en-GB" sz="2600"/>
              <a:t>Week 10</a:t>
            </a:r>
            <a:br>
              <a:rPr lang="en-GB" sz="2600"/>
            </a:br>
            <a:r>
              <a:rPr lang="en-GB" sz="2600"/>
              <a:t>Pre Contract searches and enquiries</a:t>
            </a:r>
            <a:br>
              <a:rPr lang="en-GB" sz="2600"/>
            </a:br>
            <a:br>
              <a:rPr lang="en-GB" sz="2600"/>
            </a:br>
            <a:r>
              <a:rPr lang="en-GB" sz="2600"/>
              <a:t>(see Chapter 14)</a:t>
            </a:r>
          </a:p>
        </p:txBody>
      </p:sp>
    </p:spTree>
    <p:extLst>
      <p:ext uri="{BB962C8B-B14F-4D97-AF65-F5344CB8AC3E}">
        <p14:creationId xmlns:p14="http://schemas.microsoft.com/office/powerpoint/2010/main" val="50137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a:xfrm>
            <a:off x="380300" y="149488"/>
            <a:ext cx="8596668" cy="846451"/>
          </a:xfrm>
        </p:spPr>
        <p:txBody>
          <a:bodyPr/>
          <a:lstStyle/>
          <a:p>
            <a:r>
              <a:rPr lang="en-GB" dirty="0"/>
              <a:t>Aims: to understand ……</a:t>
            </a:r>
          </a:p>
        </p:txBody>
      </p:sp>
      <p:sp>
        <p:nvSpPr>
          <p:cNvPr id="3" name="Content Placeholder 2">
            <a:extLst>
              <a:ext uri="{FF2B5EF4-FFF2-40B4-BE49-F238E27FC236}">
                <a16:creationId xmlns:a16="http://schemas.microsoft.com/office/drawing/2014/main" id="{F8EE66E2-D084-05B7-53D1-2DE7FB231903}"/>
              </a:ext>
            </a:extLst>
          </p:cNvPr>
          <p:cNvSpPr>
            <a:spLocks noGrp="1"/>
          </p:cNvSpPr>
          <p:nvPr>
            <p:ph idx="1"/>
          </p:nvPr>
        </p:nvSpPr>
        <p:spPr>
          <a:xfrm>
            <a:off x="322129" y="914400"/>
            <a:ext cx="9584913" cy="1671547"/>
          </a:xfrm>
        </p:spPr>
        <p:txBody>
          <a:bodyPr>
            <a:noAutofit/>
          </a:bodyPr>
          <a:lstStyle/>
          <a:p>
            <a:r>
              <a:rPr lang="en-GB" sz="2400" dirty="0"/>
              <a:t>Pre-contract searches</a:t>
            </a:r>
          </a:p>
          <a:p>
            <a:r>
              <a:rPr lang="en-GB" sz="2400" dirty="0"/>
              <a:t>The content of the PIF</a:t>
            </a:r>
          </a:p>
          <a:p>
            <a:r>
              <a:rPr lang="en-GB" sz="2400" dirty="0"/>
              <a:t>Raising pre-contract enquiries</a:t>
            </a:r>
          </a:p>
        </p:txBody>
      </p:sp>
      <p:pic>
        <p:nvPicPr>
          <p:cNvPr id="4" name="Picture 3">
            <a:extLst>
              <a:ext uri="{FF2B5EF4-FFF2-40B4-BE49-F238E27FC236}">
                <a16:creationId xmlns:a16="http://schemas.microsoft.com/office/drawing/2014/main" id="{9CE5177D-1730-EEF2-40E4-25EE1811148A}"/>
              </a:ext>
            </a:extLst>
          </p:cNvPr>
          <p:cNvPicPr>
            <a:picLocks noChangeAspect="1"/>
          </p:cNvPicPr>
          <p:nvPr/>
        </p:nvPicPr>
        <p:blipFill>
          <a:blip r:embed="rId3"/>
          <a:stretch>
            <a:fillRect/>
          </a:stretch>
        </p:blipFill>
        <p:spPr>
          <a:xfrm>
            <a:off x="876299" y="2693765"/>
            <a:ext cx="9461663" cy="3425095"/>
          </a:xfrm>
          <a:prstGeom prst="rect">
            <a:avLst/>
          </a:prstGeom>
        </p:spPr>
      </p:pic>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661C6C37-CD02-39D4-4388-5C9E50CF459D}"/>
                  </a:ext>
                </a:extLst>
              </p14:cNvPr>
              <p14:cNvContentPartPr/>
              <p14:nvPr/>
            </p14:nvContentPartPr>
            <p14:xfrm>
              <a:off x="3604386" y="4542276"/>
              <a:ext cx="1113480" cy="1037880"/>
            </p14:xfrm>
          </p:contentPart>
        </mc:Choice>
        <mc:Fallback xmlns="">
          <p:pic>
            <p:nvPicPr>
              <p:cNvPr id="5" name="Ink 4">
                <a:extLst>
                  <a:ext uri="{FF2B5EF4-FFF2-40B4-BE49-F238E27FC236}">
                    <a16:creationId xmlns:a16="http://schemas.microsoft.com/office/drawing/2014/main" id="{661C6C37-CD02-39D4-4388-5C9E50CF459D}"/>
                  </a:ext>
                </a:extLst>
              </p:cNvPr>
              <p:cNvPicPr/>
              <p:nvPr/>
            </p:nvPicPr>
            <p:blipFill>
              <a:blip r:embed="rId5"/>
              <a:stretch>
                <a:fillRect/>
              </a:stretch>
            </p:blipFill>
            <p:spPr>
              <a:xfrm>
                <a:off x="3550386" y="4434636"/>
                <a:ext cx="1221120" cy="1253520"/>
              </a:xfrm>
              <a:prstGeom prst="rect">
                <a:avLst/>
              </a:prstGeom>
            </p:spPr>
          </p:pic>
        </mc:Fallback>
      </mc:AlternateContent>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80381-B61D-C977-0FD4-EE62A9FC1662}"/>
              </a:ext>
            </a:extLst>
          </p:cNvPr>
          <p:cNvSpPr>
            <a:spLocks noGrp="1"/>
          </p:cNvSpPr>
          <p:nvPr>
            <p:ph type="title"/>
          </p:nvPr>
        </p:nvSpPr>
        <p:spPr>
          <a:xfrm>
            <a:off x="677334" y="609600"/>
            <a:ext cx="8596668" cy="1320800"/>
          </a:xfrm>
        </p:spPr>
        <p:txBody>
          <a:bodyPr anchor="t">
            <a:normAutofit/>
          </a:bodyPr>
          <a:lstStyle/>
          <a:p>
            <a:r>
              <a:rPr lang="en-GB" sz="4800" dirty="0"/>
              <a:t>Overview:</a:t>
            </a:r>
          </a:p>
        </p:txBody>
      </p:sp>
      <p:sp>
        <p:nvSpPr>
          <p:cNvPr id="3" name="Content Placeholder 2">
            <a:extLst>
              <a:ext uri="{FF2B5EF4-FFF2-40B4-BE49-F238E27FC236}">
                <a16:creationId xmlns:a16="http://schemas.microsoft.com/office/drawing/2014/main" id="{1219EEDE-3E6A-6B11-77D0-C6B19A26AA2B}"/>
              </a:ext>
            </a:extLst>
          </p:cNvPr>
          <p:cNvSpPr>
            <a:spLocks noGrp="1"/>
          </p:cNvSpPr>
          <p:nvPr>
            <p:ph idx="1"/>
          </p:nvPr>
        </p:nvSpPr>
        <p:spPr>
          <a:xfrm>
            <a:off x="636564" y="1824041"/>
            <a:ext cx="9142274" cy="4424359"/>
          </a:xfrm>
        </p:spPr>
        <p:txBody>
          <a:bodyPr>
            <a:noAutofit/>
          </a:bodyPr>
          <a:lstStyle/>
          <a:p>
            <a:pPr>
              <a:lnSpc>
                <a:spcPct val="90000"/>
              </a:lnSpc>
            </a:pPr>
            <a:r>
              <a:rPr lang="en-GB" sz="2400" dirty="0">
                <a:solidFill>
                  <a:schemeClr val="tx1"/>
                </a:solidFill>
              </a:rPr>
              <a:t>Remember Seller has limited duty of disclosure and so onus is on Buyer to investigate</a:t>
            </a:r>
            <a:br>
              <a:rPr lang="en-GB" sz="2400" dirty="0">
                <a:solidFill>
                  <a:schemeClr val="tx1"/>
                </a:solidFill>
              </a:rPr>
            </a:br>
            <a:endParaRPr lang="en-GB" sz="2400" dirty="0">
              <a:solidFill>
                <a:schemeClr val="tx1"/>
              </a:solidFill>
            </a:endParaRPr>
          </a:p>
          <a:p>
            <a:pPr>
              <a:lnSpc>
                <a:spcPct val="90000"/>
              </a:lnSpc>
            </a:pPr>
            <a:r>
              <a:rPr lang="en-GB" sz="2400" dirty="0">
                <a:solidFill>
                  <a:schemeClr val="tx1"/>
                </a:solidFill>
              </a:rPr>
              <a:t>Buyer’s conveyancer could be sued in negligence if they fail to make the necessary and relevant searches and enquiries</a:t>
            </a:r>
            <a:br>
              <a:rPr lang="en-GB" sz="2400" dirty="0">
                <a:solidFill>
                  <a:schemeClr val="tx1"/>
                </a:solidFill>
              </a:rPr>
            </a:br>
            <a:endParaRPr lang="en-GB" sz="2400" dirty="0">
              <a:solidFill>
                <a:schemeClr val="tx1"/>
              </a:solidFill>
            </a:endParaRPr>
          </a:p>
          <a:p>
            <a:pPr>
              <a:lnSpc>
                <a:spcPct val="90000"/>
              </a:lnSpc>
            </a:pPr>
            <a:r>
              <a:rPr lang="en-GB" sz="2400" dirty="0">
                <a:solidFill>
                  <a:schemeClr val="tx1"/>
                </a:solidFill>
              </a:rPr>
              <a:t>Where the buyer is funding the purchase with the assistance of a mortgage loan, the UK Finance Mortgage Lenders’ Handbook states that the buyer’s conveyancer must make all usual and necessary searches which may be appropriate to the particular property, taking into account its locality and any other features of the transaction.</a:t>
            </a:r>
          </a:p>
          <a:p>
            <a:pPr marL="0" indent="0">
              <a:lnSpc>
                <a:spcPct val="90000"/>
              </a:lnSpc>
              <a:buNone/>
            </a:pPr>
            <a:br>
              <a:rPr lang="en-GB" sz="2400" dirty="0">
                <a:solidFill>
                  <a:schemeClr val="tx1"/>
                </a:solidFill>
              </a:rPr>
            </a:br>
            <a:endParaRPr lang="en-GB" sz="2400" dirty="0">
              <a:solidFill>
                <a:schemeClr val="tx1"/>
              </a:solidFill>
            </a:endParaRPr>
          </a:p>
          <a:p>
            <a:pPr>
              <a:lnSpc>
                <a:spcPct val="90000"/>
              </a:lnSpc>
            </a:pPr>
            <a:endParaRPr lang="en-GB" sz="2400" dirty="0">
              <a:solidFill>
                <a:schemeClr val="tx1"/>
              </a:solidFill>
            </a:endParaRPr>
          </a:p>
        </p:txBody>
      </p:sp>
    </p:spTree>
    <p:extLst>
      <p:ext uri="{BB962C8B-B14F-4D97-AF65-F5344CB8AC3E}">
        <p14:creationId xmlns:p14="http://schemas.microsoft.com/office/powerpoint/2010/main" val="962659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CE5AF-C90C-7F92-2014-415B29BBE7DE}"/>
              </a:ext>
            </a:extLst>
          </p:cNvPr>
          <p:cNvSpPr>
            <a:spLocks noGrp="1"/>
          </p:cNvSpPr>
          <p:nvPr>
            <p:ph type="title"/>
          </p:nvPr>
        </p:nvSpPr>
        <p:spPr>
          <a:xfrm>
            <a:off x="467662" y="132016"/>
            <a:ext cx="8596668" cy="706669"/>
          </a:xfrm>
        </p:spPr>
        <p:txBody>
          <a:bodyPr/>
          <a:lstStyle/>
          <a:p>
            <a:r>
              <a:rPr lang="en-GB" dirty="0"/>
              <a:t>Pre-Contract Searches</a:t>
            </a:r>
          </a:p>
        </p:txBody>
      </p:sp>
      <p:pic>
        <p:nvPicPr>
          <p:cNvPr id="7" name="Picture 6">
            <a:extLst>
              <a:ext uri="{FF2B5EF4-FFF2-40B4-BE49-F238E27FC236}">
                <a16:creationId xmlns:a16="http://schemas.microsoft.com/office/drawing/2014/main" id="{3A763DB6-2AB1-510F-0150-40F556C691DD}"/>
              </a:ext>
            </a:extLst>
          </p:cNvPr>
          <p:cNvPicPr>
            <a:picLocks noChangeAspect="1"/>
          </p:cNvPicPr>
          <p:nvPr/>
        </p:nvPicPr>
        <p:blipFill>
          <a:blip r:embed="rId2"/>
          <a:stretch>
            <a:fillRect/>
          </a:stretch>
        </p:blipFill>
        <p:spPr>
          <a:xfrm>
            <a:off x="1456122" y="844626"/>
            <a:ext cx="7608208" cy="5726949"/>
          </a:xfrm>
          <a:prstGeom prst="rect">
            <a:avLst/>
          </a:prstGeom>
        </p:spPr>
      </p:pic>
    </p:spTree>
    <p:extLst>
      <p:ext uri="{BB962C8B-B14F-4D97-AF65-F5344CB8AC3E}">
        <p14:creationId xmlns:p14="http://schemas.microsoft.com/office/powerpoint/2010/main" val="3762520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B7D0B-D44E-D5F7-D78E-B2693FAC36F3}"/>
              </a:ext>
            </a:extLst>
          </p:cNvPr>
          <p:cNvSpPr>
            <a:spLocks noGrp="1"/>
          </p:cNvSpPr>
          <p:nvPr>
            <p:ph type="title"/>
          </p:nvPr>
        </p:nvSpPr>
        <p:spPr>
          <a:xfrm>
            <a:off x="502608" y="213554"/>
            <a:ext cx="8596668" cy="712494"/>
          </a:xfrm>
        </p:spPr>
        <p:txBody>
          <a:bodyPr/>
          <a:lstStyle/>
          <a:p>
            <a:r>
              <a:rPr lang="en-GB" dirty="0"/>
              <a:t>The Local Search LLC1 and CON 29</a:t>
            </a:r>
          </a:p>
        </p:txBody>
      </p:sp>
      <p:sp>
        <p:nvSpPr>
          <p:cNvPr id="3" name="Content Placeholder 2">
            <a:extLst>
              <a:ext uri="{FF2B5EF4-FFF2-40B4-BE49-F238E27FC236}">
                <a16:creationId xmlns:a16="http://schemas.microsoft.com/office/drawing/2014/main" id="{0334F84B-6C0C-873E-4827-B8F5DCE26B79}"/>
              </a:ext>
            </a:extLst>
          </p:cNvPr>
          <p:cNvSpPr>
            <a:spLocks noGrp="1"/>
          </p:cNvSpPr>
          <p:nvPr>
            <p:ph idx="1"/>
          </p:nvPr>
        </p:nvSpPr>
        <p:spPr>
          <a:xfrm>
            <a:off x="368652" y="1036517"/>
            <a:ext cx="8596668" cy="5405052"/>
          </a:xfrm>
        </p:spPr>
        <p:txBody>
          <a:bodyPr/>
          <a:lstStyle/>
          <a:p>
            <a:r>
              <a:rPr lang="en-GB" dirty="0">
                <a:solidFill>
                  <a:schemeClr val="tx1"/>
                </a:solidFill>
              </a:rPr>
              <a:t>Local Search is the main search and made to the local authority</a:t>
            </a:r>
          </a:p>
          <a:p>
            <a:r>
              <a:rPr lang="en-GB" dirty="0">
                <a:solidFill>
                  <a:schemeClr val="tx1"/>
                </a:solidFill>
              </a:rPr>
              <a:t>Official Search and result given by certificate</a:t>
            </a:r>
          </a:p>
          <a:p>
            <a:r>
              <a:rPr lang="en-GB" dirty="0">
                <a:solidFill>
                  <a:schemeClr val="tx1"/>
                </a:solidFill>
              </a:rPr>
              <a:t>Cost £100 - £150</a:t>
            </a:r>
          </a:p>
          <a:p>
            <a:r>
              <a:rPr lang="en-GB" dirty="0">
                <a:solidFill>
                  <a:schemeClr val="tx1"/>
                </a:solidFill>
              </a:rPr>
              <a:t>Electronic searches service in addition to by post – some have online portal</a:t>
            </a:r>
          </a:p>
          <a:p>
            <a:r>
              <a:rPr lang="en-GB" dirty="0">
                <a:solidFill>
                  <a:schemeClr val="tx1"/>
                </a:solidFill>
              </a:rPr>
              <a:t>LLC1 – local land charges search to show any:</a:t>
            </a:r>
          </a:p>
          <a:p>
            <a:pPr lvl="1"/>
            <a:r>
              <a:rPr lang="en-GB" dirty="0">
                <a:solidFill>
                  <a:schemeClr val="tx1"/>
                </a:solidFill>
              </a:rPr>
              <a:t>Financial charges </a:t>
            </a:r>
            <a:r>
              <a:rPr lang="en-GB" dirty="0" err="1">
                <a:solidFill>
                  <a:schemeClr val="tx1"/>
                </a:solidFill>
              </a:rPr>
              <a:t>e.g</a:t>
            </a:r>
            <a:r>
              <a:rPr lang="en-GB" dirty="0">
                <a:solidFill>
                  <a:schemeClr val="tx1"/>
                </a:solidFill>
              </a:rPr>
              <a:t> road maintenance</a:t>
            </a:r>
          </a:p>
          <a:p>
            <a:pPr lvl="1"/>
            <a:r>
              <a:rPr lang="en-GB" dirty="0">
                <a:solidFill>
                  <a:schemeClr val="tx1"/>
                </a:solidFill>
              </a:rPr>
              <a:t>Smoke control zones</a:t>
            </a:r>
          </a:p>
          <a:p>
            <a:pPr lvl="1"/>
            <a:r>
              <a:rPr lang="en-GB" dirty="0">
                <a:solidFill>
                  <a:schemeClr val="tx1"/>
                </a:solidFill>
              </a:rPr>
              <a:t>Tree preservation orders</a:t>
            </a:r>
          </a:p>
          <a:p>
            <a:pPr lvl="1"/>
            <a:r>
              <a:rPr lang="en-GB" dirty="0">
                <a:solidFill>
                  <a:schemeClr val="tx1"/>
                </a:solidFill>
              </a:rPr>
              <a:t>Compulsory purchase orders</a:t>
            </a:r>
          </a:p>
          <a:p>
            <a:pPr lvl="1"/>
            <a:r>
              <a:rPr lang="en-GB" dirty="0">
                <a:solidFill>
                  <a:schemeClr val="tx1"/>
                </a:solidFill>
              </a:rPr>
              <a:t>Planning entries/consents</a:t>
            </a:r>
          </a:p>
          <a:p>
            <a:r>
              <a:rPr lang="en-GB" dirty="0">
                <a:solidFill>
                  <a:schemeClr val="tx1"/>
                </a:solidFill>
              </a:rPr>
              <a:t>Note if a local land charge not revealed but does exist, that charge is still binding but Buyer would seek compensation from the Council.</a:t>
            </a:r>
          </a:p>
          <a:p>
            <a:r>
              <a:rPr lang="en-GB" dirty="0">
                <a:solidFill>
                  <a:schemeClr val="tx1"/>
                </a:solidFill>
              </a:rPr>
              <a:t>Possible for ‘Personal’ search to be made  via private search agents – some Lenders will not accept these</a:t>
            </a:r>
          </a:p>
        </p:txBody>
      </p:sp>
    </p:spTree>
    <p:extLst>
      <p:ext uri="{BB962C8B-B14F-4D97-AF65-F5344CB8AC3E}">
        <p14:creationId xmlns:p14="http://schemas.microsoft.com/office/powerpoint/2010/main" val="2771475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69CB18-C1CA-4922-8047-A3ACB1A22F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672CDE-F5F9-8B76-137F-0A130F1F21C6}"/>
              </a:ext>
            </a:extLst>
          </p:cNvPr>
          <p:cNvSpPr>
            <a:spLocks noGrp="1"/>
          </p:cNvSpPr>
          <p:nvPr>
            <p:ph type="title"/>
          </p:nvPr>
        </p:nvSpPr>
        <p:spPr>
          <a:xfrm>
            <a:off x="502608" y="213554"/>
            <a:ext cx="8596668" cy="712494"/>
          </a:xfrm>
        </p:spPr>
        <p:txBody>
          <a:bodyPr/>
          <a:lstStyle/>
          <a:p>
            <a:r>
              <a:rPr lang="en-GB" dirty="0"/>
              <a:t>The Local Search LLC1 and CON 29</a:t>
            </a:r>
          </a:p>
        </p:txBody>
      </p:sp>
      <p:sp>
        <p:nvSpPr>
          <p:cNvPr id="3" name="Content Placeholder 2">
            <a:extLst>
              <a:ext uri="{FF2B5EF4-FFF2-40B4-BE49-F238E27FC236}">
                <a16:creationId xmlns:a16="http://schemas.microsoft.com/office/drawing/2014/main" id="{F0983A4F-28E6-AC5C-4ADC-BCF81B31058E}"/>
              </a:ext>
            </a:extLst>
          </p:cNvPr>
          <p:cNvSpPr>
            <a:spLocks noGrp="1"/>
          </p:cNvSpPr>
          <p:nvPr>
            <p:ph idx="1"/>
          </p:nvPr>
        </p:nvSpPr>
        <p:spPr>
          <a:xfrm>
            <a:off x="892831" y="1327727"/>
            <a:ext cx="8596668" cy="5405052"/>
          </a:xfrm>
        </p:spPr>
        <p:txBody>
          <a:bodyPr>
            <a:noAutofit/>
          </a:bodyPr>
          <a:lstStyle/>
          <a:p>
            <a:r>
              <a:rPr lang="en-GB" sz="2200" dirty="0"/>
              <a:t>HMLR gradually taking over local land charges searches and register from the local authorities</a:t>
            </a:r>
          </a:p>
          <a:p>
            <a:r>
              <a:rPr lang="en-GB" sz="2200" dirty="0"/>
              <a:t>In future HMLR will be the sole registering authority for local land charges and will maintain the local land charges register.</a:t>
            </a:r>
          </a:p>
          <a:p>
            <a:r>
              <a:rPr lang="en-GB" sz="2200" dirty="0"/>
              <a:t>All LLC1 searches will then be made to HMLR </a:t>
            </a:r>
          </a:p>
          <a:p>
            <a:r>
              <a:rPr lang="en-GB" sz="2200" dirty="0"/>
              <a:t>This transfer only affects LLC1 and NOT the CON 29</a:t>
            </a:r>
          </a:p>
          <a:p>
            <a:r>
              <a:rPr lang="en-GB" sz="2200" dirty="0"/>
              <a:t>Where the local authority’s local land charges searches have been taken over by HMLR, the two parts of the search will therefore become split between HMLR (LLC1) and local authority (CON29) (see later), each with a separate fee. </a:t>
            </a:r>
          </a:p>
          <a:p>
            <a:r>
              <a:rPr lang="en-GB" sz="2200" dirty="0"/>
              <a:t>Refer to form LLC1 at the end of this chapter</a:t>
            </a:r>
          </a:p>
        </p:txBody>
      </p:sp>
    </p:spTree>
    <p:extLst>
      <p:ext uri="{BB962C8B-B14F-4D97-AF65-F5344CB8AC3E}">
        <p14:creationId xmlns:p14="http://schemas.microsoft.com/office/powerpoint/2010/main" val="3733395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841DC-238C-33D1-80F1-354712D99524}"/>
              </a:ext>
            </a:extLst>
          </p:cNvPr>
          <p:cNvSpPr>
            <a:spLocks noGrp="1"/>
          </p:cNvSpPr>
          <p:nvPr>
            <p:ph type="title"/>
          </p:nvPr>
        </p:nvSpPr>
        <p:spPr/>
        <p:txBody>
          <a:bodyPr/>
          <a:lstStyle/>
          <a:p>
            <a:r>
              <a:rPr lang="en-GB" dirty="0"/>
              <a:t>CON 29 – enquiries of the local authority</a:t>
            </a:r>
          </a:p>
        </p:txBody>
      </p:sp>
      <p:sp>
        <p:nvSpPr>
          <p:cNvPr id="3" name="Content Placeholder 2">
            <a:extLst>
              <a:ext uri="{FF2B5EF4-FFF2-40B4-BE49-F238E27FC236}">
                <a16:creationId xmlns:a16="http://schemas.microsoft.com/office/drawing/2014/main" id="{40D7D5EF-E9AD-DA4F-0D98-07426F4E21C9}"/>
              </a:ext>
            </a:extLst>
          </p:cNvPr>
          <p:cNvSpPr>
            <a:spLocks noGrp="1"/>
          </p:cNvSpPr>
          <p:nvPr>
            <p:ph idx="1"/>
          </p:nvPr>
        </p:nvSpPr>
        <p:spPr>
          <a:xfrm>
            <a:off x="677334" y="1793664"/>
            <a:ext cx="9025790" cy="4677026"/>
          </a:xfrm>
        </p:spPr>
        <p:txBody>
          <a:bodyPr>
            <a:normAutofit lnSpcReduction="10000"/>
          </a:bodyPr>
          <a:lstStyle/>
          <a:p>
            <a:r>
              <a:rPr lang="en-GB" sz="2400" dirty="0"/>
              <a:t>CON 29 = general enquires of local authority</a:t>
            </a:r>
          </a:p>
          <a:p>
            <a:r>
              <a:rPr lang="en-GB" sz="2400" dirty="0"/>
              <a:t>CON 290 = optional enquiries of the local authority</a:t>
            </a:r>
          </a:p>
          <a:p>
            <a:r>
              <a:rPr lang="en-GB" sz="2400" dirty="0"/>
              <a:t>Plan and fee must be attached</a:t>
            </a:r>
          </a:p>
          <a:p>
            <a:r>
              <a:rPr lang="en-GB" sz="2400" dirty="0"/>
              <a:t>CON 29 Standard enquiries include:</a:t>
            </a:r>
          </a:p>
          <a:p>
            <a:pPr lvl="1"/>
            <a:r>
              <a:rPr lang="en-GB" sz="2200" dirty="0"/>
              <a:t>Roads publicly maintained?</a:t>
            </a:r>
          </a:p>
          <a:p>
            <a:pPr lvl="1"/>
            <a:r>
              <a:rPr lang="en-GB" sz="2200" dirty="0"/>
              <a:t>Roads proposals? New road plans? New railways?</a:t>
            </a:r>
          </a:p>
          <a:p>
            <a:pPr lvl="1"/>
            <a:r>
              <a:rPr lang="en-GB" sz="2200" dirty="0"/>
              <a:t>Any public rights of way affecting property?</a:t>
            </a:r>
          </a:p>
          <a:p>
            <a:pPr lvl="1"/>
            <a:r>
              <a:rPr lang="en-GB" sz="2200" dirty="0"/>
              <a:t>Community Infrastructure levy applicable?</a:t>
            </a:r>
          </a:p>
          <a:p>
            <a:pPr lvl="1"/>
            <a:r>
              <a:rPr lang="en-GB" sz="2200" dirty="0"/>
              <a:t>Is property an asset of community value (ACV) e.g. community pub?</a:t>
            </a:r>
          </a:p>
          <a:p>
            <a:pPr lvl="1"/>
            <a:r>
              <a:rPr lang="en-GB" sz="2200" dirty="0"/>
              <a:t>Contaminated area?</a:t>
            </a:r>
          </a:p>
        </p:txBody>
      </p:sp>
    </p:spTree>
    <p:extLst>
      <p:ext uri="{BB962C8B-B14F-4D97-AF65-F5344CB8AC3E}">
        <p14:creationId xmlns:p14="http://schemas.microsoft.com/office/powerpoint/2010/main" val="918825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2C650C-7AB4-FD07-AAA2-5D62B5819A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6DFA08-DBB6-08F8-5F3D-67B8C424A9C0}"/>
              </a:ext>
            </a:extLst>
          </p:cNvPr>
          <p:cNvSpPr>
            <a:spLocks noGrp="1"/>
          </p:cNvSpPr>
          <p:nvPr>
            <p:ph type="title"/>
          </p:nvPr>
        </p:nvSpPr>
        <p:spPr>
          <a:xfrm>
            <a:off x="362828" y="533886"/>
            <a:ext cx="9095679" cy="1320800"/>
          </a:xfrm>
        </p:spPr>
        <p:txBody>
          <a:bodyPr>
            <a:normAutofit/>
          </a:bodyPr>
          <a:lstStyle/>
          <a:p>
            <a:r>
              <a:rPr lang="en-GB" sz="2800" dirty="0"/>
              <a:t>CON 290 – optional enquiries of the local authority</a:t>
            </a:r>
          </a:p>
        </p:txBody>
      </p:sp>
      <p:sp>
        <p:nvSpPr>
          <p:cNvPr id="3" name="Content Placeholder 2">
            <a:extLst>
              <a:ext uri="{FF2B5EF4-FFF2-40B4-BE49-F238E27FC236}">
                <a16:creationId xmlns:a16="http://schemas.microsoft.com/office/drawing/2014/main" id="{51698982-5859-4F68-535E-E37CC95682E9}"/>
              </a:ext>
            </a:extLst>
          </p:cNvPr>
          <p:cNvSpPr>
            <a:spLocks noGrp="1"/>
          </p:cNvSpPr>
          <p:nvPr>
            <p:ph idx="1"/>
          </p:nvPr>
        </p:nvSpPr>
        <p:spPr>
          <a:xfrm>
            <a:off x="677334" y="1793664"/>
            <a:ext cx="9025790" cy="4677026"/>
          </a:xfrm>
        </p:spPr>
        <p:txBody>
          <a:bodyPr>
            <a:normAutofit/>
          </a:bodyPr>
          <a:lstStyle/>
          <a:p>
            <a:r>
              <a:rPr lang="en-GB" sz="2400" dirty="0"/>
              <a:t>CON 290 Optional enquiries include:</a:t>
            </a:r>
          </a:p>
          <a:p>
            <a:pPr lvl="1"/>
            <a:r>
              <a:rPr lang="en-GB" sz="2200" dirty="0"/>
              <a:t>Whether property is in a National Park?</a:t>
            </a:r>
          </a:p>
          <a:p>
            <a:pPr lvl="1"/>
            <a:r>
              <a:rPr lang="en-GB" sz="2200" dirty="0"/>
              <a:t>…. Or in an Urban Development Area?</a:t>
            </a:r>
          </a:p>
          <a:p>
            <a:pPr lvl="1"/>
            <a:r>
              <a:rPr lang="en-GB" sz="2200" dirty="0"/>
              <a:t>Property or land adjacent to common land or a village?</a:t>
            </a:r>
          </a:p>
          <a:p>
            <a:pPr lvl="1"/>
            <a:endParaRPr lang="en-GB" sz="2200" dirty="0"/>
          </a:p>
          <a:p>
            <a:pPr marL="0" lvl="1"/>
            <a:r>
              <a:rPr lang="en-GB" sz="2200" dirty="0"/>
              <a:t>CON 29 replies do not result in an official certificate but is local authority has been negligent then compensation may be payable</a:t>
            </a:r>
          </a:p>
          <a:p>
            <a:pPr marL="0" lvl="1"/>
            <a:r>
              <a:rPr lang="en-GB" sz="2200" dirty="0"/>
              <a:t>Also the enquiries relate to the property or immediate vicinity or area. If information required regarding outside of enquiry limit, then commercial search companies can offer this service</a:t>
            </a:r>
          </a:p>
        </p:txBody>
      </p:sp>
    </p:spTree>
    <p:extLst>
      <p:ext uri="{BB962C8B-B14F-4D97-AF65-F5344CB8AC3E}">
        <p14:creationId xmlns:p14="http://schemas.microsoft.com/office/powerpoint/2010/main" val="1601493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565C35A-C6FA-4269-822E-6DB5B9C488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F8BBEF76-F066-4551-8A87-AAFD9969E5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97E701E2-9884-4313-A922-224D075A7C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2C9DF5B-371A-4170-9F46-B6EE7EF02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00EAEF78-4C36-4EC9-855A-C27427C36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5E397A22-38A0-4816-926B-740F8E189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A4756C8A-87DB-494D-999F-E6C0EB0BDA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FB60A164-1613-43A9-A23E-870E89DD90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CA0CF5DE-8A99-4138-A0F0-C84DA0C73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B41D911B-1F2A-43C3-BDE4-77A1F3D85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429A86E-CFC2-4521-9A58-DF4BF96D95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41DC778F-EF1A-4C1B-B1AD-BA37A74E5D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B2E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613FCDB4-670C-4568-96EE-093382A9E6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4DD3E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7C66AA7-D477-FB9C-A318-16B5FC84A520}"/>
              </a:ext>
            </a:extLst>
          </p:cNvPr>
          <p:cNvPicPr>
            <a:picLocks noChangeAspect="1"/>
          </p:cNvPicPr>
          <p:nvPr/>
        </p:nvPicPr>
        <p:blipFill>
          <a:blip r:embed="rId3"/>
          <a:srcRect l="526" r="4539" b="1"/>
          <a:stretch>
            <a:fillRect/>
          </a:stretch>
        </p:blipFill>
        <p:spPr>
          <a:xfrm>
            <a:off x="643467" y="643467"/>
            <a:ext cx="10905066" cy="5571066"/>
          </a:xfrm>
          <a:prstGeom prst="rect">
            <a:avLst/>
          </a:prstGeom>
        </p:spPr>
      </p:pic>
    </p:spTree>
    <p:extLst>
      <p:ext uri="{BB962C8B-B14F-4D97-AF65-F5344CB8AC3E}">
        <p14:creationId xmlns:p14="http://schemas.microsoft.com/office/powerpoint/2010/main" val="2270218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A1C5DA-E4F6-91CD-D478-CD1B4602D32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BD4A04-35EB-96BB-9181-B3C7B205132C}"/>
              </a:ext>
            </a:extLst>
          </p:cNvPr>
          <p:cNvSpPr>
            <a:spLocks noGrp="1"/>
          </p:cNvSpPr>
          <p:nvPr>
            <p:ph type="title"/>
          </p:nvPr>
        </p:nvSpPr>
        <p:spPr>
          <a:xfrm>
            <a:off x="1333502" y="609600"/>
            <a:ext cx="8596668" cy="1320800"/>
          </a:xfrm>
        </p:spPr>
        <p:txBody>
          <a:bodyPr>
            <a:normAutofit/>
          </a:bodyPr>
          <a:lstStyle/>
          <a:p>
            <a:r>
              <a:rPr lang="en-GB"/>
              <a:t>CON 29DW – standard drainage and water enquiries </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BBA04A3-70D4-4F83-3B9A-EBAC48E0AC5C}"/>
              </a:ext>
            </a:extLst>
          </p:cNvPr>
          <p:cNvSpPr>
            <a:spLocks noGrp="1"/>
          </p:cNvSpPr>
          <p:nvPr>
            <p:ph idx="1"/>
          </p:nvPr>
        </p:nvSpPr>
        <p:spPr>
          <a:xfrm>
            <a:off x="1333502" y="2160589"/>
            <a:ext cx="8596668" cy="3880773"/>
          </a:xfrm>
        </p:spPr>
        <p:txBody>
          <a:bodyPr>
            <a:normAutofit/>
          </a:bodyPr>
          <a:lstStyle/>
          <a:p>
            <a:pPr>
              <a:lnSpc>
                <a:spcPct val="90000"/>
              </a:lnSpc>
            </a:pPr>
            <a:r>
              <a:rPr lang="en-GB" dirty="0">
                <a:solidFill>
                  <a:schemeClr val="tx1"/>
                </a:solidFill>
              </a:rPr>
              <a:t>An additional search that is required as local authority search does not cover drainage and water</a:t>
            </a:r>
          </a:p>
          <a:p>
            <a:pPr>
              <a:lnSpc>
                <a:spcPct val="90000"/>
              </a:lnSpc>
            </a:pPr>
            <a:r>
              <a:rPr lang="en-GB" dirty="0">
                <a:solidFill>
                  <a:schemeClr val="tx1"/>
                </a:solidFill>
              </a:rPr>
              <a:t>Submitted ( with a location plan) to appropriate water service company by post or online/electronically.</a:t>
            </a:r>
          </a:p>
          <a:p>
            <a:pPr>
              <a:lnSpc>
                <a:spcPct val="90000"/>
              </a:lnSpc>
            </a:pPr>
            <a:r>
              <a:rPr lang="en-GB" dirty="0">
                <a:solidFill>
                  <a:schemeClr val="tx1"/>
                </a:solidFill>
              </a:rPr>
              <a:t>Enquiries include:</a:t>
            </a:r>
          </a:p>
          <a:p>
            <a:pPr lvl="1">
              <a:lnSpc>
                <a:spcPct val="90000"/>
              </a:lnSpc>
            </a:pPr>
            <a:r>
              <a:rPr lang="en-GB" dirty="0">
                <a:solidFill>
                  <a:schemeClr val="tx1"/>
                </a:solidFill>
              </a:rPr>
              <a:t>Whether property is connected to a public sewer?</a:t>
            </a:r>
          </a:p>
          <a:p>
            <a:pPr lvl="1">
              <a:lnSpc>
                <a:spcPct val="90000"/>
              </a:lnSpc>
            </a:pPr>
            <a:r>
              <a:rPr lang="en-GB" dirty="0">
                <a:solidFill>
                  <a:schemeClr val="tx1"/>
                </a:solidFill>
              </a:rPr>
              <a:t>Whether property connected to surface water drainage?</a:t>
            </a:r>
          </a:p>
          <a:p>
            <a:pPr lvl="1">
              <a:lnSpc>
                <a:spcPct val="90000"/>
              </a:lnSpc>
            </a:pPr>
            <a:r>
              <a:rPr lang="en-GB" dirty="0">
                <a:solidFill>
                  <a:schemeClr val="tx1"/>
                </a:solidFill>
              </a:rPr>
              <a:t>Property connected to mains water supply</a:t>
            </a:r>
          </a:p>
          <a:p>
            <a:pPr lvl="1">
              <a:lnSpc>
                <a:spcPct val="90000"/>
              </a:lnSpc>
            </a:pPr>
            <a:r>
              <a:rPr lang="en-GB" dirty="0">
                <a:solidFill>
                  <a:schemeClr val="tx1"/>
                </a:solidFill>
              </a:rPr>
              <a:t>Water hard or soft?</a:t>
            </a:r>
          </a:p>
          <a:p>
            <a:pPr lvl="1">
              <a:lnSpc>
                <a:spcPct val="90000"/>
              </a:lnSpc>
            </a:pPr>
            <a:r>
              <a:rPr lang="en-GB" dirty="0">
                <a:solidFill>
                  <a:schemeClr val="tx1"/>
                </a:solidFill>
              </a:rPr>
              <a:t>Who bills the property for water and sewerage?</a:t>
            </a:r>
          </a:p>
          <a:p>
            <a:pPr lvl="1">
              <a:lnSpc>
                <a:spcPct val="90000"/>
              </a:lnSpc>
            </a:pPr>
            <a:r>
              <a:rPr lang="en-GB" dirty="0">
                <a:solidFill>
                  <a:schemeClr val="tx1"/>
                </a:solidFill>
              </a:rPr>
              <a:t>Full list of questions on the back of the form. Form CON 29DW is at the end of this chapter</a:t>
            </a:r>
          </a:p>
          <a:p>
            <a:pPr marL="457200" lvl="1" indent="0">
              <a:lnSpc>
                <a:spcPct val="90000"/>
              </a:lnSpc>
              <a:buNone/>
            </a:pPr>
            <a:endParaRPr lang="en-GB" dirty="0">
              <a:solidFill>
                <a:schemeClr val="tx1"/>
              </a:solidFill>
            </a:endParaRP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98531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DC34A2E-F917-C41D-3E0C-426C296F60F1}"/>
              </a:ext>
            </a:extLst>
          </p:cNvPr>
          <p:cNvPicPr>
            <a:picLocks noChangeAspect="1"/>
          </p:cNvPicPr>
          <p:nvPr/>
        </p:nvPicPr>
        <p:blipFill>
          <a:blip r:embed="rId2"/>
          <a:stretch>
            <a:fillRect/>
          </a:stretch>
        </p:blipFill>
        <p:spPr>
          <a:xfrm>
            <a:off x="1126309" y="1799306"/>
            <a:ext cx="9941259" cy="3255761"/>
          </a:xfrm>
          <a:prstGeom prst="rect">
            <a:avLst/>
          </a:prstGeom>
        </p:spPr>
      </p:pic>
    </p:spTree>
    <p:extLst>
      <p:ext uri="{BB962C8B-B14F-4D97-AF65-F5344CB8AC3E}">
        <p14:creationId xmlns:p14="http://schemas.microsoft.com/office/powerpoint/2010/main" val="224304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E66C-A886-C40E-5E6B-68DC3EBFED04}"/>
              </a:ext>
            </a:extLst>
          </p:cNvPr>
          <p:cNvSpPr>
            <a:spLocks noGrp="1"/>
          </p:cNvSpPr>
          <p:nvPr>
            <p:ph type="title"/>
          </p:nvPr>
        </p:nvSpPr>
        <p:spPr>
          <a:xfrm>
            <a:off x="5536734" y="609600"/>
            <a:ext cx="3737268" cy="1320800"/>
          </a:xfrm>
        </p:spPr>
        <p:txBody>
          <a:bodyPr>
            <a:normAutofit/>
          </a:bodyPr>
          <a:lstStyle/>
          <a:p>
            <a:r>
              <a:rPr lang="en-GB" dirty="0"/>
              <a:t>Physical Inspection</a:t>
            </a:r>
          </a:p>
        </p:txBody>
      </p:sp>
      <p:sp>
        <p:nvSpPr>
          <p:cNvPr id="3" name="Content Placeholder 2">
            <a:extLst>
              <a:ext uri="{FF2B5EF4-FFF2-40B4-BE49-F238E27FC236}">
                <a16:creationId xmlns:a16="http://schemas.microsoft.com/office/drawing/2014/main" id="{822DA1B3-5F7F-6FAE-CF67-152D7A77BF8F}"/>
              </a:ext>
            </a:extLst>
          </p:cNvPr>
          <p:cNvSpPr>
            <a:spLocks noGrp="1"/>
          </p:cNvSpPr>
          <p:nvPr>
            <p:ph idx="1"/>
          </p:nvPr>
        </p:nvSpPr>
        <p:spPr>
          <a:xfrm>
            <a:off x="5209563" y="2160589"/>
            <a:ext cx="4064439" cy="3880773"/>
          </a:xfrm>
        </p:spPr>
        <p:txBody>
          <a:bodyPr>
            <a:normAutofit/>
          </a:bodyPr>
          <a:lstStyle/>
          <a:p>
            <a:r>
              <a:rPr lang="en-GB" dirty="0"/>
              <a:t>Buyer should be advised to inspect the property, to check:</a:t>
            </a:r>
          </a:p>
          <a:p>
            <a:pPr lvl="1"/>
            <a:r>
              <a:rPr lang="en-GB" dirty="0"/>
              <a:t>For any physical defects (buyer will have been advised to have a survey)</a:t>
            </a:r>
          </a:p>
          <a:p>
            <a:pPr lvl="1"/>
            <a:r>
              <a:rPr lang="en-GB" dirty="0"/>
              <a:t>Whether any occupiers other than Seller (buyer’s conveyancer to make written enquiries)</a:t>
            </a:r>
          </a:p>
          <a:p>
            <a:pPr lvl="1"/>
            <a:r>
              <a:rPr lang="en-GB" dirty="0"/>
              <a:t>Whether any issues with the boundaries to the property</a:t>
            </a:r>
          </a:p>
          <a:p>
            <a:pPr lvl="1"/>
            <a:r>
              <a:rPr lang="en-GB" dirty="0"/>
              <a:t>Fixtures and fittings actually at the property</a:t>
            </a:r>
          </a:p>
        </p:txBody>
      </p:sp>
      <p:pic>
        <p:nvPicPr>
          <p:cNvPr id="5" name="Picture 4" descr="Figures of houses in different position and sizes">
            <a:extLst>
              <a:ext uri="{FF2B5EF4-FFF2-40B4-BE49-F238E27FC236}">
                <a16:creationId xmlns:a16="http://schemas.microsoft.com/office/drawing/2014/main" id="{A38C5933-2A8A-BF0A-1EE9-C1DCFD9BF9D9}"/>
              </a:ext>
            </a:extLst>
          </p:cNvPr>
          <p:cNvPicPr>
            <a:picLocks noChangeAspect="1"/>
          </p:cNvPicPr>
          <p:nvPr/>
        </p:nvPicPr>
        <p:blipFill>
          <a:blip r:embed="rId3"/>
          <a:srcRect l="19128" r="3662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715296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4D02-4E50-C48E-6054-0B22D612203F}"/>
              </a:ext>
            </a:extLst>
          </p:cNvPr>
          <p:cNvSpPr>
            <a:spLocks noGrp="1"/>
          </p:cNvSpPr>
          <p:nvPr>
            <p:ph type="title"/>
          </p:nvPr>
        </p:nvSpPr>
        <p:spPr>
          <a:xfrm>
            <a:off x="374475" y="166960"/>
            <a:ext cx="8596668" cy="776561"/>
          </a:xfrm>
        </p:spPr>
        <p:txBody>
          <a:bodyPr/>
          <a:lstStyle/>
          <a:p>
            <a:r>
              <a:rPr lang="en-GB" dirty="0"/>
              <a:t>Environmental Searches</a:t>
            </a:r>
          </a:p>
        </p:txBody>
      </p:sp>
      <p:sp>
        <p:nvSpPr>
          <p:cNvPr id="3" name="Content Placeholder 2">
            <a:extLst>
              <a:ext uri="{FF2B5EF4-FFF2-40B4-BE49-F238E27FC236}">
                <a16:creationId xmlns:a16="http://schemas.microsoft.com/office/drawing/2014/main" id="{84357F50-E722-3D34-3DF8-8C775D4F49A0}"/>
              </a:ext>
            </a:extLst>
          </p:cNvPr>
          <p:cNvSpPr>
            <a:spLocks noGrp="1"/>
          </p:cNvSpPr>
          <p:nvPr>
            <p:ph idx="1"/>
          </p:nvPr>
        </p:nvSpPr>
        <p:spPr>
          <a:xfrm>
            <a:off x="374475" y="1263852"/>
            <a:ext cx="9666452" cy="5014640"/>
          </a:xfrm>
        </p:spPr>
        <p:txBody>
          <a:bodyPr>
            <a:normAutofit/>
          </a:bodyPr>
          <a:lstStyle/>
          <a:p>
            <a:r>
              <a:rPr lang="en-GB" sz="2000" dirty="0">
                <a:solidFill>
                  <a:schemeClr val="tx1"/>
                </a:solidFill>
              </a:rPr>
              <a:t>To investigate or check for:</a:t>
            </a:r>
          </a:p>
          <a:p>
            <a:pPr lvl="1"/>
            <a:r>
              <a:rPr lang="en-GB" sz="2000" dirty="0">
                <a:solidFill>
                  <a:schemeClr val="tx1"/>
                </a:solidFill>
              </a:rPr>
              <a:t>Environmental hazards </a:t>
            </a:r>
            <a:r>
              <a:rPr lang="en-GB" sz="2000" dirty="0" err="1">
                <a:solidFill>
                  <a:schemeClr val="tx1"/>
                </a:solidFill>
              </a:rPr>
              <a:t>eg</a:t>
            </a:r>
            <a:r>
              <a:rPr lang="en-GB" sz="2000" dirty="0">
                <a:solidFill>
                  <a:schemeClr val="tx1"/>
                </a:solidFill>
              </a:rPr>
              <a:t> factories discharging hazardous substances or contaminated land (Note the Law Society Practice Note 2020 on need to check if contaminated land may be an issue)</a:t>
            </a:r>
          </a:p>
          <a:p>
            <a:pPr lvl="1"/>
            <a:r>
              <a:rPr lang="en-GB" sz="2000" b="1" dirty="0">
                <a:solidFill>
                  <a:schemeClr val="tx1"/>
                </a:solidFill>
              </a:rPr>
              <a:t>MAY POSE HEALTH RISKS!</a:t>
            </a:r>
          </a:p>
          <a:p>
            <a:pPr lvl="1"/>
            <a:r>
              <a:rPr lang="en-GB" sz="2000" dirty="0">
                <a:solidFill>
                  <a:schemeClr val="tx1"/>
                </a:solidFill>
              </a:rPr>
              <a:t>Fracking sites?</a:t>
            </a:r>
          </a:p>
          <a:p>
            <a:pPr lvl="1"/>
            <a:r>
              <a:rPr lang="en-GB" sz="2000" dirty="0">
                <a:solidFill>
                  <a:schemeClr val="tx1"/>
                </a:solidFill>
              </a:rPr>
              <a:t>Solar or wind farms?</a:t>
            </a:r>
          </a:p>
          <a:p>
            <a:pPr lvl="1"/>
            <a:r>
              <a:rPr lang="en-GB" sz="2000" dirty="0">
                <a:solidFill>
                  <a:schemeClr val="tx1"/>
                </a:solidFill>
              </a:rPr>
              <a:t>Projects such as HSR or Crossrail</a:t>
            </a:r>
          </a:p>
          <a:p>
            <a:pPr lvl="1"/>
            <a:r>
              <a:rPr lang="en-GB" sz="2000" dirty="0">
                <a:solidFill>
                  <a:schemeClr val="tx1"/>
                </a:solidFill>
              </a:rPr>
              <a:t>Subsidence risk – due to climate change?</a:t>
            </a:r>
          </a:p>
          <a:p>
            <a:pPr lvl="1"/>
            <a:r>
              <a:rPr lang="en-GB" sz="2000" dirty="0">
                <a:solidFill>
                  <a:schemeClr val="tx1"/>
                </a:solidFill>
              </a:rPr>
              <a:t>Flooding? (although a separate search can be done for this)</a:t>
            </a:r>
          </a:p>
          <a:p>
            <a:pPr marL="457200" lvl="1" indent="0">
              <a:buNone/>
            </a:pPr>
            <a:endParaRPr lang="en-GB" sz="2000" dirty="0">
              <a:solidFill>
                <a:schemeClr val="tx1"/>
              </a:solidFill>
            </a:endParaRPr>
          </a:p>
          <a:p>
            <a:r>
              <a:rPr lang="en-GB" sz="2000" dirty="0">
                <a:solidFill>
                  <a:schemeClr val="tx1"/>
                </a:solidFill>
              </a:rPr>
              <a:t>Environmental searches increasingly regarded as standard</a:t>
            </a:r>
          </a:p>
        </p:txBody>
      </p:sp>
    </p:spTree>
    <p:extLst>
      <p:ext uri="{BB962C8B-B14F-4D97-AF65-F5344CB8AC3E}">
        <p14:creationId xmlns:p14="http://schemas.microsoft.com/office/powerpoint/2010/main" val="4150661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7A6E8-E9A5-CAB8-9DDD-DC2250EBC0CB}"/>
              </a:ext>
            </a:extLst>
          </p:cNvPr>
          <p:cNvSpPr>
            <a:spLocks noGrp="1"/>
          </p:cNvSpPr>
          <p:nvPr>
            <p:ph type="title"/>
          </p:nvPr>
        </p:nvSpPr>
        <p:spPr/>
        <p:txBody>
          <a:bodyPr/>
          <a:lstStyle/>
          <a:p>
            <a:r>
              <a:rPr lang="en-GB" dirty="0"/>
              <a:t>Climate Change</a:t>
            </a:r>
          </a:p>
        </p:txBody>
      </p:sp>
      <p:sp>
        <p:nvSpPr>
          <p:cNvPr id="3" name="Content Placeholder 2">
            <a:extLst>
              <a:ext uri="{FF2B5EF4-FFF2-40B4-BE49-F238E27FC236}">
                <a16:creationId xmlns:a16="http://schemas.microsoft.com/office/drawing/2014/main" id="{D3D319EC-2B76-4865-148A-76F65048439E}"/>
              </a:ext>
            </a:extLst>
          </p:cNvPr>
          <p:cNvSpPr>
            <a:spLocks noGrp="1"/>
          </p:cNvSpPr>
          <p:nvPr>
            <p:ph idx="1"/>
          </p:nvPr>
        </p:nvSpPr>
        <p:spPr>
          <a:xfrm>
            <a:off x="450375" y="1501254"/>
            <a:ext cx="9089409" cy="5117910"/>
          </a:xfrm>
        </p:spPr>
        <p:txBody>
          <a:bodyPr>
            <a:normAutofit lnSpcReduction="10000"/>
          </a:bodyPr>
          <a:lstStyle/>
          <a:p>
            <a:r>
              <a:rPr lang="en-GB" sz="1400" dirty="0"/>
              <a:t>In April 2023, Law Society published a guidance note “Guidance on the Impact of Climate Change on Solicitors” - </a:t>
            </a:r>
            <a:r>
              <a:rPr lang="en-GB" sz="1400" dirty="0">
                <a:solidFill>
                  <a:schemeClr val="tx1"/>
                </a:solidFill>
              </a:rPr>
              <a:t>consider the way that they practise in the context of climate change.</a:t>
            </a:r>
          </a:p>
          <a:p>
            <a:r>
              <a:rPr lang="en-GB" sz="1400" dirty="0">
                <a:solidFill>
                  <a:schemeClr val="tx1"/>
                </a:solidFill>
              </a:rPr>
              <a:t>Part A sets out guidance for organisations on how to manage their business in a manner which is consistent with the transition to net zero.</a:t>
            </a:r>
          </a:p>
          <a:p>
            <a:r>
              <a:rPr lang="en-GB" sz="1400" dirty="0">
                <a:solidFill>
                  <a:schemeClr val="tx1"/>
                </a:solidFill>
              </a:rPr>
              <a:t>Part B provides guidance for solicitors on how physical and legal risks linked to climate change may be relevant to client advice.</a:t>
            </a:r>
          </a:p>
          <a:p>
            <a:r>
              <a:rPr lang="en-GB" sz="1400" dirty="0">
                <a:solidFill>
                  <a:schemeClr val="tx1"/>
                </a:solidFill>
              </a:rPr>
              <a:t>The Law Society states that solicitors should </a:t>
            </a:r>
            <a:r>
              <a:rPr lang="en-GB" sz="1400" b="1" dirty="0">
                <a:solidFill>
                  <a:schemeClr val="tx1"/>
                </a:solidFill>
              </a:rPr>
              <a:t>not</a:t>
            </a:r>
            <a:r>
              <a:rPr lang="en-GB" sz="1400" dirty="0">
                <a:solidFill>
                  <a:schemeClr val="tx1"/>
                </a:solidFill>
              </a:rPr>
              <a:t> advise on climate change physical risks where these are outside their knowledge or qualification. Consideration should be given to whether technical or scientific expertise may be needed in addition to legal advice. Where climate change physical risks arise, the guidance states that they may be broadly relevant to the legal advice given to clients.</a:t>
            </a:r>
          </a:p>
          <a:p>
            <a:r>
              <a:rPr lang="en-GB" sz="1400" dirty="0">
                <a:solidFill>
                  <a:schemeClr val="tx1"/>
                </a:solidFill>
              </a:rPr>
              <a:t>In a conveyancing context, physical climate change aspects may be relevant to issues such as flooding and </a:t>
            </a:r>
            <a:r>
              <a:rPr lang="en-GB" sz="1400" dirty="0" err="1">
                <a:solidFill>
                  <a:schemeClr val="tx1"/>
                </a:solidFill>
              </a:rPr>
              <a:t>unisurability</a:t>
            </a:r>
            <a:r>
              <a:rPr lang="en-GB" sz="1400" dirty="0">
                <a:solidFill>
                  <a:schemeClr val="tx1"/>
                </a:solidFill>
              </a:rPr>
              <a:t>. The Law Society advises solicitors to consider the following factors in a domestic real estate context:</a:t>
            </a:r>
          </a:p>
          <a:p>
            <a:r>
              <a:rPr lang="en-GB" sz="1400" dirty="0">
                <a:solidFill>
                  <a:schemeClr val="tx1"/>
                </a:solidFill>
              </a:rPr>
              <a:t>physical risks (e.g. is the property on a flood plain?);</a:t>
            </a:r>
          </a:p>
          <a:p>
            <a:r>
              <a:rPr lang="en-GB" sz="1400" dirty="0">
                <a:solidFill>
                  <a:schemeClr val="tx1"/>
                </a:solidFill>
              </a:rPr>
              <a:t>will any risks affect the availability of available finance, now or in the future?;</a:t>
            </a:r>
          </a:p>
          <a:p>
            <a:r>
              <a:rPr lang="en-GB" sz="1400" dirty="0">
                <a:solidFill>
                  <a:schemeClr val="tx1"/>
                </a:solidFill>
              </a:rPr>
              <a:t>will any risks affect the insurance for the asset now or in the future?;</a:t>
            </a:r>
          </a:p>
          <a:p>
            <a:r>
              <a:rPr lang="en-GB" sz="1400" dirty="0">
                <a:solidFill>
                  <a:schemeClr val="tx1"/>
                </a:solidFill>
              </a:rPr>
              <a:t>will these risks affect value and marketability now or in the future?;</a:t>
            </a:r>
          </a:p>
          <a:p>
            <a:r>
              <a:rPr lang="en-GB" sz="1400" dirty="0">
                <a:solidFill>
                  <a:schemeClr val="tx1"/>
                </a:solidFill>
              </a:rPr>
              <a:t>will these risks mean the use of the property is restricted? The Law Society gives the example of climate change preventing further development of a property on a flood plain, or the imposition of onerous planning conditions to make the development flood proof.</a:t>
            </a:r>
          </a:p>
        </p:txBody>
      </p:sp>
    </p:spTree>
    <p:extLst>
      <p:ext uri="{BB962C8B-B14F-4D97-AF65-F5344CB8AC3E}">
        <p14:creationId xmlns:p14="http://schemas.microsoft.com/office/powerpoint/2010/main" val="4179181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962593-CF6B-3BBE-7172-2CA290FED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19BDB5-81C9-2BC8-F222-1D3DC3CBC61F}"/>
              </a:ext>
            </a:extLst>
          </p:cNvPr>
          <p:cNvSpPr>
            <a:spLocks noGrp="1"/>
          </p:cNvSpPr>
          <p:nvPr>
            <p:ph type="title"/>
          </p:nvPr>
        </p:nvSpPr>
        <p:spPr>
          <a:xfrm>
            <a:off x="374475" y="166960"/>
            <a:ext cx="8596668" cy="776561"/>
          </a:xfrm>
        </p:spPr>
        <p:txBody>
          <a:bodyPr/>
          <a:lstStyle/>
          <a:p>
            <a:r>
              <a:rPr lang="en-GB" dirty="0"/>
              <a:t>Pre-Contract Searches – non-standard</a:t>
            </a:r>
          </a:p>
        </p:txBody>
      </p:sp>
      <p:sp>
        <p:nvSpPr>
          <p:cNvPr id="3" name="Content Placeholder 2">
            <a:extLst>
              <a:ext uri="{FF2B5EF4-FFF2-40B4-BE49-F238E27FC236}">
                <a16:creationId xmlns:a16="http://schemas.microsoft.com/office/drawing/2014/main" id="{15B73414-651A-892A-561A-216E4DC5F3DC}"/>
              </a:ext>
            </a:extLst>
          </p:cNvPr>
          <p:cNvSpPr>
            <a:spLocks noGrp="1"/>
          </p:cNvSpPr>
          <p:nvPr>
            <p:ph idx="1"/>
          </p:nvPr>
        </p:nvSpPr>
        <p:spPr>
          <a:xfrm>
            <a:off x="257989" y="943521"/>
            <a:ext cx="10330414" cy="5701896"/>
          </a:xfrm>
        </p:spPr>
        <p:txBody>
          <a:bodyPr>
            <a:noAutofit/>
          </a:bodyPr>
          <a:lstStyle/>
          <a:p>
            <a:r>
              <a:rPr lang="en-GB" sz="1900" b="1" dirty="0">
                <a:solidFill>
                  <a:schemeClr val="tx1"/>
                </a:solidFill>
              </a:rPr>
              <a:t>Chancel repair liability search </a:t>
            </a:r>
            <a:r>
              <a:rPr lang="en-GB" sz="1900" dirty="0">
                <a:solidFill>
                  <a:schemeClr val="tx1"/>
                </a:solidFill>
              </a:rPr>
              <a:t>– legal obligation to pay towards church repairs for the parish church (</a:t>
            </a:r>
            <a:r>
              <a:rPr lang="en-GB" sz="1900" b="1" i="1" dirty="0">
                <a:solidFill>
                  <a:schemeClr val="tx1"/>
                </a:solidFill>
              </a:rPr>
              <a:t>Aston Cantlow and </a:t>
            </a:r>
            <a:r>
              <a:rPr lang="en-GB" sz="1900" b="1" i="1" dirty="0" err="1">
                <a:solidFill>
                  <a:schemeClr val="tx1"/>
                </a:solidFill>
              </a:rPr>
              <a:t>Wilmcote</a:t>
            </a:r>
            <a:r>
              <a:rPr lang="en-GB" sz="1900" b="1" i="1" dirty="0">
                <a:solidFill>
                  <a:schemeClr val="tx1"/>
                </a:solidFill>
              </a:rPr>
              <a:t> with </a:t>
            </a:r>
            <a:r>
              <a:rPr lang="en-GB" sz="1900" b="1" i="1" dirty="0" err="1">
                <a:solidFill>
                  <a:schemeClr val="tx1"/>
                </a:solidFill>
              </a:rPr>
              <a:t>Billesley</a:t>
            </a:r>
            <a:r>
              <a:rPr lang="en-GB" sz="1900" b="1" i="1" dirty="0">
                <a:solidFill>
                  <a:schemeClr val="tx1"/>
                </a:solidFill>
              </a:rPr>
              <a:t> Parochial Church Council v Wallbank [2003])</a:t>
            </a:r>
            <a:endParaRPr lang="en-GB" sz="1900" dirty="0">
              <a:solidFill>
                <a:schemeClr val="tx1"/>
              </a:solidFill>
            </a:endParaRPr>
          </a:p>
          <a:p>
            <a:r>
              <a:rPr lang="en-GB" sz="1900" b="1" dirty="0">
                <a:solidFill>
                  <a:schemeClr val="tx1"/>
                </a:solidFill>
              </a:rPr>
              <a:t>Commons Registration search </a:t>
            </a:r>
            <a:r>
              <a:rPr lang="en-GB" sz="1900" dirty="0">
                <a:solidFill>
                  <a:schemeClr val="tx1"/>
                </a:solidFill>
              </a:rPr>
              <a:t>– if buying a property newly built or land is rural in character or reliant on access to or over a village green or common land – as public have rights of access on common land and village greens and/or grazing rights (Common land is registered under Commons Registration Act 1965 and Commons Act 2006)</a:t>
            </a:r>
          </a:p>
          <a:p>
            <a:pPr fontAlgn="auto"/>
            <a:r>
              <a:rPr lang="en-GB" sz="1900" b="1" dirty="0">
                <a:solidFill>
                  <a:schemeClr val="tx1"/>
                </a:solidFill>
              </a:rPr>
              <a:t>Coal mining search - R</a:t>
            </a:r>
            <a:r>
              <a:rPr lang="en-GB" sz="1900" dirty="0">
                <a:solidFill>
                  <a:schemeClr val="tx1"/>
                </a:solidFill>
              </a:rPr>
              <a:t>equired where a property is in an affected area (i.e. a coal mining area where there may be current or past coal workings). The Coal Authority holds and maintains the national coal mining database and also licenses its data to approved coal mining report search providers.</a:t>
            </a:r>
          </a:p>
          <a:p>
            <a:pPr fontAlgn="auto"/>
            <a:r>
              <a:rPr lang="en-GB" sz="1900" dirty="0">
                <a:solidFill>
                  <a:schemeClr val="tx1"/>
                </a:solidFill>
              </a:rPr>
              <a:t>The conveyancer will need to ascertain whether the property the client intends to purchase is located in an affected area. </a:t>
            </a:r>
          </a:p>
          <a:p>
            <a:pPr fontAlgn="auto"/>
            <a:r>
              <a:rPr lang="en-GB" sz="1900" dirty="0">
                <a:solidFill>
                  <a:schemeClr val="tx1"/>
                </a:solidFill>
              </a:rPr>
              <a:t>Search form CON 29M to Coal Authority to determine whether there are any past, current or future underground or surface coal mining activities/shafts/subsidence</a:t>
            </a:r>
          </a:p>
          <a:p>
            <a:r>
              <a:rPr lang="en-GB" sz="1900" dirty="0">
                <a:solidFill>
                  <a:schemeClr val="tx1"/>
                </a:solidFill>
              </a:rPr>
              <a:t>¼ of all residential transactions require a CON 29M report?</a:t>
            </a:r>
          </a:p>
        </p:txBody>
      </p:sp>
    </p:spTree>
    <p:extLst>
      <p:ext uri="{BB962C8B-B14F-4D97-AF65-F5344CB8AC3E}">
        <p14:creationId xmlns:p14="http://schemas.microsoft.com/office/powerpoint/2010/main" val="3830954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666B9-CD93-77C9-3D74-69113E64C788}"/>
              </a:ext>
            </a:extLst>
          </p:cNvPr>
          <p:cNvSpPr>
            <a:spLocks noGrp="1"/>
          </p:cNvSpPr>
          <p:nvPr>
            <p:ph type="title"/>
          </p:nvPr>
        </p:nvSpPr>
        <p:spPr/>
        <p:txBody>
          <a:bodyPr/>
          <a:lstStyle/>
          <a:p>
            <a:r>
              <a:rPr lang="en-GB" dirty="0"/>
              <a:t>Coal Mining cont..</a:t>
            </a:r>
          </a:p>
        </p:txBody>
      </p:sp>
      <p:sp>
        <p:nvSpPr>
          <p:cNvPr id="3" name="Content Placeholder 2">
            <a:extLst>
              <a:ext uri="{FF2B5EF4-FFF2-40B4-BE49-F238E27FC236}">
                <a16:creationId xmlns:a16="http://schemas.microsoft.com/office/drawing/2014/main" id="{040934D6-F88C-2865-A74D-26759122704E}"/>
              </a:ext>
            </a:extLst>
          </p:cNvPr>
          <p:cNvSpPr>
            <a:spLocks noGrp="1"/>
          </p:cNvSpPr>
          <p:nvPr>
            <p:ph idx="1"/>
          </p:nvPr>
        </p:nvSpPr>
        <p:spPr>
          <a:xfrm>
            <a:off x="259307" y="1473958"/>
            <a:ext cx="9580729" cy="5384041"/>
          </a:xfrm>
        </p:spPr>
        <p:txBody>
          <a:bodyPr>
            <a:normAutofit fontScale="92500"/>
          </a:bodyPr>
          <a:lstStyle/>
          <a:p>
            <a:pPr fontAlgn="auto"/>
            <a:r>
              <a:rPr lang="en-GB" sz="1400" dirty="0">
                <a:solidFill>
                  <a:schemeClr val="tx1"/>
                </a:solidFill>
              </a:rPr>
              <a:t>The Coal Authority has an online checker and interactive map on its website which give guidance as to whether a coal mining search is required.</a:t>
            </a:r>
          </a:p>
          <a:p>
            <a:pPr fontAlgn="auto"/>
            <a:r>
              <a:rPr lang="en-GB" sz="1400" dirty="0">
                <a:solidFill>
                  <a:schemeClr val="tx1"/>
                </a:solidFill>
              </a:rPr>
              <a:t>Follow the link to see if there are any localities near you that are affected - </a:t>
            </a:r>
            <a:r>
              <a:rPr lang="en-GB" sz="1400" dirty="0">
                <a:solidFill>
                  <a:srgbClr val="9454C3"/>
                </a:solidFill>
                <a:hlinkClick r:id="rId3">
                  <a:extLst>
                    <a:ext uri="{A12FA001-AC4F-418D-AE19-62706E023703}">
                      <ahyp:hlinkClr xmlns:ahyp="http://schemas.microsoft.com/office/drawing/2018/hyperlinkcolor" val="tx"/>
                    </a:ext>
                  </a:extLst>
                </a:hlinkClick>
              </a:rPr>
              <a:t>Find out if a property is affected by coal mining - GOV.</a:t>
            </a:r>
            <a:r>
              <a:rPr lang="en-GB" sz="1400" dirty="0">
                <a:solidFill>
                  <a:schemeClr val="tx1"/>
                </a:solidFill>
                <a:hlinkClick r:id="rId3">
                  <a:extLst>
                    <a:ext uri="{A12FA001-AC4F-418D-AE19-62706E023703}">
                      <ahyp:hlinkClr xmlns:ahyp="http://schemas.microsoft.com/office/drawing/2018/hyperlinkcolor" val="tx"/>
                    </a:ext>
                  </a:extLst>
                </a:hlinkClick>
              </a:rPr>
              <a:t>UK</a:t>
            </a:r>
            <a:endParaRPr lang="en-GB" sz="1400" dirty="0">
              <a:solidFill>
                <a:schemeClr val="tx1"/>
              </a:solidFill>
            </a:endParaRPr>
          </a:p>
          <a:p>
            <a:pPr fontAlgn="auto"/>
            <a:r>
              <a:rPr lang="en-GB" sz="1400" dirty="0">
                <a:solidFill>
                  <a:schemeClr val="tx1"/>
                </a:solidFill>
              </a:rPr>
              <a:t>The search is made on form CON 29M (for domestic property). The form can be sent by post or DX to the Coal Authority or reports can be ordered from the Coal Authority by telephone or via its online reports service. CON 29M searches can also be ordered through NLIS or from commercial search providers who have been licensed to provide the CON 29M information.</a:t>
            </a:r>
          </a:p>
          <a:p>
            <a:pPr fontAlgn="auto"/>
            <a:r>
              <a:rPr lang="en-GB" sz="1400" dirty="0">
                <a:solidFill>
                  <a:schemeClr val="tx1"/>
                </a:solidFill>
              </a:rPr>
              <a:t>The search will reveal, amongst other things, whether there are any past, current or future underground or surface coal mining activities affecting the property, whether there are any mine shafts, whether there is any coal mining subsidence, and whether there have been any claims for subsidence and mine gas emissions.</a:t>
            </a:r>
          </a:p>
          <a:p>
            <a:pPr fontAlgn="auto"/>
            <a:r>
              <a:rPr lang="en-GB" sz="1400" dirty="0">
                <a:solidFill>
                  <a:schemeClr val="tx1"/>
                </a:solidFill>
              </a:rPr>
              <a:t>One commercial provider states in its literature that around one quarter of all residential transactions require a CON 29M report.</a:t>
            </a:r>
          </a:p>
          <a:p>
            <a:pPr fontAlgn="auto"/>
            <a:r>
              <a:rPr lang="en-GB" sz="1400" dirty="0">
                <a:solidFill>
                  <a:schemeClr val="tx1"/>
                </a:solidFill>
              </a:rPr>
              <a:t>The Coal Authority has re-designed its CON29M mining report, and the updated version was launched on 5 April 2023.</a:t>
            </a:r>
          </a:p>
          <a:p>
            <a:pPr fontAlgn="auto"/>
            <a:r>
              <a:rPr lang="en-GB" sz="1400" dirty="0">
                <a:solidFill>
                  <a:schemeClr val="tx1"/>
                </a:solidFill>
              </a:rPr>
              <a:t>The new form of report aims to make mining information clearer for conveyancers and their clients. New features include:</a:t>
            </a:r>
          </a:p>
          <a:p>
            <a:pPr fontAlgn="auto"/>
            <a:r>
              <a:rPr lang="en-GB" sz="1400" dirty="0">
                <a:solidFill>
                  <a:schemeClr val="tx1"/>
                </a:solidFill>
              </a:rPr>
              <a:t>a clearer and more up to date format;</a:t>
            </a:r>
          </a:p>
          <a:p>
            <a:pPr fontAlgn="auto"/>
            <a:r>
              <a:rPr lang="en-GB" sz="1400" dirty="0">
                <a:solidFill>
                  <a:schemeClr val="tx1"/>
                </a:solidFill>
              </a:rPr>
              <a:t>a professional opinion about current and potential mining risks;</a:t>
            </a:r>
          </a:p>
          <a:p>
            <a:pPr fontAlgn="auto"/>
            <a:r>
              <a:rPr lang="en-GB" sz="1400" dirty="0">
                <a:solidFill>
                  <a:schemeClr val="tx1"/>
                </a:solidFill>
              </a:rPr>
              <a:t>a glossary of key terms used in the report;</a:t>
            </a:r>
          </a:p>
          <a:p>
            <a:pPr fontAlgn="auto"/>
            <a:r>
              <a:rPr lang="en-GB" sz="1400" dirty="0">
                <a:solidFill>
                  <a:schemeClr val="tx1"/>
                </a:solidFill>
              </a:rPr>
              <a:t>direct links to follow-on reports which may be obtained for more detailed information.</a:t>
            </a:r>
          </a:p>
          <a:p>
            <a:endParaRPr lang="en-GB" sz="1400" dirty="0">
              <a:solidFill>
                <a:schemeClr val="tx1"/>
              </a:solidFill>
            </a:endParaRPr>
          </a:p>
        </p:txBody>
      </p:sp>
    </p:spTree>
    <p:extLst>
      <p:ext uri="{BB962C8B-B14F-4D97-AF65-F5344CB8AC3E}">
        <p14:creationId xmlns:p14="http://schemas.microsoft.com/office/powerpoint/2010/main" val="1566177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5C766-2ED7-1763-3D5F-DFF5E55BB35A}"/>
              </a:ext>
            </a:extLst>
          </p:cNvPr>
          <p:cNvSpPr>
            <a:spLocks noGrp="1"/>
          </p:cNvSpPr>
          <p:nvPr>
            <p:ph type="title"/>
          </p:nvPr>
        </p:nvSpPr>
        <p:spPr>
          <a:xfrm>
            <a:off x="677334" y="609600"/>
            <a:ext cx="8596668" cy="654252"/>
          </a:xfrm>
        </p:spPr>
        <p:txBody>
          <a:bodyPr/>
          <a:lstStyle/>
          <a:p>
            <a:r>
              <a:rPr lang="en-GB"/>
              <a:t>Other specialist searches</a:t>
            </a:r>
            <a:endParaRPr lang="en-GB" dirty="0"/>
          </a:p>
        </p:txBody>
      </p:sp>
      <p:sp>
        <p:nvSpPr>
          <p:cNvPr id="3" name="Content Placeholder 2">
            <a:extLst>
              <a:ext uri="{FF2B5EF4-FFF2-40B4-BE49-F238E27FC236}">
                <a16:creationId xmlns:a16="http://schemas.microsoft.com/office/drawing/2014/main" id="{CF1F9BB5-F8CB-4BE1-3858-F70181F77F23}"/>
              </a:ext>
            </a:extLst>
          </p:cNvPr>
          <p:cNvSpPr>
            <a:spLocks noGrp="1"/>
          </p:cNvSpPr>
          <p:nvPr>
            <p:ph idx="1"/>
          </p:nvPr>
        </p:nvSpPr>
        <p:spPr>
          <a:xfrm>
            <a:off x="496784" y="1453418"/>
            <a:ext cx="9264582" cy="4730916"/>
          </a:xfrm>
        </p:spPr>
        <p:txBody>
          <a:bodyPr>
            <a:normAutofit/>
          </a:bodyPr>
          <a:lstStyle/>
          <a:p>
            <a:r>
              <a:rPr lang="en-GB" sz="2400" u="sng" dirty="0"/>
              <a:t>Other mining searches </a:t>
            </a:r>
            <a:r>
              <a:rPr lang="en-GB" sz="2400" dirty="0"/>
              <a:t>– depending on area </a:t>
            </a:r>
            <a:r>
              <a:rPr lang="en-GB" sz="2400" dirty="0" err="1"/>
              <a:t>e.g</a:t>
            </a:r>
            <a:r>
              <a:rPr lang="en-GB" sz="2400" dirty="0"/>
              <a:t> tin mining in Cornwall</a:t>
            </a:r>
          </a:p>
          <a:p>
            <a:r>
              <a:rPr lang="en-GB" sz="2400" u="sng" dirty="0"/>
              <a:t>Cheshire Brine searches </a:t>
            </a:r>
            <a:r>
              <a:rPr lang="en-GB" sz="2400" dirty="0"/>
              <a:t>– Salt workings in Cheshire</a:t>
            </a:r>
          </a:p>
          <a:p>
            <a:r>
              <a:rPr lang="en-GB" sz="2400" u="sng" dirty="0"/>
              <a:t>Flood searches </a:t>
            </a:r>
            <a:r>
              <a:rPr lang="en-GB" sz="2400" dirty="0"/>
              <a:t>– can cover coastal, river, surface and ground water risk data, flood defences, insurability – outcome could affect ability to get insurance, ability to get mortgage  and value of property ( Law Society’s Practice Note on flood risk provides helpful information)</a:t>
            </a:r>
          </a:p>
          <a:p>
            <a:r>
              <a:rPr lang="en-GB" sz="2400" u="sng" dirty="0"/>
              <a:t>Search of the Index Map (SIM) </a:t>
            </a:r>
            <a:r>
              <a:rPr lang="en-GB" sz="2400" dirty="0"/>
              <a:t>– to determine if land is registered or not</a:t>
            </a:r>
          </a:p>
        </p:txBody>
      </p:sp>
    </p:spTree>
    <p:extLst>
      <p:ext uri="{BB962C8B-B14F-4D97-AF65-F5344CB8AC3E}">
        <p14:creationId xmlns:p14="http://schemas.microsoft.com/office/powerpoint/2010/main" val="20151922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06429-8AD9-854E-77B4-6D7804243F9F}"/>
              </a:ext>
            </a:extLst>
          </p:cNvPr>
          <p:cNvSpPr>
            <a:spLocks noGrp="1"/>
          </p:cNvSpPr>
          <p:nvPr>
            <p:ph type="title"/>
          </p:nvPr>
        </p:nvSpPr>
        <p:spPr>
          <a:xfrm>
            <a:off x="438541" y="156238"/>
            <a:ext cx="8596668" cy="758162"/>
          </a:xfrm>
        </p:spPr>
        <p:txBody>
          <a:bodyPr/>
          <a:lstStyle/>
          <a:p>
            <a:r>
              <a:rPr lang="en-GB" dirty="0"/>
              <a:t>Carrying out the searches</a:t>
            </a:r>
          </a:p>
        </p:txBody>
      </p:sp>
      <p:sp>
        <p:nvSpPr>
          <p:cNvPr id="3" name="Content Placeholder 2">
            <a:extLst>
              <a:ext uri="{FF2B5EF4-FFF2-40B4-BE49-F238E27FC236}">
                <a16:creationId xmlns:a16="http://schemas.microsoft.com/office/drawing/2014/main" id="{1DD4B71B-F2E1-130B-5391-1FAB050E7214}"/>
              </a:ext>
            </a:extLst>
          </p:cNvPr>
          <p:cNvSpPr>
            <a:spLocks noGrp="1"/>
          </p:cNvSpPr>
          <p:nvPr>
            <p:ph idx="1"/>
          </p:nvPr>
        </p:nvSpPr>
        <p:spPr>
          <a:xfrm>
            <a:off x="438540" y="978364"/>
            <a:ext cx="9835355" cy="5538920"/>
          </a:xfrm>
        </p:spPr>
        <p:txBody>
          <a:bodyPr>
            <a:normAutofit fontScale="92500" lnSpcReduction="10000"/>
          </a:bodyPr>
          <a:lstStyle/>
          <a:p>
            <a:r>
              <a:rPr lang="en-GB" b="1" dirty="0"/>
              <a:t>National Land Information Service (NLIS) </a:t>
            </a:r>
            <a:r>
              <a:rPr lang="en-GB" dirty="0"/>
              <a:t>– government approved and regulated land and property searches portal</a:t>
            </a:r>
          </a:p>
          <a:p>
            <a:r>
              <a:rPr lang="en-GB" dirty="0"/>
              <a:t>Managed by Land Data</a:t>
            </a:r>
          </a:p>
          <a:p>
            <a:r>
              <a:rPr lang="en-GB" dirty="0"/>
              <a:t>Aims to provide a one stop shop for conveyancers</a:t>
            </a:r>
          </a:p>
          <a:p>
            <a:r>
              <a:rPr lang="en-GB" dirty="0"/>
              <a:t>Links information providers together via the internet (Land Registry, local authorities, utility companies.</a:t>
            </a:r>
          </a:p>
          <a:p>
            <a:r>
              <a:rPr lang="en-GB" dirty="0"/>
              <a:t>Applications made via commercial channels for the searches with payment and hub sends onwards to Land Registry/Coal Authority/Water company etc and results come back to Hub</a:t>
            </a:r>
          </a:p>
          <a:p>
            <a:r>
              <a:rPr lang="en-GB" dirty="0"/>
              <a:t>Services through NLIS are:</a:t>
            </a:r>
          </a:p>
          <a:p>
            <a:pPr lvl="1"/>
            <a:r>
              <a:rPr lang="en-GB" dirty="0"/>
              <a:t>Local authority searches</a:t>
            </a:r>
          </a:p>
          <a:p>
            <a:pPr lvl="1"/>
            <a:r>
              <a:rPr lang="en-GB" dirty="0"/>
              <a:t>Drainage and water enquiries</a:t>
            </a:r>
          </a:p>
          <a:p>
            <a:pPr lvl="1"/>
            <a:r>
              <a:rPr lang="en-GB" dirty="0"/>
              <a:t>Coal mining searches</a:t>
            </a:r>
          </a:p>
          <a:p>
            <a:pPr lvl="1"/>
            <a:r>
              <a:rPr lang="en-GB" dirty="0"/>
              <a:t>Flood searches</a:t>
            </a:r>
          </a:p>
          <a:p>
            <a:pPr lvl="1"/>
            <a:r>
              <a:rPr lang="en-GB" dirty="0"/>
              <a:t>Chancel liability</a:t>
            </a:r>
          </a:p>
          <a:p>
            <a:pPr lvl="1"/>
            <a:r>
              <a:rPr lang="en-GB" dirty="0"/>
              <a:t>Environmental searches</a:t>
            </a:r>
          </a:p>
          <a:p>
            <a:pPr lvl="1"/>
            <a:r>
              <a:rPr lang="en-GB" dirty="0"/>
              <a:t>HMLR searches</a:t>
            </a:r>
          </a:p>
          <a:p>
            <a:pPr lvl="1"/>
            <a:endParaRPr lang="en-GB" dirty="0"/>
          </a:p>
        </p:txBody>
      </p:sp>
    </p:spTree>
    <p:extLst>
      <p:ext uri="{BB962C8B-B14F-4D97-AF65-F5344CB8AC3E}">
        <p14:creationId xmlns:p14="http://schemas.microsoft.com/office/powerpoint/2010/main" val="1967090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88D6F-A4DA-5329-03BB-79E5BC4E1ACD}"/>
              </a:ext>
            </a:extLst>
          </p:cNvPr>
          <p:cNvSpPr>
            <a:spLocks noGrp="1"/>
          </p:cNvSpPr>
          <p:nvPr>
            <p:ph type="title"/>
          </p:nvPr>
        </p:nvSpPr>
        <p:spPr>
          <a:xfrm>
            <a:off x="677334" y="609600"/>
            <a:ext cx="8596668" cy="729967"/>
          </a:xfrm>
        </p:spPr>
        <p:txBody>
          <a:bodyPr/>
          <a:lstStyle/>
          <a:p>
            <a:r>
              <a:rPr lang="en-GB" dirty="0"/>
              <a:t>Pre Contract Enquiries – the PIF</a:t>
            </a:r>
          </a:p>
        </p:txBody>
      </p:sp>
      <p:sp>
        <p:nvSpPr>
          <p:cNvPr id="3" name="Content Placeholder 2">
            <a:extLst>
              <a:ext uri="{FF2B5EF4-FFF2-40B4-BE49-F238E27FC236}">
                <a16:creationId xmlns:a16="http://schemas.microsoft.com/office/drawing/2014/main" id="{516A3405-4B5D-9005-2B30-8CC1C77A8AC4}"/>
              </a:ext>
            </a:extLst>
          </p:cNvPr>
          <p:cNvSpPr>
            <a:spLocks noGrp="1"/>
          </p:cNvSpPr>
          <p:nvPr>
            <p:ph sz="half" idx="1"/>
          </p:nvPr>
        </p:nvSpPr>
        <p:spPr>
          <a:xfrm>
            <a:off x="677334" y="1604848"/>
            <a:ext cx="4184035" cy="4643552"/>
          </a:xfrm>
        </p:spPr>
        <p:txBody>
          <a:bodyPr/>
          <a:lstStyle/>
          <a:p>
            <a:pPr marL="0" lvl="1"/>
            <a:r>
              <a:rPr lang="en-GB" sz="2400" dirty="0"/>
              <a:t>Boundaries</a:t>
            </a:r>
          </a:p>
          <a:p>
            <a:pPr marL="0" lvl="1"/>
            <a:r>
              <a:rPr lang="en-GB" sz="2400" dirty="0"/>
              <a:t>Disputes and complaints</a:t>
            </a:r>
          </a:p>
          <a:p>
            <a:pPr marL="0" lvl="1"/>
            <a:r>
              <a:rPr lang="en-GB" sz="2400" dirty="0"/>
              <a:t>Notices</a:t>
            </a:r>
          </a:p>
          <a:p>
            <a:pPr marL="0" lvl="1"/>
            <a:r>
              <a:rPr lang="en-GB" sz="2400" dirty="0"/>
              <a:t>Planning Issues</a:t>
            </a:r>
          </a:p>
          <a:p>
            <a:pPr marL="0" lvl="1"/>
            <a:r>
              <a:rPr lang="en-GB" sz="2400" dirty="0"/>
              <a:t>Guarantees (e.g. relating to work carried out or NHBC guarantee for properties less than 10 years old)</a:t>
            </a:r>
          </a:p>
          <a:p>
            <a:pPr marL="0" indent="0">
              <a:buNone/>
            </a:pPr>
            <a:endParaRPr lang="en-GB" dirty="0"/>
          </a:p>
        </p:txBody>
      </p:sp>
      <p:sp>
        <p:nvSpPr>
          <p:cNvPr id="4" name="Content Placeholder 3">
            <a:extLst>
              <a:ext uri="{FF2B5EF4-FFF2-40B4-BE49-F238E27FC236}">
                <a16:creationId xmlns:a16="http://schemas.microsoft.com/office/drawing/2014/main" id="{759B76C8-4050-D6A5-6843-D59BEC3F5B22}"/>
              </a:ext>
            </a:extLst>
          </p:cNvPr>
          <p:cNvSpPr>
            <a:spLocks noGrp="1"/>
          </p:cNvSpPr>
          <p:nvPr>
            <p:ph sz="half" idx="2"/>
          </p:nvPr>
        </p:nvSpPr>
        <p:spPr>
          <a:xfrm>
            <a:off x="5660742" y="1653884"/>
            <a:ext cx="4184034" cy="3880773"/>
          </a:xfrm>
        </p:spPr>
        <p:txBody>
          <a:bodyPr/>
          <a:lstStyle/>
          <a:p>
            <a:pPr lvl="1"/>
            <a:r>
              <a:rPr lang="en-GB" sz="2400" dirty="0"/>
              <a:t>Insurance</a:t>
            </a:r>
          </a:p>
          <a:p>
            <a:pPr lvl="1"/>
            <a:r>
              <a:rPr lang="en-GB" sz="2400" dirty="0"/>
              <a:t>Environmental matters</a:t>
            </a:r>
          </a:p>
          <a:p>
            <a:pPr lvl="1"/>
            <a:r>
              <a:rPr lang="en-GB" sz="2400" dirty="0"/>
              <a:t>Rights and Informal arrangements</a:t>
            </a:r>
          </a:p>
          <a:p>
            <a:pPr lvl="1"/>
            <a:r>
              <a:rPr lang="en-GB" sz="2400" dirty="0"/>
              <a:t>Parking</a:t>
            </a:r>
          </a:p>
          <a:p>
            <a:pPr lvl="1"/>
            <a:r>
              <a:rPr lang="en-GB" sz="2400" dirty="0"/>
              <a:t>Occupiers</a:t>
            </a:r>
          </a:p>
          <a:p>
            <a:pPr lvl="1"/>
            <a:r>
              <a:rPr lang="en-GB" sz="2400" dirty="0"/>
              <a:t>Services, connections to utilities</a:t>
            </a:r>
          </a:p>
          <a:p>
            <a:endParaRPr lang="en-GB" dirty="0"/>
          </a:p>
        </p:txBody>
      </p:sp>
    </p:spTree>
    <p:extLst>
      <p:ext uri="{BB962C8B-B14F-4D97-AF65-F5344CB8AC3E}">
        <p14:creationId xmlns:p14="http://schemas.microsoft.com/office/powerpoint/2010/main" val="14041549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7676B-A4B4-73F3-F64E-0A097865B40F}"/>
              </a:ext>
            </a:extLst>
          </p:cNvPr>
          <p:cNvSpPr>
            <a:spLocks noGrp="1"/>
          </p:cNvSpPr>
          <p:nvPr>
            <p:ph type="title"/>
          </p:nvPr>
        </p:nvSpPr>
        <p:spPr>
          <a:xfrm>
            <a:off x="555026" y="219378"/>
            <a:ext cx="8596668" cy="852276"/>
          </a:xfrm>
        </p:spPr>
        <p:txBody>
          <a:bodyPr/>
          <a:lstStyle/>
          <a:p>
            <a:r>
              <a:rPr lang="en-GB" dirty="0"/>
              <a:t>Raising Enquiries</a:t>
            </a:r>
          </a:p>
        </p:txBody>
      </p:sp>
      <p:sp>
        <p:nvSpPr>
          <p:cNvPr id="3" name="Content Placeholder 2">
            <a:extLst>
              <a:ext uri="{FF2B5EF4-FFF2-40B4-BE49-F238E27FC236}">
                <a16:creationId xmlns:a16="http://schemas.microsoft.com/office/drawing/2014/main" id="{E575E6F8-BBEB-D7B7-F45C-FB0194E4902A}"/>
              </a:ext>
            </a:extLst>
          </p:cNvPr>
          <p:cNvSpPr>
            <a:spLocks noGrp="1"/>
          </p:cNvSpPr>
          <p:nvPr>
            <p:ph idx="1"/>
          </p:nvPr>
        </p:nvSpPr>
        <p:spPr>
          <a:xfrm>
            <a:off x="485134" y="1071654"/>
            <a:ext cx="9660629" cy="5463103"/>
          </a:xfrm>
        </p:spPr>
        <p:txBody>
          <a:bodyPr>
            <a:noAutofit/>
          </a:bodyPr>
          <a:lstStyle/>
          <a:p>
            <a:r>
              <a:rPr lang="en-GB" sz="2400" dirty="0"/>
              <a:t>To clarify any of the Seller’s answers previously provided </a:t>
            </a:r>
          </a:p>
          <a:p>
            <a:r>
              <a:rPr lang="en-GB" sz="2400" dirty="0"/>
              <a:t>To resolve any problematic issues</a:t>
            </a:r>
          </a:p>
          <a:p>
            <a:r>
              <a:rPr lang="en-GB" sz="2400" dirty="0"/>
              <a:t>Protocol has provisions regarding raising additional enquiries – enquiries use of standard form and discourages raising additional queries unless they are necessary</a:t>
            </a:r>
          </a:p>
          <a:p>
            <a:r>
              <a:rPr lang="en-GB" sz="2400" dirty="0"/>
              <a:t>Seller’s conveyancer should generally answer queries but if inappropriate queries Seller has no obligation to answer them</a:t>
            </a:r>
          </a:p>
          <a:p>
            <a:r>
              <a:rPr lang="en-GB" sz="2400" dirty="0"/>
              <a:t>Buyer should raise no additional queries about state or condition of building unless arising from survey, inspection or conveyancing searches</a:t>
            </a:r>
          </a:p>
          <a:p>
            <a:r>
              <a:rPr lang="en-GB" sz="2400" dirty="0"/>
              <a:t>‘Indiscriminate’ use of additional enquiries may constitute a breach of the Protocol</a:t>
            </a:r>
          </a:p>
        </p:txBody>
      </p:sp>
    </p:spTree>
    <p:extLst>
      <p:ext uri="{BB962C8B-B14F-4D97-AF65-F5344CB8AC3E}">
        <p14:creationId xmlns:p14="http://schemas.microsoft.com/office/powerpoint/2010/main" val="38710662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C8FEB-48CF-D5E9-451A-78F0421A2F66}"/>
              </a:ext>
            </a:extLst>
          </p:cNvPr>
          <p:cNvSpPr>
            <a:spLocks noGrp="1"/>
          </p:cNvSpPr>
          <p:nvPr>
            <p:ph type="title"/>
          </p:nvPr>
        </p:nvSpPr>
        <p:spPr>
          <a:xfrm>
            <a:off x="444365" y="347511"/>
            <a:ext cx="8596668" cy="770736"/>
          </a:xfrm>
        </p:spPr>
        <p:txBody>
          <a:bodyPr/>
          <a:lstStyle/>
          <a:p>
            <a:r>
              <a:rPr lang="en-GB" dirty="0"/>
              <a:t>Evaluating information already provided</a:t>
            </a:r>
          </a:p>
        </p:txBody>
      </p:sp>
      <p:sp>
        <p:nvSpPr>
          <p:cNvPr id="3" name="Content Placeholder 2">
            <a:extLst>
              <a:ext uri="{FF2B5EF4-FFF2-40B4-BE49-F238E27FC236}">
                <a16:creationId xmlns:a16="http://schemas.microsoft.com/office/drawing/2014/main" id="{F051A92C-835B-1B94-61FC-62C8E90AA703}"/>
              </a:ext>
            </a:extLst>
          </p:cNvPr>
          <p:cNvSpPr>
            <a:spLocks noGrp="1"/>
          </p:cNvSpPr>
          <p:nvPr>
            <p:ph idx="1"/>
          </p:nvPr>
        </p:nvSpPr>
        <p:spPr>
          <a:xfrm>
            <a:off x="531728" y="1159017"/>
            <a:ext cx="9229637" cy="5089383"/>
          </a:xfrm>
        </p:spPr>
        <p:txBody>
          <a:bodyPr>
            <a:normAutofit lnSpcReduction="10000"/>
          </a:bodyPr>
          <a:lstStyle/>
          <a:p>
            <a:r>
              <a:rPr lang="en-GB" sz="2000" b="1" dirty="0"/>
              <a:t>Insufficient/Incomplete information from the pre-contract package </a:t>
            </a:r>
            <a:r>
              <a:rPr lang="en-GB" sz="2000" dirty="0"/>
              <a:t>– if package does not contain the information expected or PIF and Fittings and Contents form incomplete, Buyer’s conveyancer should raise additional pre contract enquiries </a:t>
            </a:r>
          </a:p>
          <a:p>
            <a:r>
              <a:rPr lang="en-GB" sz="2000" b="1" dirty="0"/>
              <a:t>If information not yet provided </a:t>
            </a:r>
            <a:r>
              <a:rPr lang="en-GB" sz="2000" dirty="0"/>
              <a:t>– Buyer’s conveyancer must request that Seller provides the pre contract information. Protocol forms should be used but if Seller doesn’t send the forms the Buyer’s conveyancer can send them and request they be completed</a:t>
            </a:r>
          </a:p>
          <a:p>
            <a:r>
              <a:rPr lang="en-GB" sz="2000" b="1" dirty="0"/>
              <a:t>Flawed replies to the enquiries </a:t>
            </a:r>
            <a:r>
              <a:rPr lang="en-GB" sz="2000" dirty="0"/>
              <a:t>-  if incorrect or incomplete information given (TA6) Buyer can claim compensation or refuse to complete. Also, the potential of a claim under the Misrepresentation Act 1967 if Seller or Seller’s conveyancer makes a material false statement that induces Buyer to enter into a contract. Seller’s conveyancer could also be liable in negligence.</a:t>
            </a:r>
          </a:p>
          <a:p>
            <a:r>
              <a:rPr lang="en-GB" sz="2000" b="1" dirty="0"/>
              <a:t>Raising straightforward enquiries </a:t>
            </a:r>
            <a:r>
              <a:rPr lang="en-GB" sz="2000" dirty="0"/>
              <a:t>– draft additional pre contract enquiry and send to Seller</a:t>
            </a:r>
          </a:p>
        </p:txBody>
      </p:sp>
    </p:spTree>
    <p:extLst>
      <p:ext uri="{BB962C8B-B14F-4D97-AF65-F5344CB8AC3E}">
        <p14:creationId xmlns:p14="http://schemas.microsoft.com/office/powerpoint/2010/main" val="21846478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B2EC4-DC3D-5308-8354-B5B39EED20FA}"/>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F19B495B-9A79-BA89-7873-6B636E06B5BA}"/>
              </a:ext>
            </a:extLst>
          </p:cNvPr>
          <p:cNvPicPr>
            <a:picLocks noChangeAspect="1"/>
          </p:cNvPicPr>
          <p:nvPr/>
        </p:nvPicPr>
        <p:blipFill>
          <a:blip r:embed="rId3"/>
          <a:stretch>
            <a:fillRect/>
          </a:stretch>
        </p:blipFill>
        <p:spPr>
          <a:xfrm>
            <a:off x="1399004" y="1542196"/>
            <a:ext cx="6047413" cy="5068597"/>
          </a:xfrm>
          <a:prstGeom prst="rect">
            <a:avLst/>
          </a:prstGeom>
        </p:spPr>
      </p:pic>
    </p:spTree>
    <p:extLst>
      <p:ext uri="{BB962C8B-B14F-4D97-AF65-F5344CB8AC3E}">
        <p14:creationId xmlns:p14="http://schemas.microsoft.com/office/powerpoint/2010/main" val="26102387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6BB11-7105-293E-44B1-F9E61A0520C9}"/>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B56E62D7-C245-0ECC-7465-F53512BF73D3}"/>
              </a:ext>
            </a:extLst>
          </p:cNvPr>
          <p:cNvPicPr>
            <a:picLocks noChangeAspect="1"/>
          </p:cNvPicPr>
          <p:nvPr/>
        </p:nvPicPr>
        <p:blipFill>
          <a:blip r:embed="rId3"/>
          <a:stretch>
            <a:fillRect/>
          </a:stretch>
        </p:blipFill>
        <p:spPr>
          <a:xfrm>
            <a:off x="320760" y="1370840"/>
            <a:ext cx="7813306" cy="4387211"/>
          </a:xfrm>
          <a:prstGeom prst="rect">
            <a:avLst/>
          </a:prstGeom>
        </p:spPr>
      </p:pic>
    </p:spTree>
    <p:extLst>
      <p:ext uri="{BB962C8B-B14F-4D97-AF65-F5344CB8AC3E}">
        <p14:creationId xmlns:p14="http://schemas.microsoft.com/office/powerpoint/2010/main" val="42163166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D5C8D-8B7C-B6D3-B614-D39EBD7BC1C3}"/>
              </a:ext>
            </a:extLst>
          </p:cNvPr>
          <p:cNvSpPr>
            <a:spLocks noGrp="1"/>
          </p:cNvSpPr>
          <p:nvPr>
            <p:ph type="title"/>
          </p:nvPr>
        </p:nvSpPr>
        <p:spPr/>
        <p:txBody>
          <a:bodyPr/>
          <a:lstStyle/>
          <a:p>
            <a:r>
              <a:rPr lang="en-GB" dirty="0"/>
              <a:t>Chapter Summary</a:t>
            </a:r>
          </a:p>
        </p:txBody>
      </p:sp>
      <p:sp>
        <p:nvSpPr>
          <p:cNvPr id="3" name="Content Placeholder 2">
            <a:extLst>
              <a:ext uri="{FF2B5EF4-FFF2-40B4-BE49-F238E27FC236}">
                <a16:creationId xmlns:a16="http://schemas.microsoft.com/office/drawing/2014/main" id="{064F2949-5B37-D2EC-DFCF-28CE93FBE598}"/>
              </a:ext>
            </a:extLst>
          </p:cNvPr>
          <p:cNvSpPr>
            <a:spLocks noGrp="1"/>
          </p:cNvSpPr>
          <p:nvPr>
            <p:ph idx="1"/>
          </p:nvPr>
        </p:nvSpPr>
        <p:spPr/>
        <p:txBody>
          <a:bodyPr>
            <a:normAutofit fontScale="85000" lnSpcReduction="20000"/>
          </a:bodyPr>
          <a:lstStyle/>
          <a:p>
            <a:r>
              <a:rPr lang="en-GB" dirty="0"/>
              <a:t>The buyer’s conveyancer must evaluate all information provided together with all the contents of the pre-contract package, and decide whether any additional pre-contract searches and enquiries need to be made.</a:t>
            </a:r>
          </a:p>
          <a:p>
            <a:pPr fontAlgn="auto"/>
            <a:r>
              <a:rPr lang="en-GB" dirty="0"/>
              <a:t>The pre-contract searches made on behalf of the buyer in most transactions:</a:t>
            </a:r>
          </a:p>
          <a:p>
            <a:pPr fontAlgn="auto"/>
            <a:r>
              <a:rPr lang="en-GB" dirty="0"/>
              <a:t>(a) local search;</a:t>
            </a:r>
          </a:p>
          <a:p>
            <a:pPr fontAlgn="auto"/>
            <a:r>
              <a:rPr lang="en-GB" dirty="0"/>
              <a:t>(b) drainage search;</a:t>
            </a:r>
          </a:p>
          <a:p>
            <a:pPr fontAlgn="auto"/>
            <a:r>
              <a:rPr lang="en-GB" dirty="0"/>
              <a:t>(c) physical inspection by the buyer; and</a:t>
            </a:r>
          </a:p>
          <a:p>
            <a:pPr fontAlgn="auto"/>
            <a:r>
              <a:rPr lang="en-GB" dirty="0"/>
              <a:t>(d) environmental search.</a:t>
            </a:r>
          </a:p>
          <a:p>
            <a:pPr fontAlgn="auto"/>
            <a:r>
              <a:rPr lang="en-GB" dirty="0"/>
              <a:t>The pre-contract searches that will only be made dependent on the location of the property include:</a:t>
            </a:r>
          </a:p>
          <a:p>
            <a:pPr marL="0" indent="0" fontAlgn="auto">
              <a:buNone/>
            </a:pPr>
            <a:r>
              <a:rPr lang="en-GB" dirty="0"/>
              <a:t>(a) chancel repair liability search;</a:t>
            </a:r>
          </a:p>
          <a:p>
            <a:pPr marL="0" indent="0" fontAlgn="auto">
              <a:buNone/>
            </a:pPr>
            <a:r>
              <a:rPr lang="en-GB" dirty="0"/>
              <a:t>(b) commons registration search; and</a:t>
            </a:r>
          </a:p>
          <a:p>
            <a:pPr marL="0" indent="0" fontAlgn="auto">
              <a:buNone/>
            </a:pPr>
            <a:r>
              <a:rPr lang="en-GB" dirty="0"/>
              <a:t>(c) coal mining search.</a:t>
            </a:r>
          </a:p>
          <a:p>
            <a:endParaRPr lang="en-GB" dirty="0"/>
          </a:p>
        </p:txBody>
      </p:sp>
    </p:spTree>
    <p:extLst>
      <p:ext uri="{BB962C8B-B14F-4D97-AF65-F5344CB8AC3E}">
        <p14:creationId xmlns:p14="http://schemas.microsoft.com/office/powerpoint/2010/main" val="41198191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022DF-0A7C-2C7F-556C-2C4C62331462}"/>
              </a:ext>
            </a:extLst>
          </p:cNvPr>
          <p:cNvSpPr>
            <a:spLocks noGrp="1"/>
          </p:cNvSpPr>
          <p:nvPr>
            <p:ph type="title"/>
          </p:nvPr>
        </p:nvSpPr>
        <p:spPr/>
        <p:txBody>
          <a:bodyPr/>
          <a:lstStyle/>
          <a:p>
            <a:r>
              <a:rPr lang="en-GB" dirty="0"/>
              <a:t>Chapter Summary	</a:t>
            </a:r>
          </a:p>
        </p:txBody>
      </p:sp>
      <p:sp>
        <p:nvSpPr>
          <p:cNvPr id="3" name="Content Placeholder 2">
            <a:extLst>
              <a:ext uri="{FF2B5EF4-FFF2-40B4-BE49-F238E27FC236}">
                <a16:creationId xmlns:a16="http://schemas.microsoft.com/office/drawing/2014/main" id="{B7EEA843-BA0D-A21C-20B4-8FF7E1839143}"/>
              </a:ext>
            </a:extLst>
          </p:cNvPr>
          <p:cNvSpPr>
            <a:spLocks noGrp="1"/>
          </p:cNvSpPr>
          <p:nvPr>
            <p:ph idx="1"/>
          </p:nvPr>
        </p:nvSpPr>
        <p:spPr/>
        <p:txBody>
          <a:bodyPr>
            <a:normAutofit fontScale="92500" lnSpcReduction="10000"/>
          </a:bodyPr>
          <a:lstStyle/>
          <a:p>
            <a:r>
              <a:rPr lang="en-GB" dirty="0"/>
              <a:t>The buyer’s conveyancer must follow up any problems arising from the search results; they will raise any questions of concern relating to the title or the search results with the buyer’s conveyancer, this is known as raising precontract enquiries.</a:t>
            </a:r>
          </a:p>
          <a:p>
            <a:r>
              <a:rPr lang="en-GB" dirty="0"/>
              <a:t>The buyer’s conveyancer must check that they have replies to all relevant pre-contract enquiries.</a:t>
            </a:r>
          </a:p>
          <a:p>
            <a:r>
              <a:rPr lang="en-GB" dirty="0"/>
              <a:t>A seller might be liable under the </a:t>
            </a:r>
            <a:r>
              <a:rPr lang="en-GB" b="1" dirty="0"/>
              <a:t>Misrepresentation Act 1967</a:t>
            </a:r>
            <a:r>
              <a:rPr lang="en-GB" dirty="0"/>
              <a:t> if they (or their conveyancer) makes a material false statement of fact which induces the buyer to enter into the contract; for this reason, the seller must be very cautious about how they complete the property information form and reply to enquiries.</a:t>
            </a:r>
          </a:p>
          <a:p>
            <a:endParaRPr lang="en-GB" dirty="0"/>
          </a:p>
          <a:p>
            <a:r>
              <a:rPr lang="en-GB" b="1" dirty="0"/>
              <a:t>FORMS LLC1, CON 29, CON 290, CON 29DW and CON 29M are available at the end of the material</a:t>
            </a:r>
          </a:p>
        </p:txBody>
      </p:sp>
    </p:spTree>
    <p:extLst>
      <p:ext uri="{BB962C8B-B14F-4D97-AF65-F5344CB8AC3E}">
        <p14:creationId xmlns:p14="http://schemas.microsoft.com/office/powerpoint/2010/main" val="29050059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45"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6" name="Straight Connector 15">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White calculator">
            <a:extLst>
              <a:ext uri="{FF2B5EF4-FFF2-40B4-BE49-F238E27FC236}">
                <a16:creationId xmlns:a16="http://schemas.microsoft.com/office/drawing/2014/main" id="{4E23F52F-586B-1334-E780-290F32D0F006}"/>
              </a:ext>
            </a:extLst>
          </p:cNvPr>
          <p:cNvPicPr>
            <a:picLocks noChangeAspect="1"/>
          </p:cNvPicPr>
          <p:nvPr/>
        </p:nvPicPr>
        <p:blipFill>
          <a:blip r:embed="rId2"/>
          <a:srcRect l="6744" t="839" r="41187"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AB939D58-CBAB-971F-FC0B-DE0D3EFA0675}"/>
              </a:ext>
            </a:extLst>
          </p:cNvPr>
          <p:cNvSpPr>
            <a:spLocks noGrp="1"/>
          </p:cNvSpPr>
          <p:nvPr>
            <p:ph type="title"/>
          </p:nvPr>
        </p:nvSpPr>
        <p:spPr>
          <a:xfrm>
            <a:off x="5380563" y="1678665"/>
            <a:ext cx="3887839" cy="2372168"/>
          </a:xfrm>
        </p:spPr>
        <p:txBody>
          <a:bodyPr vert="horz" lIns="91440" tIns="45720" rIns="91440" bIns="45720" rtlCol="0" anchor="b">
            <a:normAutofit/>
          </a:bodyPr>
          <a:lstStyle/>
          <a:p>
            <a:pPr algn="r"/>
            <a:r>
              <a:rPr lang="en-US" sz="5400"/>
              <a:t>Next Week</a:t>
            </a:r>
          </a:p>
        </p:txBody>
      </p:sp>
      <p:sp>
        <p:nvSpPr>
          <p:cNvPr id="3" name="Content Placeholder 2">
            <a:extLst>
              <a:ext uri="{FF2B5EF4-FFF2-40B4-BE49-F238E27FC236}">
                <a16:creationId xmlns:a16="http://schemas.microsoft.com/office/drawing/2014/main" id="{13EA4433-7DAE-946A-81BB-751B882506E4}"/>
              </a:ext>
            </a:extLst>
          </p:cNvPr>
          <p:cNvSpPr>
            <a:spLocks noGrp="1"/>
          </p:cNvSpPr>
          <p:nvPr>
            <p:ph idx="1"/>
          </p:nvPr>
        </p:nvSpPr>
        <p:spPr>
          <a:xfrm>
            <a:off x="5380563" y="4050833"/>
            <a:ext cx="3893440" cy="1096899"/>
          </a:xfrm>
        </p:spPr>
        <p:txBody>
          <a:bodyPr vert="horz" lIns="91440" tIns="45720" rIns="91440" bIns="45720" rtlCol="0" anchor="t">
            <a:normAutofit/>
          </a:bodyPr>
          <a:lstStyle/>
          <a:p>
            <a:pPr marL="0" indent="0" algn="r">
              <a:buNone/>
            </a:pPr>
            <a:r>
              <a:rPr lang="en-US">
                <a:solidFill>
                  <a:schemeClr val="tx1">
                    <a:lumMod val="50000"/>
                    <a:lumOff val="50000"/>
                  </a:schemeClr>
                </a:solidFill>
              </a:rPr>
              <a:t>We will be looking at Chapter 15 - Financing a purchase</a:t>
            </a:r>
          </a:p>
        </p:txBody>
      </p:sp>
    </p:spTree>
    <p:extLst>
      <p:ext uri="{BB962C8B-B14F-4D97-AF65-F5344CB8AC3E}">
        <p14:creationId xmlns:p14="http://schemas.microsoft.com/office/powerpoint/2010/main" val="3596749376"/>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5F98A81B-E41E-4342-A24F-8E67FFBF54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6E642FA-31E0-49CA-8F09-C32E1E0C9FA5}">
  <ds:schemaRefs>
    <ds:schemaRef ds:uri="http://schemas.microsoft.com/sharepoint/v3/contenttype/forms"/>
  </ds:schemaRefs>
</ds:datastoreItem>
</file>

<file path=customXml/itemProps3.xml><?xml version="1.0" encoding="utf-8"?>
<ds:datastoreItem xmlns:ds="http://schemas.openxmlformats.org/officeDocument/2006/customXml" ds:itemID="{0BC9243C-1BD0-4146-B7F0-0870530B08F5}">
  <ds:schemaRefs>
    <ds:schemaRef ds:uri="041b216b-d67c-40f0-8fda-c03876662904"/>
    <ds:schemaRef ds:uri="http://schemas.openxmlformats.org/package/2006/metadata/core-properties"/>
    <ds:schemaRef ds:uri="http://purl.org/dc/dcmitype/"/>
    <ds:schemaRef ds:uri="http://purl.org/dc/elements/1.1/"/>
    <ds:schemaRef ds:uri="http://schemas.microsoft.com/office/infopath/2007/PartnerControls"/>
    <ds:schemaRef ds:uri="http://purl.org/dc/terms/"/>
    <ds:schemaRef ds:uri="http://www.w3.org/XML/1998/namespace"/>
    <ds:schemaRef ds:uri="http://schemas.microsoft.com/office/2006/documentManagement/types"/>
    <ds:schemaRef ds:uri="aa0a0978-40ed-489e-9e56-6db48364def5"/>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2647</Words>
  <Application>Microsoft Office PowerPoint</Application>
  <PresentationFormat>Widescreen</PresentationFormat>
  <Paragraphs>204</Paragraphs>
  <Slides>26</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Trebuchet MS</vt:lpstr>
      <vt:lpstr>Wingdings 3</vt:lpstr>
      <vt:lpstr>Facet</vt:lpstr>
      <vt:lpstr>Week 10 Pre Contract searches and enquiries  (see Chapter 14)</vt:lpstr>
      <vt:lpstr>Aims: to understand ……</vt:lpstr>
      <vt:lpstr>Overview:</vt:lpstr>
      <vt:lpstr>Pre-Contract Searches</vt:lpstr>
      <vt:lpstr>The Local Search LLC1 and CON 29</vt:lpstr>
      <vt:lpstr>The Local Search LLC1 and CON 29</vt:lpstr>
      <vt:lpstr>CON 29 – enquiries of the local authority</vt:lpstr>
      <vt:lpstr>CON 290 – optional enquiries of the local authority</vt:lpstr>
      <vt:lpstr>PowerPoint Presentation</vt:lpstr>
      <vt:lpstr>CON 29DW – standard drainage and water enquiries </vt:lpstr>
      <vt:lpstr>PowerPoint Presentation</vt:lpstr>
      <vt:lpstr>Physical Inspection</vt:lpstr>
      <vt:lpstr>Environmental Searches</vt:lpstr>
      <vt:lpstr>Climate Change</vt:lpstr>
      <vt:lpstr>Pre-Contract Searches – non-standard</vt:lpstr>
      <vt:lpstr>Coal Mining cont..</vt:lpstr>
      <vt:lpstr>Other specialist searches</vt:lpstr>
      <vt:lpstr>Carrying out the searches</vt:lpstr>
      <vt:lpstr>Pre Contract Enquiries – the PIF</vt:lpstr>
      <vt:lpstr>Raising Enquiries</vt:lpstr>
      <vt:lpstr>Evaluating information already provided</vt:lpstr>
      <vt:lpstr>Knowledge Checks</vt:lpstr>
      <vt:lpstr>Knowledge Checks</vt:lpstr>
      <vt:lpstr>Chapter Summary</vt:lpstr>
      <vt:lpstr>Chapter Summary </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Ellie Brown</cp:lastModifiedBy>
  <cp:revision>72</cp:revision>
  <cp:lastPrinted>2024-02-21T10:40:44Z</cp:lastPrinted>
  <dcterms:created xsi:type="dcterms:W3CDTF">2024-01-31T18:59:05Z</dcterms:created>
  <dcterms:modified xsi:type="dcterms:W3CDTF">2026-03-26T14:15:54Z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