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1" dt="2026-10-11T19:05:40.520"/>
    <p1510:client id="{BB1C32EC-B538-1F4C-9B0F-4DD58C3BA3AA}" v="17" dt="2026-10-11T17:03:35.9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11/10/2026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11/10/2026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11/10/2026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media" Target="../media/media2.m4a"/><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1.png"/><Relationship Id="rId5" Type="http://schemas.openxmlformats.org/officeDocument/2006/relationships/slideLayout" Target="../slideLayouts/slideLayout1.xml"/><Relationship Id="rId4" Type="http://schemas.openxmlformats.org/officeDocument/2006/relationships/audio" Target="../media/media2.m4a"/></Relationships>
</file>

<file path=ppt/slides/_rels/slide2.xml.rels><?xml version="1.0" encoding="UTF-8" standalone="yes"?>
<Relationships xmlns="http://schemas.openxmlformats.org/package/2006/relationships"><Relationship Id="rId3" Type="http://schemas.microsoft.com/office/2007/relationships/media" Target="../media/media4.m4a"/><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slideLayout" Target="../slideLayouts/slideLayout2.xml"/><Relationship Id="rId4" Type="http://schemas.openxmlformats.org/officeDocument/2006/relationships/audio" Target="../media/media4.m4a"/></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8" Type="http://schemas.openxmlformats.org/officeDocument/2006/relationships/audio" Target="../media/media11.m4a"/><Relationship Id="rId13" Type="http://schemas.openxmlformats.org/officeDocument/2006/relationships/slideLayout" Target="../slideLayouts/slideLayout2.xml"/><Relationship Id="rId3" Type="http://schemas.microsoft.com/office/2007/relationships/media" Target="../media/media9.m4a"/><Relationship Id="rId7" Type="http://schemas.microsoft.com/office/2007/relationships/media" Target="../media/media11.m4a"/><Relationship Id="rId12" Type="http://schemas.openxmlformats.org/officeDocument/2006/relationships/audio" Target="../media/media13.m4a"/><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audio" Target="../media/media10.m4a"/><Relationship Id="rId11" Type="http://schemas.microsoft.com/office/2007/relationships/media" Target="../media/media13.m4a"/><Relationship Id="rId5" Type="http://schemas.microsoft.com/office/2007/relationships/media" Target="../media/media10.m4a"/><Relationship Id="rId10" Type="http://schemas.openxmlformats.org/officeDocument/2006/relationships/audio" Target="../media/media12.m4a"/><Relationship Id="rId4" Type="http://schemas.openxmlformats.org/officeDocument/2006/relationships/audio" Target="../media/media9.m4a"/><Relationship Id="rId9" Type="http://schemas.microsoft.com/office/2007/relationships/media" Target="../media/media12.m4a"/><Relationship Id="rId1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443221"/>
            <a:ext cx="9144001" cy="8224806"/>
          </a:xfrm>
        </p:spPr>
        <p:txBody>
          <a:bodyPr>
            <a:normAutofit/>
          </a:bodyPr>
          <a:lstStyle/>
          <a:p>
            <a:r>
              <a:rPr lang="en-GB"/>
              <a:t>GHAZANFAR HUSSAIN</a:t>
            </a:r>
            <a:br>
              <a:rPr lang="en-GB"/>
            </a:br>
            <a:r>
              <a:rPr lang="en-GB"/>
              <a:t>STUDENT NUMBER 2513364</a:t>
            </a:r>
            <a:br>
              <a:rPr lang="en-GB"/>
            </a:br>
            <a:r>
              <a:rPr lang="en-GB"/>
              <a:t>MODULE BMHP5023</a:t>
            </a:r>
            <a:br>
              <a:rPr lang="en-GB"/>
            </a:br>
            <a:r>
              <a:rPr lang="en-GB"/>
              <a:t>LECTURER SAMUEL ASSAN </a:t>
            </a:r>
            <a:br>
              <a:rPr lang="en-GB"/>
            </a:br>
            <a:r>
              <a:rPr lang="en-GB"/>
              <a:t>LUNG CANCER</a:t>
            </a:r>
            <a:br>
              <a:rPr lang="en-GB"/>
            </a:br>
            <a:endParaRPr lang="en-GB"/>
          </a:p>
        </p:txBody>
      </p:sp>
      <p:sp>
        <p:nvSpPr>
          <p:cNvPr id="3" name="Subtitle 2"/>
          <p:cNvSpPr>
            <a:spLocks noGrp="1"/>
          </p:cNvSpPr>
          <p:nvPr>
            <p:ph type="subTitle" idx="1"/>
          </p:nvPr>
        </p:nvSpPr>
        <p:spPr>
          <a:xfrm flipV="1">
            <a:off x="1524000" y="5257800"/>
            <a:ext cx="9259018" cy="83898"/>
          </a:xfrm>
        </p:spPr>
        <p:txBody>
          <a:bodyPr>
            <a:normAutofit fontScale="25000" lnSpcReduction="20000"/>
          </a:bodyPr>
          <a:lstStyle/>
          <a:p>
            <a:endParaRPr lang="en-GB"/>
          </a:p>
        </p:txBody>
      </p:sp>
      <p:pic>
        <p:nvPicPr>
          <p:cNvPr id="4" name="tmpAudioRecording.m4a">
            <a:hlinkClick r:id="" action="ppaction://media"/>
            <a:extLst>
              <a:ext uri="{FF2B5EF4-FFF2-40B4-BE49-F238E27FC236}">
                <a16:creationId xmlns:a16="http://schemas.microsoft.com/office/drawing/2014/main" id="{E5EA5631-E383-EA4D-9DD7-6200F03E065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67400" y="3200400"/>
            <a:ext cx="457200" cy="457200"/>
          </a:xfrm>
          <a:prstGeom prst="rect">
            <a:avLst/>
          </a:prstGeom>
        </p:spPr>
      </p:pic>
      <p:pic>
        <p:nvPicPr>
          <p:cNvPr id="5" name="tmpAudioRecording.m4a">
            <a:hlinkClick r:id="" action="ppaction://media"/>
            <a:extLst>
              <a:ext uri="{FF2B5EF4-FFF2-40B4-BE49-F238E27FC236}">
                <a16:creationId xmlns:a16="http://schemas.microsoft.com/office/drawing/2014/main" id="{1BA5CB16-8372-2F37-83E7-944539461603}"/>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5867400" y="3200400"/>
            <a:ext cx="457200" cy="457200"/>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11" fill="hold" display="0">
                  <p:stCondLst>
                    <p:cond delay="indefinite"/>
                  </p:stCondLst>
                  <p:endCondLst>
                    <p:cond evt="onStopAudio" delay="0">
                      <p:tgtEl>
                        <p:sldTgt/>
                      </p:tgtEl>
                    </p:cond>
                  </p:endCondLst>
                </p:cTn>
                <p:tgtEl>
                  <p:spTgt spid="4"/>
                </p:tgtEl>
              </p:cMediaNode>
            </p:audio>
            <p:audio>
              <p:cMediaNode>
                <p:cTn id="12"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357EA-609A-7FAC-5D6D-3B5EACDC5C57}"/>
              </a:ext>
            </a:extLst>
          </p:cNvPr>
          <p:cNvSpPr>
            <a:spLocks noGrp="1"/>
          </p:cNvSpPr>
          <p:nvPr>
            <p:ph type="title"/>
          </p:nvPr>
        </p:nvSpPr>
        <p:spPr/>
        <p:txBody>
          <a:bodyPr/>
          <a:lstStyle/>
          <a:p>
            <a:r>
              <a:rPr lang="en-GB"/>
              <a:t>DEMOGRAPHIC PROFILE FICTIONAL </a:t>
            </a:r>
          </a:p>
        </p:txBody>
      </p:sp>
      <p:sp>
        <p:nvSpPr>
          <p:cNvPr id="3" name="Content Placeholder 2">
            <a:extLst>
              <a:ext uri="{FF2B5EF4-FFF2-40B4-BE49-F238E27FC236}">
                <a16:creationId xmlns:a16="http://schemas.microsoft.com/office/drawing/2014/main" id="{E3B8354D-9F52-DB77-F07E-7D2F94316C61}"/>
              </a:ext>
            </a:extLst>
          </p:cNvPr>
          <p:cNvSpPr>
            <a:spLocks noGrp="1"/>
          </p:cNvSpPr>
          <p:nvPr>
            <p:ph idx="1"/>
          </p:nvPr>
        </p:nvSpPr>
        <p:spPr>
          <a:xfrm>
            <a:off x="838200" y="1825625"/>
            <a:ext cx="10515600" cy="5027074"/>
          </a:xfrm>
        </p:spPr>
        <p:txBody>
          <a:bodyPr vert="horz" lIns="91440" tIns="45720" rIns="91440" bIns="45720" rtlCol="0" anchor="t">
            <a:normAutofit/>
          </a:bodyPr>
          <a:lstStyle/>
          <a:p>
            <a:pPr marL="0" indent="0">
              <a:buNone/>
            </a:pPr>
            <a:r>
              <a:rPr lang="en-GB"/>
              <a:t>The purpose of this presentation is about examine lung cancer using a fictional patient case it will consider demographic lifestyle and risk factors ,respiratory anatomy and physiology. the functional and structure effects of lung cancer and clinical symptoms assessment diagnosis and the underlying pathophysiological mechanisms. the fictional patient is a 62 year old male who has smoked cigarettes for 35 years. He worked in construction and has experienced occupational exposure to asbestos and construction dust. his </a:t>
            </a:r>
            <a:r>
              <a:rPr lang="en-GB" err="1"/>
              <a:t>sedentray</a:t>
            </a:r>
            <a:r>
              <a:rPr lang="en-GB"/>
              <a:t>  lifestyle and continued smoking increase his risk. smoking is the major preventable cause of lung cancer while asbestos is an important occupational risk factor for lung cancer.</a:t>
            </a:r>
            <a:endParaRPr lang="en-US"/>
          </a:p>
          <a:p>
            <a:pPr marL="0" indent="0">
              <a:buNone/>
            </a:pPr>
            <a:endParaRPr lang="en-GB"/>
          </a:p>
          <a:p>
            <a:pPr marL="0" indent="0">
              <a:buNone/>
            </a:pPr>
            <a:endParaRPr lang="en-GB"/>
          </a:p>
        </p:txBody>
      </p:sp>
      <p:pic>
        <p:nvPicPr>
          <p:cNvPr id="5" name="tmpAudioRecording.m4a">
            <a:hlinkClick r:id="" action="ppaction://media"/>
            <a:extLst>
              <a:ext uri="{FF2B5EF4-FFF2-40B4-BE49-F238E27FC236}">
                <a16:creationId xmlns:a16="http://schemas.microsoft.com/office/drawing/2014/main" id="{F03832F5-6050-3EB6-70B5-3D508B4F8FF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867400" y="3200400"/>
            <a:ext cx="457200" cy="457200"/>
          </a:xfrm>
          <a:prstGeom prst="rect">
            <a:avLst/>
          </a:prstGeom>
        </p:spPr>
      </p:pic>
      <p:pic>
        <p:nvPicPr>
          <p:cNvPr id="6" name="tmpAudioRecording.m4a">
            <a:hlinkClick r:id="" action="ppaction://media"/>
            <a:extLst>
              <a:ext uri="{FF2B5EF4-FFF2-40B4-BE49-F238E27FC236}">
                <a16:creationId xmlns:a16="http://schemas.microsoft.com/office/drawing/2014/main" id="{71242210-17C8-F0BD-0936-EF5BB0D146FD}"/>
              </a:ext>
            </a:extLst>
          </p:cNvPr>
          <p:cNvPicPr>
            <a:picLocks noChangeAspect="1"/>
          </p:cNvPicPr>
          <p:nvPr>
            <a:audioFile r:link="rId4"/>
            <p:extLst>
              <p:ext uri="{DAA4B4D4-6D71-4841-9C94-3DE7FCFB9230}">
                <p14:media xmlns:p14="http://schemas.microsoft.com/office/powerpoint/2010/main" r:embed="rId3"/>
              </p:ext>
            </p:extLst>
          </p:nvPr>
        </p:nvPicPr>
        <p:blipFill>
          <a:blip r:embed="rId6"/>
          <a:stretch>
            <a:fillRect/>
          </a:stretch>
        </p:blipFill>
        <p:spPr>
          <a:xfrm>
            <a:off x="5867400" y="3200400"/>
            <a:ext cx="457200" cy="457200"/>
          </a:xfrm>
          <a:prstGeom prst="rect">
            <a:avLst/>
          </a:prstGeom>
        </p:spPr>
      </p:pic>
    </p:spTree>
    <p:extLst>
      <p:ext uri="{BB962C8B-B14F-4D97-AF65-F5344CB8AC3E}">
        <p14:creationId xmlns:p14="http://schemas.microsoft.com/office/powerpoint/2010/main" val="3267590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11" fill="hold" display="0">
                  <p:stCondLst>
                    <p:cond delay="indefinite"/>
                  </p:stCondLst>
                  <p:endCondLst>
                    <p:cond evt="onStopAudio" delay="0">
                      <p:tgtEl>
                        <p:sldTgt/>
                      </p:tgtEl>
                    </p:cond>
                  </p:endCondLst>
                </p:cTn>
                <p:tgtEl>
                  <p:spTgt spid="5"/>
                </p:tgtEl>
              </p:cMediaNode>
            </p:audio>
            <p:audio>
              <p:cMediaNode>
                <p:cTn id="12"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F0915-2939-1892-E319-2CDA438FB1A7}"/>
              </a:ext>
            </a:extLst>
          </p:cNvPr>
          <p:cNvSpPr>
            <a:spLocks noGrp="1"/>
          </p:cNvSpPr>
          <p:nvPr>
            <p:ph type="title"/>
          </p:nvPr>
        </p:nvSpPr>
        <p:spPr/>
        <p:txBody>
          <a:bodyPr/>
          <a:lstStyle/>
          <a:p>
            <a:r>
              <a:rPr lang="en-GB"/>
              <a:t> CHANGE LIFESTYLE RISK FACTORS</a:t>
            </a:r>
          </a:p>
        </p:txBody>
      </p:sp>
      <p:sp>
        <p:nvSpPr>
          <p:cNvPr id="3" name="Content Placeholder 2">
            <a:extLst>
              <a:ext uri="{FF2B5EF4-FFF2-40B4-BE49-F238E27FC236}">
                <a16:creationId xmlns:a16="http://schemas.microsoft.com/office/drawing/2014/main" id="{CD74F175-0205-85DF-7DA8-484ADD012ADA}"/>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GB"/>
              <a:t>Tobacco smoke contains carcinogenic substance that can damage your lung cells and cause genetic changes over time. the patient has also worked in the construction industry for many years where he has experienced regular exposure to dust and </a:t>
            </a:r>
            <a:r>
              <a:rPr lang="en-GB" err="1"/>
              <a:t>Airbone</a:t>
            </a:r>
            <a:r>
              <a:rPr lang="en-GB"/>
              <a:t> particles. Occupational exposure to certain dusts and hazardous substance can further increase the risk of </a:t>
            </a:r>
            <a:r>
              <a:rPr lang="en-GB" err="1"/>
              <a:t>Resperatory</a:t>
            </a:r>
            <a:r>
              <a:rPr lang="en-GB"/>
              <a:t> disease and lung cancer particularly when combined with long term smoking. The patient may present with symptoms such as persistent cough and shortness of breath with chest </a:t>
            </a:r>
            <a:r>
              <a:rPr lang="en-GB" err="1"/>
              <a:t>discomfort,fatique</a:t>
            </a:r>
            <a:r>
              <a:rPr lang="en-GB"/>
              <a:t> and unexplained weight </a:t>
            </a:r>
            <a:r>
              <a:rPr lang="en-GB" err="1"/>
              <a:t>loss.his</a:t>
            </a:r>
            <a:r>
              <a:rPr lang="en-GB"/>
              <a:t> age prolonged smoking history and exposure provide important risk factors that healthcare professionals would consider when assessing his </a:t>
            </a:r>
            <a:r>
              <a:rPr lang="en-GB" err="1"/>
              <a:t>condition.A</a:t>
            </a:r>
            <a:r>
              <a:rPr lang="en-GB"/>
              <a:t> detailed occupational and smoking history would therefore be important alongside clinical assessment and diagnostic investigation. </a:t>
            </a:r>
          </a:p>
        </p:txBody>
      </p:sp>
      <p:pic>
        <p:nvPicPr>
          <p:cNvPr id="5" name="tmpAudioRecording.m4a">
            <a:hlinkClick r:id="" action="ppaction://media"/>
            <a:extLst>
              <a:ext uri="{FF2B5EF4-FFF2-40B4-BE49-F238E27FC236}">
                <a16:creationId xmlns:a16="http://schemas.microsoft.com/office/drawing/2014/main" id="{09C10B6F-38A8-9241-4CBE-6E5445C8AF2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67400" y="3200400"/>
            <a:ext cx="457200" cy="457200"/>
          </a:xfrm>
          <a:prstGeom prst="rect">
            <a:avLst/>
          </a:prstGeom>
        </p:spPr>
      </p:pic>
    </p:spTree>
    <p:extLst>
      <p:ext uri="{BB962C8B-B14F-4D97-AF65-F5344CB8AC3E}">
        <p14:creationId xmlns:p14="http://schemas.microsoft.com/office/powerpoint/2010/main" val="2175674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C4913-F5C2-DAB0-42BC-915025C1D3F3}"/>
              </a:ext>
            </a:extLst>
          </p:cNvPr>
          <p:cNvSpPr>
            <a:spLocks noGrp="1"/>
          </p:cNvSpPr>
          <p:nvPr>
            <p:ph type="title"/>
          </p:nvPr>
        </p:nvSpPr>
        <p:spPr/>
        <p:txBody>
          <a:bodyPr/>
          <a:lstStyle/>
          <a:p>
            <a:r>
              <a:rPr lang="en-GB"/>
              <a:t>ASSESSMENT AND DIAGNOSIS</a:t>
            </a:r>
          </a:p>
        </p:txBody>
      </p:sp>
      <p:sp>
        <p:nvSpPr>
          <p:cNvPr id="3" name="Content Placeholder 2">
            <a:extLst>
              <a:ext uri="{FF2B5EF4-FFF2-40B4-BE49-F238E27FC236}">
                <a16:creationId xmlns:a16="http://schemas.microsoft.com/office/drawing/2014/main" id="{1D912B88-0EB1-42B3-7B91-F59A0366F86E}"/>
              </a:ext>
            </a:extLst>
          </p:cNvPr>
          <p:cNvSpPr>
            <a:spLocks noGrp="1"/>
          </p:cNvSpPr>
          <p:nvPr>
            <p:ph idx="1"/>
          </p:nvPr>
        </p:nvSpPr>
        <p:spPr>
          <a:xfrm>
            <a:off x="838200" y="1825625"/>
            <a:ext cx="10515600" cy="4020658"/>
          </a:xfrm>
        </p:spPr>
        <p:txBody>
          <a:bodyPr vert="horz" lIns="91440" tIns="45720" rIns="91440" bIns="45720" rtlCol="0" anchor="t">
            <a:normAutofit/>
          </a:bodyPr>
          <a:lstStyle/>
          <a:p>
            <a:pPr marL="0" indent="0">
              <a:buNone/>
            </a:pPr>
            <a:r>
              <a:rPr lang="en-GB"/>
              <a:t>Assessment includes symptom </a:t>
            </a:r>
            <a:r>
              <a:rPr lang="en-GB" err="1"/>
              <a:t>history,smoking</a:t>
            </a:r>
            <a:r>
              <a:rPr lang="en-GB"/>
              <a:t> and occupational exposure respiratory examination respiratory rate and oxygen saturation. NICE recommends having  urgent chest X rays assessment for appropriate patients age 40 and over with unexplained symptoms. CT scan provides detailed imaging information about the lung  </a:t>
            </a:r>
            <a:r>
              <a:rPr lang="en-GB" err="1"/>
              <a:t>tumor</a:t>
            </a:r>
            <a:r>
              <a:rPr lang="en-GB"/>
              <a:t> and assess whether there is involvement of nearby lymph nodes or other structure while bronchoscopy or image-guided biopsy can obtain tissue for definitive diagnosis. Further imaging and investigation would then be used to establish the overall stage of the disease.</a:t>
            </a:r>
          </a:p>
        </p:txBody>
      </p:sp>
      <p:pic>
        <p:nvPicPr>
          <p:cNvPr id="4" name="tmpAudioRecording.m4a">
            <a:hlinkClick r:id="" action="ppaction://media"/>
            <a:extLst>
              <a:ext uri="{FF2B5EF4-FFF2-40B4-BE49-F238E27FC236}">
                <a16:creationId xmlns:a16="http://schemas.microsoft.com/office/drawing/2014/main" id="{6C11AC32-DB6B-048B-CB76-60A46397DBC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67400" y="3200400"/>
            <a:ext cx="457200" cy="457200"/>
          </a:xfrm>
          <a:prstGeom prst="rect">
            <a:avLst/>
          </a:prstGeom>
        </p:spPr>
      </p:pic>
    </p:spTree>
    <p:extLst>
      <p:ext uri="{BB962C8B-B14F-4D97-AF65-F5344CB8AC3E}">
        <p14:creationId xmlns:p14="http://schemas.microsoft.com/office/powerpoint/2010/main" val="1753378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52684-213C-112E-7F0A-130AA379A26C}"/>
              </a:ext>
            </a:extLst>
          </p:cNvPr>
          <p:cNvSpPr>
            <a:spLocks noGrp="1"/>
          </p:cNvSpPr>
          <p:nvPr>
            <p:ph type="title"/>
          </p:nvPr>
        </p:nvSpPr>
        <p:spPr/>
        <p:txBody>
          <a:bodyPr/>
          <a:lstStyle/>
          <a:p>
            <a:r>
              <a:rPr lang="en-GB"/>
              <a:t>ANATOMY AND PHYSIOLOGY</a:t>
            </a:r>
          </a:p>
        </p:txBody>
      </p:sp>
      <p:sp>
        <p:nvSpPr>
          <p:cNvPr id="3" name="Content Placeholder 2">
            <a:extLst>
              <a:ext uri="{FF2B5EF4-FFF2-40B4-BE49-F238E27FC236}">
                <a16:creationId xmlns:a16="http://schemas.microsoft.com/office/drawing/2014/main" id="{E59889A9-CF18-43AE-DBEB-182FA914B309}"/>
              </a:ext>
            </a:extLst>
          </p:cNvPr>
          <p:cNvSpPr>
            <a:spLocks noGrp="1"/>
          </p:cNvSpPr>
          <p:nvPr>
            <p:ph idx="1"/>
          </p:nvPr>
        </p:nvSpPr>
        <p:spPr>
          <a:xfrm>
            <a:off x="838200" y="1216025"/>
            <a:ext cx="10505440" cy="4960938"/>
          </a:xfrm>
        </p:spPr>
        <p:txBody>
          <a:bodyPr vert="horz" lIns="91440" tIns="45720" rIns="91440" bIns="45720" rtlCol="0" anchor="t">
            <a:normAutofit fontScale="92500" lnSpcReduction="20000"/>
          </a:bodyPr>
          <a:lstStyle/>
          <a:p>
            <a:pPr marL="0" indent="0">
              <a:buNone/>
            </a:pPr>
            <a:endParaRPr lang="en-GB"/>
          </a:p>
          <a:p>
            <a:pPr marL="0" indent="0">
              <a:buNone/>
            </a:pPr>
            <a:r>
              <a:rPr lang="en-GB"/>
              <a:t>The respiratory system consists of trachea bronchi bronchioles and lungs. Air reaches the alveoli where oxygen diffuses into pulmonary capillaries and carbon dioxide moves into the alveoli for exhalation. The main organs involves are the nose and mouth, pharynx and trachea, bronchi, bronchioles and lungs. The lungs are located within the thoracic cavity and are protected by the ribs. The right lung has three lobes while the left side rib has two lobes to accommodate the heart. Inside the lungs the bronchi divide into smaller bronchioles that terminate in millions of tiny air sacs called alveoli. The Alveoli are essential for gas exchange they have very thin walls and are surrounded by a network of pulmonary capillaries. During normal breathing oxygen from inhaled air passes across the alveolar-capillary membrane into the blood while carbon-dioxide moves from the blood into the alveoli and is then exhaled. Oxygen is transported around the body mainly by haemoglobin in red cells for aerobic respiration and ATP production providing energy for normal cellular activity.</a:t>
            </a:r>
          </a:p>
        </p:txBody>
      </p:sp>
      <p:pic>
        <p:nvPicPr>
          <p:cNvPr id="4" name="tmpAudioRecording.m4a">
            <a:hlinkClick r:id="" action="ppaction://media"/>
            <a:extLst>
              <a:ext uri="{FF2B5EF4-FFF2-40B4-BE49-F238E27FC236}">
                <a16:creationId xmlns:a16="http://schemas.microsoft.com/office/drawing/2014/main" id="{B92F744D-C3F8-ADF5-D0B5-2179D7ED064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67400" y="3200400"/>
            <a:ext cx="457200" cy="457200"/>
          </a:xfrm>
          <a:prstGeom prst="rect">
            <a:avLst/>
          </a:prstGeom>
        </p:spPr>
      </p:pic>
    </p:spTree>
    <p:extLst>
      <p:ext uri="{BB962C8B-B14F-4D97-AF65-F5344CB8AC3E}">
        <p14:creationId xmlns:p14="http://schemas.microsoft.com/office/powerpoint/2010/main" val="3989530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1C906-C39E-4E3A-0075-6DC20D9C2564}"/>
              </a:ext>
            </a:extLst>
          </p:cNvPr>
          <p:cNvSpPr>
            <a:spLocks noGrp="1"/>
          </p:cNvSpPr>
          <p:nvPr>
            <p:ph type="title"/>
          </p:nvPr>
        </p:nvSpPr>
        <p:spPr/>
        <p:txBody>
          <a:bodyPr/>
          <a:lstStyle/>
          <a:p>
            <a:r>
              <a:rPr lang="en-GB"/>
              <a:t>WHO CARES WHO DELIVERS EVIDENCED BASED </a:t>
            </a:r>
          </a:p>
        </p:txBody>
      </p:sp>
      <p:sp>
        <p:nvSpPr>
          <p:cNvPr id="3" name="Content Placeholder 2">
            <a:extLst>
              <a:ext uri="{FF2B5EF4-FFF2-40B4-BE49-F238E27FC236}">
                <a16:creationId xmlns:a16="http://schemas.microsoft.com/office/drawing/2014/main" id="{4039140B-4F10-F621-C0FF-692EFA13B7FC}"/>
              </a:ext>
            </a:extLst>
          </p:cNvPr>
          <p:cNvSpPr>
            <a:spLocks noGrp="1"/>
          </p:cNvSpPr>
          <p:nvPr>
            <p:ph idx="1"/>
          </p:nvPr>
        </p:nvSpPr>
        <p:spPr/>
        <p:txBody>
          <a:bodyPr vert="horz" lIns="91440" tIns="45720" rIns="91440" bIns="45720" rtlCol="0" anchor="t">
            <a:normAutofit/>
          </a:bodyPr>
          <a:lstStyle/>
          <a:p>
            <a:pPr marL="0" indent="0">
              <a:buNone/>
            </a:pPr>
            <a:r>
              <a:rPr lang="en-GB"/>
              <a:t>NICE guideline recommends that diagnosis and management should consider the </a:t>
            </a:r>
            <a:r>
              <a:rPr lang="en-GB" err="1"/>
              <a:t>typ</a:t>
            </a:r>
            <a:r>
              <a:rPr lang="en-GB"/>
              <a:t>e and stage of lung cancer. The patient overall health lung function molecular characteristic and personal preference.NG122 covers the diagnosis and management of both non-small-cells lung cancer and NSCLC and small-cell lung cancer (SCLC) following CT imaging bronchoscopy and tissue sampling further investigation such as PET-CL,MRI blood test and molecular testing may be required to establish the cancer type and stage. The results should be discussed by the lung cancer MDT. The MDT may include a respiratory </a:t>
            </a:r>
            <a:r>
              <a:rPr lang="en-GB" err="1"/>
              <a:t>physican</a:t>
            </a:r>
            <a:r>
              <a:rPr lang="en-GB"/>
              <a:t> thoracic surgeon, oncologist and radiologist also pathologist clinical nurse specialists.</a:t>
            </a:r>
          </a:p>
        </p:txBody>
      </p:sp>
      <p:pic>
        <p:nvPicPr>
          <p:cNvPr id="4" name="tmpAudioRecording.m4a">
            <a:hlinkClick r:id="" action="ppaction://media"/>
            <a:extLst>
              <a:ext uri="{FF2B5EF4-FFF2-40B4-BE49-F238E27FC236}">
                <a16:creationId xmlns:a16="http://schemas.microsoft.com/office/drawing/2014/main" id="{3FA4F9D6-996D-E28B-EF78-B928D5B7631C}"/>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5867400" y="3200400"/>
            <a:ext cx="457200" cy="457200"/>
          </a:xfrm>
          <a:prstGeom prst="rect">
            <a:avLst/>
          </a:prstGeom>
        </p:spPr>
      </p:pic>
      <p:pic>
        <p:nvPicPr>
          <p:cNvPr id="5" name="tmpAudioRecording.m4a">
            <a:hlinkClick r:id="" action="ppaction://media"/>
            <a:extLst>
              <a:ext uri="{FF2B5EF4-FFF2-40B4-BE49-F238E27FC236}">
                <a16:creationId xmlns:a16="http://schemas.microsoft.com/office/drawing/2014/main" id="{055FB951-659A-7091-6EDE-6DE5A11457BD}"/>
              </a:ext>
            </a:extLst>
          </p:cNvPr>
          <p:cNvPicPr>
            <a:picLocks noChangeAspect="1"/>
          </p:cNvPicPr>
          <p:nvPr>
            <a:audioFile r:link="rId4"/>
            <p:extLst>
              <p:ext uri="{DAA4B4D4-6D71-4841-9C94-3DE7FCFB9230}">
                <p14:media xmlns:p14="http://schemas.microsoft.com/office/powerpoint/2010/main" r:embed="rId3"/>
              </p:ext>
            </p:extLst>
          </p:nvPr>
        </p:nvPicPr>
        <p:blipFill>
          <a:blip r:embed="rId14"/>
          <a:stretch>
            <a:fillRect/>
          </a:stretch>
        </p:blipFill>
        <p:spPr>
          <a:xfrm>
            <a:off x="5867400" y="3200400"/>
            <a:ext cx="457200" cy="457200"/>
          </a:xfrm>
          <a:prstGeom prst="rect">
            <a:avLst/>
          </a:prstGeom>
        </p:spPr>
      </p:pic>
      <p:pic>
        <p:nvPicPr>
          <p:cNvPr id="6" name="tmpAudioRecording.m4a">
            <a:hlinkClick r:id="" action="ppaction://media"/>
            <a:extLst>
              <a:ext uri="{FF2B5EF4-FFF2-40B4-BE49-F238E27FC236}">
                <a16:creationId xmlns:a16="http://schemas.microsoft.com/office/drawing/2014/main" id="{E43FEE77-338E-1CDA-1E1A-65E2074FBA14}"/>
              </a:ext>
            </a:extLst>
          </p:cNvPr>
          <p:cNvPicPr>
            <a:picLocks noChangeAspect="1"/>
          </p:cNvPicPr>
          <p:nvPr>
            <a:audioFile r:link="rId6"/>
            <p:extLst>
              <p:ext uri="{DAA4B4D4-6D71-4841-9C94-3DE7FCFB9230}">
                <p14:media xmlns:p14="http://schemas.microsoft.com/office/powerpoint/2010/main" r:embed="rId5"/>
              </p:ext>
            </p:extLst>
          </p:nvPr>
        </p:nvPicPr>
        <p:blipFill>
          <a:blip r:embed="rId14"/>
          <a:stretch>
            <a:fillRect/>
          </a:stretch>
        </p:blipFill>
        <p:spPr>
          <a:xfrm>
            <a:off x="5867400" y="3200400"/>
            <a:ext cx="457200" cy="457200"/>
          </a:xfrm>
          <a:prstGeom prst="rect">
            <a:avLst/>
          </a:prstGeom>
        </p:spPr>
      </p:pic>
      <p:pic>
        <p:nvPicPr>
          <p:cNvPr id="7" name="tmpAudioRecording.m4a">
            <a:hlinkClick r:id="" action="ppaction://media"/>
            <a:extLst>
              <a:ext uri="{FF2B5EF4-FFF2-40B4-BE49-F238E27FC236}">
                <a16:creationId xmlns:a16="http://schemas.microsoft.com/office/drawing/2014/main" id="{E1BF807A-11BA-2114-0C6E-D9954550337E}"/>
              </a:ext>
            </a:extLst>
          </p:cNvPr>
          <p:cNvPicPr>
            <a:picLocks noChangeAspect="1"/>
          </p:cNvPicPr>
          <p:nvPr>
            <a:audioFile r:link="rId8"/>
            <p:extLst>
              <p:ext uri="{DAA4B4D4-6D71-4841-9C94-3DE7FCFB9230}">
                <p14:media xmlns:p14="http://schemas.microsoft.com/office/powerpoint/2010/main" r:embed="rId7"/>
              </p:ext>
            </p:extLst>
          </p:nvPr>
        </p:nvPicPr>
        <p:blipFill>
          <a:blip r:embed="rId14"/>
          <a:stretch>
            <a:fillRect/>
          </a:stretch>
        </p:blipFill>
        <p:spPr>
          <a:xfrm>
            <a:off x="5867400" y="3200400"/>
            <a:ext cx="457200" cy="457200"/>
          </a:xfrm>
          <a:prstGeom prst="rect">
            <a:avLst/>
          </a:prstGeom>
        </p:spPr>
      </p:pic>
      <p:pic>
        <p:nvPicPr>
          <p:cNvPr id="8" name="tmpAudioRecording.m4a">
            <a:hlinkClick r:id="" action="ppaction://media"/>
            <a:extLst>
              <a:ext uri="{FF2B5EF4-FFF2-40B4-BE49-F238E27FC236}">
                <a16:creationId xmlns:a16="http://schemas.microsoft.com/office/drawing/2014/main" id="{D17E90D1-C161-D335-08CD-A33E38E07BFC}"/>
              </a:ext>
            </a:extLst>
          </p:cNvPr>
          <p:cNvPicPr>
            <a:picLocks noChangeAspect="1"/>
          </p:cNvPicPr>
          <p:nvPr>
            <a:audioFile r:link="rId10"/>
            <p:extLst>
              <p:ext uri="{DAA4B4D4-6D71-4841-9C94-3DE7FCFB9230}">
                <p14:media xmlns:p14="http://schemas.microsoft.com/office/powerpoint/2010/main" r:embed="rId9"/>
              </p:ext>
            </p:extLst>
          </p:nvPr>
        </p:nvPicPr>
        <p:blipFill>
          <a:blip r:embed="rId14"/>
          <a:stretch>
            <a:fillRect/>
          </a:stretch>
        </p:blipFill>
        <p:spPr>
          <a:xfrm>
            <a:off x="5867400" y="3200400"/>
            <a:ext cx="457200" cy="457200"/>
          </a:xfrm>
          <a:prstGeom prst="rect">
            <a:avLst/>
          </a:prstGeom>
        </p:spPr>
      </p:pic>
      <p:pic>
        <p:nvPicPr>
          <p:cNvPr id="9" name="tmpAudioRecording.m4a">
            <a:hlinkClick r:id="" action="ppaction://media"/>
            <a:extLst>
              <a:ext uri="{FF2B5EF4-FFF2-40B4-BE49-F238E27FC236}">
                <a16:creationId xmlns:a16="http://schemas.microsoft.com/office/drawing/2014/main" id="{6B0AFF24-FA4D-0656-1626-A7A363BCE767}"/>
              </a:ext>
            </a:extLst>
          </p:cNvPr>
          <p:cNvPicPr>
            <a:picLocks noChangeAspect="1"/>
          </p:cNvPicPr>
          <p:nvPr>
            <a:audioFile r:link="rId12"/>
            <p:extLst>
              <p:ext uri="{DAA4B4D4-6D71-4841-9C94-3DE7FCFB9230}">
                <p14:media xmlns:p14="http://schemas.microsoft.com/office/powerpoint/2010/main" r:embed="rId11"/>
              </p:ext>
            </p:extLst>
          </p:nvPr>
        </p:nvPicPr>
        <p:blipFill>
          <a:blip r:embed="rId14"/>
          <a:stretch>
            <a:fillRect/>
          </a:stretch>
        </p:blipFill>
        <p:spPr>
          <a:xfrm>
            <a:off x="5867400" y="3200400"/>
            <a:ext cx="457200" cy="457200"/>
          </a:xfrm>
          <a:prstGeom prst="rect">
            <a:avLst/>
          </a:prstGeom>
        </p:spPr>
      </p:pic>
    </p:spTree>
    <p:extLst>
      <p:ext uri="{BB962C8B-B14F-4D97-AF65-F5344CB8AC3E}">
        <p14:creationId xmlns:p14="http://schemas.microsoft.com/office/powerpoint/2010/main" val="830282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5"/>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 fill="hold"/>
                                        <p:tgtEl>
                                          <p:spTgt spid="6"/>
                                        </p:tgtEl>
                                      </p:cBhvr>
                                    </p:cmd>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 fill="hold"/>
                                        <p:tgtEl>
                                          <p:spTgt spid="7"/>
                                        </p:tgtEl>
                                      </p:cBhvr>
                                    </p:cmd>
                                  </p:childTnLst>
                                </p:cTn>
                              </p:par>
                            </p:childTnLst>
                          </p:cTn>
                        </p:par>
                      </p:childTnLst>
                    </p:cTn>
                  </p:par>
                  <p:par>
                    <p:cTn id="19" fill="hold">
                      <p:stCondLst>
                        <p:cond delay="indefinite"/>
                      </p:stCondLst>
                      <p:childTnLst>
                        <p:par>
                          <p:cTn id="20" fill="hold">
                            <p:stCondLst>
                              <p:cond delay="0"/>
                            </p:stCondLst>
                            <p:childTnLst>
                              <p:par>
                                <p:cTn id="21" presetID="1" presetClass="mediacall" presetSubtype="0" fill="hold" nodeType="clickEffect">
                                  <p:stCondLst>
                                    <p:cond delay="0"/>
                                  </p:stCondLst>
                                  <p:childTnLst>
                                    <p:cmd type="call" cmd="playFrom(0.0)">
                                      <p:cBhvr>
                                        <p:cTn id="22" dur="1" fill="hold"/>
                                        <p:tgtEl>
                                          <p:spTgt spid="8"/>
                                        </p:tgtEl>
                                      </p:cBhvr>
                                    </p:cmd>
                                  </p:childTnLst>
                                </p:cTn>
                              </p:par>
                            </p:childTnLst>
                          </p:cTn>
                        </p:par>
                      </p:childTnLst>
                    </p:cTn>
                  </p:par>
                  <p:par>
                    <p:cTn id="23" fill="hold">
                      <p:stCondLst>
                        <p:cond delay="indefinite"/>
                      </p:stCondLst>
                      <p:childTnLst>
                        <p:par>
                          <p:cTn id="24" fill="hold">
                            <p:stCondLst>
                              <p:cond delay="0"/>
                            </p:stCondLst>
                            <p:childTnLst>
                              <p:par>
                                <p:cTn id="25" presetID="1" presetClass="mediacall" presetSubtype="0" fill="hold" nodeType="clickEffect">
                                  <p:stCondLst>
                                    <p:cond delay="0"/>
                                  </p:stCondLst>
                                  <p:childTnLst>
                                    <p:cmd type="call" cmd="playFrom(0.0)">
                                      <p:cBhvr>
                                        <p:cTn id="2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27" fill="hold" display="0">
                  <p:stCondLst>
                    <p:cond delay="indefinite"/>
                  </p:stCondLst>
                  <p:endCondLst>
                    <p:cond evt="onStopAudio" delay="0">
                      <p:tgtEl>
                        <p:sldTgt/>
                      </p:tgtEl>
                    </p:cond>
                  </p:endCondLst>
                </p:cTn>
                <p:tgtEl>
                  <p:spTgt spid="4"/>
                </p:tgtEl>
              </p:cMediaNode>
            </p:audio>
            <p:audio>
              <p:cMediaNode>
                <p:cTn id="28" fill="hold" display="0">
                  <p:stCondLst>
                    <p:cond delay="indefinite"/>
                  </p:stCondLst>
                  <p:endCondLst>
                    <p:cond evt="onStopAudio" delay="0">
                      <p:tgtEl>
                        <p:sldTgt/>
                      </p:tgtEl>
                    </p:cond>
                  </p:endCondLst>
                </p:cTn>
                <p:tgtEl>
                  <p:spTgt spid="5"/>
                </p:tgtEl>
              </p:cMediaNode>
            </p:audio>
            <p:audio>
              <p:cMediaNode>
                <p:cTn id="29" fill="hold" display="0">
                  <p:stCondLst>
                    <p:cond delay="indefinite"/>
                  </p:stCondLst>
                  <p:endCondLst>
                    <p:cond evt="onStopAudio" delay="0">
                      <p:tgtEl>
                        <p:sldTgt/>
                      </p:tgtEl>
                    </p:cond>
                  </p:endCondLst>
                </p:cTn>
                <p:tgtEl>
                  <p:spTgt spid="6"/>
                </p:tgtEl>
              </p:cMediaNode>
            </p:audio>
            <p:audio>
              <p:cMediaNode>
                <p:cTn id="30" fill="hold" display="0">
                  <p:stCondLst>
                    <p:cond delay="indefinite"/>
                  </p:stCondLst>
                  <p:endCondLst>
                    <p:cond evt="onStopAudio" delay="0">
                      <p:tgtEl>
                        <p:sldTgt/>
                      </p:tgtEl>
                    </p:cond>
                  </p:endCondLst>
                </p:cTn>
                <p:tgtEl>
                  <p:spTgt spid="7"/>
                </p:tgtEl>
              </p:cMediaNode>
            </p:audio>
            <p:audio>
              <p:cMediaNode>
                <p:cTn id="31" fill="hold" display="0">
                  <p:stCondLst>
                    <p:cond delay="indefinite"/>
                  </p:stCondLst>
                  <p:endCondLst>
                    <p:cond evt="onStopAudio" delay="0">
                      <p:tgtEl>
                        <p:sldTgt/>
                      </p:tgtEl>
                    </p:cond>
                  </p:endCondLst>
                </p:cTn>
                <p:tgtEl>
                  <p:spTgt spid="8"/>
                </p:tgtEl>
              </p:cMediaNode>
            </p:audio>
            <p:audio>
              <p:cMediaNode>
                <p:cTn id="32" fill="hold" display="0">
                  <p:stCondLst>
                    <p:cond delay="indefinite"/>
                  </p:stCondLst>
                  <p:endCondLst>
                    <p:cond evt="onStopAudio" delay="0">
                      <p:tgtEl>
                        <p:sldTgt/>
                      </p:tgtEl>
                    </p:cond>
                  </p:endCondLst>
                </p:cTn>
                <p:tgtEl>
                  <p:spTgt spid="9"/>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B2B43-053B-0D04-2328-E95236D0105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C22DB17-32C4-CA0D-8CEF-0F5D894AE783}"/>
              </a:ext>
            </a:extLst>
          </p:cNvPr>
          <p:cNvSpPr>
            <a:spLocks noGrp="1"/>
          </p:cNvSpPr>
          <p:nvPr>
            <p:ph idx="1"/>
          </p:nvPr>
        </p:nvSpPr>
        <p:spPr>
          <a:xfrm>
            <a:off x="838200" y="1696229"/>
            <a:ext cx="10501223" cy="5012696"/>
          </a:xfrm>
        </p:spPr>
        <p:txBody>
          <a:bodyPr vert="horz" lIns="91440" tIns="45720" rIns="91440" bIns="45720" rtlCol="0" anchor="t">
            <a:normAutofit lnSpcReduction="10000"/>
          </a:bodyPr>
          <a:lstStyle/>
          <a:p>
            <a:pPr marL="0" indent="0">
              <a:buNone/>
            </a:pPr>
            <a:r>
              <a:rPr lang="en-GB"/>
              <a:t>NHS England identifies these professionals as key members of the lung cancer MDT treatment should be based on the patients stage and fitness. Potentials treatment include surgery chemotherapy and radiotherapy, immunotherapy and targeted medicines either individually or in combination. For some patients with localised disease surgery may remove parts or all of the effected lungs. Radiotherapy may be used when surgery is </a:t>
            </a:r>
            <a:r>
              <a:rPr lang="en-GB" err="1"/>
              <a:t>unsuitabl</a:t>
            </a:r>
            <a:r>
              <a:rPr lang="en-GB"/>
              <a:t>e or part of combined treatment. Chemotherapy may be given before or after surgery for advanced disease. Targeted therapy immunotherapy may be appropriate when </a:t>
            </a:r>
            <a:r>
              <a:rPr lang="en-GB" err="1"/>
              <a:t>tumor</a:t>
            </a:r>
            <a:r>
              <a:rPr lang="en-GB"/>
              <a:t> has particular molecular characteristics. Care is coordinated through the lung cancer MDT. The respiratory consultant contribute to diagnosis and assessment while the radiologist interprets CT and imaging and the pathologist examines biopsy tissue.</a:t>
            </a:r>
          </a:p>
        </p:txBody>
      </p:sp>
      <p:pic>
        <p:nvPicPr>
          <p:cNvPr id="4" name="tmpAudioRecording.m4a">
            <a:hlinkClick r:id="" action="ppaction://media"/>
            <a:extLst>
              <a:ext uri="{FF2B5EF4-FFF2-40B4-BE49-F238E27FC236}">
                <a16:creationId xmlns:a16="http://schemas.microsoft.com/office/drawing/2014/main" id="{1E10BD8B-C6B5-332C-B9C7-1B4F9E2DF16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67400" y="3200400"/>
            <a:ext cx="457200" cy="457200"/>
          </a:xfrm>
          <a:prstGeom prst="rect">
            <a:avLst/>
          </a:prstGeom>
        </p:spPr>
      </p:pic>
    </p:spTree>
    <p:extLst>
      <p:ext uri="{BB962C8B-B14F-4D97-AF65-F5344CB8AC3E}">
        <p14:creationId xmlns:p14="http://schemas.microsoft.com/office/powerpoint/2010/main" val="1311337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02EAAF-701B-C990-8085-44C84FBA96F9}"/>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1724510-9F47-1A20-1593-3DE4C65C41E7}"/>
              </a:ext>
            </a:extLst>
          </p:cNvPr>
          <p:cNvSpPr>
            <a:spLocks noGrp="1"/>
          </p:cNvSpPr>
          <p:nvPr>
            <p:ph idx="1"/>
          </p:nvPr>
        </p:nvSpPr>
        <p:spPr>
          <a:xfrm>
            <a:off x="838200" y="1825625"/>
            <a:ext cx="10515600" cy="4854545"/>
          </a:xfrm>
        </p:spPr>
        <p:txBody>
          <a:bodyPr vert="horz" lIns="91440" tIns="45720" rIns="91440" bIns="45720" rtlCol="0" anchor="t">
            <a:normAutofit lnSpcReduction="10000"/>
          </a:bodyPr>
          <a:lstStyle/>
          <a:p>
            <a:pPr marL="0" indent="0">
              <a:buNone/>
            </a:pPr>
            <a:r>
              <a:rPr lang="en-GB"/>
              <a:t>The clinical  nurse specialist provides continuity education support and acts as an important point of contact for the patient. Dietitians ,physiotherapists occupational  therapists psychologists  and palliative-care professional  may also contribute according to the patient  needs. NHS England recommends holistic needs assessment and personalised care planning soon after diagnosis. Monitoring should continue throughout diagnosis treatment and follow-up the patient symptoms weight nutritional status respiratory function pain, fatigue and treatment also side effects should be regularly assessed blood tests and other investigation may also be required depending on the treatment being provided. follow-up should be individualised according to the cancer type stage and treatment given. </a:t>
            </a:r>
          </a:p>
        </p:txBody>
      </p:sp>
      <p:pic>
        <p:nvPicPr>
          <p:cNvPr id="4" name="tmpAudioRecording.m4a">
            <a:hlinkClick r:id="" action="ppaction://media"/>
            <a:extLst>
              <a:ext uri="{FF2B5EF4-FFF2-40B4-BE49-F238E27FC236}">
                <a16:creationId xmlns:a16="http://schemas.microsoft.com/office/drawing/2014/main" id="{A13EBF92-DC06-7B29-0A10-9A51DBACE07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67400" y="3200400"/>
            <a:ext cx="457200" cy="457200"/>
          </a:xfrm>
          <a:prstGeom prst="rect">
            <a:avLst/>
          </a:prstGeom>
        </p:spPr>
      </p:pic>
    </p:spTree>
    <p:extLst>
      <p:ext uri="{BB962C8B-B14F-4D97-AF65-F5344CB8AC3E}">
        <p14:creationId xmlns:p14="http://schemas.microsoft.com/office/powerpoint/2010/main" val="3836219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2BF66-3413-6EE9-F9B6-BF866C918B0D}"/>
              </a:ext>
            </a:extLst>
          </p:cNvPr>
          <p:cNvSpPr>
            <a:spLocks noGrp="1"/>
          </p:cNvSpPr>
          <p:nvPr>
            <p:ph type="title"/>
          </p:nvPr>
        </p:nvSpPr>
        <p:spPr/>
        <p:txBody>
          <a:bodyPr/>
          <a:lstStyle/>
          <a:p>
            <a:r>
              <a:rPr lang="en-GB"/>
              <a:t> REFERENCE </a:t>
            </a:r>
          </a:p>
        </p:txBody>
      </p:sp>
      <p:sp>
        <p:nvSpPr>
          <p:cNvPr id="3" name="Content Placeholder 2">
            <a:extLst>
              <a:ext uri="{FF2B5EF4-FFF2-40B4-BE49-F238E27FC236}">
                <a16:creationId xmlns:a16="http://schemas.microsoft.com/office/drawing/2014/main" id="{39135EC9-92B8-9B4E-76DC-17F8657DD8C1}"/>
              </a:ext>
            </a:extLst>
          </p:cNvPr>
          <p:cNvSpPr>
            <a:spLocks noGrp="1"/>
          </p:cNvSpPr>
          <p:nvPr>
            <p:ph idx="1"/>
          </p:nvPr>
        </p:nvSpPr>
        <p:spPr>
          <a:xfrm>
            <a:off x="838200" y="1825625"/>
            <a:ext cx="10515600" cy="5142092"/>
          </a:xfrm>
        </p:spPr>
        <p:txBody>
          <a:bodyPr vert="horz" lIns="91440" tIns="45720" rIns="91440" bIns="45720" rtlCol="0" anchor="t">
            <a:normAutofit/>
          </a:bodyPr>
          <a:lstStyle/>
          <a:p>
            <a:pPr marL="0" indent="0">
              <a:buNone/>
            </a:pPr>
            <a:r>
              <a:rPr lang="en-GB"/>
              <a:t>Cancer Research </a:t>
            </a:r>
            <a:r>
              <a:rPr lang="en-GB" err="1"/>
              <a:t>uk</a:t>
            </a:r>
            <a:r>
              <a:rPr lang="en-GB"/>
              <a:t>(2026)Risks and causes of lung cancer</a:t>
            </a:r>
          </a:p>
          <a:p>
            <a:pPr marL="0" indent="0">
              <a:buNone/>
            </a:pPr>
            <a:r>
              <a:rPr lang="en-GB"/>
              <a:t>International agency for research on cancer (IARC (2026)( accessed 2 </a:t>
            </a:r>
            <a:r>
              <a:rPr lang="en-GB" err="1"/>
              <a:t>october</a:t>
            </a:r>
            <a:r>
              <a:rPr lang="en-GB"/>
              <a:t> (2026)</a:t>
            </a:r>
          </a:p>
          <a:p>
            <a:pPr marL="0" indent="0">
              <a:buNone/>
            </a:pPr>
            <a:r>
              <a:rPr lang="en-GB"/>
              <a:t>National institute for Health and care Excellence (NICE) (2024) lung cancer diagnosis and management (NG122) </a:t>
            </a:r>
          </a:p>
          <a:p>
            <a:pPr marL="0" indent="0">
              <a:buNone/>
            </a:pPr>
            <a:r>
              <a:rPr lang="en-GB"/>
              <a:t>NHS (2026) cause of lung cancer (Accessed 2 october2026)</a:t>
            </a:r>
          </a:p>
          <a:p>
            <a:pPr marL="0" indent="0">
              <a:buNone/>
            </a:pPr>
            <a:r>
              <a:rPr lang="en-GB"/>
              <a:t>NHS (2026) Symptoms of lung cancer (2025)</a:t>
            </a:r>
          </a:p>
          <a:p>
            <a:pPr marL="0" indent="0">
              <a:buNone/>
            </a:pPr>
            <a:r>
              <a:rPr lang="en-GB"/>
              <a:t>World health organization (WHO) (2026) lung cancer </a:t>
            </a:r>
          </a:p>
          <a:p>
            <a:pPr marL="0" indent="0">
              <a:buNone/>
            </a:pPr>
            <a:r>
              <a:rPr lang="en-GB"/>
              <a:t>World health organization (WHO) (2026) Tabacco and nicotine </a:t>
            </a:r>
          </a:p>
          <a:p>
            <a:pPr marL="0" indent="0">
              <a:buNone/>
            </a:pPr>
            <a:r>
              <a:rPr lang="en-GB"/>
              <a:t>World health organization (WHO) (2026)cancer fact sheet </a:t>
            </a:r>
          </a:p>
          <a:p>
            <a:pPr marL="0" indent="0">
              <a:buNone/>
            </a:pPr>
            <a:endParaRPr lang="en-GB"/>
          </a:p>
          <a:p>
            <a:pPr marL="0" indent="0">
              <a:buNone/>
            </a:pPr>
            <a:endParaRPr lang="en-GB"/>
          </a:p>
        </p:txBody>
      </p:sp>
    </p:spTree>
    <p:extLst>
      <p:ext uri="{BB962C8B-B14F-4D97-AF65-F5344CB8AC3E}">
        <p14:creationId xmlns:p14="http://schemas.microsoft.com/office/powerpoint/2010/main" val="348464192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GHAZANFAR HUSSAIN STUDENT NUMBER 2513364 MODULE BMHP5023 LECTURER SAMUEL ASSAN  LUNG CANCER </vt:lpstr>
      <vt:lpstr>DEMOGRAPHIC PROFILE FICTIONAL </vt:lpstr>
      <vt:lpstr> CHANGE LIFESTYLE RISK FACTORS</vt:lpstr>
      <vt:lpstr>ASSESSMENT AND DIAGNOSIS</vt:lpstr>
      <vt:lpstr>ANATOMY AND PHYSIOLOGY</vt:lpstr>
      <vt:lpstr>WHO CARES WHO DELIVERS EVIDENCED BASED </vt:lpstr>
      <vt:lpstr>PowerPoint Presentation</vt:lpstr>
      <vt:lpstr>PowerPoint Presentation</vt:lpstr>
      <vt:lpstr> 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GHAZANFAR HUSSAIN STUDENT NUMBER 2513364 MODULE BMHP5023 LECTURER SAMUEL ASSAN  LUNG CANCER </dc:title>
  <dc:creator/>
  <cp:lastModifiedBy>Ghazanfar Hussain (2513364)</cp:lastModifiedBy>
  <cp:revision>4</cp:revision>
  <dcterms:created xsi:type="dcterms:W3CDTF">2026-10-05T16:33:17Z</dcterms:created>
  <dcterms:modified xsi:type="dcterms:W3CDTF">2026-10-11T19:06:39Z</dcterms:modified>
</cp:coreProperties>
</file>