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2" r:id="rId23"/>
    <p:sldId id="283" r:id="rId24"/>
    <p:sldId id="278" r:id="rId25"/>
    <p:sldId id="279" r:id="rId26"/>
    <p:sldId id="280" r:id="rId27"/>
    <p:sldId id="281" r:id="rId28"/>
    <p:sldId id="284" r:id="rId29"/>
    <p:sldId id="285" r:id="rId30"/>
    <p:sldId id="286" r:id="rId31"/>
    <p:sldId id="287" r:id="rId32"/>
    <p:sldId id="288" r:id="rId33"/>
    <p:sldId id="289" r:id="rId34"/>
    <p:sldId id="303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0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39A1-E2CB-46C5-B143-36A0089EA244}" type="datetimeFigureOut">
              <a:rPr lang="en-GB" smtClean="0"/>
              <a:t>27/11/2015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5FF9-44AF-4680-A146-FA16B370B4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0051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39A1-E2CB-46C5-B143-36A0089EA244}" type="datetimeFigureOut">
              <a:rPr lang="en-GB" smtClean="0"/>
              <a:t>27/11/2015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5FF9-44AF-4680-A146-FA16B370B4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4920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39A1-E2CB-46C5-B143-36A0089EA244}" type="datetimeFigureOut">
              <a:rPr lang="en-GB" smtClean="0"/>
              <a:t>27/11/2015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5FF9-44AF-4680-A146-FA16B370B4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9755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39A1-E2CB-46C5-B143-36A0089EA244}" type="datetimeFigureOut">
              <a:rPr lang="en-GB" smtClean="0"/>
              <a:t>27/11/2015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5FF9-44AF-4680-A146-FA16B370B4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611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39A1-E2CB-46C5-B143-36A0089EA244}" type="datetimeFigureOut">
              <a:rPr lang="en-GB" smtClean="0"/>
              <a:t>27/11/2015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5FF9-44AF-4680-A146-FA16B370B4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6516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39A1-E2CB-46C5-B143-36A0089EA244}" type="datetimeFigureOut">
              <a:rPr lang="en-GB" smtClean="0"/>
              <a:t>27/11/2015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5FF9-44AF-4680-A146-FA16B370B4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0696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39A1-E2CB-46C5-B143-36A0089EA244}" type="datetimeFigureOut">
              <a:rPr lang="en-GB" smtClean="0"/>
              <a:t>27/11/2015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5FF9-44AF-4680-A146-FA16B370B4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3159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39A1-E2CB-46C5-B143-36A0089EA244}" type="datetimeFigureOut">
              <a:rPr lang="en-GB" smtClean="0"/>
              <a:t>27/11/2015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5FF9-44AF-4680-A146-FA16B370B4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5694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39A1-E2CB-46C5-B143-36A0089EA244}" type="datetimeFigureOut">
              <a:rPr lang="en-GB" smtClean="0"/>
              <a:t>27/11/2015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5FF9-44AF-4680-A146-FA16B370B4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5645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39A1-E2CB-46C5-B143-36A0089EA244}" type="datetimeFigureOut">
              <a:rPr lang="en-GB" smtClean="0"/>
              <a:t>27/11/2015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5FF9-44AF-4680-A146-FA16B370B4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7113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39A1-E2CB-46C5-B143-36A0089EA244}" type="datetimeFigureOut">
              <a:rPr lang="en-GB" smtClean="0"/>
              <a:t>27/11/2015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5FF9-44AF-4680-A146-FA16B370B4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2806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C39A1-E2CB-46C5-B143-36A0089EA244}" type="datetimeFigureOut">
              <a:rPr lang="en-GB" smtClean="0"/>
              <a:t>27/11/2015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B5FF9-44AF-4680-A146-FA16B370B49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2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Six Sigma Analyse Phase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</a:t>
            </a:r>
          </a:p>
          <a:p>
            <a:r>
              <a:rPr lang="en-GB" dirty="0" smtClean="0"/>
              <a:t>Andrew Thorn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78028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Analyse Phase Elements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3568" y="5157192"/>
            <a:ext cx="223224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Process Analysis Methods</a:t>
            </a:r>
            <a:endParaRPr lang="en-GB" sz="2400" dirty="0"/>
          </a:p>
        </p:txBody>
      </p:sp>
      <p:sp>
        <p:nvSpPr>
          <p:cNvPr id="6" name="Rectangle 5"/>
          <p:cNvSpPr/>
          <p:nvPr/>
        </p:nvSpPr>
        <p:spPr>
          <a:xfrm>
            <a:off x="2627784" y="4005064"/>
            <a:ext cx="223224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Review Analysis Methods</a:t>
            </a:r>
            <a:endParaRPr lang="en-GB" sz="2400" dirty="0"/>
          </a:p>
        </p:txBody>
      </p:sp>
      <p:sp>
        <p:nvSpPr>
          <p:cNvPr id="7" name="Rectangle 6"/>
          <p:cNvSpPr/>
          <p:nvPr/>
        </p:nvSpPr>
        <p:spPr>
          <a:xfrm>
            <a:off x="4427984" y="2780928"/>
            <a:ext cx="23762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Graphical Analysis Tools</a:t>
            </a:r>
            <a:endParaRPr lang="en-GB" sz="2400" dirty="0"/>
          </a:p>
        </p:txBody>
      </p:sp>
      <p:sp>
        <p:nvSpPr>
          <p:cNvPr id="8" name="Rectangle 7"/>
          <p:cNvSpPr/>
          <p:nvPr/>
        </p:nvSpPr>
        <p:spPr>
          <a:xfrm>
            <a:off x="6588224" y="1556792"/>
            <a:ext cx="223224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Identify Sources of Variation</a:t>
            </a:r>
            <a:endParaRPr lang="en-GB" sz="2400" dirty="0"/>
          </a:p>
        </p:txBody>
      </p:sp>
      <p:cxnSp>
        <p:nvCxnSpPr>
          <p:cNvPr id="10" name="Straight Connector 9"/>
          <p:cNvCxnSpPr>
            <a:stCxn id="5" idx="3"/>
          </p:cNvCxnSpPr>
          <p:nvPr/>
        </p:nvCxnSpPr>
        <p:spPr>
          <a:xfrm>
            <a:off x="2915816" y="5614392"/>
            <a:ext cx="8280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6" idx="3"/>
          </p:cNvCxnSpPr>
          <p:nvPr/>
        </p:nvCxnSpPr>
        <p:spPr>
          <a:xfrm>
            <a:off x="4860032" y="4462264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7" idx="3"/>
          </p:cNvCxnSpPr>
          <p:nvPr/>
        </p:nvCxnSpPr>
        <p:spPr>
          <a:xfrm>
            <a:off x="6804248" y="3238128"/>
            <a:ext cx="9001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endCxn id="6" idx="2"/>
          </p:cNvCxnSpPr>
          <p:nvPr/>
        </p:nvCxnSpPr>
        <p:spPr>
          <a:xfrm flipV="1">
            <a:off x="3743908" y="4919464"/>
            <a:ext cx="0" cy="6949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5796136" y="3695328"/>
            <a:ext cx="0" cy="7669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endCxn id="8" idx="2"/>
          </p:cNvCxnSpPr>
          <p:nvPr/>
        </p:nvCxnSpPr>
        <p:spPr>
          <a:xfrm flipV="1">
            <a:off x="7704348" y="2471192"/>
            <a:ext cx="0" cy="7669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1730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Analyse Phase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Allows the Project Team to target improvement opportunities by taking a closer look at the data</a:t>
            </a:r>
          </a:p>
          <a:p>
            <a:r>
              <a:rPr lang="en-GB" dirty="0" smtClean="0"/>
              <a:t>The baseline performance capability sets the stage for further refinements and analysis of the data</a:t>
            </a:r>
          </a:p>
          <a:p>
            <a:r>
              <a:rPr lang="en-GB" dirty="0" smtClean="0"/>
              <a:t>With the baseline sigma value established, the Project Team will select the appropriate graphical analysis tools and apply them to the data collected during the Measure Phase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476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Analyse Phase 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State the definition and purpose of the basic methods for process analysis</a:t>
            </a:r>
          </a:p>
          <a:p>
            <a:pPr marL="514350" indent="-514350">
              <a:buAutoNum type="arabicPeriod"/>
            </a:pPr>
            <a:r>
              <a:rPr lang="en-GB" dirty="0" smtClean="0"/>
              <a:t>Describe the application and use of the basic tools for graphical analysis</a:t>
            </a:r>
          </a:p>
          <a:p>
            <a:pPr marL="514350" indent="-514350">
              <a:buAutoNum type="arabicPeriod"/>
            </a:pPr>
            <a:r>
              <a:rPr lang="en-GB" dirty="0" smtClean="0"/>
              <a:t>Describe the methods for verifying root cause(s)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6542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 Analysis 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Detailed Process Mapping</a:t>
            </a:r>
            <a:r>
              <a:rPr lang="en-GB" dirty="0" smtClean="0"/>
              <a:t>: - looks for bottlenecks, disconnects and redundancies</a:t>
            </a:r>
            <a:endParaRPr lang="en-GB" b="1" u="sng" dirty="0" smtClean="0"/>
          </a:p>
          <a:p>
            <a:r>
              <a:rPr lang="en-GB" b="1" u="sng" dirty="0" smtClean="0"/>
              <a:t>Value Analysis</a:t>
            </a:r>
            <a:r>
              <a:rPr lang="en-GB" dirty="0" smtClean="0"/>
              <a:t>: - assessing each task as value added, business value added or non-value added</a:t>
            </a:r>
            <a:endParaRPr lang="en-GB" b="1" u="sng" dirty="0" smtClean="0"/>
          </a:p>
          <a:p>
            <a:r>
              <a:rPr lang="en-GB" b="1" u="sng" dirty="0" smtClean="0"/>
              <a:t>Cycle Time Analysis</a:t>
            </a:r>
            <a:r>
              <a:rPr lang="en-GB" dirty="0" smtClean="0"/>
              <a:t>: - contrasting actual work time with wait time</a:t>
            </a:r>
            <a:endParaRPr lang="en-GB" b="1" u="sng" dirty="0" smtClean="0"/>
          </a:p>
          <a:p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143956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Detailed Process Mapping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Bottlenecks are tasks that constrain process throughput (work piles up here)</a:t>
            </a:r>
          </a:p>
          <a:p>
            <a:r>
              <a:rPr lang="en-GB" dirty="0" smtClean="0"/>
              <a:t>Disconnects are task dependencies that are violated due to misunderstandings or conflicting objectives</a:t>
            </a:r>
          </a:p>
          <a:p>
            <a:r>
              <a:rPr lang="en-GB" dirty="0" smtClean="0"/>
              <a:t>Redundancies are evident when different individuals (or departments) are completing the same tasks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9405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Value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For a task to be considered </a:t>
            </a:r>
            <a:r>
              <a:rPr lang="en-GB" b="1" dirty="0"/>
              <a:t>V</a:t>
            </a:r>
            <a:r>
              <a:rPr lang="en-GB" b="1" dirty="0" smtClean="0"/>
              <a:t>alue Added</a:t>
            </a:r>
            <a:r>
              <a:rPr lang="en-GB" dirty="0" smtClean="0"/>
              <a:t>, it must: -</a:t>
            </a:r>
          </a:p>
          <a:p>
            <a:r>
              <a:rPr lang="en-GB" dirty="0" smtClean="0"/>
              <a:t>Transform the item</a:t>
            </a:r>
          </a:p>
          <a:p>
            <a:r>
              <a:rPr lang="en-GB" dirty="0" smtClean="0"/>
              <a:t>Be something the customer would be willing to pay for</a:t>
            </a:r>
          </a:p>
          <a:p>
            <a:r>
              <a:rPr lang="en-GB" dirty="0" smtClean="0"/>
              <a:t>Be done correctly (first time)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6910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Value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For a task to be considered </a:t>
            </a:r>
            <a:r>
              <a:rPr lang="en-GB" b="1" dirty="0" smtClean="0"/>
              <a:t>Business Value Added</a:t>
            </a:r>
            <a:r>
              <a:rPr lang="en-GB" dirty="0" smtClean="0"/>
              <a:t>, it must</a:t>
            </a:r>
          </a:p>
          <a:p>
            <a:r>
              <a:rPr lang="en-GB" dirty="0" smtClean="0"/>
              <a:t>Be required for legal purposes</a:t>
            </a:r>
          </a:p>
          <a:p>
            <a:r>
              <a:rPr lang="en-GB" dirty="0" smtClean="0"/>
              <a:t>Be required for outside audits</a:t>
            </a:r>
          </a:p>
          <a:p>
            <a:r>
              <a:rPr lang="en-GB" dirty="0" smtClean="0"/>
              <a:t>Required to support value added activities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9125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Recognising Waste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All defects take additional space, time, materials, money, and manpower for detection, inspection analysis, and defect repair</a:t>
            </a:r>
          </a:p>
          <a:p>
            <a:r>
              <a:rPr lang="en-GB" dirty="0" smtClean="0"/>
              <a:t>As defect rate increases, hidden factories (waste) in a company or process tend to increase, and so do costs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5690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Seven Wastes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Over production</a:t>
            </a:r>
          </a:p>
          <a:p>
            <a:pPr marL="514350" indent="-514350">
              <a:buAutoNum type="arabicPeriod"/>
            </a:pPr>
            <a:r>
              <a:rPr lang="en-GB" dirty="0" smtClean="0"/>
              <a:t>Inventory</a:t>
            </a:r>
          </a:p>
          <a:p>
            <a:pPr marL="514350" indent="-514350">
              <a:buAutoNum type="arabicPeriod"/>
            </a:pPr>
            <a:r>
              <a:rPr lang="en-GB" dirty="0" smtClean="0"/>
              <a:t>Transportation</a:t>
            </a:r>
          </a:p>
          <a:p>
            <a:pPr marL="514350" indent="-514350">
              <a:buAutoNum type="arabicPeriod"/>
            </a:pPr>
            <a:r>
              <a:rPr lang="en-GB" dirty="0" smtClean="0"/>
              <a:t>Waiting</a:t>
            </a:r>
          </a:p>
          <a:p>
            <a:pPr marL="514350" indent="-514350">
              <a:buAutoNum type="arabicPeriod"/>
            </a:pPr>
            <a:r>
              <a:rPr lang="en-GB" dirty="0" smtClean="0"/>
              <a:t>Motion</a:t>
            </a:r>
          </a:p>
          <a:p>
            <a:pPr marL="514350" indent="-514350">
              <a:buAutoNum type="arabicPeriod"/>
            </a:pPr>
            <a:r>
              <a:rPr lang="en-GB" dirty="0" smtClean="0"/>
              <a:t>Over processing</a:t>
            </a:r>
          </a:p>
          <a:p>
            <a:pPr marL="514350" indent="-514350">
              <a:buAutoNum type="arabicPeriod"/>
            </a:pPr>
            <a:r>
              <a:rPr lang="en-GB" dirty="0" smtClean="0"/>
              <a:t>Defects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2131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Process Mapping and the </a:t>
            </a:r>
            <a:br>
              <a:rPr lang="en-GB" dirty="0" smtClean="0"/>
            </a:br>
            <a:r>
              <a:rPr lang="en-GB" dirty="0" smtClean="0"/>
              <a:t>Hidden Factory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When mapping a process it is important to take time to understand what is actually occurring</a:t>
            </a:r>
          </a:p>
          <a:p>
            <a:r>
              <a:rPr lang="en-GB" dirty="0" smtClean="0"/>
              <a:t>During the study of the process, extra steps might be discovered that are not recorded as part of the existing process map.</a:t>
            </a:r>
          </a:p>
          <a:p>
            <a:r>
              <a:rPr lang="en-GB" dirty="0" smtClean="0"/>
              <a:t>This is a good time to conduct a “Value Analysis”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3418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/>
          <a:lstStyle/>
          <a:p>
            <a:r>
              <a:rPr lang="en-GB" dirty="0" smtClean="0"/>
              <a:t>Value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472608"/>
          </a:xfrm>
        </p:spPr>
        <p:txBody>
          <a:bodyPr>
            <a:normAutofit fontScale="92500" lnSpcReduction="10000"/>
          </a:bodyPr>
          <a:lstStyle/>
          <a:p>
            <a:r>
              <a:rPr lang="en-GB" b="1" u="sng" dirty="0" smtClean="0"/>
              <a:t>Value added</a:t>
            </a:r>
            <a:r>
              <a:rPr lang="en-GB" dirty="0" smtClean="0"/>
              <a:t>: - Any activity in a manufacturing or business process that changes the product form, fit, or function to meet customer specifications and directly impacts customer satisfaction.  Work the customer is willing to pay for</a:t>
            </a:r>
            <a:endParaRPr lang="en-GB" b="1" u="sng" dirty="0" smtClean="0"/>
          </a:p>
          <a:p>
            <a:r>
              <a:rPr lang="en-GB" b="1" u="sng" dirty="0" smtClean="0"/>
              <a:t>Business-value added</a:t>
            </a:r>
            <a:r>
              <a:rPr lang="en-GB" dirty="0" smtClean="0"/>
              <a:t>: - Any activity, when left out, does not directly impact the customer and does not effect customer satisfaction.  These steps may be necessary to support value added steps</a:t>
            </a:r>
            <a:endParaRPr lang="en-GB" b="1" u="sng" dirty="0" smtClean="0"/>
          </a:p>
          <a:p>
            <a:r>
              <a:rPr lang="en-GB" b="1" u="sng" dirty="0" smtClean="0"/>
              <a:t>Non-value added</a:t>
            </a:r>
            <a:r>
              <a:rPr lang="en-GB" dirty="0" smtClean="0"/>
              <a:t>: - Any activity, when left out, does not directly impact the customer and does not effect satisfaction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14527646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Cycle Time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Actual work time</a:t>
            </a:r>
            <a:r>
              <a:rPr lang="en-GB" dirty="0" smtClean="0"/>
              <a:t>: - determines average (mean) time to complete each task</a:t>
            </a:r>
            <a:endParaRPr lang="en-GB" b="1" u="sng" dirty="0" smtClean="0"/>
          </a:p>
          <a:p>
            <a:r>
              <a:rPr lang="en-GB" b="1" u="sng" dirty="0" smtClean="0"/>
              <a:t>Wait time</a:t>
            </a:r>
            <a:r>
              <a:rPr lang="en-GB" dirty="0" smtClean="0"/>
              <a:t>: - determines average (mean) time between tasks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27976739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Cycle Time Analysis Example</a:t>
            </a:r>
            <a:endParaRPr lang="en-GB"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0220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 Analysis Synthesis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Combine value analysis with cycle time analysis to create a compelling case for change</a:t>
            </a:r>
          </a:p>
          <a:p>
            <a:r>
              <a:rPr lang="en-GB" dirty="0" smtClean="0"/>
              <a:t>Estimate value added work time by adding the average work time for only value added tasks</a:t>
            </a:r>
          </a:p>
          <a:p>
            <a:r>
              <a:rPr lang="en-GB" dirty="0" smtClean="0"/>
              <a:t>Compare value added work time to overall cycle time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152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 Analysis Work Sheet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Add Figure P.13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76240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Review Analysis 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step allows team members to view the complete set of graphical analysis tools to determine how each tool might be used to reveal details about process performance and variation.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04894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Graphical Analysis Tools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This set of tools produces a graphical representation of data based on a chosen set of procedures</a:t>
            </a:r>
          </a:p>
          <a:p>
            <a:r>
              <a:rPr lang="en-GB" dirty="0" smtClean="0"/>
              <a:t>Tools include: -</a:t>
            </a:r>
          </a:p>
          <a:p>
            <a:pPr marL="0" indent="0">
              <a:buNone/>
            </a:pPr>
            <a:r>
              <a:rPr lang="en-GB" dirty="0" smtClean="0"/>
              <a:t>    - Pareto Chart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- Trend/run chart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- Boxplot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- Histogram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- Scatter plot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15725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Pareto Chart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Is based on Pareto’s Law: 20% of the causes contribute to 80% of the problems</a:t>
            </a:r>
          </a:p>
          <a:p>
            <a:r>
              <a:rPr lang="en-GB" dirty="0" smtClean="0"/>
              <a:t>It is a way to show the factors that contribute to a problem in descending order of importance</a:t>
            </a:r>
          </a:p>
          <a:p>
            <a:r>
              <a:rPr lang="en-GB" dirty="0" smtClean="0"/>
              <a:t>The vital few are isolated and displayed in a simple visual format</a:t>
            </a:r>
          </a:p>
          <a:p>
            <a:r>
              <a:rPr lang="en-GB" dirty="0" smtClean="0"/>
              <a:t>The Pareto Chart allows a team  to focus on fixing  the problems that have the greatest potential impact on improving the process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0109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Trend/Run Chart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Are used to monitor process measures to see whether or not the long-range average is changing</a:t>
            </a:r>
          </a:p>
          <a:p>
            <a:r>
              <a:rPr lang="en-GB" dirty="0" smtClean="0"/>
              <a:t>They allow the Project Team to study observed performance data overtime to discern trends or patterns in the process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22703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Boxplot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boxplot is used in the analysis of variable data</a:t>
            </a:r>
          </a:p>
          <a:p>
            <a:r>
              <a:rPr lang="en-GB" dirty="0" smtClean="0"/>
              <a:t>It measures the differences in distribution between samples, offers a graphical summary of the values, and helps identify extreme values and unusual distributions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108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Interpreting Boxplots </a:t>
            </a:r>
          </a:p>
        </p:txBody>
      </p:sp>
      <p:sp>
        <p:nvSpPr>
          <p:cNvPr id="112643" name="Line 5"/>
          <p:cNvSpPr>
            <a:spLocks noChangeShapeType="1"/>
          </p:cNvSpPr>
          <p:nvPr/>
        </p:nvSpPr>
        <p:spPr bwMode="auto">
          <a:xfrm>
            <a:off x="1187450" y="1628775"/>
            <a:ext cx="0" cy="4464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112644" name="Line 6"/>
          <p:cNvSpPr>
            <a:spLocks noChangeShapeType="1"/>
          </p:cNvSpPr>
          <p:nvPr/>
        </p:nvSpPr>
        <p:spPr bwMode="auto">
          <a:xfrm>
            <a:off x="1187450" y="6092825"/>
            <a:ext cx="5329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112645" name="Text Box 7"/>
          <p:cNvSpPr txBox="1">
            <a:spLocks noChangeArrowheads="1"/>
          </p:cNvSpPr>
          <p:nvPr/>
        </p:nvSpPr>
        <p:spPr bwMode="auto">
          <a:xfrm>
            <a:off x="231775" y="1792288"/>
            <a:ext cx="6683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112646" name="Text Box 8"/>
          <p:cNvSpPr txBox="1">
            <a:spLocks noChangeArrowheads="1"/>
          </p:cNvSpPr>
          <p:nvPr/>
        </p:nvSpPr>
        <p:spPr bwMode="auto">
          <a:xfrm>
            <a:off x="303213" y="1865313"/>
            <a:ext cx="438150" cy="421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dirty="0"/>
              <a:t>20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10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0</a:t>
            </a:r>
          </a:p>
        </p:txBody>
      </p:sp>
      <p:sp>
        <p:nvSpPr>
          <p:cNvPr id="112647" name="AutoShape 9"/>
          <p:cNvSpPr>
            <a:spLocks noChangeArrowheads="1"/>
          </p:cNvSpPr>
          <p:nvPr/>
        </p:nvSpPr>
        <p:spPr bwMode="auto">
          <a:xfrm>
            <a:off x="107950" y="2205038"/>
            <a:ext cx="831850" cy="846137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112648" name="AutoShape 10"/>
          <p:cNvSpPr>
            <a:spLocks noChangeArrowheads="1"/>
          </p:cNvSpPr>
          <p:nvPr/>
        </p:nvSpPr>
        <p:spPr bwMode="auto">
          <a:xfrm>
            <a:off x="6030913" y="6165850"/>
            <a:ext cx="701675" cy="620713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112649" name="Text Box 11"/>
          <p:cNvSpPr txBox="1">
            <a:spLocks noChangeArrowheads="1"/>
          </p:cNvSpPr>
          <p:nvPr/>
        </p:nvSpPr>
        <p:spPr bwMode="auto">
          <a:xfrm>
            <a:off x="1311275" y="6113463"/>
            <a:ext cx="481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dirty="0"/>
              <a:t>         1              2              3              4            5</a:t>
            </a:r>
          </a:p>
        </p:txBody>
      </p:sp>
      <p:sp>
        <p:nvSpPr>
          <p:cNvPr id="112650" name="Rectangle 12"/>
          <p:cNvSpPr>
            <a:spLocks noChangeArrowheads="1"/>
          </p:cNvSpPr>
          <p:nvPr/>
        </p:nvSpPr>
        <p:spPr bwMode="auto">
          <a:xfrm>
            <a:off x="1835150" y="2060575"/>
            <a:ext cx="504825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51" name="Rectangle 13"/>
          <p:cNvSpPr>
            <a:spLocks noChangeArrowheads="1"/>
          </p:cNvSpPr>
          <p:nvPr/>
        </p:nvSpPr>
        <p:spPr bwMode="auto">
          <a:xfrm>
            <a:off x="1835150" y="2276475"/>
            <a:ext cx="50482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52" name="Line 14"/>
          <p:cNvSpPr>
            <a:spLocks noChangeShapeType="1"/>
          </p:cNvSpPr>
          <p:nvPr/>
        </p:nvSpPr>
        <p:spPr bwMode="auto">
          <a:xfrm flipV="1">
            <a:off x="2124075" y="1557338"/>
            <a:ext cx="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112653" name="Line 15"/>
          <p:cNvSpPr>
            <a:spLocks noChangeShapeType="1"/>
          </p:cNvSpPr>
          <p:nvPr/>
        </p:nvSpPr>
        <p:spPr bwMode="auto">
          <a:xfrm>
            <a:off x="2124075" y="2708275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112654" name="Rectangle 16"/>
          <p:cNvSpPr>
            <a:spLocks noChangeArrowheads="1"/>
          </p:cNvSpPr>
          <p:nvPr/>
        </p:nvSpPr>
        <p:spPr bwMode="auto">
          <a:xfrm>
            <a:off x="2914650" y="2708275"/>
            <a:ext cx="5048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55" name="Rectangle 17"/>
          <p:cNvSpPr>
            <a:spLocks noChangeArrowheads="1"/>
          </p:cNvSpPr>
          <p:nvPr/>
        </p:nvSpPr>
        <p:spPr bwMode="auto">
          <a:xfrm>
            <a:off x="2916238" y="3213100"/>
            <a:ext cx="503237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56" name="Line 18"/>
          <p:cNvSpPr>
            <a:spLocks noChangeShapeType="1"/>
          </p:cNvSpPr>
          <p:nvPr/>
        </p:nvSpPr>
        <p:spPr bwMode="auto">
          <a:xfrm flipV="1">
            <a:off x="3132138" y="2060575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112657" name="Line 19"/>
          <p:cNvSpPr>
            <a:spLocks noChangeShapeType="1"/>
          </p:cNvSpPr>
          <p:nvPr/>
        </p:nvSpPr>
        <p:spPr bwMode="auto">
          <a:xfrm>
            <a:off x="3132138" y="4149725"/>
            <a:ext cx="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112658" name="Rectangle 20"/>
          <p:cNvSpPr>
            <a:spLocks noChangeArrowheads="1"/>
          </p:cNvSpPr>
          <p:nvPr/>
        </p:nvSpPr>
        <p:spPr bwMode="auto">
          <a:xfrm>
            <a:off x="3779838" y="3860800"/>
            <a:ext cx="504825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59" name="Rectangle 21"/>
          <p:cNvSpPr>
            <a:spLocks noChangeArrowheads="1"/>
          </p:cNvSpPr>
          <p:nvPr/>
        </p:nvSpPr>
        <p:spPr bwMode="auto">
          <a:xfrm>
            <a:off x="3779838" y="4149725"/>
            <a:ext cx="504825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60" name="Rectangle 22"/>
          <p:cNvSpPr>
            <a:spLocks noChangeArrowheads="1"/>
          </p:cNvSpPr>
          <p:nvPr/>
        </p:nvSpPr>
        <p:spPr bwMode="auto">
          <a:xfrm>
            <a:off x="5724525" y="4746625"/>
            <a:ext cx="576263" cy="195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61" name="Rectangle 23"/>
          <p:cNvSpPr>
            <a:spLocks noChangeArrowheads="1"/>
          </p:cNvSpPr>
          <p:nvPr/>
        </p:nvSpPr>
        <p:spPr bwMode="auto">
          <a:xfrm>
            <a:off x="5724525" y="4941888"/>
            <a:ext cx="576263" cy="3587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62" name="Line 24"/>
          <p:cNvSpPr>
            <a:spLocks noChangeShapeType="1"/>
          </p:cNvSpPr>
          <p:nvPr/>
        </p:nvSpPr>
        <p:spPr bwMode="auto">
          <a:xfrm flipV="1">
            <a:off x="4067175" y="3500438"/>
            <a:ext cx="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112663" name="Line 25"/>
          <p:cNvSpPr>
            <a:spLocks noChangeShapeType="1"/>
          </p:cNvSpPr>
          <p:nvPr/>
        </p:nvSpPr>
        <p:spPr bwMode="auto">
          <a:xfrm>
            <a:off x="4067175" y="4652963"/>
            <a:ext cx="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112664" name="Line 26"/>
          <p:cNvSpPr>
            <a:spLocks noChangeShapeType="1"/>
          </p:cNvSpPr>
          <p:nvPr/>
        </p:nvSpPr>
        <p:spPr bwMode="auto">
          <a:xfrm flipV="1">
            <a:off x="6011863" y="429260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112665" name="Line 27"/>
          <p:cNvSpPr>
            <a:spLocks noChangeShapeType="1"/>
          </p:cNvSpPr>
          <p:nvPr/>
        </p:nvSpPr>
        <p:spPr bwMode="auto">
          <a:xfrm>
            <a:off x="6011863" y="5300663"/>
            <a:ext cx="0" cy="433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112666" name="AutoShape 28"/>
          <p:cNvSpPr>
            <a:spLocks noChangeArrowheads="1"/>
          </p:cNvSpPr>
          <p:nvPr/>
        </p:nvSpPr>
        <p:spPr bwMode="auto">
          <a:xfrm>
            <a:off x="3132138" y="1916113"/>
            <a:ext cx="720725" cy="703262"/>
          </a:xfrm>
          <a:prstGeom prst="leftArrow">
            <a:avLst>
              <a:gd name="adj1" fmla="val 50000"/>
              <a:gd name="adj2" fmla="val 2562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112667" name="AutoShape 29"/>
          <p:cNvSpPr>
            <a:spLocks noChangeArrowheads="1"/>
          </p:cNvSpPr>
          <p:nvPr/>
        </p:nvSpPr>
        <p:spPr bwMode="auto">
          <a:xfrm>
            <a:off x="3419475" y="2871788"/>
            <a:ext cx="720725" cy="701675"/>
          </a:xfrm>
          <a:prstGeom prst="leftArrow">
            <a:avLst>
              <a:gd name="adj1" fmla="val 50000"/>
              <a:gd name="adj2" fmla="val 2567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112668" name="AutoShape 30"/>
          <p:cNvSpPr>
            <a:spLocks noChangeArrowheads="1"/>
          </p:cNvSpPr>
          <p:nvPr/>
        </p:nvSpPr>
        <p:spPr bwMode="auto">
          <a:xfrm>
            <a:off x="4284663" y="3933825"/>
            <a:ext cx="792162" cy="647700"/>
          </a:xfrm>
          <a:prstGeom prst="leftArrow">
            <a:avLst>
              <a:gd name="adj1" fmla="val 50000"/>
              <a:gd name="adj2" fmla="val 3057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31660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Boxplots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GB" dirty="0" smtClean="0"/>
              <a:t>Scale of data (days, counts, output)</a:t>
            </a:r>
          </a:p>
          <a:p>
            <a:pPr marL="609600" indent="-609600">
              <a:buFontTx/>
              <a:buAutoNum type="arabicPeriod"/>
            </a:pPr>
            <a:r>
              <a:rPr lang="en-GB" dirty="0" smtClean="0"/>
              <a:t>Subgroups of data (steps, operations)</a:t>
            </a:r>
          </a:p>
          <a:p>
            <a:pPr marL="609600" indent="-609600">
              <a:buFontTx/>
              <a:buAutoNum type="arabicPeriod"/>
            </a:pPr>
            <a:r>
              <a:rPr lang="en-GB" dirty="0" smtClean="0"/>
              <a:t>Whiskers show the lower and upper limits of variations</a:t>
            </a:r>
          </a:p>
          <a:p>
            <a:pPr marL="609600" indent="-609600">
              <a:buFontTx/>
              <a:buAutoNum type="arabicPeriod"/>
            </a:pPr>
            <a:r>
              <a:rPr lang="en-GB" dirty="0" smtClean="0"/>
              <a:t>Median of the individual subgroups</a:t>
            </a:r>
          </a:p>
          <a:p>
            <a:pPr marL="609600" indent="-609600">
              <a:buFontTx/>
              <a:buAutoNum type="arabicPeriod"/>
            </a:pPr>
            <a:r>
              <a:rPr lang="en-GB" dirty="0" smtClean="0"/>
              <a:t>The box represents 50% of the data</a:t>
            </a:r>
          </a:p>
        </p:txBody>
      </p:sp>
    </p:spTree>
    <p:extLst>
      <p:ext uri="{BB962C8B-B14F-4D97-AF65-F5344CB8AC3E}">
        <p14:creationId xmlns:p14="http://schemas.microsoft.com/office/powerpoint/2010/main" val="170746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Histograms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A histogram is a frequency bar graph</a:t>
            </a:r>
          </a:p>
          <a:p>
            <a:r>
              <a:rPr lang="en-GB" dirty="0" smtClean="0"/>
              <a:t>It takes measurement data and displays its distribution</a:t>
            </a:r>
          </a:p>
          <a:p>
            <a:r>
              <a:rPr lang="en-GB" dirty="0" smtClean="0"/>
              <a:t>It shows the frequency with which data falls into specific categories</a:t>
            </a:r>
          </a:p>
          <a:p>
            <a:r>
              <a:rPr lang="en-GB" dirty="0" smtClean="0"/>
              <a:t>The histogram reveals the amount of variation any process has within it</a:t>
            </a:r>
          </a:p>
          <a:p>
            <a:r>
              <a:rPr lang="en-GB" dirty="0" smtClean="0"/>
              <a:t>Histograms allow for quick analysis of data normality, process centering, spread and slope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27360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Scatter Plot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Allows the project team to identify and study possible relationships between two different variables</a:t>
            </a:r>
          </a:p>
          <a:p>
            <a:r>
              <a:rPr lang="en-GB" dirty="0" smtClean="0"/>
              <a:t>The position of the plotted points provides a visual representation showing the strength  or weakness of the potential relationship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4256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Scatter Plot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 direction and tightness of the plotted point cluster provide a clue to the strength of the relationship</a:t>
            </a:r>
          </a:p>
          <a:p>
            <a:r>
              <a:rPr lang="en-GB" dirty="0" smtClean="0"/>
              <a:t>In the plot, the plotted points resemble a straight line, indicating a strong positive relationship or “correlation” between these two variables</a:t>
            </a:r>
          </a:p>
          <a:p>
            <a:r>
              <a:rPr lang="en-GB" dirty="0" smtClean="0"/>
              <a:t>This means each positive movement on one axis creates an equal positive movement on the other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5514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Histograms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997152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GB" dirty="0" smtClean="0"/>
                  <a:t>Histograms allow for quick analysis of data normality, process centering, spread, and shape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 smtClean="0"/>
                  <a:t>Characteristics on Histogram</a:t>
                </a:r>
              </a:p>
              <a:p>
                <a:pPr marL="0" indent="0">
                  <a:buNone/>
                </a:pPr>
                <a:r>
                  <a:rPr lang="en-GB" dirty="0" smtClean="0"/>
                  <a:t>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/>
                          </a:rPr>
                          <m:t>𝑋</m:t>
                        </m:r>
                      </m:e>
                    </m:acc>
                  </m:oMath>
                </a14:m>
                <a:r>
                  <a:rPr lang="en-GB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GB" b="0" i="1" smtClean="0">
                            <a:latin typeface="Cambria Math"/>
                          </a:rPr>
                          <m:t>+ </m:t>
                        </m:r>
                        <m:sSub>
                          <m:sSubPr>
                            <m:ctrlPr>
                              <a:rPr lang="en-GB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r>
                          <a:rPr lang="en-GB" b="0" i="1" smtClean="0">
                            <a:latin typeface="Cambria Math"/>
                          </a:rPr>
                          <m:t>+ </m:t>
                        </m:r>
                        <m:sSub>
                          <m:sSubPr>
                            <m:ctrlPr>
                              <a:rPr lang="en-GB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  <m:r>
                          <a:rPr lang="en-GB" b="0" i="1" smtClean="0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en-GB" b="0" i="1" smtClean="0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Median: when odd sample size, m= central value of the data set.  When even sample size, m= average of the two central values of the data set</a:t>
                </a:r>
              </a:p>
              <a:p>
                <a:pPr marL="0" indent="0">
                  <a:buNone/>
                </a:pPr>
                <a:r>
                  <a:rPr lang="en-GB" dirty="0" smtClean="0"/>
                  <a:t>Mode: most frequent value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997152"/>
              </a:xfrm>
              <a:blipFill rotWithShape="1">
                <a:blip r:embed="rId2"/>
                <a:stretch>
                  <a:fillRect l="-1852" t="-2564" r="-28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53365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Histograms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00200"/>
            <a:ext cx="8280919" cy="4925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18679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Histograms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u="sng" dirty="0" smtClean="0"/>
              <a:t>Symmetric</a:t>
            </a:r>
            <a:r>
              <a:rPr lang="en-GB" dirty="0" smtClean="0"/>
              <a:t>: - if the time plot shows no special causes, data may come from a stable, predictable process</a:t>
            </a:r>
            <a:r>
              <a:rPr lang="en-GB" b="1" u="sng" dirty="0" smtClean="0"/>
              <a:t> </a:t>
            </a:r>
          </a:p>
          <a:p>
            <a:r>
              <a:rPr lang="en-GB" b="1" u="sng" dirty="0" smtClean="0"/>
              <a:t>Biomodal</a:t>
            </a:r>
            <a:r>
              <a:rPr lang="en-GB" dirty="0" smtClean="0"/>
              <a:t>: - this pattern appears when something thought to be one process is really two processes.  That is, there are two different sets of conditions operating</a:t>
            </a:r>
            <a:endParaRPr lang="en-GB" b="1" u="sng" dirty="0" smtClean="0"/>
          </a:p>
          <a:p>
            <a:r>
              <a:rPr lang="en-GB" b="1" u="sng" dirty="0" smtClean="0"/>
              <a:t>Outliers</a:t>
            </a:r>
            <a:r>
              <a:rPr lang="en-GB" dirty="0" smtClean="0"/>
              <a:t>: - one or more data points far away from the rest of the data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58365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Histograms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u="sng" dirty="0" smtClean="0"/>
              <a:t>Not symmetric</a:t>
            </a:r>
            <a:r>
              <a:rPr lang="en-GB" dirty="0" smtClean="0"/>
              <a:t>: - a long tail on one side of the distribution is common when the property being measured is the time required to complete a job, wait time, or a count of problems.  It can also occur when there is an unstable process</a:t>
            </a:r>
            <a:endParaRPr lang="en-GB" b="1" u="sng" dirty="0" smtClean="0"/>
          </a:p>
          <a:p>
            <a:r>
              <a:rPr lang="en-GB" b="1" u="sng" dirty="0" smtClean="0"/>
              <a:t>Flat</a:t>
            </a:r>
            <a:r>
              <a:rPr lang="en-GB" dirty="0" smtClean="0"/>
              <a:t>: - a flat distribution occurs when a process drifts overtime.  It can also appear when one process is really a mixture of many processes.  For example, it can occur when many people use different procedures for the same job.</a:t>
            </a:r>
            <a:r>
              <a:rPr lang="en-GB" b="1" u="sng" dirty="0" smtClean="0"/>
              <a:t> 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15114606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Histograms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7848872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66748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Scatter Plots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Used to determine what happens to one variable when another variable changes value</a:t>
            </a:r>
          </a:p>
          <a:p>
            <a:r>
              <a:rPr lang="en-GB" dirty="0" smtClean="0"/>
              <a:t>Visually determines whether a potential relationship exists between an input and an outcome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81682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Purpose of </a:t>
            </a:r>
            <a:r>
              <a:rPr lang="en-GB" dirty="0"/>
              <a:t>Scatter Plots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Used in 6-sigma to establish the nature of a relationship between a specific “X” variable (cause factor) and the respective “Y” (output/CTQ)</a:t>
            </a:r>
          </a:p>
          <a:p>
            <a:r>
              <a:rPr lang="en-GB" dirty="0" smtClean="0"/>
              <a:t>The appearance of the relationship doesn’t necessarily indicate a cause and effect relationship</a:t>
            </a:r>
          </a:p>
          <a:p>
            <a:r>
              <a:rPr lang="en-GB" dirty="0" smtClean="0"/>
              <a:t>The relationship might be coincidental, therefore the project team should investigate further before making conclusions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80994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Scatter Plots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00200"/>
            <a:ext cx="8280920" cy="499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29984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Scatter Plots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Positive Correlation</a:t>
            </a:r>
            <a:r>
              <a:rPr lang="en-GB" dirty="0" smtClean="0"/>
              <a:t>: - This is the relationship in which an increase in one attribute causes an increase in the other attribute</a:t>
            </a:r>
            <a:endParaRPr lang="en-GB" b="1" u="sng" dirty="0" smtClean="0"/>
          </a:p>
          <a:p>
            <a:r>
              <a:rPr lang="en-GB" b="1" u="sng" dirty="0" smtClean="0"/>
              <a:t>Negative Correlation</a:t>
            </a:r>
            <a:r>
              <a:rPr lang="en-GB" dirty="0" smtClean="0"/>
              <a:t>: - An increase or decrease in one-factor matches the opposite effect in the other attributes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8434935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Scatter Plots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Non-Linear Effect</a:t>
            </a:r>
            <a:r>
              <a:rPr lang="en-GB" dirty="0" smtClean="0"/>
              <a:t>: - A positive or negative correlation may exist up to a certain point, at which time, the relationship between the attributes reverses</a:t>
            </a:r>
            <a:endParaRPr lang="en-GB" b="1" u="sng" dirty="0" smtClean="0"/>
          </a:p>
          <a:p>
            <a:r>
              <a:rPr lang="en-GB" b="1" u="sng" dirty="0" smtClean="0"/>
              <a:t>No Correlation</a:t>
            </a:r>
            <a:r>
              <a:rPr lang="en-GB" dirty="0" smtClean="0"/>
              <a:t>: - The points will be scattered on the diagram like a cloud, which indicates a change in one attribute has no effect on the other attribute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42375561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Scatter Plots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00200"/>
            <a:ext cx="8208911" cy="514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56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Trend/Run Chart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 a Trend/Run Chart to display trends within observation points over a specified time period.</a:t>
            </a:r>
          </a:p>
          <a:p>
            <a:r>
              <a:rPr lang="en-GB" dirty="0" smtClean="0"/>
              <a:t>This chart is a simple time-ordered plot of data that can be used to test for the presence of special causes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695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Trend/Run Charts</a:t>
            </a:r>
            <a:endParaRPr lang="en-GB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00200"/>
            <a:ext cx="777686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415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Identify Sources of Variation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After applying a graphical analysis tools to the data set, the project team is ready to identify sources of variation in their process</a:t>
            </a:r>
          </a:p>
          <a:p>
            <a:r>
              <a:rPr lang="en-GB" dirty="0" smtClean="0"/>
              <a:t>The purpose of the Analyse Phase is to target root causes that Project Teams validate and to verify them with observation, data, or experiments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462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Purpose of Identifying Sources </a:t>
            </a:r>
            <a:br>
              <a:rPr lang="en-GB" dirty="0" smtClean="0"/>
            </a:br>
            <a:r>
              <a:rPr lang="en-GB" dirty="0" smtClean="0"/>
              <a:t>of Variation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step continues the process of narrowing and focusing that begun with project selection</a:t>
            </a:r>
          </a:p>
          <a:p>
            <a:r>
              <a:rPr lang="en-GB" dirty="0" smtClean="0"/>
              <a:t>The project team will use the results produced by graphical analysis to target specific sources of variation</a:t>
            </a:r>
          </a:p>
          <a:p>
            <a:r>
              <a:rPr lang="en-GB" dirty="0" smtClean="0"/>
              <a:t>The purpose of identifying sources of variation is to help narrow the work to be done in the improve phase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235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Verifying the Vital Few Causes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Develop a list of potential causes with possible explanations for the problem</a:t>
            </a:r>
          </a:p>
          <a:p>
            <a:r>
              <a:rPr lang="en-GB" dirty="0" smtClean="0"/>
              <a:t>Refined, rejected, or confirmed the causes using; process analysis and/or graphical data analysis</a:t>
            </a:r>
          </a:p>
          <a:p>
            <a:r>
              <a:rPr lang="en-GB" dirty="0" smtClean="0"/>
              <a:t>Selected the most important controllable causes- the vital few </a:t>
            </a:r>
            <a:r>
              <a:rPr lang="en-GB" dirty="0" err="1" smtClean="0"/>
              <a:t>Xs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040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Verification Method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There are many methods available to verify that likely causes are indeed root causes</a:t>
            </a:r>
          </a:p>
          <a:p>
            <a:r>
              <a:rPr lang="en-GB" dirty="0" smtClean="0"/>
              <a:t>For example, by collecting additional defect data it can be determined whether, in fact, the root cause was the culprit</a:t>
            </a:r>
          </a:p>
          <a:p>
            <a:r>
              <a:rPr lang="en-GB" dirty="0" smtClean="0"/>
              <a:t>In some cases, this may be as easy as observation</a:t>
            </a:r>
          </a:p>
          <a:p>
            <a:r>
              <a:rPr lang="en-GB" dirty="0" smtClean="0"/>
              <a:t>Also, making the problem come and go is a critical aspect of verifying root cause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330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Guidelines for Root Cause Verification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 not use opinions to verify causes</a:t>
            </a:r>
          </a:p>
          <a:p>
            <a:r>
              <a:rPr lang="en-GB" dirty="0" smtClean="0"/>
              <a:t>Do not assume that a specific cause is economically controllable</a:t>
            </a:r>
          </a:p>
          <a:p>
            <a:r>
              <a:rPr lang="en-GB" dirty="0" smtClean="0"/>
              <a:t>Check out potential causes thoroughly</a:t>
            </a:r>
          </a:p>
          <a:p>
            <a:r>
              <a:rPr lang="en-GB" dirty="0" smtClean="0"/>
              <a:t>Use the existing cause-and-effect diagram to document your processes of verifying the vital few causes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421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Guidelines for Root Cause Verification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Verification is a critical step in process improvement</a:t>
            </a:r>
          </a:p>
          <a:p>
            <a:r>
              <a:rPr lang="en-GB" dirty="0" smtClean="0"/>
              <a:t>Solutions require resources- time, people and materials</a:t>
            </a:r>
          </a:p>
          <a:p>
            <a:r>
              <a:rPr lang="en-GB" dirty="0" smtClean="0"/>
              <a:t>It is important to verify that a particular cause contributes to a problem</a:t>
            </a:r>
          </a:p>
          <a:p>
            <a:r>
              <a:rPr lang="en-GB" dirty="0" smtClean="0"/>
              <a:t>Solutions should address verified causes that have a significant impact on the effect</a:t>
            </a:r>
          </a:p>
          <a:p>
            <a:r>
              <a:rPr lang="en-GB" dirty="0" smtClean="0"/>
              <a:t>Additional data collection may be required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818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Guidelines for Root Cause Verification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A root cause is a verified cause that accounts for the problem</a:t>
            </a:r>
          </a:p>
          <a:p>
            <a:r>
              <a:rPr lang="en-GB" dirty="0" smtClean="0"/>
              <a:t>In complex systems, there may be more than one root cause.  In those cases the improvements may need to address multiple root causes</a:t>
            </a:r>
          </a:p>
          <a:p>
            <a:r>
              <a:rPr lang="en-GB" dirty="0" smtClean="0"/>
              <a:t>It may take time to determine absolute sources of variation and how they may be separated to adequately address each root cause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14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 Analyse Phase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Apply the three most common process methods used to analyse collected data- process mapping, value analysis and cycle time analysis</a:t>
            </a:r>
          </a:p>
          <a:p>
            <a:r>
              <a:rPr lang="en-GB" dirty="0" smtClean="0"/>
              <a:t>Interpret the graphical analysis tools (Pareto, Trend/Run, Boxplot, Histogram, Scatter Plot) available to produce a visual indication of performance</a:t>
            </a:r>
          </a:p>
          <a:p>
            <a:r>
              <a:rPr lang="en-GB" dirty="0" smtClean="0"/>
              <a:t>Distinguish source of variation by utilising the process and graphical analysis data to identify root cause(s)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110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2379</TotalTime>
  <Words>1932</Words>
  <Application>Microsoft Office PowerPoint</Application>
  <PresentationFormat>On-screen Show (4:3)</PresentationFormat>
  <Paragraphs>195</Paragraphs>
  <Slides>47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Office Theme</vt:lpstr>
      <vt:lpstr>Six Sigma Analyse Phase</vt:lpstr>
      <vt:lpstr>Analyse Phase Elements</vt:lpstr>
      <vt:lpstr>Analyse Phase</vt:lpstr>
      <vt:lpstr>Analyse Phase Objectives</vt:lpstr>
      <vt:lpstr>Process Analysis Methods</vt:lpstr>
      <vt:lpstr>Detailed Process Mapping</vt:lpstr>
      <vt:lpstr>Value Analysis</vt:lpstr>
      <vt:lpstr>Value Analysis</vt:lpstr>
      <vt:lpstr>Recognising Waste</vt:lpstr>
      <vt:lpstr>Seven Wastes</vt:lpstr>
      <vt:lpstr>Process Mapping and the  Hidden Factory</vt:lpstr>
      <vt:lpstr>Value Analysis</vt:lpstr>
      <vt:lpstr>Cycle Time Analysis</vt:lpstr>
      <vt:lpstr>Cycle Time Analysis Example</vt:lpstr>
      <vt:lpstr>Process Analysis Synthesis</vt:lpstr>
      <vt:lpstr>Process Analysis Work Sheet</vt:lpstr>
      <vt:lpstr>Review Analysis Methods</vt:lpstr>
      <vt:lpstr>Graphical Analysis Tools</vt:lpstr>
      <vt:lpstr>Pareto Chart</vt:lpstr>
      <vt:lpstr>Trend/Run Chart</vt:lpstr>
      <vt:lpstr>Boxplot</vt:lpstr>
      <vt:lpstr>Interpreting Boxplots </vt:lpstr>
      <vt:lpstr>Using Boxplots</vt:lpstr>
      <vt:lpstr>Histograms</vt:lpstr>
      <vt:lpstr>Scatter Plot</vt:lpstr>
      <vt:lpstr>Scatter Plot</vt:lpstr>
      <vt:lpstr>Using Histograms</vt:lpstr>
      <vt:lpstr>Using Histograms</vt:lpstr>
      <vt:lpstr>Using Histograms</vt:lpstr>
      <vt:lpstr>Using Histograms</vt:lpstr>
      <vt:lpstr>Using Histograms</vt:lpstr>
      <vt:lpstr>Using Scatter Plots</vt:lpstr>
      <vt:lpstr>Purpose of Scatter Plots</vt:lpstr>
      <vt:lpstr>Scatter Plots</vt:lpstr>
      <vt:lpstr>Scatter Plots Examples</vt:lpstr>
      <vt:lpstr>Using Scatter Plots</vt:lpstr>
      <vt:lpstr>Scatter Plots</vt:lpstr>
      <vt:lpstr>Using Trend/Run Chart</vt:lpstr>
      <vt:lpstr>Using Trend/Run Charts</vt:lpstr>
      <vt:lpstr>Identify Sources of Variation</vt:lpstr>
      <vt:lpstr>Purpose of Identifying Sources  of Variation</vt:lpstr>
      <vt:lpstr>Verifying the Vital Few Causes</vt:lpstr>
      <vt:lpstr>Verification Method</vt:lpstr>
      <vt:lpstr>Guidelines for Root Cause Verification</vt:lpstr>
      <vt:lpstr>Guidelines for Root Cause Verification</vt:lpstr>
      <vt:lpstr>Guidelines for Root Cause Verification</vt:lpstr>
      <vt:lpstr>Summary Analyse Phase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Thorn</dc:creator>
  <cp:lastModifiedBy>Andrew Thorn</cp:lastModifiedBy>
  <cp:revision>23</cp:revision>
  <dcterms:created xsi:type="dcterms:W3CDTF">2015-11-21T00:47:07Z</dcterms:created>
  <dcterms:modified xsi:type="dcterms:W3CDTF">2015-11-27T02:35:53Z</dcterms:modified>
</cp:coreProperties>
</file>