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69" r:id="rId2"/>
    <p:sldId id="362" r:id="rId3"/>
    <p:sldId id="370" r:id="rId4"/>
    <p:sldId id="371" r:id="rId5"/>
    <p:sldId id="379" r:id="rId6"/>
    <p:sldId id="489" r:id="rId7"/>
    <p:sldId id="257" r:id="rId8"/>
    <p:sldId id="381" r:id="rId9"/>
    <p:sldId id="382" r:id="rId10"/>
    <p:sldId id="383" r:id="rId11"/>
    <p:sldId id="384" r:id="rId12"/>
    <p:sldId id="386" r:id="rId13"/>
    <p:sldId id="385" r:id="rId14"/>
    <p:sldId id="380" r:id="rId15"/>
    <p:sldId id="494" r:id="rId16"/>
    <p:sldId id="364" r:id="rId17"/>
    <p:sldId id="372" r:id="rId18"/>
    <p:sldId id="367" r:id="rId19"/>
    <p:sldId id="366" r:id="rId20"/>
    <p:sldId id="497" r:id="rId21"/>
    <p:sldId id="368" r:id="rId22"/>
    <p:sldId id="369" r:id="rId23"/>
    <p:sldId id="376" r:id="rId24"/>
    <p:sldId id="373" r:id="rId25"/>
    <p:sldId id="374" r:id="rId26"/>
    <p:sldId id="375" r:id="rId27"/>
    <p:sldId id="49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337A9B-307E-4A83-807E-B3BB91877523}" type="datetimeFigureOut">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BA293D-9A7B-43CA-94CE-9B9291AB85F9}" type="slidenum">
              <a:t>‹#›</a:t>
            </a:fld>
            <a:endParaRPr lang="en-US"/>
          </a:p>
        </p:txBody>
      </p:sp>
    </p:spTree>
    <p:extLst>
      <p:ext uri="{BB962C8B-B14F-4D97-AF65-F5344CB8AC3E}">
        <p14:creationId xmlns:p14="http://schemas.microsoft.com/office/powerpoint/2010/main" val="2162933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28600" indent="-228600" eaLnBrk="1" hangingPunct="1">
              <a:defRPr/>
            </a:pPr>
            <a:r>
              <a:rPr lang="en-GB" sz="1100" i="1">
                <a:ea typeface="ＭＳ Ｐゴシック" pitchFamily="34" charset="-128"/>
              </a:rPr>
              <a:t>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1102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experience may make it less likely that that member of public reports a crime in the future or assists police in their enquiries in future, creating a ripple effect from that one negative experience. Will likely have a different and probably negative view of police officers generally because of how that police officer mismanaged the conflict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9BA293D-9A7B-43CA-94CE-9B9291AB85F9}" type="slidenum">
              <a:rPr lang="en-US"/>
              <a:t>8</a:t>
            </a:fld>
            <a:endParaRPr lang="en-US"/>
          </a:p>
        </p:txBody>
      </p:sp>
    </p:spTree>
    <p:extLst>
      <p:ext uri="{BB962C8B-B14F-4D97-AF65-F5344CB8AC3E}">
        <p14:creationId xmlns:p14="http://schemas.microsoft.com/office/powerpoint/2010/main" val="3698273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example, if a shop-keeper attacked and seriously injured an individual who had stolen a packet of crisps, it might seem like the shop-keeper had an exaggerated response. However, if during the police interview, the shop-keeper said that the petty thief came into the shop every week and made derogatory comments to the shop-keeper before stealing a packet of crisps, the interviewing officer (and indeed, the CPS and eventually, the jury) may feel differently about the shop-keeper’s assault. The origins of conflict are important to understand because they may change the course of the conflict or the effectiveness of the outcome from the conflict.</a:t>
            </a:r>
          </a:p>
        </p:txBody>
      </p:sp>
      <p:sp>
        <p:nvSpPr>
          <p:cNvPr id="4" name="Slide Number Placeholder 3"/>
          <p:cNvSpPr>
            <a:spLocks noGrp="1"/>
          </p:cNvSpPr>
          <p:nvPr>
            <p:ph type="sldNum" sz="quarter" idx="5"/>
          </p:nvPr>
        </p:nvSpPr>
        <p:spPr/>
        <p:txBody>
          <a:bodyPr/>
          <a:lstStyle/>
          <a:p>
            <a:fld id="{89BA293D-9A7B-43CA-94CE-9B9291AB85F9}" type="slidenum">
              <a:rPr lang="en-US"/>
              <a:t>11</a:t>
            </a:fld>
            <a:endParaRPr lang="en-US"/>
          </a:p>
        </p:txBody>
      </p:sp>
    </p:spTree>
    <p:extLst>
      <p:ext uri="{BB962C8B-B14F-4D97-AF65-F5344CB8AC3E}">
        <p14:creationId xmlns:p14="http://schemas.microsoft.com/office/powerpoint/2010/main" val="1020653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example, if a shop-keeper attacked and seriously injured an individual who had stolen a packet of crisps, it might seem like the shop-keeper had an exaggerated response. However, if during the police interview, the shop-keeper said that the petty thief came into the shop every week and made derogatory comments to the shop-keeper before stealing a packet of crisps, the interviewing officer (and indeed, the CPS and eventually, the jury) may feel differently about the shop-keeper’s assault. The origins of conflict are important to understand because they may change the course of the conflict or the effectiveness of the outcome from the conflict.</a:t>
            </a:r>
          </a:p>
        </p:txBody>
      </p:sp>
      <p:sp>
        <p:nvSpPr>
          <p:cNvPr id="4" name="Slide Number Placeholder 3"/>
          <p:cNvSpPr>
            <a:spLocks noGrp="1"/>
          </p:cNvSpPr>
          <p:nvPr>
            <p:ph type="sldNum" sz="quarter" idx="5"/>
          </p:nvPr>
        </p:nvSpPr>
        <p:spPr/>
        <p:txBody>
          <a:bodyPr/>
          <a:lstStyle/>
          <a:p>
            <a:fld id="{89BA293D-9A7B-43CA-94CE-9B9291AB85F9}" type="slidenum">
              <a:rPr lang="en-US"/>
              <a:t>12</a:t>
            </a:fld>
            <a:endParaRPr lang="en-US"/>
          </a:p>
        </p:txBody>
      </p:sp>
    </p:spTree>
    <p:extLst>
      <p:ext uri="{BB962C8B-B14F-4D97-AF65-F5344CB8AC3E}">
        <p14:creationId xmlns:p14="http://schemas.microsoft.com/office/powerpoint/2010/main" val="1771106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the example above, were the shop-keeper described as a Muslim woman who wore a hijab and the petty thief as a White male, but no mention was made about the White male making derogatory comments, an astute officer would follow lines of enquiry to investigate whether race, ethnicity, religion, or gender were factors in the conflict and offence (see 11.5.2 and Chapter 19). In making these enquiries, the investigating officer in the example above would need to be sure to employ appropriate and effective interpersonal communication with all parties (victim, suspect, and witnesses), by observing non-verbal communication and engaging in active listening. </a:t>
            </a:r>
            <a:r>
              <a:rPr lang="en-US">
                <a:ea typeface="Calibri"/>
                <a:cs typeface="Calibri"/>
              </a:rPr>
              <a:t>Enquiries- </a:t>
            </a:r>
            <a:r>
              <a:rPr lang="en-US" err="1"/>
              <a:t>ocial</a:t>
            </a:r>
            <a:r>
              <a:rPr lang="en-US"/>
              <a:t>, cultural, personal, and medical issues may cause or contribute to origins of a conflict. In the example above, were the shop-keeper described as a Muslim woman who wore a hijab and the petty thief as a White male, but no mention was made about the White male making derogatory comments, an astute officer would follow lines of enquiry to investigate whether race, ethnicity, religion, or gender were factors in the conflict and offence (see 11.5.2 and Chapter 19). In making these enquiries, the investigating officer in the example above would need to be sure to employ appropriate and effective interpersonal communication with all parties (victim, suspect, and witnesses), by observing non-verbal communication and engaging in active listening. See Chapter 8 for more on communication skills in policing.</a:t>
            </a:r>
          </a:p>
          <a:p>
            <a:r>
              <a:rPr lang="en-US"/>
              <a:t> </a:t>
            </a:r>
          </a:p>
          <a:p>
            <a:r>
              <a:rPr lang="en-US"/>
              <a:t>The officer’s enquiries would likely examine whether race, ethnicity, religion, or gender were causal or contributing factors of the conflict and offence. A causal factor means that an event occurred because of something else, whereas a contributing factor means that a combination of factors led to the event. Differences, predispositions, and influences may also be factors (either as causal or contributory) in a conflict, these may be particularly relevant in group-related conflict. For example, a group from one </a:t>
            </a:r>
            <a:r>
              <a:rPr lang="en-US" err="1"/>
              <a:t>neighbourhood</a:t>
            </a:r>
            <a:r>
              <a:rPr lang="en-US"/>
              <a:t> may be predisposed to be hostile, and therefore more likely to engage in conflict, towards another </a:t>
            </a:r>
            <a:r>
              <a:rPr lang="en-US" err="1"/>
              <a:t>neighbourhood</a:t>
            </a:r>
            <a:r>
              <a:rPr lang="en-US"/>
              <a:t> group. As a police officer engaging with residents in these communities and taking the partnership approach (see 11.4), it would be important to be aware of these predispositions so that you can assess risk appropriately, pre-empt potential conflict, and avoid an escalation of the conflict, while protecting vulnerable people.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9BA293D-9A7B-43CA-94CE-9B9291AB85F9}" type="slidenum">
              <a:rPr lang="en-US"/>
              <a:t>13</a:t>
            </a:fld>
            <a:endParaRPr lang="en-US"/>
          </a:p>
        </p:txBody>
      </p:sp>
    </p:spTree>
    <p:extLst>
      <p:ext uri="{BB962C8B-B14F-4D97-AF65-F5344CB8AC3E}">
        <p14:creationId xmlns:p14="http://schemas.microsoft.com/office/powerpoint/2010/main" val="743005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Bail had been used much less frequently in recent years and under the terms of the Policing and Crime Act 2017 there was a general presumption of release without bail (Release Under Investigation (RUI))</a:t>
            </a:r>
          </a:p>
        </p:txBody>
      </p:sp>
      <p:sp>
        <p:nvSpPr>
          <p:cNvPr id="4" name="Slide Number Placeholder 3"/>
          <p:cNvSpPr>
            <a:spLocks noGrp="1"/>
          </p:cNvSpPr>
          <p:nvPr>
            <p:ph type="sldNum" sz="quarter" idx="5"/>
          </p:nvPr>
        </p:nvSpPr>
        <p:spPr/>
        <p:txBody>
          <a:bodyPr/>
          <a:lstStyle/>
          <a:p>
            <a:fld id="{89BA293D-9A7B-43CA-94CE-9B9291AB85F9}" type="slidenum">
              <a:rPr lang="en-US"/>
              <a:t>16</a:t>
            </a:fld>
            <a:endParaRPr lang="en-US"/>
          </a:p>
        </p:txBody>
      </p:sp>
    </p:spTree>
    <p:extLst>
      <p:ext uri="{BB962C8B-B14F-4D97-AF65-F5344CB8AC3E}">
        <p14:creationId xmlns:p14="http://schemas.microsoft.com/office/powerpoint/2010/main" val="1206337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most officers now proceed by inviting the suspect to a police station for a voluntary attendance interview unless there are pressing reasons to arrest, for example if the offender is drunk and likely to become violent.</a:t>
            </a:r>
          </a:p>
        </p:txBody>
      </p:sp>
      <p:sp>
        <p:nvSpPr>
          <p:cNvPr id="4" name="Slide Number Placeholder 3"/>
          <p:cNvSpPr>
            <a:spLocks noGrp="1"/>
          </p:cNvSpPr>
          <p:nvPr>
            <p:ph type="sldNum" sz="quarter" idx="5"/>
          </p:nvPr>
        </p:nvSpPr>
        <p:spPr/>
        <p:txBody>
          <a:bodyPr/>
          <a:lstStyle/>
          <a:p>
            <a:fld id="{89BA293D-9A7B-43CA-94CE-9B9291AB85F9}" type="slidenum">
              <a:rPr lang="en-US"/>
              <a:t>19</a:t>
            </a:fld>
            <a:endParaRPr lang="en-US"/>
          </a:p>
        </p:txBody>
      </p:sp>
    </p:spTree>
    <p:extLst>
      <p:ext uri="{BB962C8B-B14F-4D97-AF65-F5344CB8AC3E}">
        <p14:creationId xmlns:p14="http://schemas.microsoft.com/office/powerpoint/2010/main" val="3208900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1984/60/section/37" TargetMode="External"/><Relationship Id="rId2" Type="http://schemas.openxmlformats.org/officeDocument/2006/relationships/hyperlink" Target="https://www.legislation.gov.uk/ukpga/1984/60/section/34"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yjlc.uk/resources/legal-terms-z/bai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54296" y="640080"/>
            <a:ext cx="6894576" cy="3566160"/>
          </a:xfrm>
        </p:spPr>
        <p:txBody>
          <a:bodyPr anchor="b">
            <a:normAutofit/>
          </a:bodyPr>
          <a:lstStyle/>
          <a:p>
            <a:pPr algn="l"/>
            <a:r>
              <a:rPr lang="en-US" sz="6100" dirty="0"/>
              <a:t>Understanding the role of  police constable </a:t>
            </a:r>
            <a:br>
              <a:rPr lang="en-US" sz="6100" dirty="0"/>
            </a:br>
            <a:r>
              <a:rPr lang="en-US" sz="6100" dirty="0"/>
              <a:t>(BMPL4019a)</a:t>
            </a:r>
          </a:p>
        </p:txBody>
      </p:sp>
      <p:sp>
        <p:nvSpPr>
          <p:cNvPr id="3" name="Subtitle 2"/>
          <p:cNvSpPr>
            <a:spLocks noGrp="1"/>
          </p:cNvSpPr>
          <p:nvPr>
            <p:ph type="subTitle" idx="1"/>
          </p:nvPr>
        </p:nvSpPr>
        <p:spPr>
          <a:xfrm>
            <a:off x="4654296" y="4636008"/>
            <a:ext cx="6894576" cy="1572768"/>
          </a:xfrm>
        </p:spPr>
        <p:txBody>
          <a:bodyPr vert="horz" lIns="91440" tIns="45720" rIns="91440" bIns="45720" rtlCol="0">
            <a:normAutofit/>
          </a:bodyPr>
          <a:lstStyle/>
          <a:p>
            <a:pPr algn="l"/>
            <a:endParaRPr lang="en-US" dirty="0"/>
          </a:p>
        </p:txBody>
      </p:sp>
      <p:pic>
        <p:nvPicPr>
          <p:cNvPr id="20" name="Picture 19">
            <a:extLst>
              <a:ext uri="{FF2B5EF4-FFF2-40B4-BE49-F238E27FC236}">
                <a16:creationId xmlns:a16="http://schemas.microsoft.com/office/drawing/2014/main" id="{C3ED3FD1-F87B-CA3A-7D6B-044AAFFE71C4}"/>
              </a:ext>
            </a:extLst>
          </p:cNvPr>
          <p:cNvPicPr>
            <a:picLocks noChangeAspect="1"/>
          </p:cNvPicPr>
          <p:nvPr/>
        </p:nvPicPr>
        <p:blipFill rotWithShape="1">
          <a:blip r:embed="rId2"/>
          <a:srcRect l="36556" r="32304" b="6250"/>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83619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D7B65-914A-F97B-8DB2-35EA1886F0D3}"/>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Custody</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topwatch Icon Vector Art, Icons, and ...">
            <a:extLst>
              <a:ext uri="{FF2B5EF4-FFF2-40B4-BE49-F238E27FC236}">
                <a16:creationId xmlns:a16="http://schemas.microsoft.com/office/drawing/2014/main" id="{D5ADBAD4-58C2-B3A7-5E88-B5CAECB41EBB}"/>
              </a:ext>
            </a:extLst>
          </p:cNvPr>
          <p:cNvPicPr>
            <a:picLocks noGrp="1" noChangeAspect="1"/>
          </p:cNvPicPr>
          <p:nvPr>
            <p:ph idx="1"/>
          </p:nvPr>
        </p:nvPicPr>
        <p:blipFill>
          <a:blip r:embed="rId2"/>
          <a:srcRect t="302"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86725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E2E81-1928-97AE-47CB-FD1434F153BA}"/>
              </a:ext>
            </a:extLst>
          </p:cNvPr>
          <p:cNvSpPr>
            <a:spLocks noGrp="1"/>
          </p:cNvSpPr>
          <p:nvPr>
            <p:ph type="title"/>
          </p:nvPr>
        </p:nvSpPr>
        <p:spPr>
          <a:xfrm>
            <a:off x="686834" y="1153572"/>
            <a:ext cx="3200400" cy="4461163"/>
          </a:xfrm>
        </p:spPr>
        <p:txBody>
          <a:bodyPr>
            <a:normAutofit/>
          </a:bodyPr>
          <a:lstStyle/>
          <a:p>
            <a:r>
              <a:rPr lang="en-US">
                <a:solidFill>
                  <a:srgbClr val="FFFFFF"/>
                </a:solidFill>
              </a:rPr>
              <a:t>Custody clock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93AC0-ECE0-DF23-ED6C-872D3EF59F5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precise time that the custody officer </a:t>
            </a:r>
            <a:r>
              <a:rPr lang="en-US" err="1">
                <a:ea typeface="+mn-lt"/>
                <a:cs typeface="+mn-lt"/>
              </a:rPr>
              <a:t>authorises</a:t>
            </a:r>
            <a:r>
              <a:rPr lang="en-US">
                <a:ea typeface="+mn-lt"/>
                <a:cs typeface="+mn-lt"/>
              </a:rPr>
              <a:t> the detention is called the ‘</a:t>
            </a:r>
            <a:r>
              <a:rPr lang="en-US" err="1">
                <a:ea typeface="+mn-lt"/>
                <a:cs typeface="+mn-lt"/>
              </a:rPr>
              <a:t>authorised</a:t>
            </a:r>
            <a:r>
              <a:rPr lang="en-US">
                <a:ea typeface="+mn-lt"/>
                <a:cs typeface="+mn-lt"/>
              </a:rPr>
              <a:t> time’ (s 41(2) of the PACE Act 1984).</a:t>
            </a:r>
          </a:p>
          <a:p>
            <a:r>
              <a:rPr lang="en-US">
                <a:ea typeface="+mn-lt"/>
                <a:cs typeface="+mn-lt"/>
              </a:rPr>
              <a:t>The need for continued detention will be reviewed not more than six hours after the ‘</a:t>
            </a:r>
            <a:r>
              <a:rPr lang="en-US" err="1">
                <a:ea typeface="+mn-lt"/>
                <a:cs typeface="+mn-lt"/>
              </a:rPr>
              <a:t>authorised</a:t>
            </a:r>
            <a:r>
              <a:rPr lang="en-US">
                <a:ea typeface="+mn-lt"/>
                <a:cs typeface="+mn-lt"/>
              </a:rPr>
              <a:t> time’ and further reviews will be conducted at nine-hourly intervals after that.</a:t>
            </a:r>
          </a:p>
          <a:p>
            <a:r>
              <a:rPr lang="en-US"/>
              <a:t>Custody time limits are in place to safeguard people.</a:t>
            </a:r>
          </a:p>
          <a:p>
            <a:endParaRPr lang="en-US"/>
          </a:p>
        </p:txBody>
      </p:sp>
    </p:spTree>
    <p:extLst>
      <p:ext uri="{BB962C8B-B14F-4D97-AF65-F5344CB8AC3E}">
        <p14:creationId xmlns:p14="http://schemas.microsoft.com/office/powerpoint/2010/main" val="330833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34B8E-5E36-6CD3-4322-AC6CD1397F84}"/>
              </a:ext>
            </a:extLst>
          </p:cNvPr>
          <p:cNvSpPr>
            <a:spLocks noGrp="1"/>
          </p:cNvSpPr>
          <p:nvPr>
            <p:ph type="title"/>
          </p:nvPr>
        </p:nvSpPr>
        <p:spPr>
          <a:xfrm>
            <a:off x="572493" y="238539"/>
            <a:ext cx="11018520" cy="1434415"/>
          </a:xfrm>
        </p:spPr>
        <p:txBody>
          <a:bodyPr anchor="b">
            <a:normAutofit/>
          </a:bodyPr>
          <a:lstStyle/>
          <a:p>
            <a:r>
              <a:rPr lang="en-US" sz="5400"/>
              <a:t>Time limits (PACE)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BFAC8C-CB00-702D-6FCC-575E58D29647}"/>
              </a:ext>
            </a:extLst>
          </p:cNvPr>
          <p:cNvSpPr>
            <a:spLocks noGrp="1"/>
          </p:cNvSpPr>
          <p:nvPr>
            <p:ph idx="1"/>
          </p:nvPr>
        </p:nvSpPr>
        <p:spPr>
          <a:xfrm>
            <a:off x="572493" y="2071316"/>
            <a:ext cx="8494984" cy="4119172"/>
          </a:xfrm>
        </p:spPr>
        <p:txBody>
          <a:bodyPr vert="horz" lIns="91440" tIns="45720" rIns="91440" bIns="45720" rtlCol="0" anchor="t">
            <a:noAutofit/>
          </a:bodyPr>
          <a:lstStyle/>
          <a:p>
            <a:pPr marL="0" indent="0">
              <a:buNone/>
            </a:pPr>
            <a:r>
              <a:rPr lang="en-US" sz="2000" b="1">
                <a:latin typeface="Aptos"/>
              </a:rPr>
              <a:t>Up to 24 hours</a:t>
            </a:r>
          </a:p>
          <a:p>
            <a:r>
              <a:rPr lang="en-US" sz="2000">
                <a:latin typeface="Aptos"/>
              </a:rPr>
              <a:t>After being arrested, the police can detain in custody without charge, for a period up to 24 hours. The clock starts ticking in custody from either the moment of arrest, or the time of arrival at the police station, depending on which happens first.</a:t>
            </a:r>
          </a:p>
          <a:p>
            <a:pPr marL="0" indent="0">
              <a:buNone/>
            </a:pPr>
            <a:r>
              <a:rPr lang="en-US" sz="2000" b="1">
                <a:latin typeface="Aptos"/>
              </a:rPr>
              <a:t>Up to 36 hours</a:t>
            </a:r>
          </a:p>
          <a:p>
            <a:r>
              <a:rPr lang="en-US" sz="2000">
                <a:latin typeface="Aptos"/>
              </a:rPr>
              <a:t>If the police wish to hold a suspect beyond this 24-hour period, they must secure the permission of a police officer with the rank of superintendent or above. This permission must be given before the expiration of the initial 24-hour period of detention. If the extension is </a:t>
            </a:r>
            <a:r>
              <a:rPr lang="en-US" sz="2000" err="1">
                <a:latin typeface="Aptos"/>
              </a:rPr>
              <a:t>authorised</a:t>
            </a:r>
            <a:r>
              <a:rPr lang="en-US" sz="2000">
                <a:latin typeface="Aptos"/>
              </a:rPr>
              <a:t> after this period has expired, it is unlawful.</a:t>
            </a:r>
          </a:p>
          <a:p>
            <a:pPr marL="0" indent="0">
              <a:buNone/>
            </a:pPr>
            <a:endParaRPr lang="en-US" sz="1000">
              <a:latin typeface="Raleway"/>
            </a:endParaRPr>
          </a:p>
        </p:txBody>
      </p:sp>
      <p:pic>
        <p:nvPicPr>
          <p:cNvPr id="5" name="Content Placeholder 3" descr="Stopwatch Icon Vector Art, Icons, and ...">
            <a:extLst>
              <a:ext uri="{FF2B5EF4-FFF2-40B4-BE49-F238E27FC236}">
                <a16:creationId xmlns:a16="http://schemas.microsoft.com/office/drawing/2014/main" id="{560D703D-0AF9-2188-201A-ED389B3CEC7C}"/>
              </a:ext>
            </a:extLst>
          </p:cNvPr>
          <p:cNvPicPr>
            <a:picLocks noChangeAspect="1"/>
          </p:cNvPicPr>
          <p:nvPr/>
        </p:nvPicPr>
        <p:blipFill>
          <a:blip r:embed="rId2"/>
          <a:srcRect l="2085" r="1712" b="2"/>
          <a:stretch/>
        </p:blipFill>
        <p:spPr>
          <a:xfrm>
            <a:off x="9179063" y="2722111"/>
            <a:ext cx="2520038" cy="2654891"/>
          </a:xfrm>
          <a:prstGeom prst="rect">
            <a:avLst/>
          </a:prstGeom>
        </p:spPr>
      </p:pic>
    </p:spTree>
    <p:extLst>
      <p:ext uri="{BB962C8B-B14F-4D97-AF65-F5344CB8AC3E}">
        <p14:creationId xmlns:p14="http://schemas.microsoft.com/office/powerpoint/2010/main" val="2014032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9A0CA-FA63-42D4-CACE-18A1BEA78A79}"/>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8B3ACB-786A-39BD-9183-0AC764438AB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t>Up to 72 hours</a:t>
            </a:r>
            <a:endParaRPr lang="en-US" sz="2000"/>
          </a:p>
          <a:p>
            <a:r>
              <a:rPr lang="en-US" sz="2000"/>
              <a:t>To extend a suspect’s period in detention beyond 36 hours, for a period up to 72 hours, a </a:t>
            </a:r>
            <a:r>
              <a:rPr lang="en-US" sz="2000" b="1"/>
              <a:t>warrant </a:t>
            </a:r>
            <a:r>
              <a:rPr lang="en-US" sz="2000"/>
              <a:t>for further detention must be secured by the Crown. This is done by way of proceedings at a magistrates’ court. This decision must be handed down before the expiry of the initial 36-hour detention period, and the warrant may not exceed an additional 36-hour detention without charge.</a:t>
            </a:r>
          </a:p>
          <a:p>
            <a:r>
              <a:rPr lang="en-US" sz="2000" b="1"/>
              <a:t>Up to 96 hours</a:t>
            </a:r>
            <a:endParaRPr lang="en-US" sz="2000"/>
          </a:p>
          <a:p>
            <a:r>
              <a:rPr lang="en-US" sz="2000"/>
              <a:t>For the most serious crimes including murder, the police may apply to hold a suspect for between 36 and 96 hours, subject to the approval of a magistrates’ court, who must believe that there are reasonable grounds for continued detention. </a:t>
            </a:r>
          </a:p>
          <a:p>
            <a:r>
              <a:rPr lang="en-US" sz="2000" b="1"/>
              <a:t>For terrorism charges, a suspect can be held for up to 14 days without receiving an official charge.</a:t>
            </a:r>
            <a:endParaRPr lang="en-US" sz="2000"/>
          </a:p>
          <a:p>
            <a:endParaRPr lang="en-US" sz="2000"/>
          </a:p>
        </p:txBody>
      </p:sp>
    </p:spTree>
    <p:extLst>
      <p:ext uri="{BB962C8B-B14F-4D97-AF65-F5344CB8AC3E}">
        <p14:creationId xmlns:p14="http://schemas.microsoft.com/office/powerpoint/2010/main" val="108058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5400" b="1">
                <a:latin typeface="+mj-lt"/>
                <a:ea typeface="+mj-ea"/>
                <a:cs typeface="+mj-cs"/>
              </a:rPr>
              <a:t>Prisoner Rights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640080" y="2872899"/>
            <a:ext cx="4243589" cy="33206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ct val="50000"/>
              </a:spcBef>
            </a:pPr>
            <a:endParaRPr lang="en-US" altLang="en-US" sz="2200"/>
          </a:p>
          <a:p>
            <a:pPr indent="-228600">
              <a:lnSpc>
                <a:spcPct val="90000"/>
              </a:lnSpc>
              <a:spcBef>
                <a:spcPct val="50000"/>
              </a:spcBef>
            </a:pPr>
            <a:r>
              <a:rPr lang="en-US" altLang="en-US" sz="2200"/>
              <a:t>Right to free independent legal advice and consult with a solicitor</a:t>
            </a:r>
          </a:p>
          <a:p>
            <a:pPr indent="-228600">
              <a:lnSpc>
                <a:spcPct val="90000"/>
              </a:lnSpc>
              <a:spcBef>
                <a:spcPct val="50000"/>
              </a:spcBef>
            </a:pPr>
            <a:r>
              <a:rPr lang="en-US" sz="2200"/>
              <a:t>Right to have somebody informed of their arrest</a:t>
            </a:r>
            <a:endParaRPr lang="en-US" altLang="en-US" sz="2200"/>
          </a:p>
          <a:p>
            <a:pPr indent="-228600">
              <a:lnSpc>
                <a:spcPct val="90000"/>
              </a:lnSpc>
              <a:spcBef>
                <a:spcPct val="50000"/>
              </a:spcBef>
            </a:pPr>
            <a:r>
              <a:rPr lang="en-US" altLang="en-US" sz="2200"/>
              <a:t>Right to consult the codes of practice</a:t>
            </a:r>
          </a:p>
        </p:txBody>
      </p:sp>
      <p:pic>
        <p:nvPicPr>
          <p:cNvPr id="2" name="Picture 1" descr="police cells for male prisoners ...">
            <a:extLst>
              <a:ext uri="{FF2B5EF4-FFF2-40B4-BE49-F238E27FC236}">
                <a16:creationId xmlns:a16="http://schemas.microsoft.com/office/drawing/2014/main" id="{A0B053FA-838E-6F09-C5B4-824B16817411}"/>
              </a:ext>
            </a:extLst>
          </p:cNvPr>
          <p:cNvPicPr>
            <a:picLocks noChangeAspect="1"/>
          </p:cNvPicPr>
          <p:nvPr/>
        </p:nvPicPr>
        <p:blipFill>
          <a:blip r:embed="rId3"/>
          <a:srcRect t="302"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2F109-FA2A-85BF-2516-F9B57D572A3C}"/>
              </a:ext>
            </a:extLst>
          </p:cNvPr>
          <p:cNvSpPr>
            <a:spLocks noGrp="1"/>
          </p:cNvSpPr>
          <p:nvPr>
            <p:ph type="title"/>
          </p:nvPr>
        </p:nvSpPr>
        <p:spPr>
          <a:xfrm>
            <a:off x="686834" y="1153572"/>
            <a:ext cx="3200400" cy="4461163"/>
          </a:xfrm>
        </p:spPr>
        <p:txBody>
          <a:bodyPr>
            <a:normAutofit/>
          </a:bodyPr>
          <a:lstStyle/>
          <a:p>
            <a:r>
              <a:rPr lang="en-US">
                <a:solidFill>
                  <a:srgbClr val="FFFFFF"/>
                </a:solidFill>
              </a:rPr>
              <a:t>Managing conflict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396E2E-45A1-6561-57BA-D00359CE310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Managing conflict appropriately and effectively is an essential skill in a police officer’s arsenal and can literally save a person’s life, including your own. </a:t>
            </a:r>
          </a:p>
          <a:p>
            <a:r>
              <a:rPr lang="en-US">
                <a:ea typeface="+mn-lt"/>
                <a:cs typeface="+mn-lt"/>
              </a:rPr>
              <a:t>Beyond being operationally effective, ‘Managing Conflict in a Professional Policing Context’ is also a named Area of Operational Competence required to achieve Full Operational Competence (FOC).</a:t>
            </a:r>
            <a:endParaRPr lang="en-US"/>
          </a:p>
        </p:txBody>
      </p:sp>
    </p:spTree>
    <p:extLst>
      <p:ext uri="{BB962C8B-B14F-4D97-AF65-F5344CB8AC3E}">
        <p14:creationId xmlns:p14="http://schemas.microsoft.com/office/powerpoint/2010/main" val="3044373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D401D-8E2A-F09B-E20C-D4CF69D467C4}"/>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Conflict management and policing principles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E8883D-5336-FF69-EC96-6343B11307C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Appropriate and effective conflict management is a vital part of achieving the public’s consent to exercise policing authority, and ensure procedural justice. </a:t>
            </a:r>
          </a:p>
          <a:p>
            <a:r>
              <a:rPr lang="en-US">
                <a:ea typeface="+mn-lt"/>
                <a:cs typeface="+mn-lt"/>
              </a:rPr>
              <a:t>For example, a member of the public who witnesses a police officer see red in a conflict and use force inappropriately, or even get into a screaming-match with another person.</a:t>
            </a:r>
          </a:p>
          <a:p>
            <a:r>
              <a:rPr lang="en-US">
                <a:ea typeface="+mn-lt"/>
                <a:cs typeface="+mn-lt"/>
              </a:rPr>
              <a:t>What</a:t>
            </a:r>
            <a:r>
              <a:rPr lang="en-US"/>
              <a:t> impact could this experience have on the public?</a:t>
            </a:r>
          </a:p>
        </p:txBody>
      </p:sp>
    </p:spTree>
    <p:extLst>
      <p:ext uri="{BB962C8B-B14F-4D97-AF65-F5344CB8AC3E}">
        <p14:creationId xmlns:p14="http://schemas.microsoft.com/office/powerpoint/2010/main" val="689688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diagram of a diagram&#10;&#10;Description automatically generated">
            <a:extLst>
              <a:ext uri="{FF2B5EF4-FFF2-40B4-BE49-F238E27FC236}">
                <a16:creationId xmlns:a16="http://schemas.microsoft.com/office/drawing/2014/main" id="{0C64BCEF-90D6-E985-013F-8970D6DB52F3}"/>
              </a:ext>
            </a:extLst>
          </p:cNvPr>
          <p:cNvPicPr>
            <a:picLocks noGrp="1" noChangeAspect="1"/>
          </p:cNvPicPr>
          <p:nvPr>
            <p:ph idx="1"/>
          </p:nvPr>
        </p:nvPicPr>
        <p:blipFill>
          <a:blip r:embed="rId2"/>
          <a:srcRect l="1315"/>
          <a:stretch/>
        </p:blipFill>
        <p:spPr>
          <a:xfrm>
            <a:off x="20" y="1282"/>
            <a:ext cx="12191980" cy="6856718"/>
          </a:xfrm>
          <a:prstGeom prst="rect">
            <a:avLst/>
          </a:prstGeom>
        </p:spPr>
      </p:pic>
    </p:spTree>
    <p:extLst>
      <p:ext uri="{BB962C8B-B14F-4D97-AF65-F5344CB8AC3E}">
        <p14:creationId xmlns:p14="http://schemas.microsoft.com/office/powerpoint/2010/main" val="3692888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9" descr="A diagram of a group of people&#10;&#10;Description automatically generated">
            <a:extLst>
              <a:ext uri="{FF2B5EF4-FFF2-40B4-BE49-F238E27FC236}">
                <a16:creationId xmlns:a16="http://schemas.microsoft.com/office/drawing/2014/main" id="{CD561007-782D-E34A-7C48-3618DC7367B9}"/>
              </a:ext>
            </a:extLst>
          </p:cNvPr>
          <p:cNvPicPr>
            <a:picLocks noGrp="1" noChangeAspect="1"/>
          </p:cNvPicPr>
          <p:nvPr>
            <p:ph idx="1"/>
          </p:nvPr>
        </p:nvPicPr>
        <p:blipFill>
          <a:blip r:embed="rId2"/>
          <a:srcRect b="1765"/>
          <a:stretch/>
        </p:blipFill>
        <p:spPr>
          <a:xfrm>
            <a:off x="20" y="1282"/>
            <a:ext cx="12191980" cy="6856718"/>
          </a:xfrm>
          <a:prstGeom prst="rect">
            <a:avLst/>
          </a:prstGeom>
        </p:spPr>
      </p:pic>
      <p:sp>
        <p:nvSpPr>
          <p:cNvPr id="13" name="Rectangle: Rounded Corners 12">
            <a:extLst>
              <a:ext uri="{FF2B5EF4-FFF2-40B4-BE49-F238E27FC236}">
                <a16:creationId xmlns:a16="http://schemas.microsoft.com/office/drawing/2014/main" id="{E8503D61-61BB-D3C2-E98D-6511456AC3DA}"/>
              </a:ext>
            </a:extLst>
          </p:cNvPr>
          <p:cNvSpPr/>
          <p:nvPr/>
        </p:nvSpPr>
        <p:spPr>
          <a:xfrm>
            <a:off x="9281351" y="6187567"/>
            <a:ext cx="2478445" cy="649523"/>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7642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02C9E-3F1D-EACC-9157-EECE88782982}"/>
              </a:ext>
            </a:extLst>
          </p:cNvPr>
          <p:cNvSpPr>
            <a:spLocks noGrp="1"/>
          </p:cNvSpPr>
          <p:nvPr>
            <p:ph type="title"/>
          </p:nvPr>
        </p:nvSpPr>
        <p:spPr/>
        <p:txBody>
          <a:bodyPr/>
          <a:lstStyle/>
          <a:p>
            <a:r>
              <a:rPr lang="en-US"/>
              <a:t>Origins of conflict</a:t>
            </a:r>
          </a:p>
        </p:txBody>
      </p:sp>
      <p:sp>
        <p:nvSpPr>
          <p:cNvPr id="3" name="Content Placeholder 2">
            <a:extLst>
              <a:ext uri="{FF2B5EF4-FFF2-40B4-BE49-F238E27FC236}">
                <a16:creationId xmlns:a16="http://schemas.microsoft.com/office/drawing/2014/main" id="{0C8DEA22-15C2-4FAA-D5AB-76156B1A0169}"/>
              </a:ext>
            </a:extLst>
          </p:cNvPr>
          <p:cNvSpPr>
            <a:spLocks noGrp="1"/>
          </p:cNvSpPr>
          <p:nvPr>
            <p:ph idx="1"/>
          </p:nvPr>
        </p:nvSpPr>
        <p:spPr/>
        <p:txBody>
          <a:bodyPr vert="horz" lIns="91440" tIns="45720" rIns="91440" bIns="45720" rtlCol="0" anchor="t">
            <a:normAutofit/>
          </a:bodyPr>
          <a:lstStyle/>
          <a:p>
            <a:r>
              <a:rPr lang="en-US">
                <a:ea typeface="+mn-lt"/>
                <a:cs typeface="+mn-lt"/>
              </a:rPr>
              <a:t>The officer’s initial goal in responding to a conflict is to understand what is causing the conflict in the first place.</a:t>
            </a:r>
          </a:p>
          <a:p>
            <a:r>
              <a:rPr lang="en-US">
                <a:ea typeface="+mn-lt"/>
                <a:cs typeface="+mn-lt"/>
              </a:rPr>
              <a:t>In some situations, the spark of a conflict is irrelevant or appears trivial because the conflict is about a wider, perhaps less immediately apparent, issue. </a:t>
            </a:r>
            <a:endParaRPr lang="en-US"/>
          </a:p>
          <a:p>
            <a:endParaRPr lang="en-US"/>
          </a:p>
          <a:p>
            <a:r>
              <a:rPr lang="en-US"/>
              <a:t>Can you think of any examples?</a:t>
            </a:r>
          </a:p>
          <a:p>
            <a:endParaRPr lang="en-US"/>
          </a:p>
        </p:txBody>
      </p:sp>
    </p:spTree>
    <p:extLst>
      <p:ext uri="{BB962C8B-B14F-4D97-AF65-F5344CB8AC3E}">
        <p14:creationId xmlns:p14="http://schemas.microsoft.com/office/powerpoint/2010/main" val="554631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BE146-361F-1558-17F0-A41436C5B789}"/>
              </a:ext>
            </a:extLst>
          </p:cNvPr>
          <p:cNvSpPr>
            <a:spLocks noGrp="1"/>
          </p:cNvSpPr>
          <p:nvPr>
            <p:ph type="title"/>
          </p:nvPr>
        </p:nvSpPr>
        <p:spPr>
          <a:xfrm>
            <a:off x="1156851" y="637763"/>
            <a:ext cx="2910051" cy="5576768"/>
          </a:xfrm>
        </p:spPr>
        <p:txBody>
          <a:bodyPr anchor="t">
            <a:normAutofit/>
          </a:bodyPr>
          <a:lstStyle/>
          <a:p>
            <a:r>
              <a:rPr lang="en-US" sz="4800">
                <a:solidFill>
                  <a:schemeClr val="bg1"/>
                </a:solidFill>
              </a:rPr>
              <a:t>Example</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uslim shop keeper notices regular ...">
            <a:extLst>
              <a:ext uri="{FF2B5EF4-FFF2-40B4-BE49-F238E27FC236}">
                <a16:creationId xmlns:a16="http://schemas.microsoft.com/office/drawing/2014/main" id="{9C9639F1-3374-374B-4D9E-FD14D4287064}"/>
              </a:ext>
            </a:extLst>
          </p:cNvPr>
          <p:cNvPicPr>
            <a:picLocks noChangeAspect="1"/>
          </p:cNvPicPr>
          <p:nvPr/>
        </p:nvPicPr>
        <p:blipFill>
          <a:blip r:embed="rId3"/>
          <a:stretch>
            <a:fillRect/>
          </a:stretch>
        </p:blipFill>
        <p:spPr>
          <a:xfrm>
            <a:off x="5452937" y="637762"/>
            <a:ext cx="5566896" cy="2927110"/>
          </a:xfrm>
          <a:prstGeom prst="rect">
            <a:avLst/>
          </a:prstGeom>
        </p:spPr>
      </p:pic>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7508B-2340-41F8-80DF-EE363CF1AF34}"/>
              </a:ext>
            </a:extLst>
          </p:cNvPr>
          <p:cNvSpPr>
            <a:spLocks noGrp="1"/>
          </p:cNvSpPr>
          <p:nvPr>
            <p:ph idx="1"/>
          </p:nvPr>
        </p:nvSpPr>
        <p:spPr>
          <a:xfrm>
            <a:off x="5439965" y="4212709"/>
            <a:ext cx="5605390" cy="2001821"/>
          </a:xfrm>
        </p:spPr>
        <p:txBody>
          <a:bodyPr vert="horz" lIns="91440" tIns="45720" rIns="91440" bIns="45720" rtlCol="0">
            <a:normAutofit/>
          </a:bodyPr>
          <a:lstStyle/>
          <a:p>
            <a:pPr marL="0" indent="0">
              <a:buNone/>
            </a:pPr>
            <a:r>
              <a:rPr lang="en-US" sz="1800"/>
              <a:t>Shop keeper</a:t>
            </a:r>
          </a:p>
          <a:p>
            <a:pPr marL="0" indent="0">
              <a:buNone/>
            </a:pPr>
            <a:endParaRPr lang="en-US" sz="1800"/>
          </a:p>
        </p:txBody>
      </p:sp>
    </p:spTree>
    <p:extLst>
      <p:ext uri="{BB962C8B-B14F-4D97-AF65-F5344CB8AC3E}">
        <p14:creationId xmlns:p14="http://schemas.microsoft.com/office/powerpoint/2010/main" val="171687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18FF3-FF0A-4F99-2855-A297B3ABE328}"/>
              </a:ext>
            </a:extLst>
          </p:cNvPr>
          <p:cNvSpPr>
            <a:spLocks noGrp="1"/>
          </p:cNvSpPr>
          <p:nvPr>
            <p:ph type="title"/>
          </p:nvPr>
        </p:nvSpPr>
        <p:spPr>
          <a:xfrm>
            <a:off x="640080" y="325369"/>
            <a:ext cx="4368602" cy="1956841"/>
          </a:xfrm>
        </p:spPr>
        <p:txBody>
          <a:bodyPr anchor="b">
            <a:normAutofit/>
          </a:bodyPr>
          <a:lstStyle/>
          <a:p>
            <a:r>
              <a:rPr lang="en-US" sz="5400"/>
              <a:t>Origins of conflict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87BE5E-0D85-48B8-08EF-5A88E3B4B0ED}"/>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mn-lt"/>
                <a:cs typeface="+mn-lt"/>
              </a:rPr>
              <a:t>Social, cultural, personal, and medical issues may cause or contribute to origins of a conflict.</a:t>
            </a:r>
          </a:p>
          <a:p>
            <a:r>
              <a:rPr lang="en-US" sz="2200"/>
              <a:t>Enquiries would need to be made.</a:t>
            </a:r>
          </a:p>
          <a:p>
            <a:endParaRPr lang="en-US" sz="2200"/>
          </a:p>
        </p:txBody>
      </p:sp>
      <p:pic>
        <p:nvPicPr>
          <p:cNvPr id="5" name="Picture 4" descr="Colorful carved figures of humans">
            <a:extLst>
              <a:ext uri="{FF2B5EF4-FFF2-40B4-BE49-F238E27FC236}">
                <a16:creationId xmlns:a16="http://schemas.microsoft.com/office/drawing/2014/main" id="{3C4E5774-2F7C-7C36-74DE-FC0C49940260}"/>
              </a:ext>
            </a:extLst>
          </p:cNvPr>
          <p:cNvPicPr>
            <a:picLocks noChangeAspect="1"/>
          </p:cNvPicPr>
          <p:nvPr/>
        </p:nvPicPr>
        <p:blipFill>
          <a:blip r:embed="rId3"/>
          <a:srcRect l="14675" r="13862" b="-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23264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46E8B-6107-765F-1B1B-E3D7F86781FB}"/>
              </a:ext>
            </a:extLst>
          </p:cNvPr>
          <p:cNvSpPr>
            <a:spLocks noGrp="1"/>
          </p:cNvSpPr>
          <p:nvPr>
            <p:ph type="title"/>
          </p:nvPr>
        </p:nvSpPr>
        <p:spPr>
          <a:xfrm>
            <a:off x="686834" y="591344"/>
            <a:ext cx="3200400" cy="5585619"/>
          </a:xfrm>
        </p:spPr>
        <p:txBody>
          <a:bodyPr>
            <a:normAutofit/>
          </a:bodyPr>
          <a:lstStyle/>
          <a:p>
            <a:r>
              <a:rPr lang="en-US">
                <a:solidFill>
                  <a:srgbClr val="FFFFFF"/>
                </a:solidFill>
              </a:rPr>
              <a:t>Negotiation- (MOREPIES)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50995B-8A4B-C12C-931F-D81855FD905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b="1">
                <a:ea typeface="+mn-lt"/>
                <a:cs typeface="+mn-lt"/>
              </a:rPr>
              <a:t>M</a:t>
            </a:r>
            <a:r>
              <a:rPr lang="en-US" sz="1500">
                <a:ea typeface="+mn-lt"/>
                <a:cs typeface="+mn-lt"/>
              </a:rPr>
              <a:t>inimal Encouragers—using verbal and non-verbal communication: use single or double words to show you have heard what has been said (not ‘okay’ as this could be construed as you agreeing to something) and a nod of the head.</a:t>
            </a:r>
            <a:endParaRPr lang="en-US" sz="1500"/>
          </a:p>
          <a:p>
            <a:r>
              <a:rPr lang="en-US" sz="1500" b="1">
                <a:ea typeface="+mn-lt"/>
                <a:cs typeface="+mn-lt"/>
              </a:rPr>
              <a:t>O</a:t>
            </a:r>
            <a:r>
              <a:rPr lang="en-US" sz="1500">
                <a:ea typeface="+mn-lt"/>
                <a:cs typeface="+mn-lt"/>
              </a:rPr>
              <a:t>pen questions—those that elicit a reply other than ‘no’ or ‘yes’, such as why, when, how, etc.</a:t>
            </a:r>
            <a:endParaRPr lang="en-US" sz="1500"/>
          </a:p>
          <a:p>
            <a:r>
              <a:rPr lang="en-US" sz="1500" b="1">
                <a:ea typeface="+mn-lt"/>
                <a:cs typeface="+mn-lt"/>
              </a:rPr>
              <a:t>R</a:t>
            </a:r>
            <a:r>
              <a:rPr lang="en-US" sz="1500">
                <a:ea typeface="+mn-lt"/>
                <a:cs typeface="+mn-lt"/>
              </a:rPr>
              <a:t>eflection—echo phrases used by the person; it demonstrates that you have listened to what they have said.</a:t>
            </a:r>
            <a:endParaRPr lang="en-US" sz="1500"/>
          </a:p>
          <a:p>
            <a:r>
              <a:rPr lang="en-US" sz="1500" b="1">
                <a:ea typeface="+mn-lt"/>
                <a:cs typeface="+mn-lt"/>
              </a:rPr>
              <a:t>E</a:t>
            </a:r>
            <a:r>
              <a:rPr lang="en-US" sz="1500">
                <a:ea typeface="+mn-lt"/>
                <a:cs typeface="+mn-lt"/>
              </a:rPr>
              <a:t>ffective pauses—this is hugely important, as it allows the person to disclose more or vent their anger, it also gives you thinking time and makes you appear confident.</a:t>
            </a:r>
            <a:endParaRPr lang="en-US" sz="1500"/>
          </a:p>
          <a:p>
            <a:r>
              <a:rPr lang="en-US" sz="1500" b="1">
                <a:ea typeface="+mn-lt"/>
                <a:cs typeface="+mn-lt"/>
              </a:rPr>
              <a:t>P</a:t>
            </a:r>
            <a:r>
              <a:rPr lang="en-US" sz="1500">
                <a:ea typeface="+mn-lt"/>
                <a:cs typeface="+mn-lt"/>
              </a:rPr>
              <a:t>araphrase—condense what has been said but in your own words to show that you have not only listened but understood what they have said. This allows them to challenge or correct you.</a:t>
            </a:r>
            <a:endParaRPr lang="en-US" sz="1500"/>
          </a:p>
          <a:p>
            <a:r>
              <a:rPr lang="en-US" sz="1500" b="1">
                <a:ea typeface="+mn-lt"/>
                <a:cs typeface="+mn-lt"/>
              </a:rPr>
              <a:t>‘I’</a:t>
            </a:r>
            <a:r>
              <a:rPr lang="en-US" sz="1500">
                <a:ea typeface="+mn-lt"/>
                <a:cs typeface="+mn-lt"/>
              </a:rPr>
              <a:t> messages—start your sentence with ‘I’ to make the message more personal and to build rapport.</a:t>
            </a:r>
            <a:endParaRPr lang="en-US" sz="1500"/>
          </a:p>
          <a:p>
            <a:r>
              <a:rPr lang="en-US" sz="1500" b="1">
                <a:ea typeface="+mn-lt"/>
                <a:cs typeface="+mn-lt"/>
              </a:rPr>
              <a:t>E</a:t>
            </a:r>
            <a:r>
              <a:rPr lang="en-US" sz="1500">
                <a:ea typeface="+mn-lt"/>
                <a:cs typeface="+mn-lt"/>
              </a:rPr>
              <a:t>motional labelling—‘You appear to be angry’ shows empathy.</a:t>
            </a:r>
            <a:endParaRPr lang="en-US" sz="1500"/>
          </a:p>
          <a:p>
            <a:r>
              <a:rPr lang="en-US" sz="1500" b="1">
                <a:ea typeface="+mn-lt"/>
                <a:cs typeface="+mn-lt"/>
              </a:rPr>
              <a:t>S</a:t>
            </a:r>
            <a:r>
              <a:rPr lang="en-US" sz="1500">
                <a:ea typeface="+mn-lt"/>
                <a:cs typeface="+mn-lt"/>
              </a:rPr>
              <a:t>ummary—conclude the negotiation by summarizing what has been said and agreed upon to cement the negotiation.</a:t>
            </a:r>
            <a:endParaRPr lang="en-US" sz="1500"/>
          </a:p>
        </p:txBody>
      </p:sp>
    </p:spTree>
    <p:extLst>
      <p:ext uri="{BB962C8B-B14F-4D97-AF65-F5344CB8AC3E}">
        <p14:creationId xmlns:p14="http://schemas.microsoft.com/office/powerpoint/2010/main" val="1307888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0F312-38A2-2426-7EBF-2B26D85401DC}"/>
              </a:ext>
            </a:extLst>
          </p:cNvPr>
          <p:cNvSpPr>
            <a:spLocks noGrp="1"/>
          </p:cNvSpPr>
          <p:nvPr>
            <p:ph type="title"/>
          </p:nvPr>
        </p:nvSpPr>
        <p:spPr>
          <a:xfrm>
            <a:off x="429768" y="411480"/>
            <a:ext cx="11201400" cy="1106424"/>
          </a:xfrm>
        </p:spPr>
        <p:txBody>
          <a:bodyPr>
            <a:normAutofit/>
          </a:bodyPr>
          <a:lstStyle/>
          <a:p>
            <a:r>
              <a:rPr lang="en-US" sz="3600"/>
              <a:t>Bail</a:t>
            </a:r>
          </a:p>
        </p:txBody>
      </p:sp>
      <p:sp>
        <p:nvSpPr>
          <p:cNvPr id="13" name="Rectangle 1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police bail">
            <a:extLst>
              <a:ext uri="{FF2B5EF4-FFF2-40B4-BE49-F238E27FC236}">
                <a16:creationId xmlns:a16="http://schemas.microsoft.com/office/drawing/2014/main" id="{92A9649E-CF7B-1904-892D-6150D96BBA61}"/>
              </a:ext>
            </a:extLst>
          </p:cNvPr>
          <p:cNvPicPr>
            <a:picLocks noChangeAspect="1"/>
          </p:cNvPicPr>
          <p:nvPr/>
        </p:nvPicPr>
        <p:blipFill>
          <a:blip r:embed="rId2"/>
          <a:stretch>
            <a:fillRect/>
          </a:stretch>
        </p:blipFill>
        <p:spPr>
          <a:xfrm>
            <a:off x="429768" y="1747518"/>
            <a:ext cx="6702552" cy="4460243"/>
          </a:xfrm>
          <a:prstGeom prst="rect">
            <a:avLst/>
          </a:prstGeom>
        </p:spPr>
      </p:pic>
      <p:sp useBgFill="1">
        <p:nvSpPr>
          <p:cNvPr id="15" name="Rectangle 1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8E74966-88CB-E805-8E8A-2C2912D57D1D}"/>
              </a:ext>
            </a:extLst>
          </p:cNvPr>
          <p:cNvSpPr>
            <a:spLocks noGrp="1"/>
          </p:cNvSpPr>
          <p:nvPr>
            <p:ph idx="1"/>
          </p:nvPr>
        </p:nvSpPr>
        <p:spPr>
          <a:xfrm>
            <a:off x="7938752" y="2020824"/>
            <a:ext cx="3455097" cy="3959352"/>
          </a:xfrm>
        </p:spPr>
        <p:txBody>
          <a:bodyPr anchor="ctr">
            <a:normAutofit/>
          </a:bodyPr>
          <a:lstStyle/>
          <a:p>
            <a:endParaRPr lang="en-US" sz="1800"/>
          </a:p>
        </p:txBody>
      </p:sp>
    </p:spTree>
    <p:extLst>
      <p:ext uri="{BB962C8B-B14F-4D97-AF65-F5344CB8AC3E}">
        <p14:creationId xmlns:p14="http://schemas.microsoft.com/office/powerpoint/2010/main" val="14335115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DA0548-0D2A-0E9F-CC0C-682F93CA75E2}"/>
              </a:ext>
            </a:extLst>
          </p:cNvPr>
          <p:cNvSpPr>
            <a:spLocks noGrp="1"/>
          </p:cNvSpPr>
          <p:nvPr>
            <p:ph type="title"/>
          </p:nvPr>
        </p:nvSpPr>
        <p:spPr>
          <a:xfrm>
            <a:off x="686834" y="591344"/>
            <a:ext cx="3200400" cy="5585619"/>
          </a:xfrm>
        </p:spPr>
        <p:txBody>
          <a:bodyPr>
            <a:normAutofit/>
          </a:bodyPr>
          <a:lstStyle/>
          <a:p>
            <a:r>
              <a:rPr lang="en-US">
                <a:solidFill>
                  <a:srgbClr val="FFFFFF"/>
                </a:solidFill>
              </a:rPr>
              <a:t>Police Bail (Pre- charge)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9E7355-F2E2-6500-16FD-608F838BBE1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Attempting to ensure that a person appears at a specified time at a specified place, such as a police station (police bail) or a court (court bail).</a:t>
            </a:r>
          </a:p>
          <a:p>
            <a:r>
              <a:rPr lang="en-US" sz="2400">
                <a:ea typeface="+mn-lt"/>
                <a:cs typeface="+mn-lt"/>
              </a:rPr>
              <a:t>Bail is used during investigations to allow more time for further enquiries, as there is a time limit on how long a suspect can be held without being charged</a:t>
            </a:r>
          </a:p>
          <a:p>
            <a:r>
              <a:rPr lang="en-US" sz="2400">
                <a:ea typeface="+mn-lt"/>
                <a:cs typeface="+mn-lt"/>
              </a:rPr>
              <a:t>The ‘custody clock’ is stopped when a suspect is released on bail but restarts when they return to the police station on the specified date, carrying on from the time it was stopped.</a:t>
            </a:r>
          </a:p>
          <a:p>
            <a:r>
              <a:rPr lang="en-US" sz="2400">
                <a:ea typeface="+mn-lt"/>
                <a:cs typeface="+mn-lt"/>
              </a:rPr>
              <a:t>*Bail can also be used to bind a defendant who has been charged to appear in court.</a:t>
            </a:r>
            <a:endParaRPr lang="en-US" sz="2400"/>
          </a:p>
          <a:p>
            <a:endParaRPr lang="en-US" sz="2400"/>
          </a:p>
        </p:txBody>
      </p:sp>
    </p:spTree>
    <p:extLst>
      <p:ext uri="{BB962C8B-B14F-4D97-AF65-F5344CB8AC3E}">
        <p14:creationId xmlns:p14="http://schemas.microsoft.com/office/powerpoint/2010/main" val="4164241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D6D95-2322-E6A3-B1BB-BF871A008F9F}"/>
              </a:ext>
            </a:extLst>
          </p:cNvPr>
          <p:cNvSpPr>
            <a:spLocks noGrp="1"/>
          </p:cNvSpPr>
          <p:nvPr>
            <p:ph type="title"/>
          </p:nvPr>
        </p:nvSpPr>
        <p:spPr>
          <a:xfrm>
            <a:off x="686834" y="591344"/>
            <a:ext cx="3200400" cy="5585619"/>
          </a:xfrm>
        </p:spPr>
        <p:txBody>
          <a:bodyPr>
            <a:normAutofit/>
          </a:bodyPr>
          <a:lstStyle/>
          <a:p>
            <a:r>
              <a:rPr lang="en-US" sz="4100">
                <a:solidFill>
                  <a:srgbClr val="FFFFFF"/>
                </a:solidFill>
              </a:rPr>
              <a:t>Circumstance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5A993F-E86A-84A9-01B4-2C80F1CFA97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1500" b="1">
                <a:latin typeface="Aptos"/>
                <a:ea typeface="Lato"/>
                <a:cs typeface="Lato"/>
              </a:rPr>
              <a:t>Pre-charge police bail can be imposed in a number of different circumstances including:</a:t>
            </a:r>
            <a:endParaRPr lang="en-US" sz="1500" b="1">
              <a:latin typeface="Aptos"/>
            </a:endParaRPr>
          </a:p>
          <a:p>
            <a:r>
              <a:rPr lang="en-US" sz="1500">
                <a:latin typeface="Aptos"/>
                <a:ea typeface="Lato"/>
                <a:cs typeface="Lato"/>
              </a:rPr>
              <a:t>Where there is as yet insufficient evidence to charge a suspect and they are released pending further investigation (</a:t>
            </a:r>
            <a:r>
              <a:rPr lang="en-US" sz="1500">
                <a:latin typeface="Aptos"/>
                <a:ea typeface="Lato"/>
                <a:cs typeface="Lato"/>
                <a:hlinkClick r:id="rId2">
                  <a:extLst>
                    <a:ext uri="{A12FA001-AC4F-418D-AE19-62706E023703}">
                      <ahyp:hlinkClr xmlns:ahyp="http://schemas.microsoft.com/office/drawing/2018/hyperlinkcolor" val="tx"/>
                    </a:ext>
                  </a:extLst>
                </a:hlinkClick>
              </a:rPr>
              <a:t>sections 34(2), 34(5)</a:t>
            </a:r>
            <a:r>
              <a:rPr lang="en-US" sz="1500">
                <a:latin typeface="Aptos"/>
                <a:ea typeface="Lato"/>
                <a:cs typeface="Lato"/>
              </a:rPr>
              <a:t> and </a:t>
            </a:r>
            <a:r>
              <a:rPr lang="en-US" sz="1500">
                <a:latin typeface="Aptos"/>
                <a:ea typeface="Lato"/>
                <a:cs typeface="Lato"/>
                <a:hlinkClick r:id="rId3">
                  <a:extLst>
                    <a:ext uri="{A12FA001-AC4F-418D-AE19-62706E023703}">
                      <ahyp:hlinkClr xmlns:ahyp="http://schemas.microsoft.com/office/drawing/2018/hyperlinkcolor" val="tx"/>
                    </a:ext>
                  </a:extLst>
                </a:hlinkClick>
              </a:rPr>
              <a:t>37(2) of the Police and Criminal Evidence Act 1984 (PACE)</a:t>
            </a:r>
            <a:endParaRPr lang="en-US" sz="1500">
              <a:latin typeface="Aptos"/>
            </a:endParaRPr>
          </a:p>
          <a:p>
            <a:r>
              <a:rPr lang="en-US" sz="1500">
                <a:latin typeface="Aptos"/>
                <a:ea typeface="Lato"/>
                <a:cs typeface="Lato"/>
              </a:rPr>
              <a:t>Where the police consider that there is sufficient evidence to charge, but the matter must be referred to the CPS for a charging decision (</a:t>
            </a:r>
            <a:r>
              <a:rPr lang="en-US" sz="1500">
                <a:latin typeface="Aptos"/>
                <a:ea typeface="Lato"/>
                <a:cs typeface="Lato"/>
                <a:hlinkClick r:id="rId3">
                  <a:extLst>
                    <a:ext uri="{A12FA001-AC4F-418D-AE19-62706E023703}">
                      <ahyp:hlinkClr xmlns:ahyp="http://schemas.microsoft.com/office/drawing/2018/hyperlinkcolor" val="tx"/>
                    </a:ext>
                  </a:extLst>
                </a:hlinkClick>
              </a:rPr>
              <a:t>s.37(7)(a) PACE).</a:t>
            </a:r>
            <a:endParaRPr lang="en-US" sz="1500">
              <a:latin typeface="Aptos"/>
            </a:endParaRPr>
          </a:p>
          <a:p>
            <a:r>
              <a:rPr lang="en-US" sz="1500">
                <a:latin typeface="Aptos"/>
                <a:ea typeface="Lato"/>
                <a:cs typeface="Lato"/>
              </a:rPr>
              <a:t>Where it is no longer necessary to detain a suspect to secure or preserve evidence or obtain it by questioning, yet the police are not in a position to charge, the suspect must be released, but it is open to the police to release them on bail or without bail where there is a need for further investigation of any matter for which he was detained.</a:t>
            </a:r>
            <a:endParaRPr lang="en-US" sz="1500">
              <a:latin typeface="Aptos"/>
            </a:endParaRPr>
          </a:p>
          <a:p>
            <a:pPr marL="0" indent="0">
              <a:buNone/>
            </a:pPr>
            <a:r>
              <a:rPr lang="en-US" sz="1500">
                <a:latin typeface="Aptos"/>
                <a:ea typeface="Lato"/>
                <a:cs typeface="Lato"/>
              </a:rPr>
              <a:t>It is for the police to decide whether a suspect is released with or without bail and if released on bail, whether any conditions of bail should be imposed.</a:t>
            </a:r>
          </a:p>
          <a:p>
            <a:pPr marL="0" indent="0">
              <a:buNone/>
            </a:pPr>
            <a:r>
              <a:rPr lang="en-US" sz="1500" b="1">
                <a:latin typeface="Aptos"/>
                <a:ea typeface="Lato"/>
                <a:cs typeface="Lato"/>
              </a:rPr>
              <a:t>Where it is practicable to do so investigators should seek the views of victims on bail and possible bail conditions (s.47ZZA PACE)</a:t>
            </a:r>
            <a:endParaRPr lang="en-US" sz="1500" b="1">
              <a:latin typeface="Aptos"/>
            </a:endParaRPr>
          </a:p>
          <a:p>
            <a:endParaRPr lang="en-US" sz="1500"/>
          </a:p>
        </p:txBody>
      </p:sp>
    </p:spTree>
    <p:extLst>
      <p:ext uri="{BB962C8B-B14F-4D97-AF65-F5344CB8AC3E}">
        <p14:creationId xmlns:p14="http://schemas.microsoft.com/office/powerpoint/2010/main" val="91889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28828-1E91-1B9C-EFF5-6046FE673A7E}"/>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Authorisation of bail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511528-E6C9-F8FD-5435-257BD5991CE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Any initial police bail must be </a:t>
            </a:r>
            <a:r>
              <a:rPr lang="en-US" err="1">
                <a:ea typeface="+mn-lt"/>
                <a:cs typeface="+mn-lt"/>
              </a:rPr>
              <a:t>authorised</a:t>
            </a:r>
            <a:r>
              <a:rPr lang="en-US">
                <a:ea typeface="+mn-lt"/>
                <a:cs typeface="+mn-lt"/>
              </a:rPr>
              <a:t>:-</a:t>
            </a:r>
            <a:endParaRPr lang="en-US"/>
          </a:p>
          <a:p>
            <a:r>
              <a:rPr lang="en-US">
                <a:ea typeface="+mn-lt"/>
                <a:cs typeface="+mn-lt"/>
              </a:rPr>
              <a:t>by an officer of at least the rank of inspector </a:t>
            </a:r>
          </a:p>
          <a:p>
            <a:r>
              <a:rPr lang="en-US">
                <a:ea typeface="+mn-lt"/>
                <a:cs typeface="+mn-lt"/>
              </a:rPr>
              <a:t>and may only be for a maximum period of 28 days. </a:t>
            </a:r>
          </a:p>
          <a:p>
            <a:r>
              <a:rPr lang="en-US">
                <a:ea typeface="+mn-lt"/>
                <a:cs typeface="+mn-lt"/>
              </a:rPr>
              <a:t>An extension of up to three months can be </a:t>
            </a:r>
            <a:r>
              <a:rPr lang="en-US" err="1">
                <a:ea typeface="+mn-lt"/>
                <a:cs typeface="+mn-lt"/>
              </a:rPr>
              <a:t>authorised</a:t>
            </a:r>
            <a:r>
              <a:rPr lang="en-US">
                <a:ea typeface="+mn-lt"/>
                <a:cs typeface="+mn-lt"/>
              </a:rPr>
              <a:t> by an officer of at least superintendent rank. Any longer extensions must be </a:t>
            </a:r>
            <a:r>
              <a:rPr lang="en-US" err="1">
                <a:ea typeface="+mn-lt"/>
                <a:cs typeface="+mn-lt"/>
              </a:rPr>
              <a:t>authorised</a:t>
            </a:r>
            <a:r>
              <a:rPr lang="en-US">
                <a:ea typeface="+mn-lt"/>
                <a:cs typeface="+mn-lt"/>
              </a:rPr>
              <a:t> by a magistrates’ court.</a:t>
            </a:r>
            <a:endParaRPr lang="en-US"/>
          </a:p>
        </p:txBody>
      </p:sp>
    </p:spTree>
    <p:extLst>
      <p:ext uri="{BB962C8B-B14F-4D97-AF65-F5344CB8AC3E}">
        <p14:creationId xmlns:p14="http://schemas.microsoft.com/office/powerpoint/2010/main" val="2414035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0BC36-F53A-0FBA-961C-07A11BA782E9}"/>
              </a:ext>
            </a:extLst>
          </p:cNvPr>
          <p:cNvSpPr>
            <a:spLocks noGrp="1"/>
          </p:cNvSpPr>
          <p:nvPr>
            <p:ph type="title"/>
          </p:nvPr>
        </p:nvSpPr>
        <p:spPr>
          <a:xfrm>
            <a:off x="686834" y="1153572"/>
            <a:ext cx="3200400" cy="4461163"/>
          </a:xfrm>
        </p:spPr>
        <p:txBody>
          <a:bodyPr>
            <a:normAutofit/>
          </a:bodyPr>
          <a:lstStyle/>
          <a:p>
            <a:r>
              <a:rPr lang="en-US">
                <a:solidFill>
                  <a:srgbClr val="FFFFFF"/>
                </a:solidFill>
              </a:rPr>
              <a:t>Street bail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9BE0B5-77D8-3159-BBD5-73A494EFDA2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Allows police officers to release a suspect on bail without going to a police station.</a:t>
            </a:r>
          </a:p>
          <a:p>
            <a:r>
              <a:rPr lang="en-US">
                <a:ea typeface="+mn-lt"/>
                <a:cs typeface="+mn-lt"/>
              </a:rPr>
              <a:t>The suspect must then attend a specified police station on a specified date.</a:t>
            </a:r>
          </a:p>
          <a:p>
            <a:pPr marL="0" indent="0">
              <a:buNone/>
            </a:pPr>
            <a:r>
              <a:rPr lang="en-US">
                <a:ea typeface="+mn-lt"/>
                <a:cs typeface="+mn-lt"/>
              </a:rPr>
              <a:t>(ss 30A–30D of the PACE Act 1984)</a:t>
            </a:r>
          </a:p>
          <a:p>
            <a:r>
              <a:rPr lang="en-US">
                <a:ea typeface="+mn-lt"/>
                <a:cs typeface="+mn-lt"/>
              </a:rPr>
              <a:t>Subject to the new more stringent conditions in relation to </a:t>
            </a:r>
            <a:r>
              <a:rPr lang="en-US" err="1">
                <a:ea typeface="+mn-lt"/>
                <a:cs typeface="+mn-lt"/>
              </a:rPr>
              <a:t>authorisation</a:t>
            </a:r>
            <a:r>
              <a:rPr lang="en-US">
                <a:ea typeface="+mn-lt"/>
                <a:cs typeface="+mn-lt"/>
              </a:rPr>
              <a:t> and time limits.</a:t>
            </a:r>
          </a:p>
          <a:p>
            <a:r>
              <a:rPr lang="en-US"/>
              <a:t>Voluntary Attendance Interview (VAI)- commonly used.</a:t>
            </a:r>
          </a:p>
        </p:txBody>
      </p:sp>
    </p:spTree>
    <p:extLst>
      <p:ext uri="{BB962C8B-B14F-4D97-AF65-F5344CB8AC3E}">
        <p14:creationId xmlns:p14="http://schemas.microsoft.com/office/powerpoint/2010/main" val="58842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0FD91-0AFD-DB0A-30F3-4028D36549FF}"/>
              </a:ext>
            </a:extLst>
          </p:cNvPr>
          <p:cNvSpPr>
            <a:spLocks noGrp="1"/>
          </p:cNvSpPr>
          <p:nvPr>
            <p:ph type="title"/>
          </p:nvPr>
        </p:nvSpPr>
        <p:spPr>
          <a:xfrm>
            <a:off x="1171074" y="1396686"/>
            <a:ext cx="3240506" cy="4064628"/>
          </a:xfrm>
        </p:spPr>
        <p:txBody>
          <a:bodyPr>
            <a:normAutofit/>
          </a:bodyPr>
          <a:lstStyle/>
          <a:p>
            <a:r>
              <a:rPr lang="en-US">
                <a:solidFill>
                  <a:srgbClr val="FFFFFF"/>
                </a:solidFill>
              </a:rPr>
              <a:t>Session 2</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EE4475B-684D-C938-98AE-E66E9B7C0542}"/>
              </a:ext>
            </a:extLst>
          </p:cNvPr>
          <p:cNvSpPr>
            <a:spLocks noGrp="1"/>
          </p:cNvSpPr>
          <p:nvPr>
            <p:ph idx="1"/>
          </p:nvPr>
        </p:nvSpPr>
        <p:spPr>
          <a:xfrm>
            <a:off x="5370153" y="1526033"/>
            <a:ext cx="5536397" cy="3935281"/>
          </a:xfrm>
        </p:spPr>
        <p:txBody>
          <a:bodyPr>
            <a:normAutofit/>
          </a:bodyPr>
          <a:lstStyle/>
          <a:p>
            <a:endParaRPr lang="en-US"/>
          </a:p>
        </p:txBody>
      </p:sp>
    </p:spTree>
    <p:extLst>
      <p:ext uri="{BB962C8B-B14F-4D97-AF65-F5344CB8AC3E}">
        <p14:creationId xmlns:p14="http://schemas.microsoft.com/office/powerpoint/2010/main" val="1770500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65F88-FFF3-CE0E-3801-807BAB0E409D}"/>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Bail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565017-1C63-F342-5656-348B391F896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US" sz="2200"/>
          </a:p>
          <a:p>
            <a:endParaRPr lang="en-US" sz="2200"/>
          </a:p>
          <a:p>
            <a:pPr marL="0" indent="0">
              <a:buNone/>
            </a:pPr>
            <a:r>
              <a:rPr lang="en-US" sz="2200">
                <a:ea typeface="+mn-lt"/>
                <a:cs typeface="+mn-lt"/>
              </a:rPr>
              <a:t>1.What type of offence has been committed and is it too serious for street bail to be used?</a:t>
            </a:r>
            <a:endParaRPr lang="en-US" sz="2200"/>
          </a:p>
          <a:p>
            <a:pPr marL="0" indent="0">
              <a:buNone/>
            </a:pPr>
            <a:r>
              <a:rPr lang="en-US" sz="2200">
                <a:ea typeface="+mn-lt"/>
                <a:cs typeface="+mn-lt"/>
              </a:rPr>
              <a:t>2.What has been the impact of the offence?</a:t>
            </a:r>
            <a:endParaRPr lang="en-US" sz="2200"/>
          </a:p>
          <a:p>
            <a:pPr marL="0" indent="0">
              <a:buNone/>
            </a:pPr>
            <a:r>
              <a:rPr lang="en-US" sz="2200">
                <a:ea typeface="+mn-lt"/>
                <a:cs typeface="+mn-lt"/>
              </a:rPr>
              <a:t>3.Would the delay caused by using street bail result in loss of vital forensic evidence?</a:t>
            </a:r>
            <a:endParaRPr lang="en-US" sz="2200"/>
          </a:p>
          <a:p>
            <a:pPr marL="0" indent="0">
              <a:buNone/>
            </a:pPr>
            <a:r>
              <a:rPr lang="en-US" sz="2200">
                <a:ea typeface="+mn-lt"/>
                <a:cs typeface="+mn-lt"/>
              </a:rPr>
              <a:t>4.Is the person fit to be released back onto the streets?</a:t>
            </a:r>
            <a:endParaRPr lang="en-US" sz="2200"/>
          </a:p>
          <a:p>
            <a:pPr marL="0" indent="0">
              <a:buNone/>
            </a:pPr>
            <a:r>
              <a:rPr lang="en-US" sz="2200">
                <a:ea typeface="+mn-lt"/>
                <a:cs typeface="+mn-lt"/>
              </a:rPr>
              <a:t>5.Does the person understand what is happening? Are they vulnerable?</a:t>
            </a:r>
            <a:endParaRPr lang="en-US" sz="2200"/>
          </a:p>
          <a:p>
            <a:pPr marL="0" indent="0">
              <a:buNone/>
            </a:pPr>
            <a:r>
              <a:rPr lang="en-US" sz="2200">
                <a:ea typeface="+mn-lt"/>
                <a:cs typeface="+mn-lt"/>
              </a:rPr>
              <a:t>6.If released on bail, is the person likely to commit a further offence?</a:t>
            </a:r>
            <a:endParaRPr lang="en-US" sz="2200"/>
          </a:p>
          <a:p>
            <a:pPr marL="0" indent="0">
              <a:buNone/>
            </a:pPr>
            <a:r>
              <a:rPr lang="en-US" sz="2200">
                <a:ea typeface="+mn-lt"/>
                <a:cs typeface="+mn-lt"/>
              </a:rPr>
              <a:t>7.Has the person provided a correct name and address? This is needed for street bail.</a:t>
            </a:r>
            <a:endParaRPr lang="en-US" sz="2200"/>
          </a:p>
        </p:txBody>
      </p:sp>
    </p:spTree>
    <p:extLst>
      <p:ext uri="{BB962C8B-B14F-4D97-AF65-F5344CB8AC3E}">
        <p14:creationId xmlns:p14="http://schemas.microsoft.com/office/powerpoint/2010/main" val="180138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C67E6-2B3E-86B5-4953-09940FE04E36}"/>
              </a:ext>
            </a:extLst>
          </p:cNvPr>
          <p:cNvSpPr>
            <a:spLocks noGrp="1"/>
          </p:cNvSpPr>
          <p:nvPr>
            <p:ph type="title"/>
          </p:nvPr>
        </p:nvSpPr>
        <p:spPr>
          <a:xfrm>
            <a:off x="572493" y="238539"/>
            <a:ext cx="11018520" cy="1434415"/>
          </a:xfrm>
        </p:spPr>
        <p:txBody>
          <a:bodyPr anchor="b">
            <a:normAutofit/>
          </a:bodyPr>
          <a:lstStyle/>
          <a:p>
            <a:r>
              <a:rPr lang="en-US" sz="4600"/>
              <a:t>Is it an offence to not turn up to the police station, whilst on bail?</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E446BD-56EE-36DD-0579-E1E726B1E978}"/>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400" b="1" u="sng">
                <a:ea typeface="+mn-lt"/>
                <a:cs typeface="+mn-lt"/>
              </a:rPr>
              <a:t>Section 66(1) of the Bail Act 1976:-</a:t>
            </a:r>
            <a:endParaRPr lang="en-US" b="1" u="sng"/>
          </a:p>
          <a:p>
            <a:r>
              <a:rPr lang="en-US" sz="2400">
                <a:ea typeface="+mn-lt"/>
                <a:cs typeface="+mn-lt"/>
              </a:rPr>
              <a:t>It is an offence for a person who has been released on bail in criminal proceedings to fail without reasonable cause to surrender to custody. This is a summary offence, and the penalty is </a:t>
            </a:r>
            <a:r>
              <a:rPr lang="en-US" sz="2400" b="1">
                <a:ea typeface="+mn-lt"/>
                <a:cs typeface="+mn-lt"/>
              </a:rPr>
              <a:t>three months’</a:t>
            </a:r>
            <a:r>
              <a:rPr lang="en-US" sz="2400">
                <a:ea typeface="+mn-lt"/>
                <a:cs typeface="+mn-lt"/>
              </a:rPr>
              <a:t> imprisonment and/or a fine.</a:t>
            </a:r>
            <a:endParaRPr lang="en-US" sz="2400"/>
          </a:p>
          <a:p>
            <a:r>
              <a:rPr lang="en-US" sz="2400">
                <a:ea typeface="+mn-lt"/>
                <a:cs typeface="+mn-lt"/>
              </a:rPr>
              <a:t>A person who fails to attend the police station or court at the appointed time, or breaks attached conditions, can be arrested without warrant under s 46A(1) of the PACE Act 1984</a:t>
            </a:r>
            <a:endParaRPr lang="en-US" sz="2400"/>
          </a:p>
          <a:p>
            <a:endParaRPr lang="en-US" sz="2200"/>
          </a:p>
        </p:txBody>
      </p:sp>
      <p:pic>
        <p:nvPicPr>
          <p:cNvPr id="4" name="Picture 3" descr="Lost and found: Finding therapy behind bars">
            <a:extLst>
              <a:ext uri="{FF2B5EF4-FFF2-40B4-BE49-F238E27FC236}">
                <a16:creationId xmlns:a16="http://schemas.microsoft.com/office/drawing/2014/main" id="{361DE26C-B3DA-4AAA-9317-031ACB5A3180}"/>
              </a:ext>
            </a:extLst>
          </p:cNvPr>
          <p:cNvPicPr>
            <a:picLocks noChangeAspect="1"/>
          </p:cNvPicPr>
          <p:nvPr/>
        </p:nvPicPr>
        <p:blipFill>
          <a:blip r:embed="rId2"/>
          <a:srcRect l="31771" r="130" b="2"/>
          <a:stretch/>
        </p:blipFill>
        <p:spPr>
          <a:xfrm>
            <a:off x="7675658" y="2093976"/>
            <a:ext cx="3941064" cy="4096512"/>
          </a:xfrm>
          <a:prstGeom prst="rect">
            <a:avLst/>
          </a:prstGeom>
        </p:spPr>
      </p:pic>
    </p:spTree>
    <p:extLst>
      <p:ext uri="{BB962C8B-B14F-4D97-AF65-F5344CB8AC3E}">
        <p14:creationId xmlns:p14="http://schemas.microsoft.com/office/powerpoint/2010/main" val="1780660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23738-E7DB-1DC3-3A52-BD178FEC0C76}"/>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Unconditional bail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48104C-CC78-434C-4045-A2F7B1DAA3E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There is a presumption that all defendants have a right to unconditional bail.</a:t>
            </a:r>
            <a:endParaRPr lang="en-US"/>
          </a:p>
          <a:p>
            <a:pPr marL="0" indent="0">
              <a:buNone/>
            </a:pPr>
            <a:r>
              <a:rPr lang="en-US">
                <a:ea typeface="+mn-lt"/>
                <a:cs typeface="+mn-lt"/>
              </a:rPr>
              <a:t>Unconditional bail ought to be granted only if the court considers there to be no risk that the defendant might re-offend, abscond, or interfere with victims/witnesses.</a:t>
            </a:r>
            <a:endParaRPr lang="en-US"/>
          </a:p>
          <a:p>
            <a:endParaRPr lang="en-US"/>
          </a:p>
        </p:txBody>
      </p:sp>
    </p:spTree>
    <p:extLst>
      <p:ext uri="{BB962C8B-B14F-4D97-AF65-F5344CB8AC3E}">
        <p14:creationId xmlns:p14="http://schemas.microsoft.com/office/powerpoint/2010/main" val="372299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CDEF1-97D8-7DEF-067F-1474C87CFCD3}"/>
              </a:ext>
            </a:extLst>
          </p:cNvPr>
          <p:cNvSpPr>
            <a:spLocks noGrp="1"/>
          </p:cNvSpPr>
          <p:nvPr>
            <p:ph type="title"/>
          </p:nvPr>
        </p:nvSpPr>
        <p:spPr>
          <a:xfrm>
            <a:off x="686834" y="1153572"/>
            <a:ext cx="3200400" cy="4461163"/>
          </a:xfrm>
        </p:spPr>
        <p:txBody>
          <a:bodyPr>
            <a:normAutofit/>
          </a:bodyPr>
          <a:lstStyle/>
          <a:p>
            <a:r>
              <a:rPr lang="en-US">
                <a:solidFill>
                  <a:srgbClr val="FFFFFF"/>
                </a:solidFill>
              </a:rPr>
              <a:t>Conditional bail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F3D2F7-39A7-FC73-E986-DA0666059A4F}"/>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600">
                <a:ea typeface="+mn-lt"/>
                <a:cs typeface="+mn-lt"/>
              </a:rPr>
              <a:t>Bail conditions should only be imposed in order to address any of the risks that would be inherent in granting unconditional bail. </a:t>
            </a:r>
          </a:p>
          <a:p>
            <a:pPr marL="0" indent="0">
              <a:buNone/>
            </a:pPr>
            <a:r>
              <a:rPr lang="en-US" sz="2600">
                <a:ea typeface="+mn-lt"/>
                <a:cs typeface="+mn-lt"/>
              </a:rPr>
              <a:t>In proposing (or considering) conditions of bail, prosecutors must ensure that that they are </a:t>
            </a:r>
          </a:p>
          <a:p>
            <a:r>
              <a:rPr lang="en-US" sz="2600">
                <a:ea typeface="+mn-lt"/>
                <a:cs typeface="+mn-lt"/>
              </a:rPr>
              <a:t>necessary, </a:t>
            </a:r>
          </a:p>
          <a:p>
            <a:r>
              <a:rPr lang="en-US" sz="2600">
                <a:ea typeface="+mn-lt"/>
                <a:cs typeface="+mn-lt"/>
              </a:rPr>
              <a:t>reasonable, </a:t>
            </a:r>
          </a:p>
          <a:p>
            <a:r>
              <a:rPr lang="en-US" sz="2600">
                <a:ea typeface="+mn-lt"/>
                <a:cs typeface="+mn-lt"/>
              </a:rPr>
              <a:t>proportionate </a:t>
            </a:r>
          </a:p>
          <a:p>
            <a:r>
              <a:rPr lang="en-US" sz="2600">
                <a:ea typeface="+mn-lt"/>
                <a:cs typeface="+mn-lt"/>
              </a:rPr>
              <a:t>and capable of being enforced. </a:t>
            </a:r>
          </a:p>
          <a:p>
            <a:pPr marL="0" indent="0">
              <a:buNone/>
            </a:pPr>
            <a:r>
              <a:rPr lang="en-US" sz="2600">
                <a:ea typeface="+mn-lt"/>
                <a:cs typeface="+mn-lt"/>
              </a:rPr>
              <a:t>Consideration should also be given to the extent to which they meet the objections to bail. </a:t>
            </a:r>
            <a:endParaRPr lang="en-US" sz="2600"/>
          </a:p>
        </p:txBody>
      </p:sp>
    </p:spTree>
    <p:extLst>
      <p:ext uri="{BB962C8B-B14F-4D97-AF65-F5344CB8AC3E}">
        <p14:creationId xmlns:p14="http://schemas.microsoft.com/office/powerpoint/2010/main" val="227975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DF8E91-8FC5-5068-559A-8BAF22C8E067}"/>
              </a:ext>
            </a:extLst>
          </p:cNvPr>
          <p:cNvSpPr>
            <a:spLocks noGrp="1"/>
          </p:cNvSpPr>
          <p:nvPr>
            <p:ph type="title"/>
          </p:nvPr>
        </p:nvSpPr>
        <p:spPr>
          <a:xfrm>
            <a:off x="1137034" y="609597"/>
            <a:ext cx="9392421" cy="1330841"/>
          </a:xfrm>
        </p:spPr>
        <p:txBody>
          <a:bodyPr>
            <a:normAutofit/>
          </a:bodyPr>
          <a:lstStyle/>
          <a:p>
            <a:r>
              <a:rPr lang="en-US"/>
              <a:t>Task</a:t>
            </a:r>
          </a:p>
        </p:txBody>
      </p:sp>
      <p:sp>
        <p:nvSpPr>
          <p:cNvPr id="3" name="Content Placeholder 2">
            <a:extLst>
              <a:ext uri="{FF2B5EF4-FFF2-40B4-BE49-F238E27FC236}">
                <a16:creationId xmlns:a16="http://schemas.microsoft.com/office/drawing/2014/main" id="{72A868AB-F73D-E970-13BF-45933AAF9EA3}"/>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t>Research into some types of bail conditions</a:t>
            </a:r>
          </a:p>
          <a:p>
            <a:pPr marL="0" indent="0">
              <a:buNone/>
            </a:pPr>
            <a:endParaRPr lang="en-US" sz="2000"/>
          </a:p>
          <a:p>
            <a:pPr marL="0" indent="0">
              <a:buNone/>
            </a:pPr>
            <a:endParaRPr lang="en-US" sz="2000"/>
          </a:p>
          <a:p>
            <a:pPr marL="0" indent="0">
              <a:buNone/>
            </a:pPr>
            <a:endParaRPr lang="en-US" sz="2000"/>
          </a:p>
        </p:txBody>
      </p:sp>
      <p:pic>
        <p:nvPicPr>
          <p:cNvPr id="4" name="Picture 3" descr="Modification and Deletion in Bail ...">
            <a:extLst>
              <a:ext uri="{FF2B5EF4-FFF2-40B4-BE49-F238E27FC236}">
                <a16:creationId xmlns:a16="http://schemas.microsoft.com/office/drawing/2014/main" id="{AFC88C6E-FA5B-2CB7-06CA-A76AE462F9AF}"/>
              </a:ext>
            </a:extLst>
          </p:cNvPr>
          <p:cNvPicPr>
            <a:picLocks noChangeAspect="1"/>
          </p:cNvPicPr>
          <p:nvPr/>
        </p:nvPicPr>
        <p:blipFill>
          <a:blip r:embed="rId2"/>
          <a:stretch>
            <a:fillRect/>
          </a:stretch>
        </p:blipFill>
        <p:spPr>
          <a:xfrm>
            <a:off x="6719367" y="2469605"/>
            <a:ext cx="4788505" cy="3186532"/>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92038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E4A6C-DEC4-EED2-7E93-3B3E93FA719A}"/>
              </a:ext>
            </a:extLst>
          </p:cNvPr>
          <p:cNvSpPr>
            <a:spLocks noGrp="1"/>
          </p:cNvSpPr>
          <p:nvPr>
            <p:ph type="title"/>
          </p:nvPr>
        </p:nvSpPr>
        <p:spPr>
          <a:xfrm>
            <a:off x="686834" y="1153572"/>
            <a:ext cx="3200400" cy="4461163"/>
          </a:xfrm>
        </p:spPr>
        <p:txBody>
          <a:bodyPr>
            <a:normAutofit/>
          </a:bodyPr>
          <a:lstStyle/>
          <a:p>
            <a:r>
              <a:rPr lang="en-US">
                <a:solidFill>
                  <a:srgbClr val="FFFFFF"/>
                </a:solidFill>
              </a:rPr>
              <a:t>Bail conditions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4FC753-0568-52FE-3BA6-33A5C233EB8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000">
                <a:ea typeface="+mn-lt"/>
                <a:cs typeface="+mn-lt"/>
              </a:rPr>
              <a:t>Something a person must or must not do when they are on </a:t>
            </a:r>
            <a:r>
              <a:rPr lang="en-US" sz="2000">
                <a:ea typeface="+mn-lt"/>
                <a:cs typeface="+mn-lt"/>
                <a:hlinkClick r:id="rId2">
                  <a:extLst>
                    <a:ext uri="{A12FA001-AC4F-418D-AE19-62706E023703}">
                      <ahyp:hlinkClr xmlns:ahyp="http://schemas.microsoft.com/office/drawing/2018/hyperlinkcolor" val="tx"/>
                    </a:ext>
                  </a:extLst>
                </a:hlinkClick>
              </a:rPr>
              <a:t>bail</a:t>
            </a:r>
            <a:r>
              <a:rPr lang="en-US" sz="2000">
                <a:ea typeface="+mn-lt"/>
                <a:cs typeface="+mn-lt"/>
              </a:rPr>
              <a:t>.</a:t>
            </a:r>
            <a:endParaRPr lang="en-US" sz="2000"/>
          </a:p>
          <a:p>
            <a:r>
              <a:rPr lang="en-US" sz="2000">
                <a:latin typeface="Arial"/>
                <a:ea typeface="+mn-lt"/>
                <a:cs typeface="Arial"/>
              </a:rPr>
              <a:t>The defendant must not contact, either directly or indirectly, a named person or people, for example the victim and any children;</a:t>
            </a:r>
            <a:endParaRPr lang="en-US" sz="2000">
              <a:latin typeface="Arial"/>
              <a:cs typeface="Arial"/>
            </a:endParaRPr>
          </a:p>
          <a:p>
            <a:r>
              <a:rPr lang="en-US" sz="2000">
                <a:latin typeface="Arial"/>
                <a:ea typeface="+mn-lt"/>
                <a:cs typeface="Arial"/>
              </a:rPr>
              <a:t>the defendant must not go to a named place, for example the victim's place of work, shopping area or children's school;</a:t>
            </a:r>
            <a:endParaRPr lang="en-US" sz="2000"/>
          </a:p>
          <a:p>
            <a:r>
              <a:rPr lang="en-US" sz="2000">
                <a:latin typeface="Arial"/>
                <a:ea typeface="+mn-lt"/>
                <a:cs typeface="Arial"/>
              </a:rPr>
              <a:t>the defendant must reside at a named address;</a:t>
            </a:r>
            <a:endParaRPr lang="en-US" sz="2000"/>
          </a:p>
          <a:p>
            <a:r>
              <a:rPr lang="en-US" sz="2000">
                <a:latin typeface="Arial"/>
                <a:ea typeface="+mn-lt"/>
                <a:cs typeface="Arial"/>
              </a:rPr>
              <a:t>the defendant must report to a named police station on a given day or days at a given time;</a:t>
            </a:r>
            <a:endParaRPr lang="en-US" sz="2000">
              <a:latin typeface="Arial"/>
              <a:cs typeface="Arial"/>
            </a:endParaRPr>
          </a:p>
          <a:p>
            <a:r>
              <a:rPr lang="en-US" sz="2000">
                <a:latin typeface="Arial"/>
                <a:ea typeface="+mn-lt"/>
                <a:cs typeface="Arial"/>
              </a:rPr>
              <a:t>the defendant must abide by a curfew between certain specified hours;</a:t>
            </a:r>
            <a:endParaRPr lang="en-US" sz="2000">
              <a:latin typeface="Arial"/>
              <a:cs typeface="Arial"/>
            </a:endParaRPr>
          </a:p>
          <a:p>
            <a:r>
              <a:rPr lang="en-US" sz="2000">
                <a:latin typeface="Arial"/>
                <a:ea typeface="+mn-lt"/>
                <a:cs typeface="Arial"/>
              </a:rPr>
              <a:t>the defendant must wear an electronic tag.</a:t>
            </a:r>
            <a:endParaRPr lang="en-US" sz="2000"/>
          </a:p>
          <a:p>
            <a:pPr marL="0" indent="0">
              <a:buNone/>
            </a:pPr>
            <a:r>
              <a:rPr lang="en-US" sz="2000">
                <a:latin typeface="Arial"/>
                <a:ea typeface="+mn-lt"/>
                <a:cs typeface="Arial"/>
              </a:rPr>
              <a:t>Breach of bail conditions is not an ‘Offence’ but does carry a power of arrest.</a:t>
            </a:r>
            <a:endParaRPr lang="en-US" sz="2000">
              <a:latin typeface="Arial"/>
              <a:cs typeface="Arial"/>
            </a:endParaRPr>
          </a:p>
          <a:p>
            <a:endParaRPr lang="en-US" sz="2000"/>
          </a:p>
          <a:p>
            <a:endParaRPr lang="en-US" sz="2000"/>
          </a:p>
        </p:txBody>
      </p:sp>
    </p:spTree>
    <p:extLst>
      <p:ext uri="{BB962C8B-B14F-4D97-AF65-F5344CB8AC3E}">
        <p14:creationId xmlns:p14="http://schemas.microsoft.com/office/powerpoint/2010/main" val="388328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54CB865E-CD81-4A88-4EDA-4E91F0C4E8FF}"/>
              </a:ext>
            </a:extLst>
          </p:cNvPr>
          <p:cNvPicPr>
            <a:picLocks noChangeAspect="1"/>
          </p:cNvPicPr>
          <p:nvPr/>
        </p:nvPicPr>
        <p:blipFill>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2A015-1FC9-C42F-659D-1D0E3741E690}"/>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Questions?</a:t>
            </a:r>
          </a:p>
        </p:txBody>
      </p:sp>
    </p:spTree>
    <p:extLst>
      <p:ext uri="{BB962C8B-B14F-4D97-AF65-F5344CB8AC3E}">
        <p14:creationId xmlns:p14="http://schemas.microsoft.com/office/powerpoint/2010/main" val="3628343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2587</Words>
  <Application>Microsoft Office PowerPoint</Application>
  <PresentationFormat>Widescreen</PresentationFormat>
  <Paragraphs>126</Paragraphs>
  <Slides>27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Aptos</vt:lpstr>
      <vt:lpstr>Aptos Display</vt:lpstr>
      <vt:lpstr>Arial</vt:lpstr>
      <vt:lpstr>Calibri</vt:lpstr>
      <vt:lpstr>Raleway</vt:lpstr>
      <vt:lpstr>office theme</vt:lpstr>
      <vt:lpstr>Understanding the role of  police constable  (BMPL4019a)</vt:lpstr>
      <vt:lpstr>Custody</vt:lpstr>
      <vt:lpstr>Custody clock</vt:lpstr>
      <vt:lpstr>Time limits (PACE)</vt:lpstr>
      <vt:lpstr>PowerPoint Presentation</vt:lpstr>
      <vt:lpstr>PowerPoint Presentation</vt:lpstr>
      <vt:lpstr>Managing conflict</vt:lpstr>
      <vt:lpstr>Conflict management and policing principles</vt:lpstr>
      <vt:lpstr>PowerPoint Presentation</vt:lpstr>
      <vt:lpstr>PowerPoint Presentation</vt:lpstr>
      <vt:lpstr>Origins of conflict</vt:lpstr>
      <vt:lpstr>Example</vt:lpstr>
      <vt:lpstr>Origins of conflict</vt:lpstr>
      <vt:lpstr>Negotiation- (MOREPIES)</vt:lpstr>
      <vt:lpstr>Bail</vt:lpstr>
      <vt:lpstr>Police Bail (Pre- charge)</vt:lpstr>
      <vt:lpstr>Circumstance </vt:lpstr>
      <vt:lpstr>Authorisation of bail</vt:lpstr>
      <vt:lpstr>Street bail</vt:lpstr>
      <vt:lpstr>Session 2</vt:lpstr>
      <vt:lpstr>Bail considerations</vt:lpstr>
      <vt:lpstr>Is it an offence to not turn up to the police station, whilst on bail?</vt:lpstr>
      <vt:lpstr>Unconditional bail </vt:lpstr>
      <vt:lpstr>Conditional bail</vt:lpstr>
      <vt:lpstr>Task</vt:lpstr>
      <vt:lpstr>Bail conditions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Melanie Thomas</cp:lastModifiedBy>
  <cp:revision>4</cp:revision>
  <dcterms:created xsi:type="dcterms:W3CDTF">2024-09-12T14:42:58Z</dcterms:created>
  <dcterms:modified xsi:type="dcterms:W3CDTF">2025-11-03T20:56:45Z</dcterms:modified>
</cp:coreProperties>
</file>