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8"/>
  </p:notesMasterIdLst>
  <p:sldIdLst>
    <p:sldId id="256" r:id="rId2"/>
    <p:sldId id="258" r:id="rId3"/>
    <p:sldId id="26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7" r:id="rId12"/>
    <p:sldId id="266" r:id="rId13"/>
    <p:sldId id="272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94CBF1-3818-44C2-85B4-91DA191A75DD}" v="841" dt="2019-05-06T20:30:39.1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928168-1A35-48E7-868B-23D3B447FAA5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14D196-0822-41D2-97C2-BBB152EDA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19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00787-019-01307-7" TargetMode="External"/><Relationship Id="rId2" Type="http://schemas.openxmlformats.org/officeDocument/2006/relationships/hyperlink" Target="https://www.nhs.uk/using-the-nhs/nhs-services/mental-health-services/camhs-information-for-children-and-young-people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meraldgrouppublishing.com/authors/guides/write/literature.htm" TargetMode="External"/><Relationship Id="rId3" Type="http://schemas.openxmlformats.org/officeDocument/2006/relationships/hyperlink" Target="https://doi.org/10.1186/s12888-017-1538-1" TargetMode="External"/><Relationship Id="rId7" Type="http://schemas.openxmlformats.org/officeDocument/2006/relationships/hyperlink" Target="https://encrypted-tbn0.gstatic.com/images?q=tbn:ANd9GcQtnrcgAu2c2TTLpJ1XNq5I5m-" TargetMode="External"/><Relationship Id="rId2" Type="http://schemas.openxmlformats.org/officeDocument/2006/relationships/hyperlink" Target="https://doi.org/10.1016/j.addbeh.2018.09.00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m/search?hl=EN&amp;biw=958&amp;bih=927&amp;tbm=isch&amp;sa=1&amp;ei=XiPQXO-" TargetMode="External"/><Relationship Id="rId5" Type="http://schemas.openxmlformats.org/officeDocument/2006/relationships/hyperlink" Target="https://doi.org/10.1192/bjp.bp.115.171017" TargetMode="External"/><Relationship Id="rId10" Type="http://schemas.openxmlformats.org/officeDocument/2006/relationships/hyperlink" Target="https://doi.org/10.1186/s13034-018-0249-9" TargetMode="External"/><Relationship Id="rId4" Type="http://schemas.openxmlformats.org/officeDocument/2006/relationships/hyperlink" Target="http://clipart-library.com/clipart/di9r9nKjT.htm" TargetMode="External"/><Relationship Id="rId9" Type="http://schemas.openxmlformats.org/officeDocument/2006/relationships/hyperlink" Target="https://www.gov.uk/government/publications/health-profile-for-england/chapter-6-social-determinants-of-health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mental_health/media/en/785.pdf" TargetMode="External"/><Relationship Id="rId2" Type="http://schemas.openxmlformats.org/officeDocument/2006/relationships/hyperlink" Target="https://dx.doi.org/10.3389%2Ffpsyt.2019.0005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q95da.com/news/young-people-and-mental-health-in-a-changing-world" TargetMode="External"/><Relationship Id="rId4" Type="http://schemas.openxmlformats.org/officeDocument/2006/relationships/hyperlink" Target="https://youngminds.org.uk/media/1473/youngminds-five-priorities-for-the-next-governmen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Independent Project </a:t>
            </a:r>
            <a:br>
              <a:rPr lang="en-GB" sz="6600" dirty="0"/>
            </a:br>
            <a:r>
              <a:rPr lang="en-GB" sz="6600" u="sng" dirty="0"/>
              <a:t>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Children and young people’s mental health </a:t>
            </a:r>
          </a:p>
          <a:p>
            <a:r>
              <a:rPr lang="en-GB" sz="2400" dirty="0"/>
              <a:t>Rebecca Harding - 1700014</a:t>
            </a:r>
          </a:p>
        </p:txBody>
      </p:sp>
      <p:pic>
        <p:nvPicPr>
          <p:cNvPr id="1026" name="Picture 2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729" y="866757"/>
            <a:ext cx="2567818" cy="155839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36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/>
              <a:t>Introduction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71515" y="328885"/>
            <a:ext cx="67000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u="sng" dirty="0"/>
              <a:t>A proposal idea for an independent project. </a:t>
            </a:r>
          </a:p>
          <a:p>
            <a:pPr algn="ctr"/>
            <a:endParaRPr lang="en-GB" sz="3600" b="1" dirty="0"/>
          </a:p>
        </p:txBody>
      </p:sp>
      <p:sp>
        <p:nvSpPr>
          <p:cNvPr id="10" name="Right Arrow 9"/>
          <p:cNvSpPr/>
          <p:nvPr/>
        </p:nvSpPr>
        <p:spPr>
          <a:xfrm>
            <a:off x="4168175" y="4075145"/>
            <a:ext cx="7526519" cy="27473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506882" y="4685532"/>
            <a:ext cx="68491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This presentation will focus on children and young people’s mental health and the proposal idea for the literature review.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890176" y="1557969"/>
            <a:ext cx="6096000" cy="280076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r>
              <a:rPr lang="en-GB" sz="2800" b="1" dirty="0">
                <a:latin typeface="Raleway"/>
              </a:rPr>
              <a:t>20%</a:t>
            </a:r>
            <a:r>
              <a:rPr lang="en-GB" sz="2800" dirty="0">
                <a:latin typeface="Raleway"/>
              </a:rPr>
              <a:t> of adolescents may experience a mental health problem in any given year </a:t>
            </a:r>
            <a:r>
              <a:rPr lang="en-GB" dirty="0">
                <a:latin typeface="Raleway"/>
              </a:rPr>
              <a:t>(World Health Organization, 2003) </a:t>
            </a:r>
          </a:p>
          <a:p>
            <a:endParaRPr lang="en-GB" sz="1600" dirty="0">
              <a:latin typeface="Raleway"/>
            </a:endParaRPr>
          </a:p>
          <a:p>
            <a:pPr algn="ctr"/>
            <a:r>
              <a:rPr lang="en-GB" sz="2900" b="1" dirty="0">
                <a:latin typeface="Raleway"/>
              </a:rPr>
              <a:t>Statistics are raising every year</a:t>
            </a:r>
          </a:p>
          <a:p>
            <a:pPr algn="ctr"/>
            <a:r>
              <a:rPr lang="en-GB" sz="3200" dirty="0">
                <a:latin typeface="Raleway"/>
              </a:rPr>
              <a:t> </a:t>
            </a:r>
            <a:r>
              <a:rPr lang="en-GB" dirty="0">
                <a:latin typeface="Raleway"/>
              </a:rPr>
              <a:t>(Mental health Foundation, </a:t>
            </a:r>
            <a:r>
              <a:rPr lang="en-GB" dirty="0" err="1">
                <a:latin typeface="Raleway"/>
              </a:rPr>
              <a:t>n.d</a:t>
            </a:r>
            <a:r>
              <a:rPr lang="en-GB" dirty="0">
                <a:latin typeface="Raleway"/>
              </a:rPr>
              <a:t>)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32438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618BA-AAEA-4A22-B0C2-E8F6557F7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60" y="1128408"/>
            <a:ext cx="3083839" cy="4601183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/>
              <a:t>Self positioning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20D5CE-3E2F-4DE0-B2CF-7C8FF5BFECAF}"/>
              </a:ext>
            </a:extLst>
          </p:cNvPr>
          <p:cNvSpPr txBox="1"/>
          <p:nvPr/>
        </p:nvSpPr>
        <p:spPr>
          <a:xfrm>
            <a:off x="4342380" y="1524054"/>
            <a:ext cx="59369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Before we begin, I would like to share with you my self-positioning and my personal interest about the topic.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3330" y="4179784"/>
            <a:ext cx="2052049" cy="2052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684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/>
              <a:t>Background &amp; Context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903" y="3989178"/>
            <a:ext cx="2834886" cy="20179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4180" y="949237"/>
            <a:ext cx="3816427" cy="247519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030128" y="1367377"/>
            <a:ext cx="3095106" cy="16389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With almost 25% of young people experiencing suicidal feelings at least once in their lives, the need for interventions is crucial.</a:t>
            </a:r>
          </a:p>
          <a:p>
            <a:pPr algn="ctr"/>
            <a:r>
              <a:rPr lang="en-GB" sz="1050" dirty="0"/>
              <a:t>(Young Minds, 2019)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80860" y="718635"/>
            <a:ext cx="3391592" cy="5411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580860" y="557697"/>
            <a:ext cx="275982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recent years, more and more awareness and research has been invested into children and young people’s mental health.</a:t>
            </a:r>
          </a:p>
          <a:p>
            <a:r>
              <a:rPr lang="en-GB" sz="2400" dirty="0"/>
              <a:t>It was estimated that between 2004 and 2017 the growth of mental disorders in children was a cause for serious concern </a:t>
            </a:r>
            <a:r>
              <a:rPr lang="en-GB" sz="1600" dirty="0"/>
              <a:t>(Rowland, 2018)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157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Potential Research Questions…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8447" y="1412726"/>
            <a:ext cx="7315200" cy="529070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Why are statistics rising?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Is there more that could be done? 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What services are available?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Are these services being utilised?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If not, why aren’t the services being utilised? </a:t>
            </a:r>
          </a:p>
          <a:p>
            <a:pPr marL="0" indent="0">
              <a:buNone/>
            </a:pPr>
            <a:endParaRPr lang="en-GB" sz="3600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769516" y="352602"/>
            <a:ext cx="6833062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Several questions and sub questions emerged during the initial research</a:t>
            </a:r>
          </a:p>
        </p:txBody>
      </p:sp>
    </p:spTree>
    <p:extLst>
      <p:ext uri="{BB962C8B-B14F-4D97-AF65-F5344CB8AC3E}">
        <p14:creationId xmlns:p14="http://schemas.microsoft.com/office/powerpoint/2010/main" val="911922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Key words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74227" y="364150"/>
            <a:ext cx="7631083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Key words and sentences used to search for information required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82292" y="1331509"/>
            <a:ext cx="707413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Children’s mental health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Young people’s/ Adolescent's mental health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Statistics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Services Provided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Interventions Provided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Adolescent health services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Strategies </a:t>
            </a:r>
          </a:p>
        </p:txBody>
      </p:sp>
    </p:spTree>
    <p:extLst>
      <p:ext uri="{BB962C8B-B14F-4D97-AF65-F5344CB8AC3E}">
        <p14:creationId xmlns:p14="http://schemas.microsoft.com/office/powerpoint/2010/main" val="1928334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45053" y="20551"/>
            <a:ext cx="596076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pPr algn="ctr"/>
            <a:r>
              <a:rPr lang="en-GB" sz="3200" b="1" dirty="0"/>
              <a:t>Multiple avenues that could be explored under this topic. </a:t>
            </a:r>
          </a:p>
          <a:p>
            <a:endParaRPr lang="en-GB" sz="1400" dirty="0"/>
          </a:p>
          <a:p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603397" y="1392703"/>
            <a:ext cx="4315325" cy="292096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229699" y="1729799"/>
            <a:ext cx="321851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Other Contributing factors that could impact young people during the transitional period?</a:t>
            </a:r>
          </a:p>
        </p:txBody>
      </p:sp>
      <p:sp>
        <p:nvSpPr>
          <p:cNvPr id="8" name="Oval 7"/>
          <p:cNvSpPr/>
          <p:nvPr/>
        </p:nvSpPr>
        <p:spPr>
          <a:xfrm>
            <a:off x="8025433" y="2650537"/>
            <a:ext cx="3718276" cy="22316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8768989" y="2837273"/>
            <a:ext cx="23974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Charities and Organisations and what they are doing?  </a:t>
            </a:r>
          </a:p>
        </p:txBody>
      </p:sp>
      <p:sp>
        <p:nvSpPr>
          <p:cNvPr id="6" name="Oval 5"/>
          <p:cNvSpPr/>
          <p:nvPr/>
        </p:nvSpPr>
        <p:spPr>
          <a:xfrm>
            <a:off x="4716380" y="4500400"/>
            <a:ext cx="4315325" cy="2044779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158154" y="4778532"/>
            <a:ext cx="3431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What is already available and the utilisation?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780" y="1015654"/>
            <a:ext cx="2705100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184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Methods to Continue to Explore the Topic Area</a:t>
            </a:r>
            <a:r>
              <a:rPr lang="en-GB" u="sng" dirty="0"/>
              <a:t>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53445" y="228355"/>
            <a:ext cx="768215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To further explore the topic area…</a:t>
            </a:r>
          </a:p>
          <a:p>
            <a:r>
              <a:rPr lang="en-GB" sz="36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Government Documents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Government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Academic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Charity Websites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Charity Research 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Databases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Mental Health Strategies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Qualitative &amp; Quantitative Study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4352" y="5783933"/>
            <a:ext cx="4234292" cy="84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645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163" y="172478"/>
            <a:ext cx="2947482" cy="4601183"/>
          </a:xfrm>
        </p:spPr>
        <p:txBody>
          <a:bodyPr/>
          <a:lstStyle/>
          <a:p>
            <a:r>
              <a:rPr lang="en-GB" b="1" u="sng" dirty="0"/>
              <a:t>Authors Under Consideration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397487" y="1247926"/>
            <a:ext cx="8794513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Young minds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Mental health foundation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The Children’s Society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Young Peoples counselling service (YPCS)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Childline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National Health Services. (2019). </a:t>
            </a:r>
            <a:r>
              <a:rPr lang="en-GB" sz="2000" i="1" dirty="0"/>
              <a:t>CAMHS Information for children and young 	people. </a:t>
            </a:r>
            <a:r>
              <a:rPr lang="en-GB" sz="2000" dirty="0"/>
              <a:t>Retrieved from </a:t>
            </a:r>
            <a:r>
              <a:rPr lang="en-GB" sz="2000" dirty="0">
                <a:hlinkClick r:id="rId2"/>
              </a:rPr>
              <a:t>https://www.nhs.uk/using-the-nhs/nhs-services/mental-	health-services/</a:t>
            </a:r>
            <a:r>
              <a:rPr lang="en-GB" sz="2000" dirty="0" err="1">
                <a:hlinkClick r:id="rId2"/>
              </a:rPr>
              <a:t>camhs</a:t>
            </a:r>
            <a:r>
              <a:rPr lang="en-GB" sz="2000" dirty="0">
                <a:hlinkClick r:id="rId2"/>
              </a:rPr>
              <a:t>-information-for-children-and-young-people/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Appleton, R., Connell, C., </a:t>
            </a:r>
            <a:r>
              <a:rPr lang="en-GB" sz="2000" dirty="0" err="1"/>
              <a:t>Fairclough</a:t>
            </a:r>
            <a:r>
              <a:rPr lang="en-GB" sz="2000" dirty="0"/>
              <a:t>, E., </a:t>
            </a:r>
            <a:r>
              <a:rPr lang="en-GB" sz="2000" dirty="0" err="1"/>
              <a:t>Tuomainen</a:t>
            </a:r>
            <a:r>
              <a:rPr lang="en-GB" sz="2000" dirty="0"/>
              <a:t>, H., &amp; Singh, S. P. (2019). 	Outcomes of young people who reach the transition boundary of child and 	adolescent mental health services: a systematic review. </a:t>
            </a:r>
            <a:r>
              <a:rPr lang="en-GB" sz="2000" i="1" dirty="0"/>
              <a:t>European Child &amp; 	Adolescent Psychiatry, </a:t>
            </a:r>
            <a:r>
              <a:rPr lang="en-GB" sz="2000" dirty="0"/>
              <a:t>1-16, </a:t>
            </a:r>
            <a:r>
              <a:rPr lang="en-GB" sz="2000" dirty="0">
                <a:hlinkClick r:id="rId3"/>
              </a:rPr>
              <a:t>https://doi.org/10.1007/s00787-019-01307-7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Salam, R. A., Das, J. K., </a:t>
            </a:r>
            <a:r>
              <a:rPr lang="en-GB" sz="2000" dirty="0" err="1"/>
              <a:t>Lassi</a:t>
            </a:r>
            <a:r>
              <a:rPr lang="en-GB" sz="2000" dirty="0"/>
              <a:t>, Z. S., &amp; </a:t>
            </a:r>
            <a:r>
              <a:rPr lang="en-GB" sz="2000" dirty="0" err="1"/>
              <a:t>Bhutta</a:t>
            </a:r>
            <a:r>
              <a:rPr lang="en-GB" sz="2000" dirty="0"/>
              <a:t>, Z. A. (2016). Adolescent Health 	Interventions: Conclusions, Evidence Gaps, and Research Priorities. </a:t>
            </a:r>
            <a:r>
              <a:rPr lang="en-GB" sz="2000" i="1" dirty="0"/>
              <a:t>Journal of 	Adolescent Health</a:t>
            </a:r>
            <a:r>
              <a:rPr lang="en-GB" sz="2000" dirty="0"/>
              <a:t>, 59(4), 88-92. https://doi.org/10.1016/j.jadohealth.2016.05.006</a:t>
            </a:r>
          </a:p>
        </p:txBody>
      </p:sp>
      <p:sp>
        <p:nvSpPr>
          <p:cNvPr id="3" name="Right Arrow 2"/>
          <p:cNvSpPr/>
          <p:nvPr/>
        </p:nvSpPr>
        <p:spPr>
          <a:xfrm>
            <a:off x="3743215" y="44535"/>
            <a:ext cx="7633252" cy="150657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015410" y="448080"/>
            <a:ext cx="6679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In going forward …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887" y="3831288"/>
            <a:ext cx="1419017" cy="188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176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53" y="1128408"/>
            <a:ext cx="3198941" cy="4601183"/>
          </a:xfrm>
        </p:spPr>
        <p:txBody>
          <a:bodyPr/>
          <a:lstStyle/>
          <a:p>
            <a:r>
              <a:rPr lang="en-GB" b="1" u="sng" dirty="0"/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0363" y="1511207"/>
            <a:ext cx="7315200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Due to the nature of this topic, many ethical considerations are needed to be considered.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has the participant’s data been gathered due to their age?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 researcher's well-being, due to the nature of the topic, as it can be distressing.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 researcher’s personal positioning and interest within the topic - </a:t>
            </a:r>
            <a:r>
              <a:rPr lang="en-GB" sz="2800" i="1" dirty="0">
                <a:solidFill>
                  <a:schemeClr val="tx1"/>
                </a:solidFill>
              </a:rPr>
              <a:t>which could cause a biased perspective.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0363" y="280619"/>
            <a:ext cx="7755469" cy="1349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016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3149256" cy="4601183"/>
          </a:xfrm>
        </p:spPr>
        <p:txBody>
          <a:bodyPr>
            <a:normAutofit/>
          </a:bodyPr>
          <a:lstStyle/>
          <a:p>
            <a:r>
              <a:rPr lang="en-GB" sz="4400" b="1" u="sng" dirty="0"/>
              <a:t>Potential Arguments and 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3464822" y="299595"/>
            <a:ext cx="4681174" cy="4042610"/>
          </a:xfrm>
          <a:prstGeom prst="cloud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382570" y="1397570"/>
            <a:ext cx="278303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The transition period is an incredibly stressful time for individuals and more should be done to help this transition. </a:t>
            </a:r>
            <a:r>
              <a:rPr lang="en-GB" sz="1400" dirty="0"/>
              <a:t>(Broad et al, 2017)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7678902" y="2027583"/>
            <a:ext cx="4174433" cy="3697437"/>
          </a:xfrm>
          <a:prstGeom prst="cloud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410417" y="2652126"/>
            <a:ext cx="28765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Showcase and provide evidence that further research is required around this topic. </a:t>
            </a:r>
          </a:p>
          <a:p>
            <a:r>
              <a:rPr lang="en-GB" b="1" dirty="0"/>
              <a:t>With the focus as to why so many individuals are impacted negatively  during this period.</a:t>
            </a:r>
          </a:p>
        </p:txBody>
      </p:sp>
    </p:spTree>
    <p:extLst>
      <p:ext uri="{BB962C8B-B14F-4D97-AF65-F5344CB8AC3E}">
        <p14:creationId xmlns:p14="http://schemas.microsoft.com/office/powerpoint/2010/main" val="1314409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u="sng" dirty="0"/>
              <a:t>Conclusion</a:t>
            </a:r>
            <a:r>
              <a:rPr lang="en-GB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5537" y="396242"/>
            <a:ext cx="7583556" cy="310854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It became very clear during the engagement with the literature that more needs to be done for children and young people entering the adult mental health services. Many find it has a negative impact on their mental health with some disengaging from the services all together.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FDFDA6-CB17-458B-B3E8-9362A5254649}"/>
              </a:ext>
            </a:extLst>
          </p:cNvPr>
          <p:cNvSpPr txBox="1"/>
          <p:nvPr/>
        </p:nvSpPr>
        <p:spPr>
          <a:xfrm>
            <a:off x="3604404" y="4554441"/>
            <a:ext cx="5186669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And much more research is needed to make the transition easier and benefit the individual.</a:t>
            </a:r>
          </a:p>
        </p:txBody>
      </p:sp>
      <p:pic>
        <p:nvPicPr>
          <p:cNvPr id="9" name="Picture 8" descr="A close up of a flag&#10;&#10;Description automatically generated">
            <a:extLst>
              <a:ext uri="{FF2B5EF4-FFF2-40B4-BE49-F238E27FC236}">
                <a16:creationId xmlns:a16="http://schemas.microsoft.com/office/drawing/2014/main" id="{B8A4243E-B2F3-4E3D-B44C-57DC9E5A5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1601" y="3848588"/>
            <a:ext cx="2741965" cy="261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30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2ABBB681-F4D2-40F2-ACC3-DE0B4B48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159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09388ED0-1FEF-4E11-B488-BD661D1AC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847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row: Striped Right 2">
            <a:extLst>
              <a:ext uri="{FF2B5EF4-FFF2-40B4-BE49-F238E27FC236}">
                <a16:creationId xmlns:a16="http://schemas.microsoft.com/office/drawing/2014/main" id="{8E002957-BE02-4EAE-B3E2-77E676728189}"/>
              </a:ext>
            </a:extLst>
          </p:cNvPr>
          <p:cNvSpPr/>
          <p:nvPr/>
        </p:nvSpPr>
        <p:spPr>
          <a:xfrm>
            <a:off x="1084967" y="223052"/>
            <a:ext cx="10427369" cy="6368715"/>
          </a:xfrm>
          <a:prstGeom prst="striped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C07830-C23A-499E-A1C2-576B3FD9FC11}"/>
              </a:ext>
            </a:extLst>
          </p:cNvPr>
          <p:cNvSpPr txBox="1"/>
          <p:nvPr/>
        </p:nvSpPr>
        <p:spPr>
          <a:xfrm>
            <a:off x="2119684" y="2088543"/>
            <a:ext cx="86146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To complete this project more research is required to gain a full understanding of the literature that is available in order to fully produce, inform and complete the review.</a:t>
            </a:r>
          </a:p>
        </p:txBody>
      </p:sp>
    </p:spTree>
    <p:extLst>
      <p:ext uri="{BB962C8B-B14F-4D97-AF65-F5344CB8AC3E}">
        <p14:creationId xmlns:p14="http://schemas.microsoft.com/office/powerpoint/2010/main" val="2114312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20669" y="1171074"/>
            <a:ext cx="7315200" cy="3815774"/>
          </a:xfrm>
        </p:spPr>
        <p:txBody>
          <a:bodyPr>
            <a:noAutofit/>
          </a:bodyPr>
          <a:lstStyle/>
          <a:p>
            <a:pPr algn="ctr"/>
            <a:r>
              <a:rPr lang="en-GB" sz="6600" b="1" dirty="0"/>
              <a:t>Thank you for listening.</a:t>
            </a:r>
            <a:br>
              <a:rPr lang="en-GB" sz="6600" dirty="0"/>
            </a:br>
            <a:br>
              <a:rPr lang="en-GB" sz="6600" dirty="0"/>
            </a:br>
            <a:r>
              <a:rPr lang="en-GB" sz="6600" b="1" dirty="0"/>
              <a:t>Any Questions?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5446" y="756138"/>
            <a:ext cx="3786554" cy="535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12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05708" y="167054"/>
            <a:ext cx="8660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Reference List</a:t>
            </a:r>
          </a:p>
        </p:txBody>
      </p:sp>
      <p:sp>
        <p:nvSpPr>
          <p:cNvPr id="3" name="Rectangle 2"/>
          <p:cNvSpPr/>
          <p:nvPr/>
        </p:nvSpPr>
        <p:spPr>
          <a:xfrm>
            <a:off x="130418" y="628719"/>
            <a:ext cx="11811001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Asam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E., Samara, M., &amp; Terry, P. (2019). Problematic internet use and mental health among British children and adolescents.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Addictive Behaviours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90, 428-436. 	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https://doi.org/10.1016/j.addbeh.2018.09.007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Broad, K. L., Sandhu, V. K., Sunderji, N.,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Charach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(2017). Youth experience of transition from child mental health services to adult mental health services: a qualitative thematic 	synthesis.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 Psychiatry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https://doi.org/10.1186/s12888-017-1538-1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Clipart Library.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Cool Question Marks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http://clipart-library.com/clipart/di9r9nKjT.htm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Das, J. K., Salam, R. A., Lassi, Z. S., Khan, N. M.,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Mahood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Patel, V.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Bhutta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A., (2016). Interventions for Adolescent Mental Health: A Overview of Systematic Reviews. Journal of 	Adolescent Health, 59(4), 49-60.  https://doi.org/10.1016/j.jadohealth.2016.06.020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Delgadillo, J.,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Asaria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Ali, S.,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Gilbosy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(2018). On poverty, politics and psychology: the socioeconomic gradient of mental health utilisation and outcomes. The British Journal of 	Psychiatry, 5, 429-	430.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https://doi.org/10.1192/bjp.bp.115.171017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Duke University.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Matter Everywhere.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https://www.google.com/search?hl=EN&amp;biw=958&amp;bih=927&amp;tbm=isch&amp;sa=1&amp;ei=XiPQXO-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SG4yJ1fAP6aKDiAM&amp;q=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ethics&amp;oq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ethics&amp;gs_l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=img.3..0j0i67j0l8.170974.172249..172838...0.0..0.50.278.6......0....1..gws-wiz-	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.....0.4uUxaVJvYBg#imgrc=TvYzqkNEAj49JM: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One Blog. (2015). Disaster Recovery – Going Forward. [Online Image] Retrieved from https://www.kodak.com/US/en/print/blog/blog_post/?contentid=4294989528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toit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(2010). Billy-roundhead-who-me-clipart. [online Image]. Retrieved from http://www.clipartpanda.com/clipart_images/billy-roundhead-who-me-clipart-10237036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Reads. (2013).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 your year in books.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https://encrypted-tbn0.gstatic.com/images?q=tbn:ANd9GcQtnrcgAu2c2TTLpJ1XNq5I5m-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9xSedPtRtdHL44xK79PFaYZM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Emerald Publishing.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… write a literature review.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http://www.emeraldgrouppublishing.com/authors/guides/write/literature.htm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HM Government. (2017).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and analysis, Detriments of health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https://www.gov.uk/government/publications/health-profile-for-england/chapter-6-social-	determinants-of-health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Loos, S.,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Walia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Becker, T.,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Puschner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(2018). Lost in transition? Perceptions of health care among young people with mental health problems in Germany: a qualitative study.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	and  Adolescent Psychiatry and Mental Health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https://doi.org/10.1186/s13034-018-0249-9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023650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1121" y="749900"/>
            <a:ext cx="11469757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McLaughlin, K. A., Costello, E. J. Leblanc, W., Sampson, N. A., &amp; Kessler, R. C. (2012). Socioeconomic status and adolescent mental disorder. A Publication of the American Public 	Health Association. 102(9), 1742-1750. DOI: 10.2105/AJPH.2011.300477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Foundation. (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Mental health statistics: family and parenting. Retrieved from https://www.mentalhealth.org.uk/statistics/mental-health-statistics-family-and-parenting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Foundation. (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Statistics. Retrieved from https://www.mentalhealth.org.uk/statistics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Padmanathan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Biddle, L., Carroll, R.,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Derges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Potokar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&amp; Gunnell, D. (2018). Suicide and self-harm related internet use, A Cross Sectional Study and Clinician Focus Groups. 	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Hogrefe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39, 469-478.  	https://doi.org/10.1027/0227-5910/a000522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Patel, V.,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Flisher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A.,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Hetrick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&amp;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McGorry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 (2007). Mental Health of young people: A global public-health challenge.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369(9569, 1302-1313. 	https://doi.org/10.1016/S0140-6736(07)60368-7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Reupert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Bartholomew, C., Cuff, R., Foster, K.,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Maybery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J., &amp;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Pettenuzzo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(2019). An online intervention to promote mental health and wellbeing for young adults 	whose parents have 	mental illness and/or substance use problem: theoretical basis and intervention description. Frontiers in Psychiatry, 10, 	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https://dx.doi.org/10.3389%2Ffpsyt.2019.00059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Organisation, (2003).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Caring for children and adolescents with mental disorders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https://www.who.int/mental_health/media/en/785.pdf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Minds. (2019).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minds manifesto: five priorities for the next government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https://youngminds.org.uk/media/1473/youngminds-five-priorities-for-the-next-	government.pdf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Q95da (2018).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people and mental health in a changing world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http://www.q95da.com/news/young-people-and-mental-health-in-a-changing-	world#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79104" y="288235"/>
            <a:ext cx="9293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628188101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927</TotalTime>
  <Words>653</Words>
  <Application>Microsoft Office PowerPoint</Application>
  <PresentationFormat>Widescreen</PresentationFormat>
  <Paragraphs>133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Raleway</vt:lpstr>
      <vt:lpstr>Times New Roman</vt:lpstr>
      <vt:lpstr>Wingdings 2</vt:lpstr>
      <vt:lpstr>Frame</vt:lpstr>
      <vt:lpstr>Independent Project  Literature Review</vt:lpstr>
      <vt:lpstr>Introduction </vt:lpstr>
      <vt:lpstr>Self positioning</vt:lpstr>
      <vt:lpstr>Background &amp; Context</vt:lpstr>
      <vt:lpstr>Potential Research Questions…</vt:lpstr>
      <vt:lpstr>Key words</vt:lpstr>
      <vt:lpstr>Discussion</vt:lpstr>
      <vt:lpstr>Methods to Continue to Explore the Topic Area. </vt:lpstr>
      <vt:lpstr>Authors Under Consideration</vt:lpstr>
      <vt:lpstr>Ethical Considerations</vt:lpstr>
      <vt:lpstr>Potential Arguments and  Implications</vt:lpstr>
      <vt:lpstr>Conclusion </vt:lpstr>
      <vt:lpstr>PowerPoint Presentation</vt:lpstr>
      <vt:lpstr>Thank you for listening.  Any Questions?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 Literature Review</dc:title>
  <dc:creator>Rebecca Harding (1700014)</dc:creator>
  <cp:lastModifiedBy>Rebecca Harding (1700014)</cp:lastModifiedBy>
  <cp:revision>50</cp:revision>
  <dcterms:created xsi:type="dcterms:W3CDTF">2019-04-29T09:42:55Z</dcterms:created>
  <dcterms:modified xsi:type="dcterms:W3CDTF">2019-05-06T21:15:17Z</dcterms:modified>
</cp:coreProperties>
</file>