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8"/>
  </p:notesMasterIdLst>
  <p:sldIdLst>
    <p:sldId id="256" r:id="rId2"/>
    <p:sldId id="257" r:id="rId3"/>
    <p:sldId id="259" r:id="rId4"/>
    <p:sldId id="261" r:id="rId5"/>
    <p:sldId id="260" r:id="rId6"/>
    <p:sldId id="262" r:id="rId7"/>
  </p:sldIdLst>
  <p:sldSz cx="18288000" cy="10287000"/>
  <p:notesSz cx="6858000" cy="9144000"/>
  <p:embeddedFontLst>
    <p:embeddedFont>
      <p:font typeface="Century Gothic" panose="020B0502020202020204" pitchFamily="34" charset="0"/>
      <p:regular r:id="rId9"/>
      <p:bold r:id="rId10"/>
      <p:italic r:id="rId11"/>
      <p:boldItalic r:id="rId12"/>
    </p:embeddedFont>
    <p:embeddedFont>
      <p:font typeface="Times New Roman Bold" panose="02030802070405020303" pitchFamily="18" charset="0"/>
      <p:regular r:id="rId13"/>
      <p:bold r:id="rId14"/>
    </p:embeddedFont>
    <p:embeddedFont>
      <p:font typeface="Wingdings 3" pitchFamily="2" charset="2"/>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1" d="100"/>
          <a:sy n="51" d="100"/>
        </p:scale>
        <p:origin x="1075" y="8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 /><Relationship Id="rId13" Type="http://schemas.openxmlformats.org/officeDocument/2006/relationships/font" Target="fonts/font5.fntdata"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font" Target="fonts/font4.fntdata"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font" Target="fonts/font3.fntdata" /><Relationship Id="rId5" Type="http://schemas.openxmlformats.org/officeDocument/2006/relationships/slide" Target="slides/slide4.xml" /><Relationship Id="rId15" Type="http://schemas.openxmlformats.org/officeDocument/2006/relationships/font" Target="fonts/font7.fntdata" /><Relationship Id="rId10" Type="http://schemas.openxmlformats.org/officeDocument/2006/relationships/font" Target="fonts/font2.fntdata"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font" Target="fonts/font1.fntdata" /><Relationship Id="rId14" Type="http://schemas.openxmlformats.org/officeDocument/2006/relationships/font" Target="fonts/font6.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23.03.2025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unexplained disappearing of Dr. Hart, a notable mechanical technology specialist, raised questions in regards to somewhere safe and secure, morals in the work environment, and different impacts (Cottrell, 2019). The examination's main decisions, Assumptions and ideas are framed in this show. Among the essential questions addressed are: </a:t>
            </a:r>
          </a:p>
          <a:p>
            <a:r>
              <a:rPr lang="en-US"/>
              <a:t>•	Was Dr. Hart compelled to deal with corrupt AI projects?</a:t>
            </a:r>
          </a:p>
          <a:p>
            <a:r>
              <a:rPr lang="en-US"/>
              <a:t>•	Did questions at Work or dangers to somewhere safe become possibly the most important factor?</a:t>
            </a:r>
          </a:p>
          <a:p>
            <a:r>
              <a:rPr lang="en-US"/>
              <a:t>•	Might her vanishing at any point, have you been impacted by governmental or financial matters?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Theories and conclusion </a:t>
            </a:r>
          </a:p>
          <a:p>
            <a:r>
              <a:rPr lang="en-US"/>
              <a:t>Four significant theories surfaced:</a:t>
            </a:r>
          </a:p>
          <a:p>
            <a:r>
              <a:rPr lang="en-US"/>
              <a:t>Ethical Venture Coercion: Dr. Hart was constrained into unethical AI research and evaporated. subsequent to restricting or uncovering bad behaviour.</a:t>
            </a:r>
          </a:p>
          <a:p>
            <a:r>
              <a:rPr lang="en-US"/>
              <a:t>Whistle-blower Retaliation; She was undermined for attempting to uncover unethical AI. applications.</a:t>
            </a:r>
          </a:p>
          <a:p>
            <a:r>
              <a:rPr lang="en-US"/>
              <a:t>Forced Vanishing or Foul Play—On account of the delicate idea of her work, she might have been quieted by outside powers.</a:t>
            </a:r>
          </a:p>
          <a:p>
            <a:r>
              <a:rPr lang="en-US"/>
              <a:t>Self-Forced Exile: She might have chosen to vanish on the grounds that she was upset or</a:t>
            </a:r>
          </a:p>
          <a:p>
            <a:r>
              <a:rPr lang="en-US"/>
              <a:t>stressed over her security.</a:t>
            </a:r>
          </a:p>
          <a:p>
            <a:r>
              <a:rPr lang="en-US"/>
              <a:t>The initial two Clarifications are upheld by the most grounded proof, which shows that Dr. Hart's flight was connected with ethical and professional hardships instead of wilful nonappearance (Van Emden and Becker,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 I recollect the request, I saw various hardships that made it both troublesome and educational. Since I needed to depend on optional sources, I needed to evaluate each piece of material thoroughly to ensure it was solid and appropriate. Since I needed to gauge the ethical repercussions of AI research against true examination, ethical issues were essential. Moreover, there were difficulties because of conceivable predisposition in government and business revealing, which required exhaustive cross-referring to with different sources.</a:t>
            </a:r>
          </a:p>
          <a:p>
            <a:r>
              <a:rPr lang="en-US"/>
              <a:t>I presently have a more prominent comprehension of the meaning of careful source assessment and ethical obligation in research because of this technique (Wain, 2017). This study underscored the critical requirement for additional hearty shields for AI analysts, which reinforced my conviction that transparency and genuineness should be the foundations of technological development. To maintain ethical issues at the very front of AI development, future examination should focus on safeguarding specialists against tension and retribution.</a:t>
            </a:r>
          </a:p>
          <a:p>
            <a:r>
              <a:rPr lang="en-US"/>
              <a:t>This discussion advances the security and uprightness of specialists while featuring that resolving ethical issues in AI development is so dire.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Conclusion </a:t>
            </a:r>
          </a:p>
          <a:p>
            <a:r>
              <a:rPr lang="en-US"/>
              <a:t>The disappearing of Dr. Hart presents serious ethical issues for AI development. As indicated by the request, ethical issues and stress at work were main considerations. Honesty in AI research, ethical management, and further developed informant assurances are important to resolve these issues. Advancing dependable innovation leap forwards requires safeguarding analysts.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Cottrell. (2019). The study skills handbook. 5th edn. Macmillan Education UK.</a:t>
            </a:r>
          </a:p>
          <a:p>
            <a:r>
              <a:rPr lang="en-US" dirty="0"/>
              <a:t>Cottrell, S. (2023) Critical thinking skills : effective analysis, argument and reflection . 4th edition. Bloomsbury Academic.</a:t>
            </a:r>
          </a:p>
          <a:p>
            <a:r>
              <a:rPr lang="en-US" dirty="0"/>
              <a:t>Cottrell. (2021). Skills for success: the personal development planning handbook. 4th edn. Palgrave Macmillan.</a:t>
            </a:r>
          </a:p>
          <a:p>
            <a:r>
              <a:rPr lang="en-US" dirty="0"/>
              <a:t>Van Emden and Becker (2022). Presentation skills for students 3rd edn. Bloomsbury Academic.</a:t>
            </a:r>
          </a:p>
          <a:p>
            <a:r>
              <a:rPr lang="en-US" dirty="0"/>
              <a:t>Wain, A. (2017), “Learning through reflection”, Br. J. Midwifery, Vol. 25 No. 10, pp. 662–666.</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3/23/2025</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6810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53322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9414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3/23/2025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6871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3/23/2025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319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3/23/2025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4798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02948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7853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5462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61713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51037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57749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7182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348833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3/23/2025</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54869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5083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168858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3/23/2025</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16640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9907400" y="525024"/>
            <a:ext cx="8380600" cy="9761033"/>
            <a:chOff x="0" y="0"/>
            <a:chExt cx="22488995" cy="26193331"/>
          </a:xfrm>
        </p:grpSpPr>
        <p:sp>
          <p:nvSpPr>
            <p:cNvPr id="3" name="Freeform 3"/>
            <p:cNvSpPr/>
            <p:nvPr/>
          </p:nvSpPr>
          <p:spPr>
            <a:xfrm>
              <a:off x="0" y="0"/>
              <a:ext cx="22489033" cy="26193369"/>
            </a:xfrm>
            <a:custGeom>
              <a:avLst/>
              <a:gdLst/>
              <a:ahLst/>
              <a:cxnLst/>
              <a:rect l="l" t="t" r="r" b="b"/>
              <a:pathLst>
                <a:path w="22489033" h="26193369">
                  <a:moveTo>
                    <a:pt x="5067808" y="0"/>
                  </a:moveTo>
                  <a:lnTo>
                    <a:pt x="0" y="9691243"/>
                  </a:lnTo>
                  <a:lnTo>
                    <a:pt x="9209913" y="26193369"/>
                  </a:lnTo>
                  <a:lnTo>
                    <a:pt x="22489033" y="26193369"/>
                  </a:lnTo>
                  <a:lnTo>
                    <a:pt x="22489033" y="0"/>
                  </a:lnTo>
                  <a:close/>
                </a:path>
              </a:pathLst>
            </a:custGeom>
            <a:blipFill>
              <a:blip r:embed="rId2"/>
              <a:stretch>
                <a:fillRect l="-62897"/>
              </a:stretch>
            </a:blipFill>
          </p:spPr>
          <p:txBody>
            <a:bodyPr/>
            <a:lstStyle/>
            <a:p>
              <a:endParaRPr lang="en-GB"/>
            </a:p>
          </p:txBody>
        </p:sp>
      </p:grpSp>
      <p:grpSp>
        <p:nvGrpSpPr>
          <p:cNvPr id="4" name="Group 4"/>
          <p:cNvGrpSpPr/>
          <p:nvPr/>
        </p:nvGrpSpPr>
        <p:grpSpPr>
          <a:xfrm>
            <a:off x="11665415" y="-269164"/>
            <a:ext cx="9834807" cy="997230"/>
            <a:chOff x="0" y="0"/>
            <a:chExt cx="3829348" cy="388288"/>
          </a:xfrm>
        </p:grpSpPr>
        <p:sp>
          <p:nvSpPr>
            <p:cNvPr id="5" name="Freeform 5"/>
            <p:cNvSpPr/>
            <p:nvPr/>
          </p:nvSpPr>
          <p:spPr>
            <a:xfrm>
              <a:off x="0" y="0"/>
              <a:ext cx="3829348" cy="388288"/>
            </a:xfrm>
            <a:custGeom>
              <a:avLst/>
              <a:gdLst/>
              <a:ahLst/>
              <a:cxnLst/>
              <a:rect l="l" t="t" r="r" b="b"/>
              <a:pathLst>
                <a:path w="3829348" h="388288">
                  <a:moveTo>
                    <a:pt x="203200" y="0"/>
                  </a:moveTo>
                  <a:lnTo>
                    <a:pt x="3829348" y="0"/>
                  </a:lnTo>
                  <a:lnTo>
                    <a:pt x="3626148" y="388288"/>
                  </a:lnTo>
                  <a:lnTo>
                    <a:pt x="0" y="388288"/>
                  </a:lnTo>
                  <a:lnTo>
                    <a:pt x="203200" y="0"/>
                  </a:lnTo>
                  <a:close/>
                </a:path>
              </a:pathLst>
            </a:custGeom>
            <a:solidFill>
              <a:srgbClr val="2B2B2B"/>
            </a:solidFill>
          </p:spPr>
          <p:txBody>
            <a:bodyPr/>
            <a:lstStyle/>
            <a:p>
              <a:endParaRPr lang="en-GB"/>
            </a:p>
          </p:txBody>
        </p:sp>
        <p:sp>
          <p:nvSpPr>
            <p:cNvPr id="6" name="TextBox 6"/>
            <p:cNvSpPr txBox="1"/>
            <p:nvPr/>
          </p:nvSpPr>
          <p:spPr>
            <a:xfrm>
              <a:off x="101600" y="-76200"/>
              <a:ext cx="3626148" cy="464488"/>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rot="7063455">
            <a:off x="3014940" y="3571814"/>
            <a:ext cx="12537203" cy="1382910"/>
            <a:chOff x="0" y="0"/>
            <a:chExt cx="3466407" cy="382360"/>
          </a:xfrm>
        </p:grpSpPr>
        <p:sp>
          <p:nvSpPr>
            <p:cNvPr id="8" name="Freeform 8"/>
            <p:cNvSpPr/>
            <p:nvPr/>
          </p:nvSpPr>
          <p:spPr>
            <a:xfrm>
              <a:off x="0" y="0"/>
              <a:ext cx="3466407" cy="382360"/>
            </a:xfrm>
            <a:custGeom>
              <a:avLst/>
              <a:gdLst/>
              <a:ahLst/>
              <a:cxnLst/>
              <a:rect l="l" t="t" r="r" b="b"/>
              <a:pathLst>
                <a:path w="3466407" h="382360">
                  <a:moveTo>
                    <a:pt x="3263207" y="0"/>
                  </a:moveTo>
                  <a:lnTo>
                    <a:pt x="0" y="0"/>
                  </a:lnTo>
                  <a:lnTo>
                    <a:pt x="203200" y="382360"/>
                  </a:lnTo>
                  <a:lnTo>
                    <a:pt x="3466407" y="382360"/>
                  </a:lnTo>
                  <a:lnTo>
                    <a:pt x="3263207" y="0"/>
                  </a:lnTo>
                  <a:close/>
                </a:path>
              </a:pathLst>
            </a:custGeom>
            <a:solidFill>
              <a:srgbClr val="5905C4"/>
            </a:solidFill>
          </p:spPr>
          <p:txBody>
            <a:bodyPr/>
            <a:lstStyle/>
            <a:p>
              <a:endParaRPr lang="en-GB"/>
            </a:p>
          </p:txBody>
        </p:sp>
        <p:sp>
          <p:nvSpPr>
            <p:cNvPr id="9" name="TextBox 9"/>
            <p:cNvSpPr txBox="1"/>
            <p:nvPr/>
          </p:nvSpPr>
          <p:spPr>
            <a:xfrm>
              <a:off x="101600" y="-76200"/>
              <a:ext cx="3263207" cy="458560"/>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6669610" y="1824947"/>
            <a:ext cx="1319253" cy="1178253"/>
            <a:chOff x="0" y="0"/>
            <a:chExt cx="796308" cy="711200"/>
          </a:xfrm>
        </p:grpSpPr>
        <p:sp>
          <p:nvSpPr>
            <p:cNvPr id="11" name="Freeform 11"/>
            <p:cNvSpPr/>
            <p:nvPr/>
          </p:nvSpPr>
          <p:spPr>
            <a:xfrm>
              <a:off x="0" y="0"/>
              <a:ext cx="796308" cy="711200"/>
            </a:xfrm>
            <a:custGeom>
              <a:avLst/>
              <a:gdLst/>
              <a:ahLst/>
              <a:cxnLst/>
              <a:rect l="l" t="t" r="r" b="b"/>
              <a:pathLst>
                <a:path w="796308" h="711200">
                  <a:moveTo>
                    <a:pt x="398154" y="0"/>
                  </a:moveTo>
                  <a:lnTo>
                    <a:pt x="796308" y="711200"/>
                  </a:lnTo>
                  <a:lnTo>
                    <a:pt x="0" y="711200"/>
                  </a:lnTo>
                  <a:lnTo>
                    <a:pt x="398154" y="0"/>
                  </a:lnTo>
                  <a:close/>
                </a:path>
              </a:pathLst>
            </a:custGeom>
            <a:solidFill>
              <a:srgbClr val="000000"/>
            </a:solidFill>
          </p:spPr>
          <p:txBody>
            <a:bodyPr/>
            <a:lstStyle/>
            <a:p>
              <a:endParaRPr lang="en-GB"/>
            </a:p>
          </p:txBody>
        </p:sp>
        <p:sp>
          <p:nvSpPr>
            <p:cNvPr id="12" name="TextBox 12"/>
            <p:cNvSpPr txBox="1"/>
            <p:nvPr/>
          </p:nvSpPr>
          <p:spPr>
            <a:xfrm>
              <a:off x="124423" y="254000"/>
              <a:ext cx="547462" cy="4064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4690588" y="2010152"/>
            <a:ext cx="15563168" cy="5806838"/>
            <a:chOff x="0" y="-76200"/>
            <a:chExt cx="1068473" cy="445579"/>
          </a:xfrm>
        </p:grpSpPr>
        <p:sp>
          <p:nvSpPr>
            <p:cNvPr id="14" name="Freeform 14"/>
            <p:cNvSpPr/>
            <p:nvPr/>
          </p:nvSpPr>
          <p:spPr>
            <a:xfrm>
              <a:off x="0" y="0"/>
              <a:ext cx="1068473" cy="369379"/>
            </a:xfrm>
            <a:custGeom>
              <a:avLst/>
              <a:gdLst/>
              <a:ahLst/>
              <a:cxnLst/>
              <a:rect l="l" t="t" r="r" b="b"/>
              <a:pathLst>
                <a:path w="1068473" h="369379">
                  <a:moveTo>
                    <a:pt x="865273" y="0"/>
                  </a:moveTo>
                  <a:lnTo>
                    <a:pt x="0" y="0"/>
                  </a:lnTo>
                  <a:lnTo>
                    <a:pt x="203200" y="369379"/>
                  </a:lnTo>
                  <a:lnTo>
                    <a:pt x="1068473" y="369379"/>
                  </a:lnTo>
                  <a:lnTo>
                    <a:pt x="865273" y="0"/>
                  </a:lnTo>
                  <a:close/>
                </a:path>
              </a:pathLst>
            </a:custGeom>
            <a:solidFill>
              <a:srgbClr val="5905C4"/>
            </a:solidFill>
            <a:ln>
              <a:solidFill>
                <a:schemeClr val="bg1"/>
              </a:solidFill>
            </a:ln>
          </p:spPr>
          <p:txBody>
            <a:bodyPr/>
            <a:lstStyle/>
            <a:p>
              <a:endParaRPr lang="en-GB"/>
            </a:p>
          </p:txBody>
        </p:sp>
        <p:sp>
          <p:nvSpPr>
            <p:cNvPr id="15" name="TextBox 15"/>
            <p:cNvSpPr txBox="1"/>
            <p:nvPr/>
          </p:nvSpPr>
          <p:spPr>
            <a:xfrm>
              <a:off x="101600" y="-76200"/>
              <a:ext cx="865273" cy="445579"/>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a:off x="-3269561" y="7979169"/>
            <a:ext cx="10791403" cy="1530451"/>
            <a:chOff x="0" y="0"/>
            <a:chExt cx="2727410" cy="386805"/>
          </a:xfrm>
        </p:grpSpPr>
        <p:sp>
          <p:nvSpPr>
            <p:cNvPr id="17" name="Freeform 17"/>
            <p:cNvSpPr/>
            <p:nvPr/>
          </p:nvSpPr>
          <p:spPr>
            <a:xfrm>
              <a:off x="0" y="0"/>
              <a:ext cx="2727410" cy="386805"/>
            </a:xfrm>
            <a:custGeom>
              <a:avLst/>
              <a:gdLst/>
              <a:ahLst/>
              <a:cxnLst/>
              <a:rect l="l" t="t" r="r" b="b"/>
              <a:pathLst>
                <a:path w="2727410" h="386805">
                  <a:moveTo>
                    <a:pt x="203200" y="0"/>
                  </a:moveTo>
                  <a:lnTo>
                    <a:pt x="2727410" y="0"/>
                  </a:lnTo>
                  <a:lnTo>
                    <a:pt x="2524210" y="386805"/>
                  </a:lnTo>
                  <a:lnTo>
                    <a:pt x="0" y="386805"/>
                  </a:lnTo>
                  <a:lnTo>
                    <a:pt x="203200" y="0"/>
                  </a:lnTo>
                  <a:close/>
                </a:path>
              </a:pathLst>
            </a:custGeom>
            <a:solidFill>
              <a:srgbClr val="2B2B2B"/>
            </a:solidFill>
          </p:spPr>
          <p:txBody>
            <a:bodyPr/>
            <a:lstStyle/>
            <a:p>
              <a:endParaRPr lang="en-GB"/>
            </a:p>
          </p:txBody>
        </p:sp>
        <p:sp>
          <p:nvSpPr>
            <p:cNvPr id="18" name="TextBox 18"/>
            <p:cNvSpPr txBox="1"/>
            <p:nvPr/>
          </p:nvSpPr>
          <p:spPr>
            <a:xfrm>
              <a:off x="101600" y="-76200"/>
              <a:ext cx="2524210" cy="463005"/>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3647251">
            <a:off x="5092570" y="5596491"/>
            <a:ext cx="10785130" cy="1266326"/>
            <a:chOff x="0" y="0"/>
            <a:chExt cx="3171000" cy="372320"/>
          </a:xfrm>
        </p:grpSpPr>
        <p:sp>
          <p:nvSpPr>
            <p:cNvPr id="20" name="Freeform 20"/>
            <p:cNvSpPr/>
            <p:nvPr/>
          </p:nvSpPr>
          <p:spPr>
            <a:xfrm>
              <a:off x="0" y="0"/>
              <a:ext cx="3170999" cy="372320"/>
            </a:xfrm>
            <a:custGeom>
              <a:avLst/>
              <a:gdLst/>
              <a:ahLst/>
              <a:cxnLst/>
              <a:rect l="l" t="t" r="r" b="b"/>
              <a:pathLst>
                <a:path w="3170999" h="372320">
                  <a:moveTo>
                    <a:pt x="203200" y="0"/>
                  </a:moveTo>
                  <a:lnTo>
                    <a:pt x="3170999" y="0"/>
                  </a:lnTo>
                  <a:lnTo>
                    <a:pt x="2967799" y="372320"/>
                  </a:lnTo>
                  <a:lnTo>
                    <a:pt x="0" y="372320"/>
                  </a:lnTo>
                  <a:lnTo>
                    <a:pt x="203200" y="0"/>
                  </a:lnTo>
                  <a:close/>
                </a:path>
              </a:pathLst>
            </a:custGeom>
            <a:solidFill>
              <a:srgbClr val="2B2B2B"/>
            </a:solidFill>
          </p:spPr>
          <p:txBody>
            <a:bodyPr/>
            <a:lstStyle/>
            <a:p>
              <a:endParaRPr lang="en-GB"/>
            </a:p>
          </p:txBody>
        </p:sp>
        <p:sp>
          <p:nvSpPr>
            <p:cNvPr id="21" name="TextBox 21"/>
            <p:cNvSpPr txBox="1"/>
            <p:nvPr/>
          </p:nvSpPr>
          <p:spPr>
            <a:xfrm>
              <a:off x="101600" y="-76200"/>
              <a:ext cx="2967800" cy="448520"/>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237804" y="562608"/>
            <a:ext cx="8427515" cy="2119811"/>
          </a:xfrm>
          <a:prstGeom prst="rect">
            <a:avLst/>
          </a:prstGeom>
        </p:spPr>
        <p:txBody>
          <a:bodyPr wrap="square" lIns="0" tIns="0" rIns="0" bIns="0" rtlCol="0" anchor="t">
            <a:spAutoFit/>
          </a:bodyPr>
          <a:lstStyle/>
          <a:p>
            <a:pPr algn="ctr">
              <a:lnSpc>
                <a:spcPts val="4441"/>
              </a:lnSpc>
            </a:pPr>
            <a:r>
              <a:rPr lang="en-US" sz="3850" dirty="0">
                <a:latin typeface="Times New Roman Bold"/>
                <a:ea typeface="Times New Roman Bold"/>
                <a:cs typeface="Times New Roman Bold"/>
                <a:sym typeface="Times New Roman Bold"/>
              </a:rPr>
              <a:t>BMSW4013</a:t>
            </a:r>
            <a:r>
              <a:rPr lang="en-US" sz="3850" dirty="0">
                <a:solidFill>
                  <a:srgbClr val="FFFFFF"/>
                </a:solidFill>
                <a:latin typeface="Times New Roman Bold"/>
                <a:ea typeface="Times New Roman Bold"/>
                <a:cs typeface="Times New Roman Bold"/>
                <a:sym typeface="Times New Roman Bold"/>
              </a:rPr>
              <a:t> </a:t>
            </a:r>
            <a:r>
              <a:rPr lang="en-US" sz="3850" dirty="0">
                <a:latin typeface="Times New Roman Bold"/>
                <a:ea typeface="Times New Roman Bold"/>
                <a:cs typeface="Times New Roman Bold"/>
                <a:sym typeface="Times New Roman Bold"/>
              </a:rPr>
              <a:t>ACADEMIC SKILLS FOR THE DIGITAL ERA</a:t>
            </a:r>
            <a:r>
              <a:rPr lang="en-GB" sz="3850" dirty="0">
                <a:latin typeface="Times New Roman Bold"/>
                <a:ea typeface="Times New Roman Bold"/>
                <a:cs typeface="Times New Roman Bold"/>
                <a:sym typeface="Times New Roman Bold"/>
              </a:rPr>
              <a:t>  </a:t>
            </a:r>
          </a:p>
          <a:p>
            <a:pPr algn="ctr">
              <a:lnSpc>
                <a:spcPts val="4441"/>
              </a:lnSpc>
            </a:pPr>
            <a:r>
              <a:rPr lang="en-GB" sz="3850" dirty="0">
                <a:latin typeface="Times New Roman Bold"/>
                <a:ea typeface="Times New Roman Bold"/>
                <a:cs typeface="Times New Roman Bold"/>
              </a:rPr>
              <a:t>PRESENTATION </a:t>
            </a:r>
            <a:endParaRPr lang="en-US" sz="3850" dirty="0">
              <a:latin typeface="Times New Roman Bold"/>
              <a:ea typeface="Times New Roman Bold"/>
              <a:cs typeface="Times New Roman Bold"/>
            </a:endParaRPr>
          </a:p>
          <a:p>
            <a:pPr algn="l">
              <a:lnSpc>
                <a:spcPts val="2894"/>
              </a:lnSpc>
            </a:pPr>
            <a:endParaRPr lang="en-US" sz="3850" dirty="0">
              <a:latin typeface="Times New Roman Bold"/>
              <a:ea typeface="Times New Roman Bold"/>
              <a:cs typeface="Times New Roman Bold"/>
            </a:endParaRPr>
          </a:p>
        </p:txBody>
      </p:sp>
      <p:sp>
        <p:nvSpPr>
          <p:cNvPr id="24" name="TextBox 23">
            <a:extLst>
              <a:ext uri="{FF2B5EF4-FFF2-40B4-BE49-F238E27FC236}">
                <a16:creationId xmlns:a16="http://schemas.microsoft.com/office/drawing/2014/main" id="{D4A09D0C-B1C4-384C-76D9-6BD20F4041E4}"/>
              </a:ext>
            </a:extLst>
          </p:cNvPr>
          <p:cNvSpPr txBox="1"/>
          <p:nvPr/>
        </p:nvSpPr>
        <p:spPr>
          <a:xfrm>
            <a:off x="639201" y="4248376"/>
            <a:ext cx="734966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600" b="1" dirty="0">
                <a:latin typeface="Times New Roman" panose="02020603050405020304" pitchFamily="18" charset="0"/>
                <a:ea typeface="Calibri"/>
                <a:cs typeface="Times New Roman" panose="02020603050405020304" pitchFamily="18" charset="0"/>
              </a:rPr>
              <a:t>Presentation</a:t>
            </a:r>
          </a:p>
          <a:p>
            <a:r>
              <a:rPr lang="en-US" sz="3600" b="1" dirty="0">
                <a:latin typeface="Times New Roman" panose="02020603050405020304" pitchFamily="18" charset="0"/>
                <a:ea typeface="Calibri"/>
                <a:cs typeface="Times New Roman" panose="02020603050405020304" pitchFamily="18" charset="0"/>
              </a:rPr>
              <a:t>Student Number: 2422303</a:t>
            </a:r>
          </a:p>
          <a:p>
            <a:r>
              <a:rPr lang="en-US" sz="3600" b="1" dirty="0">
                <a:latin typeface="Times New Roman" panose="02020603050405020304" pitchFamily="18" charset="0"/>
                <a:ea typeface="Calibri"/>
                <a:cs typeface="Times New Roman" panose="02020603050405020304" pitchFamily="18" charset="0"/>
              </a:rPr>
              <a:t>Student Name: Martina Geciova</a:t>
            </a:r>
          </a:p>
          <a:p>
            <a:r>
              <a:rPr lang="en-US" sz="3600" b="1" dirty="0">
                <a:latin typeface="Times New Roman" panose="02020603050405020304" pitchFamily="18" charset="0"/>
                <a:ea typeface="Calibri"/>
                <a:cs typeface="Times New Roman" panose="02020603050405020304" pitchFamily="18" charset="0"/>
              </a:rPr>
              <a:t>Tutor: Ffion Cumberpatch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10096558" y="-286243"/>
            <a:ext cx="16542111" cy="11716390"/>
            <a:chOff x="0" y="0"/>
            <a:chExt cx="986197" cy="698500"/>
          </a:xfrm>
        </p:grpSpPr>
        <p:sp>
          <p:nvSpPr>
            <p:cNvPr id="3" name="Freeform 3"/>
            <p:cNvSpPr/>
            <p:nvPr/>
          </p:nvSpPr>
          <p:spPr>
            <a:xfrm>
              <a:off x="0" y="0"/>
              <a:ext cx="986197" cy="698500"/>
            </a:xfrm>
            <a:custGeom>
              <a:avLst/>
              <a:gdLst/>
              <a:ahLst/>
              <a:cxnLst/>
              <a:rect l="l" t="t" r="r" b="b"/>
              <a:pathLst>
                <a:path w="986197" h="698500">
                  <a:moveTo>
                    <a:pt x="986197" y="349250"/>
                  </a:moveTo>
                  <a:lnTo>
                    <a:pt x="782997" y="698500"/>
                  </a:lnTo>
                  <a:lnTo>
                    <a:pt x="203200" y="698500"/>
                  </a:lnTo>
                  <a:lnTo>
                    <a:pt x="0" y="349250"/>
                  </a:lnTo>
                  <a:lnTo>
                    <a:pt x="203200" y="0"/>
                  </a:lnTo>
                  <a:lnTo>
                    <a:pt x="782997" y="0"/>
                  </a:lnTo>
                  <a:lnTo>
                    <a:pt x="986197" y="349250"/>
                  </a:lnTo>
                  <a:close/>
                </a:path>
              </a:pathLst>
            </a:custGeom>
            <a:solidFill>
              <a:srgbClr val="292929"/>
            </a:solidFill>
          </p:spPr>
          <p:txBody>
            <a:bodyPr/>
            <a:lstStyle/>
            <a:p>
              <a:endParaRPr lang="en-GB"/>
            </a:p>
          </p:txBody>
        </p:sp>
        <p:sp>
          <p:nvSpPr>
            <p:cNvPr id="4" name="TextBox 4"/>
            <p:cNvSpPr txBox="1"/>
            <p:nvPr/>
          </p:nvSpPr>
          <p:spPr>
            <a:xfrm>
              <a:off x="114300" y="-76200"/>
              <a:ext cx="757597" cy="7747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0821540" y="0"/>
            <a:ext cx="7447895" cy="10285248"/>
            <a:chOff x="0" y="0"/>
            <a:chExt cx="22987318" cy="31744577"/>
          </a:xfrm>
        </p:grpSpPr>
        <p:sp>
          <p:nvSpPr>
            <p:cNvPr id="6" name="Freeform 6"/>
            <p:cNvSpPr/>
            <p:nvPr/>
          </p:nvSpPr>
          <p:spPr>
            <a:xfrm>
              <a:off x="0" y="0"/>
              <a:ext cx="22987381" cy="31744540"/>
            </a:xfrm>
            <a:custGeom>
              <a:avLst/>
              <a:gdLst/>
              <a:ahLst/>
              <a:cxnLst/>
              <a:rect l="l" t="t" r="r" b="b"/>
              <a:pathLst>
                <a:path w="22987381" h="31744540">
                  <a:moveTo>
                    <a:pt x="7730871" y="0"/>
                  </a:moveTo>
                  <a:lnTo>
                    <a:pt x="0" y="13396213"/>
                  </a:lnTo>
                  <a:lnTo>
                    <a:pt x="10721213" y="31744540"/>
                  </a:lnTo>
                  <a:lnTo>
                    <a:pt x="22987381" y="31744540"/>
                  </a:lnTo>
                  <a:lnTo>
                    <a:pt x="22987381" y="0"/>
                  </a:lnTo>
                  <a:close/>
                </a:path>
              </a:pathLst>
            </a:custGeom>
            <a:blipFill>
              <a:blip r:embed="rId3"/>
              <a:stretch>
                <a:fillRect l="-42063" r="-42063"/>
              </a:stretch>
            </a:blipFill>
          </p:spPr>
          <p:txBody>
            <a:bodyPr/>
            <a:lstStyle/>
            <a:p>
              <a:endParaRPr lang="en-GB"/>
            </a:p>
          </p:txBody>
        </p:sp>
      </p:grpSp>
      <p:grpSp>
        <p:nvGrpSpPr>
          <p:cNvPr id="7" name="Group 7"/>
          <p:cNvGrpSpPr/>
          <p:nvPr/>
        </p:nvGrpSpPr>
        <p:grpSpPr>
          <a:xfrm>
            <a:off x="12620679" y="-286243"/>
            <a:ext cx="9834807" cy="997230"/>
            <a:chOff x="0" y="0"/>
            <a:chExt cx="3829348" cy="388288"/>
          </a:xfrm>
        </p:grpSpPr>
        <p:sp>
          <p:nvSpPr>
            <p:cNvPr id="8" name="Freeform 8"/>
            <p:cNvSpPr/>
            <p:nvPr/>
          </p:nvSpPr>
          <p:spPr>
            <a:xfrm>
              <a:off x="0" y="0"/>
              <a:ext cx="3829348" cy="388288"/>
            </a:xfrm>
            <a:custGeom>
              <a:avLst/>
              <a:gdLst/>
              <a:ahLst/>
              <a:cxnLst/>
              <a:rect l="l" t="t" r="r" b="b"/>
              <a:pathLst>
                <a:path w="3829348" h="388288">
                  <a:moveTo>
                    <a:pt x="203200" y="0"/>
                  </a:moveTo>
                  <a:lnTo>
                    <a:pt x="3829348" y="0"/>
                  </a:lnTo>
                  <a:lnTo>
                    <a:pt x="3626148" y="388288"/>
                  </a:lnTo>
                  <a:lnTo>
                    <a:pt x="0" y="388288"/>
                  </a:lnTo>
                  <a:lnTo>
                    <a:pt x="203200" y="0"/>
                  </a:lnTo>
                  <a:close/>
                </a:path>
              </a:pathLst>
            </a:custGeom>
            <a:solidFill>
              <a:srgbClr val="2B2B2B"/>
            </a:solidFill>
          </p:spPr>
          <p:txBody>
            <a:bodyPr/>
            <a:lstStyle/>
            <a:p>
              <a:endParaRPr lang="en-GB"/>
            </a:p>
          </p:txBody>
        </p:sp>
        <p:sp>
          <p:nvSpPr>
            <p:cNvPr id="9" name="TextBox 9"/>
            <p:cNvSpPr txBox="1"/>
            <p:nvPr/>
          </p:nvSpPr>
          <p:spPr>
            <a:xfrm>
              <a:off x="101600" y="-76200"/>
              <a:ext cx="3626148" cy="464488"/>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rot="7184283">
            <a:off x="8378521" y="-155931"/>
            <a:ext cx="8970188" cy="1249084"/>
            <a:chOff x="0" y="0"/>
            <a:chExt cx="2553938" cy="355632"/>
          </a:xfrm>
        </p:grpSpPr>
        <p:sp>
          <p:nvSpPr>
            <p:cNvPr id="11" name="Freeform 11"/>
            <p:cNvSpPr/>
            <p:nvPr/>
          </p:nvSpPr>
          <p:spPr>
            <a:xfrm>
              <a:off x="0" y="0"/>
              <a:ext cx="2553938" cy="355632"/>
            </a:xfrm>
            <a:custGeom>
              <a:avLst/>
              <a:gdLst/>
              <a:ahLst/>
              <a:cxnLst/>
              <a:rect l="l" t="t" r="r" b="b"/>
              <a:pathLst>
                <a:path w="2553938" h="355632">
                  <a:moveTo>
                    <a:pt x="203200" y="0"/>
                  </a:moveTo>
                  <a:lnTo>
                    <a:pt x="2553938" y="0"/>
                  </a:lnTo>
                  <a:lnTo>
                    <a:pt x="2350738" y="355632"/>
                  </a:lnTo>
                  <a:lnTo>
                    <a:pt x="0" y="355632"/>
                  </a:lnTo>
                  <a:lnTo>
                    <a:pt x="203200" y="0"/>
                  </a:lnTo>
                  <a:close/>
                </a:path>
              </a:pathLst>
            </a:custGeom>
            <a:solidFill>
              <a:srgbClr val="5905C4"/>
            </a:solidFill>
          </p:spPr>
          <p:txBody>
            <a:bodyPr/>
            <a:lstStyle/>
            <a:p>
              <a:endParaRPr lang="en-GB"/>
            </a:p>
          </p:txBody>
        </p:sp>
        <p:sp>
          <p:nvSpPr>
            <p:cNvPr id="12" name="TextBox 12"/>
            <p:cNvSpPr txBox="1"/>
            <p:nvPr/>
          </p:nvSpPr>
          <p:spPr>
            <a:xfrm>
              <a:off x="101600" y="-76200"/>
              <a:ext cx="2350738" cy="431832"/>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rot="3583698">
            <a:off x="7317655" y="7621494"/>
            <a:ext cx="11201102" cy="1291012"/>
            <a:chOff x="0" y="0"/>
            <a:chExt cx="3102917" cy="357635"/>
          </a:xfrm>
        </p:grpSpPr>
        <p:sp>
          <p:nvSpPr>
            <p:cNvPr id="14" name="Freeform 14"/>
            <p:cNvSpPr/>
            <p:nvPr/>
          </p:nvSpPr>
          <p:spPr>
            <a:xfrm>
              <a:off x="0" y="0"/>
              <a:ext cx="3102917" cy="357635"/>
            </a:xfrm>
            <a:custGeom>
              <a:avLst/>
              <a:gdLst/>
              <a:ahLst/>
              <a:cxnLst/>
              <a:rect l="l" t="t" r="r" b="b"/>
              <a:pathLst>
                <a:path w="3102917" h="357635">
                  <a:moveTo>
                    <a:pt x="2899717" y="0"/>
                  </a:moveTo>
                  <a:lnTo>
                    <a:pt x="0" y="0"/>
                  </a:lnTo>
                  <a:lnTo>
                    <a:pt x="203200" y="357635"/>
                  </a:lnTo>
                  <a:lnTo>
                    <a:pt x="3102917" y="357635"/>
                  </a:lnTo>
                  <a:lnTo>
                    <a:pt x="2899717" y="0"/>
                  </a:lnTo>
                  <a:close/>
                </a:path>
              </a:pathLst>
            </a:custGeom>
            <a:solidFill>
              <a:srgbClr val="5905C4"/>
            </a:solidFill>
          </p:spPr>
          <p:txBody>
            <a:bodyPr/>
            <a:lstStyle/>
            <a:p>
              <a:endParaRPr lang="en-GB"/>
            </a:p>
          </p:txBody>
        </p:sp>
        <p:sp>
          <p:nvSpPr>
            <p:cNvPr id="15" name="TextBox 15"/>
            <p:cNvSpPr txBox="1"/>
            <p:nvPr/>
          </p:nvSpPr>
          <p:spPr>
            <a:xfrm>
              <a:off x="101600" y="-76200"/>
              <a:ext cx="2899717" cy="433835"/>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3266464" y="942347"/>
            <a:ext cx="9351959" cy="817571"/>
            <a:chOff x="0" y="0"/>
            <a:chExt cx="4163737" cy="364004"/>
          </a:xfrm>
        </p:grpSpPr>
        <p:sp>
          <p:nvSpPr>
            <p:cNvPr id="18" name="Freeform 18"/>
            <p:cNvSpPr/>
            <p:nvPr/>
          </p:nvSpPr>
          <p:spPr>
            <a:xfrm>
              <a:off x="0" y="0"/>
              <a:ext cx="4163737" cy="364004"/>
            </a:xfrm>
            <a:custGeom>
              <a:avLst/>
              <a:gdLst/>
              <a:ahLst/>
              <a:cxnLst/>
              <a:rect l="l" t="t" r="r" b="b"/>
              <a:pathLst>
                <a:path w="4163737" h="364004">
                  <a:moveTo>
                    <a:pt x="3960537" y="0"/>
                  </a:moveTo>
                  <a:lnTo>
                    <a:pt x="0" y="0"/>
                  </a:lnTo>
                  <a:lnTo>
                    <a:pt x="203200" y="364004"/>
                  </a:lnTo>
                  <a:lnTo>
                    <a:pt x="4163737" y="364004"/>
                  </a:lnTo>
                  <a:lnTo>
                    <a:pt x="3960537" y="0"/>
                  </a:lnTo>
                  <a:close/>
                </a:path>
              </a:pathLst>
            </a:custGeom>
            <a:solidFill>
              <a:srgbClr val="292929"/>
            </a:solidFill>
          </p:spPr>
          <p:txBody>
            <a:bodyPr/>
            <a:lstStyle/>
            <a:p>
              <a:endParaRPr lang="en-GB"/>
            </a:p>
          </p:txBody>
        </p:sp>
        <p:sp>
          <p:nvSpPr>
            <p:cNvPr id="19" name="TextBox 19"/>
            <p:cNvSpPr txBox="1"/>
            <p:nvPr/>
          </p:nvSpPr>
          <p:spPr>
            <a:xfrm>
              <a:off x="101600" y="-76200"/>
              <a:ext cx="3960537" cy="440204"/>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5491629" y="942347"/>
            <a:ext cx="912795" cy="817571"/>
            <a:chOff x="0" y="0"/>
            <a:chExt cx="406400" cy="364004"/>
          </a:xfrm>
        </p:grpSpPr>
        <p:sp>
          <p:nvSpPr>
            <p:cNvPr id="21" name="Freeform 21"/>
            <p:cNvSpPr/>
            <p:nvPr/>
          </p:nvSpPr>
          <p:spPr>
            <a:xfrm>
              <a:off x="0" y="0"/>
              <a:ext cx="406400" cy="364004"/>
            </a:xfrm>
            <a:custGeom>
              <a:avLst/>
              <a:gdLst/>
              <a:ahLst/>
              <a:cxnLst/>
              <a:rect l="l" t="t" r="r" b="b"/>
              <a:pathLst>
                <a:path w="406400" h="364004">
                  <a:moveTo>
                    <a:pt x="203200" y="0"/>
                  </a:moveTo>
                  <a:lnTo>
                    <a:pt x="0" y="0"/>
                  </a:lnTo>
                  <a:lnTo>
                    <a:pt x="203200" y="364004"/>
                  </a:lnTo>
                  <a:lnTo>
                    <a:pt x="406400" y="364004"/>
                  </a:lnTo>
                  <a:lnTo>
                    <a:pt x="203200" y="0"/>
                  </a:lnTo>
                  <a:close/>
                </a:path>
              </a:pathLst>
            </a:custGeom>
            <a:solidFill>
              <a:srgbClr val="5905C4"/>
            </a:solidFill>
          </p:spPr>
          <p:txBody>
            <a:bodyPr/>
            <a:lstStyle/>
            <a:p>
              <a:endParaRPr lang="en-GB"/>
            </a:p>
          </p:txBody>
        </p:sp>
        <p:sp>
          <p:nvSpPr>
            <p:cNvPr id="22" name="TextBox 22"/>
            <p:cNvSpPr txBox="1"/>
            <p:nvPr/>
          </p:nvSpPr>
          <p:spPr>
            <a:xfrm>
              <a:off x="101600" y="-76200"/>
              <a:ext cx="203200" cy="440204"/>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1028700" y="971550"/>
            <a:ext cx="4462929" cy="664210"/>
          </a:xfrm>
          <a:prstGeom prst="rect">
            <a:avLst/>
          </a:prstGeom>
        </p:spPr>
        <p:txBody>
          <a:bodyPr lIns="0" tIns="0" rIns="0" bIns="0" rtlCol="0" anchor="t">
            <a:spAutoFit/>
          </a:bodyPr>
          <a:lstStyle/>
          <a:p>
            <a:pPr algn="l">
              <a:lnSpc>
                <a:spcPts val="4519"/>
              </a:lnSpc>
            </a:pPr>
            <a:r>
              <a:rPr lang="en-US" sz="3999" b="1" spc="-119">
                <a:solidFill>
                  <a:srgbClr val="FFFFFF"/>
                </a:solidFill>
                <a:latin typeface="Times New Roman Bold"/>
                <a:ea typeface="Times New Roman Bold"/>
                <a:cs typeface="Times New Roman Bold"/>
                <a:sym typeface="Times New Roman Bold"/>
              </a:rPr>
              <a:t>Introduction </a:t>
            </a:r>
          </a:p>
        </p:txBody>
      </p:sp>
      <p:sp>
        <p:nvSpPr>
          <p:cNvPr id="24" name="TextBox 23">
            <a:extLst>
              <a:ext uri="{FF2B5EF4-FFF2-40B4-BE49-F238E27FC236}">
                <a16:creationId xmlns:a16="http://schemas.microsoft.com/office/drawing/2014/main" id="{E2F3ED07-9904-DA14-9B4C-7BF42DFAA5F7}"/>
              </a:ext>
            </a:extLst>
          </p:cNvPr>
          <p:cNvSpPr txBox="1"/>
          <p:nvPr/>
        </p:nvSpPr>
        <p:spPr>
          <a:xfrm>
            <a:off x="695153" y="2478797"/>
            <a:ext cx="9038914" cy="7694414"/>
          </a:xfrm>
          <a:prstGeom prst="rect">
            <a:avLst/>
          </a:prstGeom>
          <a:noFill/>
        </p:spPr>
        <p:txBody>
          <a:bodyPr wrap="square">
            <a:spAutoFit/>
          </a:bodyPr>
          <a:lstStyle/>
          <a:p>
            <a:r>
              <a:rPr lang="en-GB" sz="2800" b="1" dirty="0">
                <a:latin typeface="Times New Roman" panose="02020603050405020304" pitchFamily="18" charset="0"/>
                <a:cs typeface="Times New Roman" panose="02020603050405020304" pitchFamily="18" charset="0"/>
              </a:rPr>
              <a:t>The disappearance od Dr. Heart</a:t>
            </a:r>
          </a:p>
          <a:p>
            <a:pPr marL="285750" indent="-28575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Name: Dana Heart</a:t>
            </a:r>
          </a:p>
          <a:p>
            <a:pPr marL="285750" indent="-28575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Age: 42</a:t>
            </a:r>
          </a:p>
          <a:p>
            <a:pPr marL="285750" indent="-28575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Eye colour: Green </a:t>
            </a:r>
          </a:p>
          <a:p>
            <a:pPr marL="285750" indent="-28575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Hair colour: Brown</a:t>
            </a:r>
          </a:p>
          <a:p>
            <a:pPr marL="285750" indent="-28575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Occupation: Robotic Engineer</a:t>
            </a:r>
          </a:p>
          <a:p>
            <a:pPr marL="285750" indent="-28575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The unexplained disappearance of Dr. Heart, a note mechanical technology specialist, raised questions regarding somewhere secure and safe, workplace ethics, and several effects (Cottrell, 2019).  </a:t>
            </a:r>
          </a:p>
          <a:p>
            <a:pPr marL="285750" indent="-28575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Was Dr. Heart compelled to respond to trained AI projects? </a:t>
            </a:r>
          </a:p>
          <a:p>
            <a:pPr marL="285750" indent="-28575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Did queries at Work or hazards to somewhere secure perhaps become the most significant  consideration?</a:t>
            </a:r>
          </a:p>
          <a:p>
            <a:pPr marL="285750" indent="-285750">
              <a:buFont typeface="Arial" panose="020B0604020202020204" pitchFamily="34" charset="0"/>
              <a:buChar char="•"/>
            </a:pPr>
            <a:r>
              <a:rPr lang="en-GB" sz="2800" b="1" dirty="0">
                <a:latin typeface="Times New Roman" panose="02020603050405020304" pitchFamily="18" charset="0"/>
                <a:cs typeface="Times New Roman" panose="02020603050405020304" pitchFamily="18" charset="0"/>
              </a:rPr>
              <a:t>Would her disappearing at any point in time affect governmental or financial problems?</a:t>
            </a:r>
          </a:p>
          <a:p>
            <a:endParaRPr lang="en-GB" sz="2800" b="1" dirty="0">
              <a:latin typeface="Times New Roman" panose="02020603050405020304" pitchFamily="18" charset="0"/>
              <a:cs typeface="Times New Roman" panose="02020603050405020304" pitchFamily="18" charset="0"/>
            </a:endParaRPr>
          </a:p>
          <a:p>
            <a:endParaRPr lang="en-US"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3" name="Group 3"/>
          <p:cNvGrpSpPr/>
          <p:nvPr/>
        </p:nvGrpSpPr>
        <p:grpSpPr>
          <a:xfrm>
            <a:off x="3574511" y="942347"/>
            <a:ext cx="11138978" cy="828897"/>
            <a:chOff x="0" y="0"/>
            <a:chExt cx="4638376" cy="345161"/>
          </a:xfrm>
        </p:grpSpPr>
        <p:sp>
          <p:nvSpPr>
            <p:cNvPr id="4" name="Freeform 4"/>
            <p:cNvSpPr/>
            <p:nvPr/>
          </p:nvSpPr>
          <p:spPr>
            <a:xfrm>
              <a:off x="0" y="0"/>
              <a:ext cx="4638376" cy="345161"/>
            </a:xfrm>
            <a:custGeom>
              <a:avLst/>
              <a:gdLst/>
              <a:ahLst/>
              <a:cxnLst/>
              <a:rect l="l" t="t" r="r" b="b"/>
              <a:pathLst>
                <a:path w="4638376" h="345161">
                  <a:moveTo>
                    <a:pt x="203200" y="345161"/>
                  </a:moveTo>
                  <a:lnTo>
                    <a:pt x="4435176" y="345161"/>
                  </a:lnTo>
                  <a:lnTo>
                    <a:pt x="4638376" y="0"/>
                  </a:lnTo>
                  <a:lnTo>
                    <a:pt x="0" y="0"/>
                  </a:lnTo>
                  <a:lnTo>
                    <a:pt x="203200" y="345161"/>
                  </a:lnTo>
                  <a:close/>
                </a:path>
              </a:pathLst>
            </a:custGeom>
            <a:solidFill>
              <a:srgbClr val="5905C4"/>
            </a:solidFill>
          </p:spPr>
          <p:txBody>
            <a:bodyPr/>
            <a:lstStyle/>
            <a:p>
              <a:endParaRPr lang="en-GB"/>
            </a:p>
          </p:txBody>
        </p:sp>
        <p:sp>
          <p:nvSpPr>
            <p:cNvPr id="5" name="TextBox 5"/>
            <p:cNvSpPr txBox="1"/>
            <p:nvPr/>
          </p:nvSpPr>
          <p:spPr>
            <a:xfrm>
              <a:off x="127000" y="-76200"/>
              <a:ext cx="4384376" cy="421361"/>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4062355" y="942347"/>
            <a:ext cx="10163290" cy="828897"/>
            <a:chOff x="0" y="0"/>
            <a:chExt cx="4232090" cy="345161"/>
          </a:xfrm>
        </p:grpSpPr>
        <p:sp>
          <p:nvSpPr>
            <p:cNvPr id="7" name="Freeform 7"/>
            <p:cNvSpPr/>
            <p:nvPr/>
          </p:nvSpPr>
          <p:spPr>
            <a:xfrm>
              <a:off x="0" y="0"/>
              <a:ext cx="4232090" cy="345161"/>
            </a:xfrm>
            <a:custGeom>
              <a:avLst/>
              <a:gdLst/>
              <a:ahLst/>
              <a:cxnLst/>
              <a:rect l="l" t="t" r="r" b="b"/>
              <a:pathLst>
                <a:path w="4232090" h="345161">
                  <a:moveTo>
                    <a:pt x="203200" y="345161"/>
                  </a:moveTo>
                  <a:lnTo>
                    <a:pt x="4028890" y="345161"/>
                  </a:lnTo>
                  <a:lnTo>
                    <a:pt x="4232090" y="0"/>
                  </a:lnTo>
                  <a:lnTo>
                    <a:pt x="0" y="0"/>
                  </a:lnTo>
                  <a:lnTo>
                    <a:pt x="203200" y="345161"/>
                  </a:lnTo>
                  <a:close/>
                </a:path>
              </a:pathLst>
            </a:custGeom>
            <a:solidFill>
              <a:srgbClr val="292929"/>
            </a:solidFill>
          </p:spPr>
          <p:txBody>
            <a:bodyPr/>
            <a:lstStyle/>
            <a:p>
              <a:endParaRPr lang="en-US" dirty="0"/>
            </a:p>
          </p:txBody>
        </p:sp>
        <p:sp>
          <p:nvSpPr>
            <p:cNvPr id="8" name="TextBox 8"/>
            <p:cNvSpPr txBox="1"/>
            <p:nvPr/>
          </p:nvSpPr>
          <p:spPr>
            <a:xfrm>
              <a:off x="127000" y="-76200"/>
              <a:ext cx="3978090" cy="421361"/>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3931339" y="9839104"/>
            <a:ext cx="9515388" cy="895792"/>
            <a:chOff x="0" y="0"/>
            <a:chExt cx="3727943" cy="350954"/>
          </a:xfrm>
        </p:grpSpPr>
        <p:sp>
          <p:nvSpPr>
            <p:cNvPr id="10" name="Freeform 10"/>
            <p:cNvSpPr/>
            <p:nvPr/>
          </p:nvSpPr>
          <p:spPr>
            <a:xfrm>
              <a:off x="0" y="0"/>
              <a:ext cx="3727943" cy="350954"/>
            </a:xfrm>
            <a:custGeom>
              <a:avLst/>
              <a:gdLst/>
              <a:ahLst/>
              <a:cxnLst/>
              <a:rect l="l" t="t" r="r" b="b"/>
              <a:pathLst>
                <a:path w="3727943" h="350954">
                  <a:moveTo>
                    <a:pt x="3524743" y="0"/>
                  </a:moveTo>
                  <a:lnTo>
                    <a:pt x="0" y="0"/>
                  </a:lnTo>
                  <a:lnTo>
                    <a:pt x="203200" y="350954"/>
                  </a:lnTo>
                  <a:lnTo>
                    <a:pt x="3727943" y="350954"/>
                  </a:lnTo>
                  <a:lnTo>
                    <a:pt x="3524743" y="0"/>
                  </a:lnTo>
                  <a:close/>
                </a:path>
              </a:pathLst>
            </a:custGeom>
            <a:solidFill>
              <a:srgbClr val="292929"/>
            </a:solidFill>
          </p:spPr>
          <p:txBody>
            <a:bodyPr/>
            <a:lstStyle/>
            <a:p>
              <a:endParaRPr lang="en-GB"/>
            </a:p>
          </p:txBody>
        </p:sp>
        <p:sp>
          <p:nvSpPr>
            <p:cNvPr id="11" name="TextBox 11"/>
            <p:cNvSpPr txBox="1"/>
            <p:nvPr/>
          </p:nvSpPr>
          <p:spPr>
            <a:xfrm>
              <a:off x="101600" y="-76200"/>
              <a:ext cx="3524743" cy="427154"/>
            </a:xfrm>
            <a:prstGeom prst="rect">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4822729" y="9839104"/>
            <a:ext cx="15041912" cy="895792"/>
            <a:chOff x="0" y="0"/>
            <a:chExt cx="5893127" cy="350954"/>
          </a:xfrm>
        </p:grpSpPr>
        <p:sp>
          <p:nvSpPr>
            <p:cNvPr id="13" name="Freeform 13"/>
            <p:cNvSpPr/>
            <p:nvPr/>
          </p:nvSpPr>
          <p:spPr>
            <a:xfrm>
              <a:off x="0" y="0"/>
              <a:ext cx="5893127" cy="350954"/>
            </a:xfrm>
            <a:custGeom>
              <a:avLst/>
              <a:gdLst/>
              <a:ahLst/>
              <a:cxnLst/>
              <a:rect l="l" t="t" r="r" b="b"/>
              <a:pathLst>
                <a:path w="5893127" h="350954">
                  <a:moveTo>
                    <a:pt x="5689927" y="0"/>
                  </a:moveTo>
                  <a:lnTo>
                    <a:pt x="0" y="0"/>
                  </a:lnTo>
                  <a:lnTo>
                    <a:pt x="203200" y="350954"/>
                  </a:lnTo>
                  <a:lnTo>
                    <a:pt x="5893127" y="350954"/>
                  </a:lnTo>
                  <a:lnTo>
                    <a:pt x="5689927" y="0"/>
                  </a:lnTo>
                  <a:close/>
                </a:path>
              </a:pathLst>
            </a:custGeom>
            <a:solidFill>
              <a:srgbClr val="5905C4"/>
            </a:solidFill>
          </p:spPr>
          <p:txBody>
            <a:bodyPr/>
            <a:lstStyle/>
            <a:p>
              <a:endParaRPr lang="en-GB"/>
            </a:p>
          </p:txBody>
        </p:sp>
        <p:sp>
          <p:nvSpPr>
            <p:cNvPr id="14" name="TextBox 14"/>
            <p:cNvSpPr txBox="1"/>
            <p:nvPr/>
          </p:nvSpPr>
          <p:spPr>
            <a:xfrm>
              <a:off x="101600" y="-76200"/>
              <a:ext cx="5689927" cy="427154"/>
            </a:xfrm>
            <a:prstGeom prst="rect">
              <a:avLst/>
            </a:prstGeom>
          </p:spPr>
          <p:txBody>
            <a:bodyPr lIns="50800" tIns="50800" rIns="50800" bIns="50800" rtlCol="0" anchor="ctr"/>
            <a:lstStyle/>
            <a:p>
              <a:pPr algn="ctr">
                <a:lnSpc>
                  <a:spcPts val="2659"/>
                </a:lnSpc>
              </a:pPr>
              <a:endParaRPr/>
            </a:p>
          </p:txBody>
        </p:sp>
      </p:grpSp>
      <p:sp>
        <p:nvSpPr>
          <p:cNvPr id="22" name="TextBox 22"/>
          <p:cNvSpPr txBox="1"/>
          <p:nvPr/>
        </p:nvSpPr>
        <p:spPr>
          <a:xfrm>
            <a:off x="4445068" y="932298"/>
            <a:ext cx="9475587" cy="611386"/>
          </a:xfrm>
          <a:prstGeom prst="rect">
            <a:avLst/>
          </a:prstGeom>
        </p:spPr>
        <p:txBody>
          <a:bodyPr wrap="square" lIns="0" tIns="0" rIns="0" bIns="0" rtlCol="0" anchor="t">
            <a:spAutoFit/>
          </a:bodyPr>
          <a:lstStyle/>
          <a:p>
            <a:pPr algn="ctr">
              <a:lnSpc>
                <a:spcPts val="5180"/>
              </a:lnSpc>
              <a:spcBef>
                <a:spcPct val="0"/>
              </a:spcBef>
            </a:pPr>
            <a:r>
              <a:rPr lang="en-GB" sz="3700" b="1" dirty="0">
                <a:solidFill>
                  <a:srgbClr val="FFFFFF"/>
                </a:solidFill>
                <a:latin typeface="Times New Roman Bold"/>
                <a:ea typeface="Times New Roman Bold"/>
                <a:cs typeface="Times New Roman Bold"/>
                <a:sym typeface="Times New Roman Bold"/>
              </a:rPr>
              <a:t>Key evidence and analysis </a:t>
            </a:r>
            <a:endParaRPr lang="en-US" sz="3700" b="1" dirty="0">
              <a:solidFill>
                <a:srgbClr val="FFFFFF"/>
              </a:solidFill>
              <a:latin typeface="Times New Roman Bold"/>
              <a:ea typeface="Times New Roman Bold"/>
              <a:cs typeface="Times New Roman Bold"/>
              <a:sym typeface="Times New Roman Bold"/>
            </a:endParaRPr>
          </a:p>
        </p:txBody>
      </p:sp>
      <p:sp>
        <p:nvSpPr>
          <p:cNvPr id="35" name="TextBox 34">
            <a:extLst>
              <a:ext uri="{FF2B5EF4-FFF2-40B4-BE49-F238E27FC236}">
                <a16:creationId xmlns:a16="http://schemas.microsoft.com/office/drawing/2014/main" id="{FDCAAE85-8A58-A982-721B-EBCCA4078BA1}"/>
              </a:ext>
            </a:extLst>
          </p:cNvPr>
          <p:cNvSpPr txBox="1"/>
          <p:nvPr/>
        </p:nvSpPr>
        <p:spPr>
          <a:xfrm>
            <a:off x="4864149" y="2081123"/>
            <a:ext cx="9056506" cy="6124754"/>
          </a:xfrm>
          <a:prstGeom prst="rect">
            <a:avLst/>
          </a:prstGeom>
          <a:solidFill>
            <a:schemeClr val="accent5">
              <a:lumMod val="50000"/>
            </a:schemeClr>
          </a:solidFill>
          <a:ln>
            <a:solidFill>
              <a:srgbClr val="7030A0"/>
            </a:solidFill>
          </a:ln>
        </p:spPr>
        <p:style>
          <a:lnRef idx="2">
            <a:schemeClr val="dk1">
              <a:shade val="15000"/>
            </a:schemeClr>
          </a:lnRef>
          <a:fillRef idx="1">
            <a:schemeClr val="dk1"/>
          </a:fillRef>
          <a:effectRef idx="0">
            <a:schemeClr val="dk1"/>
          </a:effectRef>
          <a:fontRef idx="minor">
            <a:schemeClr val="lt1"/>
          </a:fontRef>
        </p:style>
        <p:txBody>
          <a:bodyPr wrap="square" rtlCol="0">
            <a:spAutoFit/>
          </a:bodyPr>
          <a:lstStyle/>
          <a:p>
            <a:r>
              <a:rPr lang="en-GB" sz="2800" dirty="0">
                <a:latin typeface="Times New Roman" panose="02020603050405020304" pitchFamily="18" charset="0"/>
                <a:cs typeface="Times New Roman" panose="02020603050405020304" pitchFamily="18" charset="0"/>
              </a:rPr>
              <a:t>The question drew on media and Academic materials to identify chance and inspiration. Story and tribute sources, the principal among them was: </a:t>
            </a:r>
          </a:p>
          <a:p>
            <a:r>
              <a:rPr lang="en-GB" sz="2800" dirty="0">
                <a:latin typeface="Times New Roman" panose="02020603050405020304" pitchFamily="18" charset="0"/>
                <a:cs typeface="Times New Roman" panose="02020603050405020304" pitchFamily="18" charset="0"/>
              </a:rPr>
              <a:t>Research pressure is misplaced. Dr. Heart was doing AI a controversial military field. Her AI activism is set to interfere  with both. Government and business interests, given that Are not similar next to each other money with covertness ( Cottrell, 2023). There were safety fears after colleagues reported that Dr. Heart was threatened and pressured for exposing it.</a:t>
            </a:r>
          </a:p>
          <a:p>
            <a:r>
              <a:rPr lang="en-GB" sz="2800" dirty="0">
                <a:latin typeface="Times New Roman" panose="02020603050405020304" pitchFamily="18" charset="0"/>
                <a:cs typeface="Times New Roman" panose="02020603050405020304" pitchFamily="18" charset="0"/>
              </a:rPr>
              <a:t>Constancy was measured. Media required verification and Academic sources guaranteed credibility. </a:t>
            </a:r>
          </a:p>
          <a:p>
            <a:r>
              <a:rPr lang="en-GB" sz="2800" dirty="0">
                <a:latin typeface="Times New Roman" panose="02020603050405020304" pitchFamily="18" charset="0"/>
                <a:cs typeface="Times New Roman" panose="02020603050405020304" pitchFamily="18" charset="0"/>
              </a:rPr>
              <a:t>Informant quotes were examined for evidence and for bias ( Cottrell, 2021).</a:t>
            </a:r>
            <a:endParaRPr lang="en-US"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11561841" y="-1434234"/>
            <a:ext cx="10795372" cy="12609805"/>
            <a:chOff x="0" y="0"/>
            <a:chExt cx="674297" cy="787630"/>
          </a:xfrm>
        </p:grpSpPr>
        <p:sp>
          <p:nvSpPr>
            <p:cNvPr id="3" name="Freeform 3"/>
            <p:cNvSpPr/>
            <p:nvPr/>
          </p:nvSpPr>
          <p:spPr>
            <a:xfrm>
              <a:off x="0" y="0"/>
              <a:ext cx="674297" cy="787630"/>
            </a:xfrm>
            <a:custGeom>
              <a:avLst/>
              <a:gdLst/>
              <a:ahLst/>
              <a:cxnLst/>
              <a:rect l="l" t="t" r="r" b="b"/>
              <a:pathLst>
                <a:path w="674297" h="787630">
                  <a:moveTo>
                    <a:pt x="674297" y="393815"/>
                  </a:moveTo>
                  <a:lnTo>
                    <a:pt x="471097" y="787630"/>
                  </a:lnTo>
                  <a:lnTo>
                    <a:pt x="203200" y="787630"/>
                  </a:lnTo>
                  <a:lnTo>
                    <a:pt x="0" y="393815"/>
                  </a:lnTo>
                  <a:lnTo>
                    <a:pt x="203200" y="0"/>
                  </a:lnTo>
                  <a:lnTo>
                    <a:pt x="471097" y="0"/>
                  </a:lnTo>
                  <a:lnTo>
                    <a:pt x="674297" y="393815"/>
                  </a:lnTo>
                  <a:close/>
                </a:path>
              </a:pathLst>
            </a:custGeom>
            <a:solidFill>
              <a:srgbClr val="2B2B2B"/>
            </a:solidFill>
          </p:spPr>
          <p:txBody>
            <a:bodyPr/>
            <a:lstStyle/>
            <a:p>
              <a:endParaRPr lang="en-GB"/>
            </a:p>
          </p:txBody>
        </p:sp>
        <p:sp>
          <p:nvSpPr>
            <p:cNvPr id="4" name="TextBox 4"/>
            <p:cNvSpPr txBox="1"/>
            <p:nvPr/>
          </p:nvSpPr>
          <p:spPr>
            <a:xfrm>
              <a:off x="114300" y="-76200"/>
              <a:ext cx="445697" cy="86383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rot="7051702">
            <a:off x="9336320" y="963264"/>
            <a:ext cx="6689766" cy="1382910"/>
            <a:chOff x="0" y="0"/>
            <a:chExt cx="1849651" cy="382360"/>
          </a:xfrm>
        </p:grpSpPr>
        <p:sp>
          <p:nvSpPr>
            <p:cNvPr id="6" name="Freeform 6"/>
            <p:cNvSpPr/>
            <p:nvPr/>
          </p:nvSpPr>
          <p:spPr>
            <a:xfrm>
              <a:off x="0" y="0"/>
              <a:ext cx="1849651" cy="382360"/>
            </a:xfrm>
            <a:custGeom>
              <a:avLst/>
              <a:gdLst/>
              <a:ahLst/>
              <a:cxnLst/>
              <a:rect l="l" t="t" r="r" b="b"/>
              <a:pathLst>
                <a:path w="1849651" h="382360">
                  <a:moveTo>
                    <a:pt x="1646451" y="0"/>
                  </a:moveTo>
                  <a:lnTo>
                    <a:pt x="0" y="0"/>
                  </a:lnTo>
                  <a:lnTo>
                    <a:pt x="203200" y="382360"/>
                  </a:lnTo>
                  <a:lnTo>
                    <a:pt x="1849651" y="382360"/>
                  </a:lnTo>
                  <a:lnTo>
                    <a:pt x="1646451" y="0"/>
                  </a:lnTo>
                  <a:close/>
                </a:path>
              </a:pathLst>
            </a:custGeom>
            <a:solidFill>
              <a:srgbClr val="5905C4"/>
            </a:solidFill>
          </p:spPr>
          <p:txBody>
            <a:bodyPr/>
            <a:lstStyle/>
            <a:p>
              <a:endParaRPr lang="en-GB"/>
            </a:p>
          </p:txBody>
        </p:sp>
        <p:sp>
          <p:nvSpPr>
            <p:cNvPr id="7" name="TextBox 7"/>
            <p:cNvSpPr txBox="1"/>
            <p:nvPr/>
          </p:nvSpPr>
          <p:spPr>
            <a:xfrm>
              <a:off x="101600" y="-76200"/>
              <a:ext cx="1646451" cy="45856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34597" y="1822149"/>
            <a:ext cx="16304525" cy="4852332"/>
            <a:chOff x="0" y="0"/>
            <a:chExt cx="1932394" cy="754253"/>
          </a:xfrm>
        </p:grpSpPr>
        <p:sp>
          <p:nvSpPr>
            <p:cNvPr id="9" name="Freeform 9"/>
            <p:cNvSpPr/>
            <p:nvPr/>
          </p:nvSpPr>
          <p:spPr>
            <a:xfrm>
              <a:off x="0" y="0"/>
              <a:ext cx="1932394" cy="754253"/>
            </a:xfrm>
            <a:custGeom>
              <a:avLst/>
              <a:gdLst/>
              <a:ahLst/>
              <a:cxnLst/>
              <a:rect l="l" t="t" r="r" b="b"/>
              <a:pathLst>
                <a:path w="1932394" h="754253">
                  <a:moveTo>
                    <a:pt x="1729194" y="0"/>
                  </a:moveTo>
                  <a:lnTo>
                    <a:pt x="0" y="0"/>
                  </a:lnTo>
                  <a:lnTo>
                    <a:pt x="203200" y="754253"/>
                  </a:lnTo>
                  <a:lnTo>
                    <a:pt x="1932394" y="754253"/>
                  </a:lnTo>
                  <a:lnTo>
                    <a:pt x="1729194" y="0"/>
                  </a:lnTo>
                  <a:close/>
                </a:path>
              </a:pathLst>
            </a:custGeom>
            <a:solidFill>
              <a:srgbClr val="5905C4"/>
            </a:solidFill>
          </p:spPr>
          <p:txBody>
            <a:bodyPr/>
            <a:lstStyle/>
            <a:p>
              <a:endParaRPr lang="en-GB"/>
            </a:p>
          </p:txBody>
        </p:sp>
        <p:sp>
          <p:nvSpPr>
            <p:cNvPr id="10" name="TextBox 10"/>
            <p:cNvSpPr txBox="1"/>
            <p:nvPr/>
          </p:nvSpPr>
          <p:spPr>
            <a:xfrm>
              <a:off x="101600" y="-76200"/>
              <a:ext cx="1729194" cy="8304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3647251">
            <a:off x="7067065" y="5557243"/>
            <a:ext cx="10875065" cy="1266326"/>
            <a:chOff x="0" y="0"/>
            <a:chExt cx="3197442" cy="372320"/>
          </a:xfrm>
        </p:grpSpPr>
        <p:sp>
          <p:nvSpPr>
            <p:cNvPr id="12" name="Freeform 12"/>
            <p:cNvSpPr/>
            <p:nvPr/>
          </p:nvSpPr>
          <p:spPr>
            <a:xfrm>
              <a:off x="0" y="0"/>
              <a:ext cx="3197442" cy="372320"/>
            </a:xfrm>
            <a:custGeom>
              <a:avLst/>
              <a:gdLst/>
              <a:ahLst/>
              <a:cxnLst/>
              <a:rect l="l" t="t" r="r" b="b"/>
              <a:pathLst>
                <a:path w="3197442" h="372320">
                  <a:moveTo>
                    <a:pt x="203200" y="0"/>
                  </a:moveTo>
                  <a:lnTo>
                    <a:pt x="3197442" y="0"/>
                  </a:lnTo>
                  <a:lnTo>
                    <a:pt x="2994242" y="372320"/>
                  </a:lnTo>
                  <a:lnTo>
                    <a:pt x="0" y="372320"/>
                  </a:lnTo>
                  <a:lnTo>
                    <a:pt x="203200" y="0"/>
                  </a:lnTo>
                  <a:close/>
                </a:path>
              </a:pathLst>
            </a:custGeom>
            <a:solidFill>
              <a:srgbClr val="5905C4"/>
            </a:solidFill>
          </p:spPr>
          <p:txBody>
            <a:bodyPr/>
            <a:lstStyle/>
            <a:p>
              <a:endParaRPr lang="en-GB"/>
            </a:p>
          </p:txBody>
        </p:sp>
        <p:sp>
          <p:nvSpPr>
            <p:cNvPr id="13" name="TextBox 13"/>
            <p:cNvSpPr txBox="1"/>
            <p:nvPr/>
          </p:nvSpPr>
          <p:spPr>
            <a:xfrm>
              <a:off x="101600" y="-76200"/>
              <a:ext cx="2994242" cy="44852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3266464" y="942347"/>
            <a:ext cx="8983793" cy="817571"/>
            <a:chOff x="0" y="0"/>
            <a:chExt cx="3999819" cy="364004"/>
          </a:xfrm>
        </p:grpSpPr>
        <p:sp>
          <p:nvSpPr>
            <p:cNvPr id="15" name="Freeform 15"/>
            <p:cNvSpPr/>
            <p:nvPr/>
          </p:nvSpPr>
          <p:spPr>
            <a:xfrm>
              <a:off x="0" y="0"/>
              <a:ext cx="3999819" cy="364004"/>
            </a:xfrm>
            <a:custGeom>
              <a:avLst/>
              <a:gdLst/>
              <a:ahLst/>
              <a:cxnLst/>
              <a:rect l="l" t="t" r="r" b="b"/>
              <a:pathLst>
                <a:path w="3999819" h="364004">
                  <a:moveTo>
                    <a:pt x="3796619" y="0"/>
                  </a:moveTo>
                  <a:lnTo>
                    <a:pt x="0" y="0"/>
                  </a:lnTo>
                  <a:lnTo>
                    <a:pt x="203200" y="364004"/>
                  </a:lnTo>
                  <a:lnTo>
                    <a:pt x="3999819" y="364004"/>
                  </a:lnTo>
                  <a:lnTo>
                    <a:pt x="3796619" y="0"/>
                  </a:lnTo>
                  <a:close/>
                </a:path>
              </a:pathLst>
            </a:custGeom>
            <a:solidFill>
              <a:srgbClr val="2B2B2B"/>
            </a:solidFill>
          </p:spPr>
          <p:txBody>
            <a:bodyPr/>
            <a:lstStyle/>
            <a:p>
              <a:endParaRPr lang="en-GB"/>
            </a:p>
          </p:txBody>
        </p:sp>
        <p:sp>
          <p:nvSpPr>
            <p:cNvPr id="16" name="TextBox 16"/>
            <p:cNvSpPr txBox="1"/>
            <p:nvPr/>
          </p:nvSpPr>
          <p:spPr>
            <a:xfrm>
              <a:off x="101600" y="-76200"/>
              <a:ext cx="3796619" cy="440204"/>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0372692" y="2018213"/>
            <a:ext cx="7425138" cy="4946998"/>
          </a:xfrm>
          <a:custGeom>
            <a:avLst/>
            <a:gdLst/>
            <a:ahLst/>
            <a:cxnLst/>
            <a:rect l="l" t="t" r="r" b="b"/>
            <a:pathLst>
              <a:path w="7425138" h="4946998">
                <a:moveTo>
                  <a:pt x="0" y="0"/>
                </a:moveTo>
                <a:lnTo>
                  <a:pt x="7425138" y="0"/>
                </a:lnTo>
                <a:lnTo>
                  <a:pt x="7425138" y="4946998"/>
                </a:lnTo>
                <a:lnTo>
                  <a:pt x="0" y="4946998"/>
                </a:lnTo>
                <a:lnTo>
                  <a:pt x="0" y="0"/>
                </a:lnTo>
                <a:close/>
              </a:path>
            </a:pathLst>
          </a:custGeom>
          <a:blipFill>
            <a:blip r:embed="rId3"/>
            <a:stretch>
              <a:fillRect/>
            </a:stretch>
          </a:blipFill>
        </p:spPr>
        <p:txBody>
          <a:bodyPr/>
          <a:lstStyle/>
          <a:p>
            <a:endParaRPr lang="en-GB"/>
          </a:p>
        </p:txBody>
      </p:sp>
      <p:sp>
        <p:nvSpPr>
          <p:cNvPr id="18" name="TextBox 18"/>
          <p:cNvSpPr txBox="1"/>
          <p:nvPr/>
        </p:nvSpPr>
        <p:spPr>
          <a:xfrm>
            <a:off x="778903" y="1050460"/>
            <a:ext cx="9593789" cy="663575"/>
          </a:xfrm>
          <a:prstGeom prst="rect">
            <a:avLst/>
          </a:prstGeom>
        </p:spPr>
        <p:txBody>
          <a:bodyPr lIns="0" tIns="0" rIns="0" bIns="0" rtlCol="0" anchor="t">
            <a:spAutoFit/>
          </a:bodyPr>
          <a:lstStyle/>
          <a:p>
            <a:pPr algn="just">
              <a:lnSpc>
                <a:spcPts val="4599"/>
              </a:lnSpc>
            </a:pPr>
            <a:r>
              <a:rPr lang="en-US" sz="3999">
                <a:solidFill>
                  <a:srgbClr val="FFFFFF"/>
                </a:solidFill>
                <a:latin typeface="Times New Roman"/>
                <a:ea typeface="Times New Roman"/>
                <a:cs typeface="Times New Roman"/>
                <a:sym typeface="Times New Roman"/>
              </a:rPr>
              <a:t>Reflection </a:t>
            </a:r>
          </a:p>
        </p:txBody>
      </p:sp>
      <p:sp>
        <p:nvSpPr>
          <p:cNvPr id="19" name="TextBox 19"/>
          <p:cNvSpPr txBox="1"/>
          <p:nvPr/>
        </p:nvSpPr>
        <p:spPr>
          <a:xfrm>
            <a:off x="778903" y="2018213"/>
            <a:ext cx="9168322" cy="3949799"/>
          </a:xfrm>
          <a:prstGeom prst="rect">
            <a:avLst/>
          </a:prstGeom>
        </p:spPr>
        <p:txBody>
          <a:bodyPr lIns="0" tIns="0" rIns="0" bIns="0" rtlCol="0" anchor="t">
            <a:spAutoFit/>
          </a:bodyPr>
          <a:lstStyle/>
          <a:p>
            <a:pPr algn="just">
              <a:lnSpc>
                <a:spcPts val="2760"/>
              </a:lnSpc>
            </a:pPr>
            <a:r>
              <a:rPr lang="en-US" sz="2800" dirty="0">
                <a:solidFill>
                  <a:srgbClr val="FFFFFF"/>
                </a:solidFill>
                <a:latin typeface="Times New Roman" panose="02020603050405020304" pitchFamily="18" charset="0"/>
                <a:ea typeface="Times New Roman"/>
                <a:cs typeface="Times New Roman" panose="02020603050405020304" pitchFamily="18" charset="0"/>
                <a:sym typeface="Times New Roman"/>
              </a:rPr>
              <a:t>As I recollect the request, I saw various hardships that made it both troublesome and educational. Since I needed to depend on optional sources, I needed to evaluate each piece of material thoroughly to ensure it was solid and appropriate.</a:t>
            </a:r>
          </a:p>
          <a:p>
            <a:pPr algn="just">
              <a:lnSpc>
                <a:spcPts val="2760"/>
              </a:lnSpc>
            </a:pPr>
            <a:r>
              <a:rPr lang="en-US" sz="2800" dirty="0">
                <a:solidFill>
                  <a:srgbClr val="FFFFFF"/>
                </a:solidFill>
                <a:latin typeface="Times New Roman" panose="02020603050405020304" pitchFamily="18" charset="0"/>
                <a:ea typeface="Times New Roman"/>
                <a:cs typeface="Times New Roman" panose="02020603050405020304" pitchFamily="18" charset="0"/>
                <a:sym typeface="Times New Roman"/>
              </a:rPr>
              <a:t>I presently have a more prominent </a:t>
            </a:r>
            <a:r>
              <a:rPr lang="en-GB" sz="2800" dirty="0">
                <a:solidFill>
                  <a:srgbClr val="FFFFFF"/>
                </a:solidFill>
                <a:latin typeface="Times New Roman" panose="02020603050405020304" pitchFamily="18" charset="0"/>
                <a:ea typeface="Times New Roman"/>
                <a:cs typeface="Times New Roman" panose="02020603050405020304" pitchFamily="18" charset="0"/>
                <a:sym typeface="Times New Roman"/>
              </a:rPr>
              <a:t>comprehension </a:t>
            </a:r>
            <a:r>
              <a:rPr lang="en-US" sz="2800" dirty="0">
                <a:solidFill>
                  <a:srgbClr val="FFFFFF"/>
                </a:solidFill>
                <a:latin typeface="Times New Roman" panose="02020603050405020304" pitchFamily="18" charset="0"/>
                <a:ea typeface="Times New Roman"/>
                <a:cs typeface="Times New Roman" panose="02020603050405020304" pitchFamily="18" charset="0"/>
                <a:sym typeface="Times New Roman"/>
              </a:rPr>
              <a:t>the meaning of careful source assessment and ethical obligation in research because of this technique (Wain, 2017).</a:t>
            </a:r>
          </a:p>
          <a:p>
            <a:pPr algn="just">
              <a:lnSpc>
                <a:spcPts val="2760"/>
              </a:lnSpc>
            </a:pPr>
            <a:r>
              <a:rPr lang="en-US" sz="2800" dirty="0">
                <a:solidFill>
                  <a:srgbClr val="FFFFFF"/>
                </a:solidFill>
                <a:latin typeface="Times New Roman" panose="02020603050405020304" pitchFamily="18" charset="0"/>
                <a:ea typeface="Times New Roman"/>
                <a:cs typeface="Times New Roman" panose="02020603050405020304" pitchFamily="18" charset="0"/>
                <a:sym typeface="Times New Roman"/>
              </a:rPr>
              <a:t>This discussion advances the security and uprightness of specialists while featuring that resolving ethical issues in AI development is so dire.</a:t>
            </a:r>
          </a:p>
          <a:p>
            <a:pPr algn="just">
              <a:lnSpc>
                <a:spcPts val="2760"/>
              </a:lnSpc>
            </a:pPr>
            <a:endParaRPr lang="en-US" sz="2400" dirty="0">
              <a:solidFill>
                <a:srgbClr val="FFFFFF"/>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11561841" y="-1434234"/>
            <a:ext cx="10795372" cy="12609805"/>
            <a:chOff x="0" y="0"/>
            <a:chExt cx="674297" cy="787630"/>
          </a:xfrm>
        </p:grpSpPr>
        <p:sp>
          <p:nvSpPr>
            <p:cNvPr id="3" name="Freeform 3"/>
            <p:cNvSpPr/>
            <p:nvPr/>
          </p:nvSpPr>
          <p:spPr>
            <a:xfrm>
              <a:off x="0" y="0"/>
              <a:ext cx="674297" cy="787630"/>
            </a:xfrm>
            <a:custGeom>
              <a:avLst/>
              <a:gdLst/>
              <a:ahLst/>
              <a:cxnLst/>
              <a:rect l="l" t="t" r="r" b="b"/>
              <a:pathLst>
                <a:path w="674297" h="787630">
                  <a:moveTo>
                    <a:pt x="674297" y="393815"/>
                  </a:moveTo>
                  <a:lnTo>
                    <a:pt x="471097" y="787630"/>
                  </a:lnTo>
                  <a:lnTo>
                    <a:pt x="203200" y="787630"/>
                  </a:lnTo>
                  <a:lnTo>
                    <a:pt x="0" y="393815"/>
                  </a:lnTo>
                  <a:lnTo>
                    <a:pt x="203200" y="0"/>
                  </a:lnTo>
                  <a:lnTo>
                    <a:pt x="471097" y="0"/>
                  </a:lnTo>
                  <a:lnTo>
                    <a:pt x="674297" y="393815"/>
                  </a:lnTo>
                  <a:close/>
                </a:path>
              </a:pathLst>
            </a:custGeom>
            <a:solidFill>
              <a:srgbClr val="2B2B2B"/>
            </a:solidFill>
          </p:spPr>
          <p:txBody>
            <a:bodyPr/>
            <a:lstStyle/>
            <a:p>
              <a:endParaRPr lang="en-GB"/>
            </a:p>
          </p:txBody>
        </p:sp>
        <p:sp>
          <p:nvSpPr>
            <p:cNvPr id="4" name="TextBox 4"/>
            <p:cNvSpPr txBox="1"/>
            <p:nvPr/>
          </p:nvSpPr>
          <p:spPr>
            <a:xfrm>
              <a:off x="114300" y="-76200"/>
              <a:ext cx="445697" cy="86383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rot="7051702">
            <a:off x="9336320" y="963264"/>
            <a:ext cx="6689766" cy="1382910"/>
            <a:chOff x="0" y="0"/>
            <a:chExt cx="1849651" cy="382360"/>
          </a:xfrm>
        </p:grpSpPr>
        <p:sp>
          <p:nvSpPr>
            <p:cNvPr id="6" name="Freeform 6"/>
            <p:cNvSpPr/>
            <p:nvPr/>
          </p:nvSpPr>
          <p:spPr>
            <a:xfrm>
              <a:off x="0" y="0"/>
              <a:ext cx="1849651" cy="382360"/>
            </a:xfrm>
            <a:custGeom>
              <a:avLst/>
              <a:gdLst/>
              <a:ahLst/>
              <a:cxnLst/>
              <a:rect l="l" t="t" r="r" b="b"/>
              <a:pathLst>
                <a:path w="1849651" h="382360">
                  <a:moveTo>
                    <a:pt x="1646451" y="0"/>
                  </a:moveTo>
                  <a:lnTo>
                    <a:pt x="0" y="0"/>
                  </a:lnTo>
                  <a:lnTo>
                    <a:pt x="203200" y="382360"/>
                  </a:lnTo>
                  <a:lnTo>
                    <a:pt x="1849651" y="382360"/>
                  </a:lnTo>
                  <a:lnTo>
                    <a:pt x="1646451" y="0"/>
                  </a:lnTo>
                  <a:close/>
                </a:path>
              </a:pathLst>
            </a:custGeom>
            <a:solidFill>
              <a:srgbClr val="5905C4"/>
            </a:solidFill>
          </p:spPr>
          <p:txBody>
            <a:bodyPr/>
            <a:lstStyle/>
            <a:p>
              <a:endParaRPr lang="en-GB"/>
            </a:p>
          </p:txBody>
        </p:sp>
        <p:sp>
          <p:nvSpPr>
            <p:cNvPr id="7" name="TextBox 7"/>
            <p:cNvSpPr txBox="1"/>
            <p:nvPr/>
          </p:nvSpPr>
          <p:spPr>
            <a:xfrm>
              <a:off x="101600" y="-76200"/>
              <a:ext cx="1646451" cy="45856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512415" y="1754044"/>
            <a:ext cx="14487817" cy="6363989"/>
            <a:chOff x="0" y="0"/>
            <a:chExt cx="1717080" cy="754253"/>
          </a:xfrm>
        </p:grpSpPr>
        <p:sp>
          <p:nvSpPr>
            <p:cNvPr id="9" name="Freeform 9"/>
            <p:cNvSpPr/>
            <p:nvPr/>
          </p:nvSpPr>
          <p:spPr>
            <a:xfrm>
              <a:off x="0" y="0"/>
              <a:ext cx="1717080" cy="754253"/>
            </a:xfrm>
            <a:custGeom>
              <a:avLst/>
              <a:gdLst/>
              <a:ahLst/>
              <a:cxnLst/>
              <a:rect l="l" t="t" r="r" b="b"/>
              <a:pathLst>
                <a:path w="1717080" h="754253">
                  <a:moveTo>
                    <a:pt x="1513880" y="0"/>
                  </a:moveTo>
                  <a:lnTo>
                    <a:pt x="0" y="0"/>
                  </a:lnTo>
                  <a:lnTo>
                    <a:pt x="203200" y="754253"/>
                  </a:lnTo>
                  <a:lnTo>
                    <a:pt x="1717080" y="754253"/>
                  </a:lnTo>
                  <a:lnTo>
                    <a:pt x="1513880" y="0"/>
                  </a:lnTo>
                  <a:close/>
                </a:path>
              </a:pathLst>
            </a:custGeom>
            <a:solidFill>
              <a:srgbClr val="5905C4"/>
            </a:solidFill>
          </p:spPr>
          <p:txBody>
            <a:bodyPr/>
            <a:lstStyle/>
            <a:p>
              <a:endParaRPr lang="en-GB"/>
            </a:p>
          </p:txBody>
        </p:sp>
        <p:sp>
          <p:nvSpPr>
            <p:cNvPr id="10" name="TextBox 10"/>
            <p:cNvSpPr txBox="1"/>
            <p:nvPr/>
          </p:nvSpPr>
          <p:spPr>
            <a:xfrm>
              <a:off x="101600" y="-76200"/>
              <a:ext cx="1513880" cy="8304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3647251">
            <a:off x="7067065" y="5557243"/>
            <a:ext cx="10875065" cy="1266326"/>
            <a:chOff x="0" y="0"/>
            <a:chExt cx="3197442" cy="372320"/>
          </a:xfrm>
        </p:grpSpPr>
        <p:sp>
          <p:nvSpPr>
            <p:cNvPr id="12" name="Freeform 12"/>
            <p:cNvSpPr/>
            <p:nvPr/>
          </p:nvSpPr>
          <p:spPr>
            <a:xfrm>
              <a:off x="0" y="0"/>
              <a:ext cx="3197442" cy="372320"/>
            </a:xfrm>
            <a:custGeom>
              <a:avLst/>
              <a:gdLst/>
              <a:ahLst/>
              <a:cxnLst/>
              <a:rect l="l" t="t" r="r" b="b"/>
              <a:pathLst>
                <a:path w="3197442" h="372320">
                  <a:moveTo>
                    <a:pt x="203200" y="0"/>
                  </a:moveTo>
                  <a:lnTo>
                    <a:pt x="3197442" y="0"/>
                  </a:lnTo>
                  <a:lnTo>
                    <a:pt x="2994242" y="372320"/>
                  </a:lnTo>
                  <a:lnTo>
                    <a:pt x="0" y="372320"/>
                  </a:lnTo>
                  <a:lnTo>
                    <a:pt x="203200" y="0"/>
                  </a:lnTo>
                  <a:close/>
                </a:path>
              </a:pathLst>
            </a:custGeom>
            <a:solidFill>
              <a:srgbClr val="5905C4"/>
            </a:solidFill>
          </p:spPr>
          <p:txBody>
            <a:bodyPr/>
            <a:lstStyle/>
            <a:p>
              <a:endParaRPr lang="en-GB"/>
            </a:p>
          </p:txBody>
        </p:sp>
        <p:sp>
          <p:nvSpPr>
            <p:cNvPr id="13" name="TextBox 13"/>
            <p:cNvSpPr txBox="1"/>
            <p:nvPr/>
          </p:nvSpPr>
          <p:spPr>
            <a:xfrm>
              <a:off x="101600" y="-76200"/>
              <a:ext cx="2994242" cy="44852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3266464" y="942347"/>
            <a:ext cx="8983793" cy="817571"/>
            <a:chOff x="0" y="0"/>
            <a:chExt cx="3999819" cy="364004"/>
          </a:xfrm>
        </p:grpSpPr>
        <p:sp>
          <p:nvSpPr>
            <p:cNvPr id="15" name="Freeform 15"/>
            <p:cNvSpPr/>
            <p:nvPr/>
          </p:nvSpPr>
          <p:spPr>
            <a:xfrm>
              <a:off x="0" y="0"/>
              <a:ext cx="3999819" cy="364004"/>
            </a:xfrm>
            <a:custGeom>
              <a:avLst/>
              <a:gdLst/>
              <a:ahLst/>
              <a:cxnLst/>
              <a:rect l="l" t="t" r="r" b="b"/>
              <a:pathLst>
                <a:path w="3999819" h="364004">
                  <a:moveTo>
                    <a:pt x="3796619" y="0"/>
                  </a:moveTo>
                  <a:lnTo>
                    <a:pt x="0" y="0"/>
                  </a:lnTo>
                  <a:lnTo>
                    <a:pt x="203200" y="364004"/>
                  </a:lnTo>
                  <a:lnTo>
                    <a:pt x="3999819" y="364004"/>
                  </a:lnTo>
                  <a:lnTo>
                    <a:pt x="3796619" y="0"/>
                  </a:lnTo>
                  <a:close/>
                </a:path>
              </a:pathLst>
            </a:custGeom>
            <a:solidFill>
              <a:srgbClr val="2B2B2B"/>
            </a:solidFill>
          </p:spPr>
          <p:txBody>
            <a:bodyPr/>
            <a:lstStyle/>
            <a:p>
              <a:endParaRPr lang="en-GB"/>
            </a:p>
          </p:txBody>
        </p:sp>
        <p:sp>
          <p:nvSpPr>
            <p:cNvPr id="16" name="TextBox 16"/>
            <p:cNvSpPr txBox="1"/>
            <p:nvPr/>
          </p:nvSpPr>
          <p:spPr>
            <a:xfrm>
              <a:off x="101600" y="-76200"/>
              <a:ext cx="3796619" cy="440204"/>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11408588" y="2643907"/>
            <a:ext cx="8216324" cy="5474126"/>
          </a:xfrm>
          <a:custGeom>
            <a:avLst/>
            <a:gdLst/>
            <a:ahLst/>
            <a:cxnLst/>
            <a:rect l="l" t="t" r="r" b="b"/>
            <a:pathLst>
              <a:path w="8216324" h="5474126">
                <a:moveTo>
                  <a:pt x="0" y="0"/>
                </a:moveTo>
                <a:lnTo>
                  <a:pt x="8216323" y="0"/>
                </a:lnTo>
                <a:lnTo>
                  <a:pt x="8216323" y="5474126"/>
                </a:lnTo>
                <a:lnTo>
                  <a:pt x="0" y="5474126"/>
                </a:lnTo>
                <a:lnTo>
                  <a:pt x="0" y="0"/>
                </a:lnTo>
                <a:close/>
              </a:path>
            </a:pathLst>
          </a:custGeom>
          <a:blipFill>
            <a:blip r:embed="rId3"/>
            <a:stretch>
              <a:fillRect/>
            </a:stretch>
          </a:blipFill>
        </p:spPr>
        <p:txBody>
          <a:bodyPr/>
          <a:lstStyle/>
          <a:p>
            <a:endParaRPr lang="en-GB"/>
          </a:p>
        </p:txBody>
      </p:sp>
      <p:sp>
        <p:nvSpPr>
          <p:cNvPr id="18" name="TextBox 18"/>
          <p:cNvSpPr txBox="1"/>
          <p:nvPr/>
        </p:nvSpPr>
        <p:spPr>
          <a:xfrm>
            <a:off x="1028700" y="2678113"/>
            <a:ext cx="9593789" cy="4552528"/>
          </a:xfrm>
          <a:prstGeom prst="rect">
            <a:avLst/>
          </a:prstGeom>
        </p:spPr>
        <p:txBody>
          <a:bodyPr lIns="0" tIns="0" rIns="0" bIns="0" rtlCol="0" anchor="t">
            <a:spAutoFit/>
          </a:bodyPr>
          <a:lstStyle/>
          <a:p>
            <a:pPr algn="just">
              <a:lnSpc>
                <a:spcPts val="5404"/>
              </a:lnSpc>
            </a:pPr>
            <a:r>
              <a:rPr lang="en-US" sz="4699" dirty="0">
                <a:solidFill>
                  <a:srgbClr val="FFFFFF"/>
                </a:solidFill>
                <a:latin typeface="Times New Roman"/>
                <a:ea typeface="Times New Roman"/>
                <a:cs typeface="Times New Roman"/>
                <a:sym typeface="Times New Roman"/>
              </a:rPr>
              <a:t>Conclusion </a:t>
            </a:r>
          </a:p>
          <a:p>
            <a:pPr algn="just">
              <a:lnSpc>
                <a:spcPts val="3449"/>
              </a:lnSpc>
            </a:pPr>
            <a:r>
              <a:rPr lang="en-US" sz="2800" dirty="0">
                <a:solidFill>
                  <a:srgbClr val="FFFFFF"/>
                </a:solidFill>
                <a:latin typeface="Times New Roman"/>
                <a:ea typeface="Times New Roman"/>
                <a:cs typeface="Times New Roman"/>
                <a:sym typeface="Times New Roman"/>
              </a:rPr>
              <a:t>The disappearing of Dr. Hart presents serious ethical issues for AI development. As indicated by the request, ethical issues and stress at work were main considerations. Honesty in AI research, ethical management, and further developed informant assurances are important to resolve these issues. Advancing dependable innovation leap forwards requires safeguarding analysts. Dr. Heart was under a lot of pressure and stress from project, she’s planned her disappearance for her own safety.</a:t>
            </a:r>
            <a:r>
              <a:rPr lang="en-US" sz="2800" b="0" i="0" u="none" strike="noStrike" dirty="0">
                <a:solidFill>
                  <a:srgbClr val="FFFFFF"/>
                </a:solidFill>
                <a:effectLst/>
                <a:latin typeface="Times New Roman" panose="02020603050405020304" pitchFamily="18" charset="0"/>
              </a:rPr>
              <a:t> </a:t>
            </a:r>
            <a:endParaRPr lang="en-US" sz="2800" dirty="0">
              <a:solidFill>
                <a:srgbClr val="FFFFFF"/>
              </a:solidFill>
              <a:latin typeface="Times New Roman"/>
              <a:ea typeface="Times New Roman"/>
              <a:cs typeface="Times New Roman"/>
              <a:sym typeface="Times New Roman"/>
            </a:endParaRPr>
          </a:p>
          <a:p>
            <a:pPr algn="just">
              <a:lnSpc>
                <a:spcPts val="2874"/>
              </a:lnSpc>
            </a:pPr>
            <a:endParaRPr lang="en-US" sz="2999" dirty="0">
              <a:solidFill>
                <a:srgbClr val="FFFFFF"/>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E6CC"/>
        </a:solidFill>
        <a:effectLst/>
      </p:bgPr>
    </p:bg>
    <p:spTree>
      <p:nvGrpSpPr>
        <p:cNvPr id="1" name=""/>
        <p:cNvGrpSpPr/>
        <p:nvPr/>
      </p:nvGrpSpPr>
      <p:grpSpPr>
        <a:xfrm>
          <a:off x="0" y="0"/>
          <a:ext cx="0" cy="0"/>
          <a:chOff x="0" y="0"/>
          <a:chExt cx="0" cy="0"/>
        </a:xfrm>
      </p:grpSpPr>
      <p:grpSp>
        <p:nvGrpSpPr>
          <p:cNvPr id="2" name="Group 2"/>
          <p:cNvGrpSpPr/>
          <p:nvPr/>
        </p:nvGrpSpPr>
        <p:grpSpPr>
          <a:xfrm>
            <a:off x="11561841" y="-1434234"/>
            <a:ext cx="10795372" cy="12609805"/>
            <a:chOff x="0" y="0"/>
            <a:chExt cx="674297" cy="787630"/>
          </a:xfrm>
        </p:grpSpPr>
        <p:sp>
          <p:nvSpPr>
            <p:cNvPr id="3" name="Freeform 3"/>
            <p:cNvSpPr/>
            <p:nvPr/>
          </p:nvSpPr>
          <p:spPr>
            <a:xfrm>
              <a:off x="0" y="0"/>
              <a:ext cx="674297" cy="787630"/>
            </a:xfrm>
            <a:custGeom>
              <a:avLst/>
              <a:gdLst/>
              <a:ahLst/>
              <a:cxnLst/>
              <a:rect l="l" t="t" r="r" b="b"/>
              <a:pathLst>
                <a:path w="674297" h="787630">
                  <a:moveTo>
                    <a:pt x="674297" y="393815"/>
                  </a:moveTo>
                  <a:lnTo>
                    <a:pt x="471097" y="787630"/>
                  </a:lnTo>
                  <a:lnTo>
                    <a:pt x="203200" y="787630"/>
                  </a:lnTo>
                  <a:lnTo>
                    <a:pt x="0" y="393815"/>
                  </a:lnTo>
                  <a:lnTo>
                    <a:pt x="203200" y="0"/>
                  </a:lnTo>
                  <a:lnTo>
                    <a:pt x="471097" y="0"/>
                  </a:lnTo>
                  <a:lnTo>
                    <a:pt x="674297" y="393815"/>
                  </a:lnTo>
                  <a:close/>
                </a:path>
              </a:pathLst>
            </a:custGeom>
            <a:solidFill>
              <a:srgbClr val="2B2B2B"/>
            </a:solidFill>
          </p:spPr>
          <p:txBody>
            <a:bodyPr/>
            <a:lstStyle/>
            <a:p>
              <a:endParaRPr lang="en-GB"/>
            </a:p>
          </p:txBody>
        </p:sp>
        <p:sp>
          <p:nvSpPr>
            <p:cNvPr id="4" name="TextBox 4"/>
            <p:cNvSpPr txBox="1"/>
            <p:nvPr/>
          </p:nvSpPr>
          <p:spPr>
            <a:xfrm>
              <a:off x="114300" y="-76200"/>
              <a:ext cx="445697" cy="86383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rot="7051702">
            <a:off x="9336320" y="963264"/>
            <a:ext cx="6689766" cy="1382910"/>
            <a:chOff x="0" y="0"/>
            <a:chExt cx="1849651" cy="382360"/>
          </a:xfrm>
        </p:grpSpPr>
        <p:sp>
          <p:nvSpPr>
            <p:cNvPr id="6" name="Freeform 6"/>
            <p:cNvSpPr/>
            <p:nvPr/>
          </p:nvSpPr>
          <p:spPr>
            <a:xfrm>
              <a:off x="0" y="0"/>
              <a:ext cx="1849651" cy="382360"/>
            </a:xfrm>
            <a:custGeom>
              <a:avLst/>
              <a:gdLst/>
              <a:ahLst/>
              <a:cxnLst/>
              <a:rect l="l" t="t" r="r" b="b"/>
              <a:pathLst>
                <a:path w="1849651" h="382360">
                  <a:moveTo>
                    <a:pt x="1646451" y="0"/>
                  </a:moveTo>
                  <a:lnTo>
                    <a:pt x="0" y="0"/>
                  </a:lnTo>
                  <a:lnTo>
                    <a:pt x="203200" y="382360"/>
                  </a:lnTo>
                  <a:lnTo>
                    <a:pt x="1849651" y="382360"/>
                  </a:lnTo>
                  <a:lnTo>
                    <a:pt x="1646451" y="0"/>
                  </a:lnTo>
                  <a:close/>
                </a:path>
              </a:pathLst>
            </a:custGeom>
            <a:solidFill>
              <a:srgbClr val="5905C4"/>
            </a:solidFill>
          </p:spPr>
          <p:txBody>
            <a:bodyPr/>
            <a:lstStyle/>
            <a:p>
              <a:endParaRPr lang="en-GB"/>
            </a:p>
          </p:txBody>
        </p:sp>
        <p:sp>
          <p:nvSpPr>
            <p:cNvPr id="7" name="TextBox 7"/>
            <p:cNvSpPr txBox="1"/>
            <p:nvPr/>
          </p:nvSpPr>
          <p:spPr>
            <a:xfrm>
              <a:off x="101600" y="-76200"/>
              <a:ext cx="1646451" cy="45856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2512415" y="1754044"/>
            <a:ext cx="16304525" cy="6363989"/>
            <a:chOff x="0" y="0"/>
            <a:chExt cx="1932394" cy="754253"/>
          </a:xfrm>
        </p:grpSpPr>
        <p:sp>
          <p:nvSpPr>
            <p:cNvPr id="9" name="Freeform 9"/>
            <p:cNvSpPr/>
            <p:nvPr/>
          </p:nvSpPr>
          <p:spPr>
            <a:xfrm>
              <a:off x="0" y="0"/>
              <a:ext cx="1932394" cy="754253"/>
            </a:xfrm>
            <a:custGeom>
              <a:avLst/>
              <a:gdLst/>
              <a:ahLst/>
              <a:cxnLst/>
              <a:rect l="l" t="t" r="r" b="b"/>
              <a:pathLst>
                <a:path w="1932394" h="754253">
                  <a:moveTo>
                    <a:pt x="1729194" y="0"/>
                  </a:moveTo>
                  <a:lnTo>
                    <a:pt x="0" y="0"/>
                  </a:lnTo>
                  <a:lnTo>
                    <a:pt x="203200" y="754253"/>
                  </a:lnTo>
                  <a:lnTo>
                    <a:pt x="1932394" y="754253"/>
                  </a:lnTo>
                  <a:lnTo>
                    <a:pt x="1729194" y="0"/>
                  </a:lnTo>
                  <a:close/>
                </a:path>
              </a:pathLst>
            </a:custGeom>
            <a:solidFill>
              <a:srgbClr val="5905C4"/>
            </a:solidFill>
          </p:spPr>
          <p:txBody>
            <a:bodyPr/>
            <a:lstStyle/>
            <a:p>
              <a:endParaRPr lang="en-GB"/>
            </a:p>
          </p:txBody>
        </p:sp>
        <p:sp>
          <p:nvSpPr>
            <p:cNvPr id="10" name="TextBox 10"/>
            <p:cNvSpPr txBox="1"/>
            <p:nvPr/>
          </p:nvSpPr>
          <p:spPr>
            <a:xfrm>
              <a:off x="101600" y="-76200"/>
              <a:ext cx="1729194" cy="830453"/>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rot="3647251">
            <a:off x="7067065" y="5557243"/>
            <a:ext cx="10875065" cy="1266326"/>
            <a:chOff x="0" y="0"/>
            <a:chExt cx="3197442" cy="372320"/>
          </a:xfrm>
        </p:grpSpPr>
        <p:sp>
          <p:nvSpPr>
            <p:cNvPr id="12" name="Freeform 12"/>
            <p:cNvSpPr/>
            <p:nvPr/>
          </p:nvSpPr>
          <p:spPr>
            <a:xfrm>
              <a:off x="0" y="0"/>
              <a:ext cx="3197442" cy="372320"/>
            </a:xfrm>
            <a:custGeom>
              <a:avLst/>
              <a:gdLst/>
              <a:ahLst/>
              <a:cxnLst/>
              <a:rect l="l" t="t" r="r" b="b"/>
              <a:pathLst>
                <a:path w="3197442" h="372320">
                  <a:moveTo>
                    <a:pt x="203200" y="0"/>
                  </a:moveTo>
                  <a:lnTo>
                    <a:pt x="3197442" y="0"/>
                  </a:lnTo>
                  <a:lnTo>
                    <a:pt x="2994242" y="372320"/>
                  </a:lnTo>
                  <a:lnTo>
                    <a:pt x="0" y="372320"/>
                  </a:lnTo>
                  <a:lnTo>
                    <a:pt x="203200" y="0"/>
                  </a:lnTo>
                  <a:close/>
                </a:path>
              </a:pathLst>
            </a:custGeom>
            <a:solidFill>
              <a:srgbClr val="5905C4"/>
            </a:solidFill>
          </p:spPr>
          <p:txBody>
            <a:bodyPr/>
            <a:lstStyle/>
            <a:p>
              <a:endParaRPr lang="en-GB"/>
            </a:p>
          </p:txBody>
        </p:sp>
        <p:sp>
          <p:nvSpPr>
            <p:cNvPr id="13" name="TextBox 13"/>
            <p:cNvSpPr txBox="1"/>
            <p:nvPr/>
          </p:nvSpPr>
          <p:spPr>
            <a:xfrm>
              <a:off x="101600" y="-76200"/>
              <a:ext cx="2994242" cy="44852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3266464" y="942347"/>
            <a:ext cx="8983793" cy="817571"/>
            <a:chOff x="0" y="0"/>
            <a:chExt cx="3999819" cy="364004"/>
          </a:xfrm>
        </p:grpSpPr>
        <p:sp>
          <p:nvSpPr>
            <p:cNvPr id="15" name="Freeform 15"/>
            <p:cNvSpPr/>
            <p:nvPr/>
          </p:nvSpPr>
          <p:spPr>
            <a:xfrm>
              <a:off x="0" y="0"/>
              <a:ext cx="3999819" cy="364004"/>
            </a:xfrm>
            <a:custGeom>
              <a:avLst/>
              <a:gdLst/>
              <a:ahLst/>
              <a:cxnLst/>
              <a:rect l="l" t="t" r="r" b="b"/>
              <a:pathLst>
                <a:path w="3999819" h="364004">
                  <a:moveTo>
                    <a:pt x="3796619" y="0"/>
                  </a:moveTo>
                  <a:lnTo>
                    <a:pt x="0" y="0"/>
                  </a:lnTo>
                  <a:lnTo>
                    <a:pt x="203200" y="364004"/>
                  </a:lnTo>
                  <a:lnTo>
                    <a:pt x="3999819" y="364004"/>
                  </a:lnTo>
                  <a:lnTo>
                    <a:pt x="3796619" y="0"/>
                  </a:lnTo>
                  <a:close/>
                </a:path>
              </a:pathLst>
            </a:custGeom>
            <a:solidFill>
              <a:srgbClr val="2B2B2B"/>
            </a:solidFill>
          </p:spPr>
          <p:txBody>
            <a:bodyPr/>
            <a:lstStyle/>
            <a:p>
              <a:endParaRPr lang="en-GB"/>
            </a:p>
          </p:txBody>
        </p:sp>
        <p:sp>
          <p:nvSpPr>
            <p:cNvPr id="16" name="TextBox 16"/>
            <p:cNvSpPr txBox="1"/>
            <p:nvPr/>
          </p:nvSpPr>
          <p:spPr>
            <a:xfrm>
              <a:off x="101600" y="-76200"/>
              <a:ext cx="3796619" cy="440204"/>
            </a:xfrm>
            <a:prstGeom prst="rect">
              <a:avLst/>
            </a:prstGeom>
          </p:spPr>
          <p:txBody>
            <a:bodyPr lIns="50800" tIns="50800" rIns="50800" bIns="50800" rtlCol="0" anchor="ctr"/>
            <a:lstStyle/>
            <a:p>
              <a:pPr algn="ctr">
                <a:lnSpc>
                  <a:spcPts val="2659"/>
                </a:lnSpc>
              </a:pPr>
              <a:endParaRPr/>
            </a:p>
          </p:txBody>
        </p:sp>
      </p:grpSp>
      <p:sp>
        <p:nvSpPr>
          <p:cNvPr id="17" name="TextBox 17"/>
          <p:cNvSpPr txBox="1"/>
          <p:nvPr/>
        </p:nvSpPr>
        <p:spPr>
          <a:xfrm>
            <a:off x="1225433" y="990770"/>
            <a:ext cx="9593789" cy="663575"/>
          </a:xfrm>
          <a:prstGeom prst="rect">
            <a:avLst/>
          </a:prstGeom>
        </p:spPr>
        <p:txBody>
          <a:bodyPr lIns="0" tIns="0" rIns="0" bIns="0" rtlCol="0" anchor="t">
            <a:spAutoFit/>
          </a:bodyPr>
          <a:lstStyle/>
          <a:p>
            <a:pPr algn="just">
              <a:lnSpc>
                <a:spcPts val="4599"/>
              </a:lnSpc>
            </a:pPr>
            <a:r>
              <a:rPr lang="en-US" sz="3999">
                <a:solidFill>
                  <a:srgbClr val="FFFFFF"/>
                </a:solidFill>
                <a:latin typeface="Times New Roman"/>
                <a:ea typeface="Times New Roman"/>
                <a:cs typeface="Times New Roman"/>
                <a:sym typeface="Times New Roman"/>
              </a:rPr>
              <a:t>References </a:t>
            </a:r>
          </a:p>
        </p:txBody>
      </p:sp>
      <p:sp>
        <p:nvSpPr>
          <p:cNvPr id="18" name="TextBox 18"/>
          <p:cNvSpPr txBox="1"/>
          <p:nvPr/>
        </p:nvSpPr>
        <p:spPr>
          <a:xfrm>
            <a:off x="1028700" y="2708066"/>
            <a:ext cx="11348371" cy="3590727"/>
          </a:xfrm>
          <a:prstGeom prst="rect">
            <a:avLst/>
          </a:prstGeom>
        </p:spPr>
        <p:txBody>
          <a:bodyPr lIns="0" tIns="0" rIns="0" bIns="0" rtlCol="0" anchor="t">
            <a:spAutoFit/>
          </a:bodyPr>
          <a:lstStyle/>
          <a:p>
            <a:pPr algn="just">
              <a:lnSpc>
                <a:spcPts val="2760"/>
              </a:lnSpc>
            </a:pPr>
            <a:r>
              <a:rPr lang="en-US" sz="2800" dirty="0">
                <a:solidFill>
                  <a:srgbClr val="FFFFFF"/>
                </a:solidFill>
                <a:latin typeface="Times New Roman"/>
                <a:ea typeface="Times New Roman"/>
                <a:cs typeface="Times New Roman"/>
                <a:sym typeface="Times New Roman"/>
              </a:rPr>
              <a:t>Cottrell. (2019). The study skills handbook. 5th edn. Macmillan Education UK.</a:t>
            </a:r>
          </a:p>
          <a:p>
            <a:pPr algn="just">
              <a:lnSpc>
                <a:spcPts val="2760"/>
              </a:lnSpc>
            </a:pPr>
            <a:r>
              <a:rPr lang="en-US" sz="2800" dirty="0">
                <a:solidFill>
                  <a:srgbClr val="FFFFFF"/>
                </a:solidFill>
                <a:latin typeface="Times New Roman"/>
                <a:ea typeface="Times New Roman"/>
                <a:cs typeface="Times New Roman"/>
                <a:sym typeface="Times New Roman"/>
              </a:rPr>
              <a:t>Cottrell, S. (2023) Critical thinking skills : effective analysis, argument and reflection . 4th edition. Bloomsbury Academic.</a:t>
            </a:r>
          </a:p>
          <a:p>
            <a:pPr algn="just">
              <a:lnSpc>
                <a:spcPts val="2760"/>
              </a:lnSpc>
            </a:pPr>
            <a:r>
              <a:rPr lang="en-US" sz="2800" dirty="0">
                <a:solidFill>
                  <a:srgbClr val="FFFFFF"/>
                </a:solidFill>
                <a:latin typeface="Times New Roman"/>
                <a:ea typeface="Times New Roman"/>
                <a:cs typeface="Times New Roman"/>
                <a:sym typeface="Times New Roman"/>
              </a:rPr>
              <a:t>Cottrell. (2021). Skills for success: the personal development planning handbook. 4th edn. Palgrave Macmillan.</a:t>
            </a:r>
          </a:p>
          <a:p>
            <a:pPr algn="just">
              <a:lnSpc>
                <a:spcPts val="2760"/>
              </a:lnSpc>
            </a:pPr>
            <a:r>
              <a:rPr lang="en-US" sz="2800" dirty="0">
                <a:solidFill>
                  <a:srgbClr val="FFFFFF"/>
                </a:solidFill>
                <a:latin typeface="Times New Roman"/>
                <a:ea typeface="Times New Roman"/>
                <a:cs typeface="Times New Roman"/>
                <a:sym typeface="Times New Roman"/>
              </a:rPr>
              <a:t>Van Emden and Becker (2022). Presentation skills for students 3rd edn. Bloomsbury Academic.</a:t>
            </a:r>
          </a:p>
          <a:p>
            <a:pPr algn="just">
              <a:lnSpc>
                <a:spcPts val="2760"/>
              </a:lnSpc>
            </a:pPr>
            <a:r>
              <a:rPr lang="en-US" sz="2800" dirty="0">
                <a:solidFill>
                  <a:srgbClr val="FFFFFF"/>
                </a:solidFill>
                <a:latin typeface="Times New Roman"/>
                <a:ea typeface="Times New Roman"/>
                <a:cs typeface="Times New Roman"/>
                <a:sym typeface="Times New Roman"/>
              </a:rPr>
              <a:t>Wain, A. (2017), “Learning through reflection”, Br. J. Midwifery, Vol. 25 No. 10, pp. 662–666.</a:t>
            </a:r>
          </a:p>
          <a:p>
            <a:pPr algn="just">
              <a:lnSpc>
                <a:spcPts val="2760"/>
              </a:lnSpc>
            </a:pPr>
            <a:endParaRPr lang="en-US" sz="2400" dirty="0">
              <a:solidFill>
                <a:srgbClr val="FFFFFF"/>
              </a:solidFill>
              <a:latin typeface="Times New Roman"/>
              <a:ea typeface="Times New Roman"/>
              <a:cs typeface="Times New Roman"/>
              <a:sym typeface="Times New Roman"/>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TF10001029">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TF10001029" id="{ED3996BA-162B-43C7-B0E2-A5CA4E649741}" vid="{187088E4-27D7-4455-856F-4A44258D82E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1144</Words>
  <Application>Microsoft Office PowerPoint</Application>
  <PresentationFormat>Custom</PresentationFormat>
  <Paragraphs>66</Paragraphs>
  <Slides>6</Slides>
  <Notes>5</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TF10001029</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Martina Geciova</cp:lastModifiedBy>
  <cp:revision>11</cp:revision>
  <dcterms:created xsi:type="dcterms:W3CDTF">2006-08-16T00:00:00Z</dcterms:created>
  <dcterms:modified xsi:type="dcterms:W3CDTF">2025-03-23T20:30:17Z</dcterms:modified>
  <dc:identifier>DAGbt707P6E</dc:identifier>
</cp:coreProperties>
</file>