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8" r:id="rId3"/>
    <p:sldId id="257" r:id="rId4"/>
    <p:sldId id="260" r:id="rId5"/>
    <p:sldId id="265" r:id="rId6"/>
    <p:sldId id="262" r:id="rId7"/>
    <p:sldId id="259" r:id="rId8"/>
    <p:sldId id="263"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61E946C-B979-413E-837A-4DCFF8B521F3}">
          <p14:sldIdLst>
            <p14:sldId id="256"/>
            <p14:sldId id="258"/>
            <p14:sldId id="257"/>
            <p14:sldId id="260"/>
            <p14:sldId id="265"/>
            <p14:sldId id="262"/>
          </p14:sldIdLst>
        </p14:section>
        <p14:section name="Untitled Section" id="{56A22975-68DC-4437-9DD1-81474BD24A43}">
          <p14:sldIdLst>
            <p14:sldId id="259"/>
            <p14:sldId id="263"/>
            <p14:sldId id="261"/>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vid Williams (1807945)" initials="DW(" lastIdx="1" clrIdx="0">
    <p:extLst>
      <p:ext uri="{19B8F6BF-5375-455C-9EA6-DF929625EA0E}">
        <p15:presenceInfo xmlns:p15="http://schemas.microsoft.com/office/powerpoint/2012/main" userId="David Williams (180794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3" autoAdjust="0"/>
    <p:restoredTop sz="94651" autoAdjust="0"/>
  </p:normalViewPr>
  <p:slideViewPr>
    <p:cSldViewPr snapToGrid="0">
      <p:cViewPr varScale="1">
        <p:scale>
          <a:sx n="76" d="100"/>
          <a:sy n="76" d="100"/>
        </p:scale>
        <p:origin x="978" y="9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57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12-29T14:44:52.935"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3AA807-4F76-4A77-B656-CAB2259F63C8}" type="datetimeFigureOut">
              <a:rPr lang="en-GB" smtClean="0"/>
              <a:t>01/01/2019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F50FB-EA5A-46F1-9E71-CBA71E92976E}" type="slidenum">
              <a:rPr lang="en-GB" smtClean="0"/>
              <a:t>‹#›</a:t>
            </a:fld>
            <a:endParaRPr lang="en-GB"/>
          </a:p>
        </p:txBody>
      </p:sp>
    </p:spTree>
    <p:extLst>
      <p:ext uri="{BB962C8B-B14F-4D97-AF65-F5344CB8AC3E}">
        <p14:creationId xmlns:p14="http://schemas.microsoft.com/office/powerpoint/2010/main" val="3695127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Slavery on an industrial scale was a major source of the wealth of the </a:t>
            </a:r>
            <a:r>
              <a:rPr lang="en-GB" dirty="0" err="1"/>
              <a:t>british</a:t>
            </a:r>
            <a:r>
              <a:rPr lang="en-GB" dirty="0"/>
              <a:t> empire and when slavery was effectively abolished in 1833 slave owners in Britain received the equivalent in today’s value of 16.5 billion-</a:t>
            </a:r>
          </a:p>
        </p:txBody>
      </p:sp>
      <p:sp>
        <p:nvSpPr>
          <p:cNvPr id="4" name="Slide Number Placeholder 3"/>
          <p:cNvSpPr>
            <a:spLocks noGrp="1"/>
          </p:cNvSpPr>
          <p:nvPr>
            <p:ph type="sldNum" sz="quarter" idx="5"/>
          </p:nvPr>
        </p:nvSpPr>
        <p:spPr/>
        <p:txBody>
          <a:bodyPr/>
          <a:lstStyle/>
          <a:p>
            <a:fld id="{BC8F50FB-EA5A-46F1-9E71-CBA71E92976E}" type="slidenum">
              <a:rPr lang="en-GB" smtClean="0"/>
              <a:t>4</a:t>
            </a:fld>
            <a:endParaRPr lang="en-GB"/>
          </a:p>
        </p:txBody>
      </p:sp>
    </p:spTree>
    <p:extLst>
      <p:ext uri="{BB962C8B-B14F-4D97-AF65-F5344CB8AC3E}">
        <p14:creationId xmlns:p14="http://schemas.microsoft.com/office/powerpoint/2010/main" val="2520162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BFF35-470A-49E8-98FC-FDBD0FEB14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FCC608-8402-4273-BAD2-B09F52FB1C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559DB2-2607-49C8-B3DC-781AD14F0BED}"/>
              </a:ext>
            </a:extLst>
          </p:cNvPr>
          <p:cNvSpPr>
            <a:spLocks noGrp="1"/>
          </p:cNvSpPr>
          <p:nvPr>
            <p:ph type="dt" sz="half" idx="10"/>
          </p:nvPr>
        </p:nvSpPr>
        <p:spPr/>
        <p:txBody>
          <a:bodyPr/>
          <a:lstStyle/>
          <a:p>
            <a:fld id="{0551C26C-3CBF-4B53-86ED-EBAEC8197D98}" type="datetimeFigureOut">
              <a:rPr lang="en-GB" smtClean="0"/>
              <a:t>01/01/2019</a:t>
            </a:fld>
            <a:endParaRPr lang="en-GB"/>
          </a:p>
        </p:txBody>
      </p:sp>
      <p:sp>
        <p:nvSpPr>
          <p:cNvPr id="5" name="Footer Placeholder 4">
            <a:extLst>
              <a:ext uri="{FF2B5EF4-FFF2-40B4-BE49-F238E27FC236}">
                <a16:creationId xmlns:a16="http://schemas.microsoft.com/office/drawing/2014/main" id="{DAECA9D2-EFCE-4DC2-86EF-FB1CB599AD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CFFE7-D1EA-45CE-99D3-EDAA5C05B240}"/>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1830677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2BD55-6F82-44D3-9EDB-6CA723A25A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547247-3FBC-43AF-8E8A-88A71C489D2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133C82-9A8F-4B2C-8107-3E6806810B6F}"/>
              </a:ext>
            </a:extLst>
          </p:cNvPr>
          <p:cNvSpPr>
            <a:spLocks noGrp="1"/>
          </p:cNvSpPr>
          <p:nvPr>
            <p:ph type="dt" sz="half" idx="10"/>
          </p:nvPr>
        </p:nvSpPr>
        <p:spPr/>
        <p:txBody>
          <a:bodyPr/>
          <a:lstStyle/>
          <a:p>
            <a:fld id="{0551C26C-3CBF-4B53-86ED-EBAEC8197D98}" type="datetimeFigureOut">
              <a:rPr lang="en-GB" smtClean="0"/>
              <a:t>01/01/2019</a:t>
            </a:fld>
            <a:endParaRPr lang="en-GB"/>
          </a:p>
        </p:txBody>
      </p:sp>
      <p:sp>
        <p:nvSpPr>
          <p:cNvPr id="5" name="Footer Placeholder 4">
            <a:extLst>
              <a:ext uri="{FF2B5EF4-FFF2-40B4-BE49-F238E27FC236}">
                <a16:creationId xmlns:a16="http://schemas.microsoft.com/office/drawing/2014/main" id="{00FE7203-1D7D-493D-935E-E3B369C495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6D6AF9-224D-4324-B136-DE635384D767}"/>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4082142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35EB1-E902-445C-B5D3-B3E2126803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882977-AFBC-439E-8797-DD60D3C203A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CE3455E-C0EB-4C6A-912C-7CC484DDE96C}"/>
              </a:ext>
            </a:extLst>
          </p:cNvPr>
          <p:cNvSpPr>
            <a:spLocks noGrp="1"/>
          </p:cNvSpPr>
          <p:nvPr>
            <p:ph type="dt" sz="half" idx="10"/>
          </p:nvPr>
        </p:nvSpPr>
        <p:spPr/>
        <p:txBody>
          <a:bodyPr/>
          <a:lstStyle/>
          <a:p>
            <a:fld id="{0551C26C-3CBF-4B53-86ED-EBAEC8197D98}" type="datetimeFigureOut">
              <a:rPr lang="en-GB" smtClean="0"/>
              <a:t>01/01/2019</a:t>
            </a:fld>
            <a:endParaRPr lang="en-GB"/>
          </a:p>
        </p:txBody>
      </p:sp>
      <p:sp>
        <p:nvSpPr>
          <p:cNvPr id="5" name="Footer Placeholder 4">
            <a:extLst>
              <a:ext uri="{FF2B5EF4-FFF2-40B4-BE49-F238E27FC236}">
                <a16:creationId xmlns:a16="http://schemas.microsoft.com/office/drawing/2014/main" id="{501252A9-2ECD-45CF-910B-89FD019EA8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EF34FB-E433-4415-BF78-18F583124BC1}"/>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2022279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52567-90D5-4106-B02B-F1F1DCF924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428A9-63E2-4BF0-96CC-0B4ABF29251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126846-0F64-498D-9393-7D931949B9F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747C72C-5C5C-4B56-A52F-B15CDBDDA0CF}"/>
              </a:ext>
            </a:extLst>
          </p:cNvPr>
          <p:cNvSpPr>
            <a:spLocks noGrp="1"/>
          </p:cNvSpPr>
          <p:nvPr>
            <p:ph type="dt" sz="half" idx="10"/>
          </p:nvPr>
        </p:nvSpPr>
        <p:spPr/>
        <p:txBody>
          <a:bodyPr/>
          <a:lstStyle/>
          <a:p>
            <a:fld id="{0551C26C-3CBF-4B53-86ED-EBAEC8197D98}" type="datetimeFigureOut">
              <a:rPr lang="en-GB" smtClean="0"/>
              <a:t>01/01/2019</a:t>
            </a:fld>
            <a:endParaRPr lang="en-GB"/>
          </a:p>
        </p:txBody>
      </p:sp>
      <p:sp>
        <p:nvSpPr>
          <p:cNvPr id="6" name="Footer Placeholder 5">
            <a:extLst>
              <a:ext uri="{FF2B5EF4-FFF2-40B4-BE49-F238E27FC236}">
                <a16:creationId xmlns:a16="http://schemas.microsoft.com/office/drawing/2014/main" id="{35AED990-5E91-4EA6-BF76-2DB73F9D7C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A3D054-3C7F-4858-BFFB-31E6B06F76B4}"/>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3469898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09E17-B6F0-438F-80C1-EAB1539BB5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55B63A-CF55-4D00-98C0-E9ADF6ED31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1C28B85-7D23-460C-AC88-0364DB667A2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EE9324-5E5E-49D0-A367-4F6A5DB885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86120F9-CDE4-42F2-884D-0BAD2DA06B8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3B3D82-A9E3-4B30-9C70-881701EB1D45}"/>
              </a:ext>
            </a:extLst>
          </p:cNvPr>
          <p:cNvSpPr>
            <a:spLocks noGrp="1"/>
          </p:cNvSpPr>
          <p:nvPr>
            <p:ph type="dt" sz="half" idx="10"/>
          </p:nvPr>
        </p:nvSpPr>
        <p:spPr/>
        <p:txBody>
          <a:bodyPr/>
          <a:lstStyle/>
          <a:p>
            <a:fld id="{0551C26C-3CBF-4B53-86ED-EBAEC8197D98}" type="datetimeFigureOut">
              <a:rPr lang="en-GB" smtClean="0"/>
              <a:t>01/01/2019</a:t>
            </a:fld>
            <a:endParaRPr lang="en-GB"/>
          </a:p>
        </p:txBody>
      </p:sp>
      <p:sp>
        <p:nvSpPr>
          <p:cNvPr id="8" name="Footer Placeholder 7">
            <a:extLst>
              <a:ext uri="{FF2B5EF4-FFF2-40B4-BE49-F238E27FC236}">
                <a16:creationId xmlns:a16="http://schemas.microsoft.com/office/drawing/2014/main" id="{DF70B577-A651-46F2-B0A5-0B8D3C0042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433EC3-9ABD-47F9-8424-0F81C9D8166F}"/>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1405354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3FDF8-3C83-4340-AD63-04E6E11BC9D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745EEA-6A2D-4784-80CE-739406678218}"/>
              </a:ext>
            </a:extLst>
          </p:cNvPr>
          <p:cNvSpPr>
            <a:spLocks noGrp="1"/>
          </p:cNvSpPr>
          <p:nvPr>
            <p:ph type="dt" sz="half" idx="10"/>
          </p:nvPr>
        </p:nvSpPr>
        <p:spPr/>
        <p:txBody>
          <a:bodyPr/>
          <a:lstStyle/>
          <a:p>
            <a:fld id="{0551C26C-3CBF-4B53-86ED-EBAEC8197D98}" type="datetimeFigureOut">
              <a:rPr lang="en-GB" smtClean="0"/>
              <a:t>01/01/2019</a:t>
            </a:fld>
            <a:endParaRPr lang="en-GB"/>
          </a:p>
        </p:txBody>
      </p:sp>
      <p:sp>
        <p:nvSpPr>
          <p:cNvPr id="4" name="Footer Placeholder 3">
            <a:extLst>
              <a:ext uri="{FF2B5EF4-FFF2-40B4-BE49-F238E27FC236}">
                <a16:creationId xmlns:a16="http://schemas.microsoft.com/office/drawing/2014/main" id="{36BA8552-CBCA-40A5-9D25-6B5609A6A7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7683EE-1B37-41E4-84C2-A9EEFF1B3AFB}"/>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3014269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5054AA-2103-47F9-9778-DA57C8689C91}"/>
              </a:ext>
            </a:extLst>
          </p:cNvPr>
          <p:cNvSpPr>
            <a:spLocks noGrp="1"/>
          </p:cNvSpPr>
          <p:nvPr>
            <p:ph type="dt" sz="half" idx="10"/>
          </p:nvPr>
        </p:nvSpPr>
        <p:spPr/>
        <p:txBody>
          <a:bodyPr/>
          <a:lstStyle/>
          <a:p>
            <a:fld id="{0551C26C-3CBF-4B53-86ED-EBAEC8197D98}" type="datetimeFigureOut">
              <a:rPr lang="en-GB" smtClean="0"/>
              <a:t>01/01/2019</a:t>
            </a:fld>
            <a:endParaRPr lang="en-GB"/>
          </a:p>
        </p:txBody>
      </p:sp>
      <p:sp>
        <p:nvSpPr>
          <p:cNvPr id="3" name="Footer Placeholder 2">
            <a:extLst>
              <a:ext uri="{FF2B5EF4-FFF2-40B4-BE49-F238E27FC236}">
                <a16:creationId xmlns:a16="http://schemas.microsoft.com/office/drawing/2014/main" id="{EF4266DB-DB66-457E-81CB-153CD4BE0C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588371-8293-4A59-A37F-C727535DC7F2}"/>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633370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C8A38-BAA3-43FA-AE8D-F32A1975B2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CF31A8-C3D0-4261-8D9C-8F4CE91B4B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72393C-1C07-4B5F-9508-456013667D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6242A22-1A1A-4088-BF99-116C71DDC757}"/>
              </a:ext>
            </a:extLst>
          </p:cNvPr>
          <p:cNvSpPr>
            <a:spLocks noGrp="1"/>
          </p:cNvSpPr>
          <p:nvPr>
            <p:ph type="dt" sz="half" idx="10"/>
          </p:nvPr>
        </p:nvSpPr>
        <p:spPr/>
        <p:txBody>
          <a:bodyPr/>
          <a:lstStyle/>
          <a:p>
            <a:fld id="{0551C26C-3CBF-4B53-86ED-EBAEC8197D98}" type="datetimeFigureOut">
              <a:rPr lang="en-GB" smtClean="0"/>
              <a:t>01/01/2019</a:t>
            </a:fld>
            <a:endParaRPr lang="en-GB"/>
          </a:p>
        </p:txBody>
      </p:sp>
      <p:sp>
        <p:nvSpPr>
          <p:cNvPr id="6" name="Footer Placeholder 5">
            <a:extLst>
              <a:ext uri="{FF2B5EF4-FFF2-40B4-BE49-F238E27FC236}">
                <a16:creationId xmlns:a16="http://schemas.microsoft.com/office/drawing/2014/main" id="{2FF7033B-5588-43DE-9FCE-E2F84989B3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11E5CA-5E07-45FA-B7F3-1EBA254E5D94}"/>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3781236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B77BE-DA67-413C-92B8-89A900A06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EFDBFA-66D7-4536-9EFD-C376DB1428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AF9878-0482-4A8D-A95F-3606EB63D4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24FE18-AF18-4ECF-8071-6AC1650FAC6C}"/>
              </a:ext>
            </a:extLst>
          </p:cNvPr>
          <p:cNvSpPr>
            <a:spLocks noGrp="1"/>
          </p:cNvSpPr>
          <p:nvPr>
            <p:ph type="dt" sz="half" idx="10"/>
          </p:nvPr>
        </p:nvSpPr>
        <p:spPr/>
        <p:txBody>
          <a:bodyPr/>
          <a:lstStyle/>
          <a:p>
            <a:fld id="{0551C26C-3CBF-4B53-86ED-EBAEC8197D98}" type="datetimeFigureOut">
              <a:rPr lang="en-GB" smtClean="0"/>
              <a:t>01/01/2019</a:t>
            </a:fld>
            <a:endParaRPr lang="en-GB"/>
          </a:p>
        </p:txBody>
      </p:sp>
      <p:sp>
        <p:nvSpPr>
          <p:cNvPr id="6" name="Footer Placeholder 5">
            <a:extLst>
              <a:ext uri="{FF2B5EF4-FFF2-40B4-BE49-F238E27FC236}">
                <a16:creationId xmlns:a16="http://schemas.microsoft.com/office/drawing/2014/main" id="{5559EF68-B9FF-4F86-8D58-788A3DA213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1AD4D3-A969-48E6-9301-7EC299971DD3}"/>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3744201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D8FAA-156E-4485-824F-519462D791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878141-AF2A-4582-9B19-79B8DBA2F90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BAFB33-001E-4FA9-AFF7-259B2C3A7982}"/>
              </a:ext>
            </a:extLst>
          </p:cNvPr>
          <p:cNvSpPr>
            <a:spLocks noGrp="1"/>
          </p:cNvSpPr>
          <p:nvPr>
            <p:ph type="dt" sz="half" idx="10"/>
          </p:nvPr>
        </p:nvSpPr>
        <p:spPr/>
        <p:txBody>
          <a:bodyPr/>
          <a:lstStyle/>
          <a:p>
            <a:fld id="{0551C26C-3CBF-4B53-86ED-EBAEC8197D98}" type="datetimeFigureOut">
              <a:rPr lang="en-GB" smtClean="0"/>
              <a:t>01/01/2019</a:t>
            </a:fld>
            <a:endParaRPr lang="en-GB"/>
          </a:p>
        </p:txBody>
      </p:sp>
      <p:sp>
        <p:nvSpPr>
          <p:cNvPr id="5" name="Footer Placeholder 4">
            <a:extLst>
              <a:ext uri="{FF2B5EF4-FFF2-40B4-BE49-F238E27FC236}">
                <a16:creationId xmlns:a16="http://schemas.microsoft.com/office/drawing/2014/main" id="{66CE9C89-A8EB-40A2-B5C4-206B2C9A6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67B779-8C06-469A-83ED-F970E4115989}"/>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1538837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7636A8-7AA9-471D-8B21-F0DAA5D0FF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C215BB-67FE-4C23-ABE1-56D93F87B5B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0DC3E0-11B4-4D13-B7D9-DAC3971EDA0C}"/>
              </a:ext>
            </a:extLst>
          </p:cNvPr>
          <p:cNvSpPr>
            <a:spLocks noGrp="1"/>
          </p:cNvSpPr>
          <p:nvPr>
            <p:ph type="dt" sz="half" idx="10"/>
          </p:nvPr>
        </p:nvSpPr>
        <p:spPr/>
        <p:txBody>
          <a:bodyPr/>
          <a:lstStyle/>
          <a:p>
            <a:fld id="{0551C26C-3CBF-4B53-86ED-EBAEC8197D98}" type="datetimeFigureOut">
              <a:rPr lang="en-GB" smtClean="0"/>
              <a:t>01/01/2019</a:t>
            </a:fld>
            <a:endParaRPr lang="en-GB"/>
          </a:p>
        </p:txBody>
      </p:sp>
      <p:sp>
        <p:nvSpPr>
          <p:cNvPr id="5" name="Footer Placeholder 4">
            <a:extLst>
              <a:ext uri="{FF2B5EF4-FFF2-40B4-BE49-F238E27FC236}">
                <a16:creationId xmlns:a16="http://schemas.microsoft.com/office/drawing/2014/main" id="{82462407-DDD9-4559-A54B-88E71E9506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1390C9-1AFC-4FDC-9EEF-C5DC790FDB2D}"/>
              </a:ext>
            </a:extLst>
          </p:cNvPr>
          <p:cNvSpPr>
            <a:spLocks noGrp="1"/>
          </p:cNvSpPr>
          <p:nvPr>
            <p:ph type="sldNum" sz="quarter" idx="12"/>
          </p:nvPr>
        </p:nvSpPr>
        <p:spPr/>
        <p:txBody>
          <a:bodyPr/>
          <a:lstStyle/>
          <a:p>
            <a:fld id="{4E4747CE-85B5-412F-B781-917DAAF269C8}" type="slidenum">
              <a:rPr lang="en-GB" smtClean="0"/>
              <a:t>‹#›</a:t>
            </a:fld>
            <a:endParaRPr lang="en-GB"/>
          </a:p>
        </p:txBody>
      </p:sp>
    </p:spTree>
    <p:extLst>
      <p:ext uri="{BB962C8B-B14F-4D97-AF65-F5344CB8AC3E}">
        <p14:creationId xmlns:p14="http://schemas.microsoft.com/office/powerpoint/2010/main" val="2633628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296C5B-C585-4802-8D42-22229F62E8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D9BF30-65DB-4501-ABDA-53B7C64200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CFE66D-4AB8-4AE5-839B-53FF014F39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51C26C-3CBF-4B53-86ED-EBAEC8197D98}" type="datetimeFigureOut">
              <a:rPr lang="en-GB" smtClean="0"/>
              <a:t>01/01/2019</a:t>
            </a:fld>
            <a:endParaRPr lang="en-GB"/>
          </a:p>
        </p:txBody>
      </p:sp>
      <p:sp>
        <p:nvSpPr>
          <p:cNvPr id="5" name="Footer Placeholder 4">
            <a:extLst>
              <a:ext uri="{FF2B5EF4-FFF2-40B4-BE49-F238E27FC236}">
                <a16:creationId xmlns:a16="http://schemas.microsoft.com/office/drawing/2014/main" id="{A64D6318-FE96-44C7-8CB4-340B05177F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A035D26-F5E0-4AE3-9F34-BEE29A470A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4747CE-85B5-412F-B781-917DAAF269C8}" type="slidenum">
              <a:rPr lang="en-GB" smtClean="0"/>
              <a:t>‹#›</a:t>
            </a:fld>
            <a:endParaRPr lang="en-GB"/>
          </a:p>
        </p:txBody>
      </p:sp>
    </p:spTree>
    <p:extLst>
      <p:ext uri="{BB962C8B-B14F-4D97-AF65-F5344CB8AC3E}">
        <p14:creationId xmlns:p14="http://schemas.microsoft.com/office/powerpoint/2010/main" val="26888932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en.wikipedia.org/wiki/Compromise"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independent.co.uk/author/sanchez-manning"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comments" Target="../comments/comment1.xm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www.bloomberg.com/news/2012-10-30/south-africa-s-racial-income-inequality-persists-census-shows.html" TargetMode="External"/><Relationship Id="rId2" Type="http://schemas.openxmlformats.org/officeDocument/2006/relationships/hyperlink" Target="http://blog.euromonitor.com/2012/06/south-africa-the-most-unequal-income-distribution-in-the-world.html"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independent.co.uk/author/sanchez-manni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78EE8-1113-4906-A55E-311D8B4E4288}"/>
              </a:ext>
            </a:extLst>
          </p:cNvPr>
          <p:cNvSpPr>
            <a:spLocks noGrp="1"/>
          </p:cNvSpPr>
          <p:nvPr>
            <p:ph type="ctrTitle"/>
          </p:nvPr>
        </p:nvSpPr>
        <p:spPr/>
        <p:txBody>
          <a:bodyPr/>
          <a:lstStyle/>
          <a:p>
            <a:r>
              <a:rPr lang="en-GB" dirty="0"/>
              <a:t>empowerment</a:t>
            </a:r>
          </a:p>
        </p:txBody>
      </p:sp>
      <p:sp>
        <p:nvSpPr>
          <p:cNvPr id="3" name="Subtitle 2">
            <a:extLst>
              <a:ext uri="{FF2B5EF4-FFF2-40B4-BE49-F238E27FC236}">
                <a16:creationId xmlns:a16="http://schemas.microsoft.com/office/drawing/2014/main" id="{067D8FA4-9D65-47FC-A9E9-14C3D8D5C621}"/>
              </a:ext>
            </a:extLst>
          </p:cNvPr>
          <p:cNvSpPr>
            <a:spLocks noGrp="1"/>
          </p:cNvSpPr>
          <p:nvPr>
            <p:ph type="subTitle" idx="1"/>
          </p:nvPr>
        </p:nvSpPr>
        <p:spPr/>
        <p:txBody>
          <a:bodyPr/>
          <a:lstStyle/>
          <a:p>
            <a:r>
              <a:rPr lang="en-GB" dirty="0"/>
              <a:t>How is it manifested</a:t>
            </a:r>
          </a:p>
        </p:txBody>
      </p:sp>
    </p:spTree>
    <p:extLst>
      <p:ext uri="{BB962C8B-B14F-4D97-AF65-F5344CB8AC3E}">
        <p14:creationId xmlns:p14="http://schemas.microsoft.com/office/powerpoint/2010/main" val="1046090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ACBC33-6E2C-431C-A062-8E9047B3E173}"/>
              </a:ext>
            </a:extLst>
          </p:cNvPr>
          <p:cNvSpPr/>
          <p:nvPr/>
        </p:nvSpPr>
        <p:spPr>
          <a:xfrm>
            <a:off x="3048000" y="102577"/>
            <a:ext cx="6096000" cy="6652847"/>
          </a:xfrm>
          <a:prstGeom prst="rect">
            <a:avLst/>
          </a:prstGeom>
        </p:spPr>
        <p:txBody>
          <a:bodyPr>
            <a:spAutoFit/>
          </a:bodyPr>
          <a:lstStyle/>
          <a:p>
            <a:pPr>
              <a:lnSpc>
                <a:spcPct val="106000"/>
              </a:lnSpc>
              <a:spcAft>
                <a:spcPts val="750"/>
              </a:spcAft>
            </a:pPr>
            <a:r>
              <a:rPr lang="en-GB" b="1"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The fundamental stuff</a:t>
            </a:r>
            <a:r>
              <a:rPr lang="en-GB"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 </a:t>
            </a:r>
            <a:br>
              <a:rPr lang="en-GB"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br>
            <a:r>
              <a:rPr lang="en-GB"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Power, according to the philosopher Bertrand Russell, is the fundamental stuff of human relationships in the way that energy is the fundamental concept in physics. And having power over others – defined as controlling resources that they want, need or fear – has profound effects on mind and brain, as does being in the power of others.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spcAft>
                <a:spcPts val="120"/>
              </a:spcAft>
              <a:buSzPts val="1000"/>
              <a:buFont typeface="Symbol" panose="05050102010706020507" pitchFamily="18" charset="2"/>
              <a:buChar char=""/>
              <a:tabLst>
                <a:tab pos="457200" algn="l"/>
              </a:tabLst>
            </a:pPr>
            <a:r>
              <a:rPr lang="en-GB" dirty="0">
                <a:solidFill>
                  <a:srgbClr val="222222"/>
                </a:solidFill>
                <a:latin typeface="Arial" panose="020B0604020202020204" pitchFamily="34" charset="0"/>
                <a:ea typeface="Times New Roman" panose="02020603050405020304" pitchFamily="18" charset="0"/>
                <a:cs typeface="Times New Roman" panose="02020603050405020304" pitchFamily="18" charset="0"/>
              </a:rPr>
              <a:t>Democracy, or the rule of the many over themselves. The rule of the masses is positive, in that it is less likely to lead to civil war than the alternatives. An ambivalent feature of democracy is the fact that representatives are forced to </a:t>
            </a:r>
            <a:r>
              <a:rPr lang="en-GB" u="sng" dirty="0">
                <a:solidFill>
                  <a:srgbClr val="0B0080"/>
                </a:solidFill>
                <a:latin typeface="Arial" panose="020B0604020202020204" pitchFamily="34" charset="0"/>
                <a:ea typeface="Times New Roman" panose="02020603050405020304" pitchFamily="18" charset="0"/>
                <a:cs typeface="Times New Roman" panose="02020603050405020304" pitchFamily="18" charset="0"/>
                <a:hlinkClick r:id="rId2" tooltip="Compromise"/>
              </a:rPr>
              <a:t>compromise</a:t>
            </a:r>
            <a:r>
              <a:rPr lang="en-GB" dirty="0">
                <a:solidFill>
                  <a:srgbClr val="222222"/>
                </a:solidFill>
                <a:latin typeface="Arial" panose="020B0604020202020204" pitchFamily="34" charset="0"/>
                <a:ea typeface="Times New Roman" panose="02020603050405020304" pitchFamily="18" charset="0"/>
                <a:cs typeface="Times New Roman" panose="02020603050405020304" pitchFamily="18" charset="0"/>
              </a:rPr>
              <a:t> their ideologies to stay in power, which can curb both positive and negative tendencies. On the negative side, democracies are not very good at dealing with subjects that demand expert authority or quick decisions. Moreover, a democracy is easily corruptible by politicians with agendas. Also, a democracy may easily slip into popular apathy which allows for corrupt politicians to go unchecked (Russell 1938:154–159).</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spcAft>
                <a:spcPts val="120"/>
              </a:spcAft>
              <a:buSzPts val="1000"/>
              <a:buFont typeface="Symbol" panose="05050102010706020507" pitchFamily="18" charset="2"/>
              <a:buChar char=""/>
              <a:tabLst>
                <a:tab pos="457200" algn="l"/>
              </a:tabLst>
            </a:pPr>
            <a:r>
              <a:rPr lang="en-GB" dirty="0">
                <a:solidFill>
                  <a:srgbClr val="222222"/>
                </a:solidFill>
                <a:latin typeface="Arial" panose="020B0604020202020204" pitchFamily="34" charset="0"/>
                <a:ea typeface="Times New Roman" panose="02020603050405020304" pitchFamily="18"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32145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E57270-5910-493D-8EAD-3F1BFEBABC13}"/>
              </a:ext>
            </a:extLst>
          </p:cNvPr>
          <p:cNvSpPr/>
          <p:nvPr/>
        </p:nvSpPr>
        <p:spPr>
          <a:xfrm>
            <a:off x="1279451" y="643622"/>
            <a:ext cx="9633098" cy="5293757"/>
          </a:xfrm>
          <a:prstGeom prst="rect">
            <a:avLst/>
          </a:prstGeom>
        </p:spPr>
        <p:txBody>
          <a:bodyPr wrap="square">
            <a:spAutoFit/>
          </a:bodyPr>
          <a:lstStyle/>
          <a:p>
            <a:r>
              <a:rPr lang="en-GB" b="0" i="0" dirty="0">
                <a:solidFill>
                  <a:srgbClr val="4C4C4C"/>
                </a:solidFill>
                <a:effectLst/>
                <a:latin typeface="Arial" panose="020B0604020202020204" pitchFamily="34" charset="0"/>
              </a:rPr>
              <a:t>Power is often defined only in negative terms, and as a form of domination, but it can also be a positive force for individual and collective capacity to act for change. Lisa </a:t>
            </a:r>
            <a:r>
              <a:rPr lang="en-GB" b="0" i="0" dirty="0" err="1">
                <a:solidFill>
                  <a:srgbClr val="4C4C4C"/>
                </a:solidFill>
                <a:effectLst/>
                <a:latin typeface="Arial" panose="020B0604020202020204" pitchFamily="34" charset="0"/>
              </a:rPr>
              <a:t>VeneKlasen</a:t>
            </a:r>
            <a:r>
              <a:rPr lang="en-GB" b="0" i="0" dirty="0">
                <a:solidFill>
                  <a:srgbClr val="4C4C4C"/>
                </a:solidFill>
                <a:effectLst/>
                <a:latin typeface="Arial" panose="020B0604020202020204" pitchFamily="34" charset="0"/>
              </a:rPr>
              <a:t> and </a:t>
            </a:r>
            <a:r>
              <a:rPr lang="en-GB" b="0" i="0" dirty="0" err="1">
                <a:solidFill>
                  <a:srgbClr val="4C4C4C"/>
                </a:solidFill>
                <a:effectLst/>
                <a:latin typeface="Arial" panose="020B0604020202020204" pitchFamily="34" charset="0"/>
              </a:rPr>
              <a:t>Valeries</a:t>
            </a:r>
            <a:r>
              <a:rPr lang="en-GB" b="0" i="0" dirty="0">
                <a:solidFill>
                  <a:srgbClr val="4C4C4C"/>
                </a:solidFill>
                <a:effectLst/>
                <a:latin typeface="Arial" panose="020B0604020202020204" pitchFamily="34" charset="0"/>
              </a:rPr>
              <a:t> Miller in </a:t>
            </a:r>
            <a:r>
              <a:rPr lang="en-GB" b="0" i="1" dirty="0">
                <a:solidFill>
                  <a:srgbClr val="4C4C4C"/>
                </a:solidFill>
                <a:effectLst/>
                <a:latin typeface="Arial" panose="020B0604020202020204" pitchFamily="34" charset="0"/>
              </a:rPr>
              <a:t>A New Weave of Power</a:t>
            </a:r>
            <a:r>
              <a:rPr lang="en-GB" b="0" i="0" dirty="0">
                <a:solidFill>
                  <a:srgbClr val="4C4C4C"/>
                </a:solidFill>
                <a:effectLst/>
                <a:latin typeface="Arial" panose="020B0604020202020204" pitchFamily="34" charset="0"/>
              </a:rPr>
              <a:t> (2002, page 55) describe four ‘expressions of power’ as follows:</a:t>
            </a:r>
          </a:p>
          <a:p>
            <a:endParaRPr lang="en-GB" b="0" i="0" dirty="0">
              <a:solidFill>
                <a:srgbClr val="4C4C4C"/>
              </a:solidFill>
              <a:effectLst/>
              <a:latin typeface="Arial" panose="020B0604020202020204" pitchFamily="34" charset="0"/>
            </a:endParaRPr>
          </a:p>
          <a:p>
            <a:r>
              <a:rPr lang="en-GB" b="1" i="0" dirty="0">
                <a:solidFill>
                  <a:srgbClr val="029CFE"/>
                </a:solidFill>
                <a:effectLst/>
                <a:latin typeface="Arial" panose="020B0604020202020204" pitchFamily="34" charset="0"/>
              </a:rPr>
              <a:t>Power Over</a:t>
            </a:r>
          </a:p>
          <a:p>
            <a:endParaRPr lang="en-GB" b="1" i="0" dirty="0">
              <a:solidFill>
                <a:srgbClr val="029CFE"/>
              </a:solidFill>
              <a:effectLst/>
              <a:latin typeface="Arial" panose="020B0604020202020204" pitchFamily="34" charset="0"/>
            </a:endParaRPr>
          </a:p>
          <a:p>
            <a:r>
              <a:rPr lang="en-GB" b="1" dirty="0"/>
              <a:t>Power With</a:t>
            </a:r>
          </a:p>
          <a:p>
            <a:endParaRPr lang="en-GB" b="1" dirty="0"/>
          </a:p>
          <a:p>
            <a:r>
              <a:rPr lang="en-GB" b="1" dirty="0"/>
              <a:t>Power To</a:t>
            </a:r>
          </a:p>
          <a:p>
            <a:endParaRPr lang="en-GB" b="1" dirty="0"/>
          </a:p>
          <a:p>
            <a:r>
              <a:rPr lang="en-GB" b="1" dirty="0"/>
              <a:t>Power Within</a:t>
            </a:r>
          </a:p>
          <a:p>
            <a:endParaRPr lang="en-GB" b="1" dirty="0"/>
          </a:p>
          <a:p>
            <a:endParaRPr lang="en-GB" sz="1400" b="1" dirty="0"/>
          </a:p>
          <a:p>
            <a:endParaRPr lang="en-GB" b="1" dirty="0"/>
          </a:p>
          <a:p>
            <a:endParaRPr lang="en-GB" b="1" dirty="0"/>
          </a:p>
          <a:p>
            <a:endParaRPr lang="en-GB" dirty="0">
              <a:solidFill>
                <a:srgbClr val="4C4C4C"/>
              </a:solidFill>
              <a:latin typeface="Arial" panose="020B0604020202020204" pitchFamily="34" charset="0"/>
            </a:endParaRPr>
          </a:p>
          <a:p>
            <a:endParaRPr lang="en-GB" dirty="0">
              <a:solidFill>
                <a:srgbClr val="4C4C4C"/>
              </a:solidFill>
              <a:latin typeface="Arial" panose="020B0604020202020204" pitchFamily="34" charset="0"/>
            </a:endParaRPr>
          </a:p>
          <a:p>
            <a:endParaRPr lang="en-GB" dirty="0"/>
          </a:p>
        </p:txBody>
      </p:sp>
    </p:spTree>
    <p:extLst>
      <p:ext uri="{BB962C8B-B14F-4D97-AF65-F5344CB8AC3E}">
        <p14:creationId xmlns:p14="http://schemas.microsoft.com/office/powerpoint/2010/main" val="1844377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D960BE1-2A1B-4771-B657-104AA93DC5E1}"/>
              </a:ext>
            </a:extLst>
          </p:cNvPr>
          <p:cNvSpPr/>
          <p:nvPr/>
        </p:nvSpPr>
        <p:spPr>
          <a:xfrm>
            <a:off x="3048000" y="3105835"/>
            <a:ext cx="6096000" cy="923330"/>
          </a:xfrm>
          <a:prstGeom prst="rect">
            <a:avLst/>
          </a:prstGeom>
        </p:spPr>
        <p:txBody>
          <a:bodyPr>
            <a:spAutoFit/>
          </a:bodyPr>
          <a:lstStyle/>
          <a:p>
            <a:pPr fontAlgn="base">
              <a:buFont typeface="Arial" panose="020B0604020202020204" pitchFamily="34" charset="0"/>
              <a:buChar char="•"/>
            </a:pPr>
            <a:r>
              <a:rPr lang="en-GB" b="1" i="0" u="none" strike="noStrike" dirty="0">
                <a:solidFill>
                  <a:srgbClr val="EC1A2E"/>
                </a:solidFill>
                <a:effectLst/>
                <a:latin typeface="inherit"/>
                <a:hlinkClick r:id="rId3" tooltip="Sanchez Manning"/>
              </a:rPr>
              <a:t>Sanchez Manning</a:t>
            </a:r>
            <a:r>
              <a:rPr lang="en-GB" b="1" i="0" u="none" strike="noStrike" dirty="0">
                <a:solidFill>
                  <a:srgbClr val="EC1A2E"/>
                </a:solidFill>
                <a:effectLst/>
                <a:latin typeface="inherit"/>
              </a:rPr>
              <a:t>- The independent newspaper</a:t>
            </a:r>
            <a:endParaRPr lang="en-GB" b="0" i="0" dirty="0">
              <a:solidFill>
                <a:srgbClr val="555555"/>
              </a:solidFill>
              <a:effectLst/>
              <a:latin typeface="inherit"/>
            </a:endParaRPr>
          </a:p>
          <a:p>
            <a:pPr fontAlgn="base">
              <a:buFont typeface="Arial" panose="020B0604020202020204" pitchFamily="34" charset="0"/>
              <a:buChar char="•"/>
            </a:pPr>
            <a:r>
              <a:rPr lang="en-GB" b="0" i="0" dirty="0">
                <a:solidFill>
                  <a:srgbClr val="555555"/>
                </a:solidFill>
                <a:effectLst/>
                <a:latin typeface="inherit"/>
              </a:rPr>
              <a:t>Sunday 24 February 2013 01:00</a:t>
            </a:r>
          </a:p>
          <a:p>
            <a:pPr fontAlgn="base">
              <a:buFont typeface="Arial" panose="020B0604020202020204" pitchFamily="34" charset="0"/>
              <a:buChar char="•"/>
            </a:pPr>
            <a:endParaRPr lang="en-GB" b="0" i="0" dirty="0">
              <a:solidFill>
                <a:srgbClr val="555555"/>
              </a:solidFill>
              <a:effectLst/>
              <a:latin typeface="inherit"/>
            </a:endParaRPr>
          </a:p>
        </p:txBody>
      </p:sp>
      <p:pic>
        <p:nvPicPr>
          <p:cNvPr id="1026" name="Picture 2" descr="Slavery on an industrial scale was a major source of the wealth of the British empire">
            <a:extLst>
              <a:ext uri="{FF2B5EF4-FFF2-40B4-BE49-F238E27FC236}">
                <a16:creationId xmlns:a16="http://schemas.microsoft.com/office/drawing/2014/main" id="{CDE91DA9-E777-4CCB-9F8B-640BFC326C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65860" y="0"/>
            <a:ext cx="9220200" cy="648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757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D60801A-2D98-4B81-97A7-B26FFA53CAC7}"/>
              </a:ext>
            </a:extLst>
          </p:cNvPr>
          <p:cNvSpPr/>
          <p:nvPr/>
        </p:nvSpPr>
        <p:spPr>
          <a:xfrm>
            <a:off x="1727200" y="1358901"/>
            <a:ext cx="7416800" cy="7017306"/>
          </a:xfrm>
          <a:prstGeom prst="rect">
            <a:avLst/>
          </a:prstGeom>
        </p:spPr>
        <p:txBody>
          <a:bodyPr wrap="square">
            <a:spAutoFit/>
          </a:bodyPr>
          <a:lstStyle/>
          <a:p>
            <a:r>
              <a:rPr lang="en-GB" b="1" dirty="0"/>
              <a:t>Paul</a:t>
            </a:r>
            <a:r>
              <a:rPr lang="en-GB" dirty="0"/>
              <a:t>o </a:t>
            </a:r>
            <a:r>
              <a:rPr lang="en-GB" b="1" dirty="0"/>
              <a:t>Freire  p44 pedagogy of the oppressed</a:t>
            </a:r>
          </a:p>
          <a:p>
            <a:endParaRPr lang="en-GB" b="1" dirty="0"/>
          </a:p>
          <a:p>
            <a:r>
              <a:rPr lang="en-GB" b="1" dirty="0"/>
              <a:t>… ‘ In order for the </a:t>
            </a:r>
            <a:r>
              <a:rPr lang="en-GB" b="1" dirty="0" err="1"/>
              <a:t>stuggle</a:t>
            </a:r>
            <a:r>
              <a:rPr lang="en-GB" b="1" dirty="0"/>
              <a:t> to have meaning, the oppressed must not, in seeking to regain their humanity ( which is a way to create it) become in turn oppressors of the oppressors, but rather restorers of the humanity of both’</a:t>
            </a:r>
          </a:p>
          <a:p>
            <a:endParaRPr lang="en-GB" b="1" dirty="0"/>
          </a:p>
          <a:p>
            <a:r>
              <a:rPr lang="en-GB" b="1" dirty="0"/>
              <a:t>This is what nelson </a:t>
            </a:r>
            <a:r>
              <a:rPr lang="en-GB" b="1" dirty="0" err="1"/>
              <a:t>mandela</a:t>
            </a:r>
            <a:r>
              <a:rPr lang="en-GB" b="1" dirty="0"/>
              <a:t> proclaimed after years of incarceration and  declare the ‘ rainbow nation’</a:t>
            </a:r>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p:txBody>
      </p:sp>
    </p:spTree>
    <p:extLst>
      <p:ext uri="{BB962C8B-B14F-4D97-AF65-F5344CB8AC3E}">
        <p14:creationId xmlns:p14="http://schemas.microsoft.com/office/powerpoint/2010/main" val="160995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5C0AE4-F205-4289-90EB-CF3DA37F5BEB}"/>
              </a:ext>
            </a:extLst>
          </p:cNvPr>
          <p:cNvSpPr/>
          <p:nvPr/>
        </p:nvSpPr>
        <p:spPr>
          <a:xfrm>
            <a:off x="3047999" y="-189811"/>
            <a:ext cx="6149009" cy="7438750"/>
          </a:xfrm>
          <a:prstGeom prst="rect">
            <a:avLst/>
          </a:prstGeom>
        </p:spPr>
        <p:txBody>
          <a:bodyPr wrap="square">
            <a:spAutoFit/>
          </a:bodyPr>
          <a:lstStyle/>
          <a:p>
            <a:r>
              <a:rPr lang="en-GB" dirty="0">
                <a:solidFill>
                  <a:srgbClr val="121212"/>
                </a:solidFill>
                <a:latin typeface="Georgia" panose="02040502050405020303" pitchFamily="18" charset="0"/>
                <a:ea typeface="Times New Roman" panose="02020603050405020304" pitchFamily="18" charset="0"/>
              </a:rPr>
              <a:t>For the majority of black people who have lived under colonial rule for the best part of almost 400 years, five decades of which were under the guise of institutionalised racism, or apartheid, white privilege is still the barbed wire fence they must scale. Today, South Africa has the </a:t>
            </a:r>
            <a:r>
              <a:rPr lang="en-GB" u="sng" dirty="0">
                <a:solidFill>
                  <a:srgbClr val="E05E00"/>
                </a:solidFill>
                <a:latin typeface="Georgia" panose="02040502050405020303" pitchFamily="18" charset="0"/>
                <a:ea typeface="Times New Roman" panose="02020603050405020304" pitchFamily="18" charset="0"/>
                <a:hlinkClick r:id="rId2"/>
              </a:rPr>
              <a:t>world's highest level</a:t>
            </a:r>
            <a:r>
              <a:rPr lang="en-GB" dirty="0">
                <a:solidFill>
                  <a:srgbClr val="121212"/>
                </a:solidFill>
                <a:latin typeface="Georgia" panose="02040502050405020303" pitchFamily="18" charset="0"/>
                <a:ea typeface="Times New Roman" panose="02020603050405020304" pitchFamily="18" charset="0"/>
              </a:rPr>
              <a:t> of income inequality. And it is the black majority that still </a:t>
            </a:r>
            <a:r>
              <a:rPr lang="en-GB" u="sng" dirty="0">
                <a:solidFill>
                  <a:srgbClr val="E05E00"/>
                </a:solidFill>
                <a:latin typeface="Georgia" panose="02040502050405020303" pitchFamily="18" charset="0"/>
                <a:ea typeface="Times New Roman" panose="02020603050405020304" pitchFamily="18" charset="0"/>
                <a:hlinkClick r:id="rId3"/>
              </a:rPr>
              <a:t>teeters precariously</a:t>
            </a:r>
            <a:r>
              <a:rPr lang="en-GB" dirty="0">
                <a:solidFill>
                  <a:srgbClr val="121212"/>
                </a:solidFill>
                <a:latin typeface="Georgia" panose="02040502050405020303" pitchFamily="18" charset="0"/>
                <a:ea typeface="Times New Roman" panose="02020603050405020304" pitchFamily="18" charset="0"/>
              </a:rPr>
              <a:t>, at the bottom end of the scale. Ten per cent of the population controls 80% of the land.</a:t>
            </a:r>
            <a:endParaRPr lang="en-GB" sz="1600" dirty="0">
              <a:latin typeface="Times New Roman" panose="02020603050405020304" pitchFamily="18" charset="0"/>
              <a:ea typeface="Times New Roman" panose="02020603050405020304" pitchFamily="18" charset="0"/>
            </a:endParaRPr>
          </a:p>
          <a:p>
            <a:r>
              <a:rPr lang="en-GB" dirty="0">
                <a:solidFill>
                  <a:srgbClr val="121212"/>
                </a:solidFill>
                <a:latin typeface="Georgia" panose="02040502050405020303" pitchFamily="18" charset="0"/>
                <a:ea typeface="Times New Roman" panose="02020603050405020304" pitchFamily="18" charset="0"/>
              </a:rPr>
              <a:t>The farce of South Africa's "miracle transition" is fast unravelling. The ANC is no longer the vanguard of the revolution; the beloved party has been caught on the frontline of the protection of white interests. And yes, despite the cold, hard facts of socioeconomic inequality, South Africa is subject to conflicting narratives. A non-racial South Africa simply cannot exist if 9% of one racial group earn six times more than the majority.</a:t>
            </a:r>
            <a:endParaRPr lang="en-GB" sz="1600" dirty="0">
              <a:latin typeface="Times New Roman" panose="02020603050405020304" pitchFamily="18" charset="0"/>
              <a:ea typeface="Times New Roman" panose="02020603050405020304" pitchFamily="18" charset="0"/>
            </a:endParaRPr>
          </a:p>
          <a:p>
            <a:r>
              <a:rPr lang="en-GB" dirty="0">
                <a:solidFill>
                  <a:srgbClr val="121212"/>
                </a:solidFill>
                <a:latin typeface="Georgia" panose="02040502050405020303" pitchFamily="18" charset="0"/>
                <a:ea typeface="Times New Roman" panose="02020603050405020304" pitchFamily="18" charset="0"/>
              </a:rPr>
              <a:t>Even if there are select black people and people of Indian descent within the much-feted new middle class, it is white South Africans who must now stop pretending to be interested in transforming the economy towards a more equitable and sustainable distribution of wealth. The time of hiding behind the parochial economic policies of the ANC – once designed, in part, not to scare off white people – has long passed.</a:t>
            </a:r>
            <a:endParaRPr lang="en-GB" sz="1600" dirty="0">
              <a:latin typeface="Times New Roman" panose="02020603050405020304" pitchFamily="18" charset="0"/>
              <a:ea typeface="Times New Roman" panose="02020603050405020304" pitchFamily="18" charset="0"/>
            </a:endParaRP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26508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A811673-1810-45DB-9F13-B2E82D7EAD90}"/>
              </a:ext>
            </a:extLst>
          </p:cNvPr>
          <p:cNvSpPr/>
          <p:nvPr/>
        </p:nvSpPr>
        <p:spPr>
          <a:xfrm>
            <a:off x="3048000" y="1166843"/>
            <a:ext cx="6096000" cy="4524315"/>
          </a:xfrm>
          <a:prstGeom prst="rect">
            <a:avLst/>
          </a:prstGeom>
        </p:spPr>
        <p:txBody>
          <a:bodyPr>
            <a:spAutoFit/>
          </a:bodyPr>
          <a:lstStyle/>
          <a:p>
            <a:r>
              <a:rPr lang="en-GB" b="1" dirty="0">
                <a:solidFill>
                  <a:srgbClr val="000000"/>
                </a:solidFill>
                <a:effectLst/>
                <a:latin typeface="Calibri W01"/>
              </a:rPr>
              <a:t>Slavery and human trafficking</a:t>
            </a:r>
          </a:p>
          <a:p>
            <a:r>
              <a:rPr lang="en-GB" b="1" dirty="0">
                <a:solidFill>
                  <a:srgbClr val="A32480"/>
                </a:solidFill>
                <a:effectLst/>
                <a:latin typeface="Calibri W01"/>
              </a:rPr>
              <a:t>What is human trafficking?</a:t>
            </a:r>
            <a:endParaRPr lang="en-GB" b="1" dirty="0">
              <a:effectLst/>
              <a:latin typeface="Calibri W01"/>
            </a:endParaRPr>
          </a:p>
          <a:p>
            <a:r>
              <a:rPr lang="en-GB" dirty="0">
                <a:effectLst/>
              </a:rPr>
              <a:t>Human trafficking is the modern day form of slavery. It is the illegal trade in human beings for sexual exploitation, forced labour, domestic servitude, forced criminal activity or removal of human organs (this list is not exhaustive). Children, women and men are held against their will, bought, sold and transported into slavery.</a:t>
            </a:r>
          </a:p>
          <a:p>
            <a:r>
              <a:rPr lang="en-GB" dirty="0">
                <a:effectLst/>
              </a:rPr>
              <a:t>There are more slaves in the world today than at any other point in history; an estimated 40 million men, women and children. One in four is a child under 18. </a:t>
            </a:r>
          </a:p>
          <a:p>
            <a:r>
              <a:rPr lang="en-GB" dirty="0">
                <a:effectLst/>
              </a:rPr>
              <a:t>Migrant Help has been assisting survivors of human trafficking since 2008. We provide safe accommodation and support in England, Scotland and Northern Ireland. </a:t>
            </a:r>
          </a:p>
          <a:p>
            <a:br>
              <a:rPr lang="en-GB" b="0" i="0" dirty="0">
                <a:solidFill>
                  <a:srgbClr val="4F4F4F"/>
                </a:solidFill>
                <a:effectLst/>
                <a:latin typeface="Calibri W01"/>
              </a:rPr>
            </a:br>
            <a:endParaRPr lang="en-GB" dirty="0"/>
          </a:p>
        </p:txBody>
      </p:sp>
    </p:spTree>
    <p:extLst>
      <p:ext uri="{BB962C8B-B14F-4D97-AF65-F5344CB8AC3E}">
        <p14:creationId xmlns:p14="http://schemas.microsoft.com/office/powerpoint/2010/main" val="3787105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739C88A-5F66-4435-8550-EBF22629D0E0}"/>
              </a:ext>
            </a:extLst>
          </p:cNvPr>
          <p:cNvSpPr/>
          <p:nvPr/>
        </p:nvSpPr>
        <p:spPr>
          <a:xfrm>
            <a:off x="3048000" y="-1464647"/>
            <a:ext cx="6096000" cy="9787295"/>
          </a:xfrm>
          <a:prstGeom prst="rect">
            <a:avLst/>
          </a:prstGeom>
        </p:spPr>
        <p:txBody>
          <a:bodyPr>
            <a:spAutoFit/>
          </a:bodyPr>
          <a:lstStyle/>
          <a:p>
            <a:r>
              <a:rPr lang="en-GB" dirty="0" err="1"/>
              <a:t>ber</a:t>
            </a:r>
            <a:r>
              <a:rPr lang="en-GB" dirty="0"/>
              <a:t>: </a:t>
            </a:r>
            <a:r>
              <a:rPr lang="en-GB" dirty="0" err="1"/>
              <a:t>l.I</a:t>
            </a:r>
            <a:r>
              <a:rPr lang="en-GB" dirty="0"/>
              <a:t> Authoring department / team: vulnerabilities command / MSHTU Key Points</a:t>
            </a:r>
          </a:p>
          <a:p>
            <a:r>
              <a:rPr lang="en-GB" dirty="0"/>
              <a:t>' 1750 potential victims were submitted to the National Referral Mechanism during the period July to September 2018; a six percent increase from the previous </a:t>
            </a:r>
            <a:r>
              <a:rPr lang="en-GB" dirty="0" err="1"/>
              <a:t>quafter</a:t>
            </a:r>
            <a:r>
              <a:rPr lang="en-GB" dirty="0"/>
              <a:t> April to lune 2018 ' Reporting showed potential victims of trafficking originating from g5 different countries this period. ' Nationals from Albania, the United Kingdom and Vietnam remain the most commonly reported, with the UK being the most referred for the fourth consecutive quarter. The most recorded exploitation type for potential victims exploited as an adult was labour exploitation. The most prominent exploitation type recorded for potential victims first exploited as a minor was labour exploitation, which includes criminal exploitation such as cannabis cultivation and County Lines drugs supply. Two .</a:t>
            </a:r>
            <a:r>
              <a:rPr lang="en-GB" dirty="0" err="1"/>
              <a:t>c.ases</a:t>
            </a:r>
            <a:r>
              <a:rPr lang="en-GB" dirty="0"/>
              <a:t> this quarter relate to organ harvesting referrals. Both cases are under consideration for their conclusive grounds decision, with neither case having any alleged harvesting or trafficking within the UK. Further enquiries will be necessary in one case to determine whether harvesting has actually taken place during the potential victim's migratory journey to </a:t>
            </a:r>
            <a:r>
              <a:rPr lang="en-GB" dirty="0" err="1"/>
              <a:t>thl</a:t>
            </a:r>
            <a:r>
              <a:rPr lang="en-GB" dirty="0"/>
              <a:t> UK. No harvesting is said to have occurred in the second case. Over 30Yo (524) of referrals received this quarter had no claimed exploitation within the United Kingdom, with a further 11olo (193) where no location was identified. The Police Service of Northern Ireland received 17 referrals for crime recording </a:t>
            </a:r>
            <a:r>
              <a:rPr lang="en-GB" dirty="0" err="1"/>
              <a:t>pul'poses</a:t>
            </a:r>
            <a:r>
              <a:rPr lang="en-GB" dirty="0"/>
              <a:t>, with 64 referred to Police Scotland and 65 referred to Welsh forces. The remaining 1603 were referred to police forces in England" vl.1 has been created to replace an erroneous table in Annex c A supporting Microsoft Excel file, </a:t>
            </a:r>
            <a:r>
              <a:rPr lang="en-GB" dirty="0" err="1"/>
              <a:t>Tabtes-for_NRM</a:t>
            </a:r>
            <a:r>
              <a:rPr lang="en-GB" dirty="0"/>
              <a:t> Q3_2018_INTERNET containing all tables within the report is separately available to-download and use for </a:t>
            </a:r>
            <a:r>
              <a:rPr lang="en-GB" dirty="0" err="1"/>
              <a:t>analylical</a:t>
            </a:r>
            <a:r>
              <a:rPr lang="en-GB" dirty="0"/>
              <a:t> purposes.</a:t>
            </a:r>
          </a:p>
          <a:p>
            <a:r>
              <a:rPr lang="en-GB" dirty="0"/>
              <a:t>Published OB/tLl20LB</a:t>
            </a:r>
          </a:p>
          <a:p>
            <a:r>
              <a:rPr lang="en-GB" dirty="0"/>
              <a:t>QTR03-18-MSHT vl.1 1</a:t>
            </a:r>
          </a:p>
        </p:txBody>
      </p:sp>
    </p:spTree>
    <p:extLst>
      <p:ext uri="{BB962C8B-B14F-4D97-AF65-F5344CB8AC3E}">
        <p14:creationId xmlns:p14="http://schemas.microsoft.com/office/powerpoint/2010/main" val="1225498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62AC016-96CE-45BD-AC9A-ED663C4C5E82}"/>
              </a:ext>
            </a:extLst>
          </p:cNvPr>
          <p:cNvSpPr/>
          <p:nvPr/>
        </p:nvSpPr>
        <p:spPr>
          <a:xfrm>
            <a:off x="3048000" y="3105835"/>
            <a:ext cx="6096000" cy="1477328"/>
          </a:xfrm>
          <a:prstGeom prst="rect">
            <a:avLst/>
          </a:prstGeom>
        </p:spPr>
        <p:txBody>
          <a:bodyPr>
            <a:spAutoFit/>
          </a:bodyPr>
          <a:lstStyle/>
          <a:p>
            <a:pPr fontAlgn="base">
              <a:buFont typeface="Arial" panose="020B0604020202020204" pitchFamily="34" charset="0"/>
              <a:buChar char="•"/>
            </a:pPr>
            <a:r>
              <a:rPr lang="en-GB" b="1" i="0" u="none" strike="noStrike" dirty="0">
                <a:solidFill>
                  <a:srgbClr val="940C19"/>
                </a:solidFill>
                <a:effectLst/>
                <a:latin typeface="inherit"/>
                <a:hlinkClick r:id="rId2" tooltip="Sanchez Manning"/>
              </a:rPr>
              <a:t>Sanchez Manning</a:t>
            </a:r>
            <a:r>
              <a:rPr lang="en-GB" b="1" i="0" u="none" strike="noStrike" dirty="0">
                <a:solidFill>
                  <a:srgbClr val="940C19"/>
                </a:solidFill>
                <a:effectLst/>
                <a:latin typeface="inherit"/>
              </a:rPr>
              <a:t> the independent newspaper</a:t>
            </a:r>
            <a:endParaRPr lang="en-GB" b="0" i="0" dirty="0">
              <a:solidFill>
                <a:srgbClr val="555555"/>
              </a:solidFill>
              <a:effectLst/>
              <a:latin typeface="inherit"/>
            </a:endParaRPr>
          </a:p>
          <a:p>
            <a:pPr fontAlgn="base">
              <a:buFont typeface="Arial" panose="020B0604020202020204" pitchFamily="34" charset="0"/>
              <a:buChar char="•"/>
            </a:pPr>
            <a:r>
              <a:rPr lang="en-GB" b="0" i="0" dirty="0">
                <a:solidFill>
                  <a:srgbClr val="555555"/>
                </a:solidFill>
                <a:effectLst/>
                <a:latin typeface="inherit"/>
              </a:rPr>
              <a:t>Sunday 24 February 2013 01:00</a:t>
            </a:r>
          </a:p>
          <a:p>
            <a:pPr fontAlgn="base">
              <a:buFont typeface="Arial" panose="020B0604020202020204" pitchFamily="34" charset="0"/>
              <a:buChar char="•"/>
            </a:pPr>
            <a:endParaRPr lang="en-GB" b="0" i="0" dirty="0">
              <a:solidFill>
                <a:srgbClr val="555555"/>
              </a:solidFill>
              <a:effectLst/>
              <a:latin typeface="inherit"/>
            </a:endParaRPr>
          </a:p>
          <a:p>
            <a:pPr fontAlgn="base">
              <a:buFont typeface="Arial" panose="020B0604020202020204" pitchFamily="34" charset="0"/>
              <a:buChar char="•"/>
            </a:pPr>
            <a:endParaRPr lang="en-GB" b="0" i="0" dirty="0">
              <a:solidFill>
                <a:srgbClr val="555555"/>
              </a:solidFill>
              <a:effectLst/>
              <a:latin typeface="inherit"/>
            </a:endParaRPr>
          </a:p>
          <a:p>
            <a:pPr fontAlgn="base">
              <a:buFont typeface="Arial" panose="020B0604020202020204" pitchFamily="34" charset="0"/>
              <a:buChar char="•"/>
            </a:pPr>
            <a:endParaRPr lang="en-GB" b="0" i="0" dirty="0">
              <a:solidFill>
                <a:srgbClr val="555555"/>
              </a:solidFill>
              <a:effectLst/>
              <a:latin typeface="inherit"/>
            </a:endParaRPr>
          </a:p>
        </p:txBody>
      </p:sp>
    </p:spTree>
    <p:extLst>
      <p:ext uri="{BB962C8B-B14F-4D97-AF65-F5344CB8AC3E}">
        <p14:creationId xmlns:p14="http://schemas.microsoft.com/office/powerpoint/2010/main" val="27640457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591</TotalTime>
  <Words>580</Words>
  <Application>Microsoft Office PowerPoint</Application>
  <PresentationFormat>Widescreen</PresentationFormat>
  <Paragraphs>59</Paragraphs>
  <Slides>9</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Arial</vt:lpstr>
      <vt:lpstr>Calibri</vt:lpstr>
      <vt:lpstr>Calibri Light</vt:lpstr>
      <vt:lpstr>Calibri W01</vt:lpstr>
      <vt:lpstr>Georgia</vt:lpstr>
      <vt:lpstr>inherit</vt:lpstr>
      <vt:lpstr>Symbol</vt:lpstr>
      <vt:lpstr>Times New Roman</vt:lpstr>
      <vt:lpstr>Office Theme</vt:lpstr>
      <vt:lpstr>empowerment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empowerment</dc:title>
  <dc:creator>David Williams (1807945)</dc:creator>
  <cp:lastModifiedBy>David Williams (1807945)</cp:lastModifiedBy>
  <cp:revision>19</cp:revision>
  <dcterms:created xsi:type="dcterms:W3CDTF">2018-12-29T13:05:34Z</dcterms:created>
  <dcterms:modified xsi:type="dcterms:W3CDTF">2019-01-01T11:10:59Z</dcterms:modified>
</cp:coreProperties>
</file>