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6" r:id="rId1"/>
  </p:sldMasterIdLst>
  <p:notesMasterIdLst>
    <p:notesMasterId r:id="rId28"/>
  </p:notesMasterIdLst>
  <p:sldIdLst>
    <p:sldId id="386" r:id="rId2"/>
    <p:sldId id="312" r:id="rId3"/>
    <p:sldId id="387" r:id="rId4"/>
    <p:sldId id="388" r:id="rId5"/>
    <p:sldId id="389" r:id="rId6"/>
    <p:sldId id="390" r:id="rId7"/>
    <p:sldId id="391" r:id="rId8"/>
    <p:sldId id="392" r:id="rId9"/>
    <p:sldId id="393" r:id="rId10"/>
    <p:sldId id="394" r:id="rId11"/>
    <p:sldId id="395" r:id="rId12"/>
    <p:sldId id="396" r:id="rId13"/>
    <p:sldId id="397" r:id="rId14"/>
    <p:sldId id="398" r:id="rId15"/>
    <p:sldId id="399" r:id="rId16"/>
    <p:sldId id="401" r:id="rId17"/>
    <p:sldId id="400" r:id="rId18"/>
    <p:sldId id="402" r:id="rId19"/>
    <p:sldId id="403" r:id="rId20"/>
    <p:sldId id="404" r:id="rId21"/>
    <p:sldId id="405" r:id="rId22"/>
    <p:sldId id="406" r:id="rId23"/>
    <p:sldId id="409" r:id="rId24"/>
    <p:sldId id="407" r:id="rId25"/>
    <p:sldId id="410" r:id="rId26"/>
    <p:sldId id="408" r:id="rId27"/>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F3FF"/>
    <a:srgbClr val="364162"/>
    <a:srgbClr val="A3E7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735" autoAdjust="0"/>
    <p:restoredTop sz="77853" autoAdjust="0"/>
  </p:normalViewPr>
  <p:slideViewPr>
    <p:cSldViewPr>
      <p:cViewPr varScale="1">
        <p:scale>
          <a:sx n="71" d="100"/>
          <a:sy n="71" d="100"/>
        </p:scale>
        <p:origin x="1939" y="48"/>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7/20/2026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a:t>
            </a:fld>
            <a:endParaRPr lang="en-US" dirty="0"/>
          </a:p>
        </p:txBody>
      </p:sp>
    </p:spTree>
    <p:extLst>
      <p:ext uri="{BB962C8B-B14F-4D97-AF65-F5344CB8AC3E}">
        <p14:creationId xmlns:p14="http://schemas.microsoft.com/office/powerpoint/2010/main" val="3116557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30927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 may think it is</a:t>
            </a:r>
          </a:p>
          <a:p>
            <a:r>
              <a:rPr lang="en-GB" dirty="0"/>
              <a:t>"another essay."</a:t>
            </a:r>
          </a:p>
          <a:p>
            <a:r>
              <a:rPr lang="en-GB" dirty="0"/>
              <a:t>It isn't.</a:t>
            </a:r>
          </a:p>
          <a:p>
            <a:r>
              <a:rPr lang="en-GB" dirty="0"/>
              <a:t>It is a</a:t>
            </a:r>
          </a:p>
          <a:p>
            <a:r>
              <a:rPr lang="en-GB" b="1" dirty="0"/>
              <a:t>professional CISO proposal</a:t>
            </a:r>
            <a:r>
              <a:rPr lang="en-GB" dirty="0"/>
              <a:t>.</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2015652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t>
            </a:r>
            <a:r>
              <a:rPr lang="en-GB" b="1" dirty="0"/>
              <a:t>authoritative websites</a:t>
            </a:r>
            <a:r>
              <a:rPr lang="en-GB" dirty="0"/>
              <a:t> such as:</a:t>
            </a:r>
          </a:p>
          <a:p>
            <a:pPr marL="171450" indent="-171450">
              <a:buFont typeface="Arial" panose="020B0604020202020204" pitchFamily="34" charset="0"/>
              <a:buChar char="•"/>
            </a:pPr>
            <a:r>
              <a:rPr lang="en-GB" dirty="0"/>
              <a:t>Government agencies. </a:t>
            </a:r>
          </a:p>
          <a:p>
            <a:pPr marL="171450" indent="-171450">
              <a:buFont typeface="Arial" panose="020B0604020202020204" pitchFamily="34" charset="0"/>
              <a:buChar char="•"/>
            </a:pPr>
            <a:r>
              <a:rPr lang="en-GB" dirty="0"/>
              <a:t>Standards organisations. </a:t>
            </a:r>
          </a:p>
          <a:p>
            <a:pPr marL="171450" indent="-171450">
              <a:buFont typeface="Arial" panose="020B0604020202020204" pitchFamily="34" charset="0"/>
              <a:buChar char="•"/>
            </a:pPr>
            <a:r>
              <a:rPr lang="en-GB" dirty="0"/>
              <a:t>Professional bodies. </a:t>
            </a:r>
          </a:p>
          <a:p>
            <a:pPr marL="171450" indent="-171450">
              <a:buFont typeface="Arial" panose="020B0604020202020204" pitchFamily="34" charset="0"/>
              <a:buChar char="•"/>
            </a:pPr>
            <a:r>
              <a:rPr lang="en-GB" dirty="0"/>
              <a:t>Major cybersecurity vendors.</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13</a:t>
            </a:fld>
            <a:endParaRPr lang="en-US" dirty="0"/>
          </a:p>
        </p:txBody>
      </p:sp>
    </p:spTree>
    <p:extLst>
      <p:ext uri="{BB962C8B-B14F-4D97-AF65-F5344CB8AC3E}">
        <p14:creationId xmlns:p14="http://schemas.microsoft.com/office/powerpoint/2010/main" val="504139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b="1" dirty="0"/>
              <a:t>Google Scholar</a:t>
            </a:r>
          </a:p>
          <a:p>
            <a:r>
              <a:rPr lang="en-GB" dirty="0"/>
              <a:t>Best for:</a:t>
            </a:r>
          </a:p>
          <a:p>
            <a:r>
              <a:rPr lang="en-GB" dirty="0"/>
              <a:t>General research </a:t>
            </a:r>
          </a:p>
          <a:p>
            <a:r>
              <a:rPr lang="en-GB" dirty="0"/>
              <a:t>Citation tracking </a:t>
            </a:r>
          </a:p>
          <a:p>
            <a:r>
              <a:rPr lang="en-GB" dirty="0"/>
              <a:t>Recent papers </a:t>
            </a:r>
          </a:p>
          <a:p>
            <a:r>
              <a:rPr lang="en-GB" dirty="0"/>
              <a:t>Search Tips</a:t>
            </a:r>
          </a:p>
          <a:p>
            <a:pPr rtl="0"/>
            <a:r>
              <a:rPr lang="en-GB" sz="1200" kern="1200" dirty="0">
                <a:solidFill>
                  <a:schemeClr val="tx1"/>
                </a:solidFill>
                <a:latin typeface="Arial" pitchFamily="34" charset="0"/>
                <a:ea typeface="+mn-ea"/>
                <a:cs typeface="+mn-cs"/>
              </a:rPr>
              <a:t>"Zero Trust Architecture"</a:t>
            </a:r>
          </a:p>
          <a:p>
            <a:pPr rtl="0"/>
            <a:endParaRPr lang="en-GB" sz="1200" kern="1200" dirty="0">
              <a:solidFill>
                <a:schemeClr val="tx1"/>
              </a:solidFill>
              <a:latin typeface="Arial" pitchFamily="34" charset="0"/>
              <a:ea typeface="+mn-ea"/>
              <a:cs typeface="+mn-cs"/>
            </a:endParaRPr>
          </a:p>
          <a:p>
            <a:pPr rtl="0"/>
            <a:r>
              <a:rPr lang="en-GB" sz="1200" kern="1200" dirty="0">
                <a:solidFill>
                  <a:schemeClr val="tx1"/>
                </a:solidFill>
                <a:latin typeface="Arial" pitchFamily="34" charset="0"/>
                <a:ea typeface="+mn-ea"/>
                <a:cs typeface="+mn-cs"/>
              </a:rPr>
              <a:t>"Cyber Resilience"</a:t>
            </a:r>
          </a:p>
          <a:p>
            <a:pPr rtl="0"/>
            <a:endParaRPr lang="en-GB" sz="1200" kern="1200" dirty="0">
              <a:solidFill>
                <a:schemeClr val="tx1"/>
              </a:solidFill>
              <a:latin typeface="Arial" pitchFamily="34" charset="0"/>
              <a:ea typeface="+mn-ea"/>
              <a:cs typeface="+mn-cs"/>
            </a:endParaRPr>
          </a:p>
          <a:p>
            <a:pPr rtl="0"/>
            <a:r>
              <a:rPr lang="en-GB" sz="1200" kern="1200" dirty="0">
                <a:solidFill>
                  <a:schemeClr val="tx1"/>
                </a:solidFill>
                <a:latin typeface="Arial" pitchFamily="34" charset="0"/>
                <a:ea typeface="+mn-ea"/>
                <a:cs typeface="+mn-cs"/>
              </a:rPr>
              <a:t>"AI Governance"</a:t>
            </a:r>
          </a:p>
          <a:p>
            <a:pPr rtl="0"/>
            <a:endParaRPr lang="en-GB" sz="1200" kern="1200" dirty="0">
              <a:solidFill>
                <a:schemeClr val="tx1"/>
              </a:solidFill>
              <a:latin typeface="Arial" pitchFamily="34" charset="0"/>
              <a:ea typeface="+mn-ea"/>
              <a:cs typeface="+mn-cs"/>
            </a:endParaRPr>
          </a:p>
          <a:p>
            <a:pPr rtl="0"/>
            <a:r>
              <a:rPr lang="en-GB" sz="1200" kern="1200" dirty="0" err="1">
                <a:solidFill>
                  <a:schemeClr val="tx1"/>
                </a:solidFill>
                <a:latin typeface="Arial" pitchFamily="34" charset="0"/>
                <a:ea typeface="+mn-ea"/>
                <a:cs typeface="+mn-cs"/>
              </a:rPr>
              <a:t>filetype:pdf</a:t>
            </a:r>
            <a:endParaRPr lang="en-GB" sz="1200" kern="1200" dirty="0">
              <a:solidFill>
                <a:schemeClr val="tx1"/>
              </a:solidFill>
              <a:latin typeface="Arial" pitchFamily="34" charset="0"/>
              <a:ea typeface="+mn-ea"/>
              <a:cs typeface="+mn-cs"/>
            </a:endParaRPr>
          </a:p>
          <a:p>
            <a:br>
              <a:rPr lang="en-GB" dirty="0"/>
            </a:br>
            <a:endParaRPr lang="en-GB" dirty="0"/>
          </a:p>
          <a:p>
            <a:r>
              <a:rPr lang="en-GB" b="1" dirty="0"/>
              <a:t>IEEE Xplore</a:t>
            </a:r>
          </a:p>
          <a:p>
            <a:r>
              <a:rPr lang="en-GB" dirty="0"/>
              <a:t>Best for</a:t>
            </a:r>
          </a:p>
          <a:p>
            <a:r>
              <a:rPr lang="en-GB" dirty="0"/>
              <a:t>Cybersecurity </a:t>
            </a:r>
          </a:p>
          <a:p>
            <a:r>
              <a:rPr lang="en-GB" dirty="0"/>
              <a:t>Networking </a:t>
            </a:r>
          </a:p>
          <a:p>
            <a:r>
              <a:rPr lang="en-GB" dirty="0"/>
              <a:t>Cloud Computing </a:t>
            </a:r>
          </a:p>
          <a:p>
            <a:r>
              <a:rPr lang="en-GB" dirty="0"/>
              <a:t>AI </a:t>
            </a:r>
          </a:p>
          <a:p>
            <a:r>
              <a:rPr lang="en-GB" dirty="0"/>
              <a:t>Security Technologies </a:t>
            </a:r>
          </a:p>
          <a:p>
            <a:r>
              <a:rPr lang="en-GB" dirty="0"/>
              <a:t>Ideal for this module.</a:t>
            </a:r>
          </a:p>
          <a:p>
            <a:br>
              <a:rPr lang="en-GB" dirty="0"/>
            </a:br>
            <a:endParaRPr lang="en-GB" dirty="0"/>
          </a:p>
          <a:p>
            <a:r>
              <a:rPr lang="en-GB" b="1" dirty="0"/>
              <a:t>ACM Digital Library</a:t>
            </a:r>
          </a:p>
          <a:p>
            <a:r>
              <a:rPr lang="en-GB" dirty="0"/>
              <a:t>Best for</a:t>
            </a:r>
          </a:p>
          <a:p>
            <a:r>
              <a:rPr lang="en-GB" dirty="0"/>
              <a:t>Computer Science </a:t>
            </a:r>
          </a:p>
          <a:p>
            <a:r>
              <a:rPr lang="en-GB" dirty="0"/>
              <a:t>Cybersecurity </a:t>
            </a:r>
          </a:p>
          <a:p>
            <a:r>
              <a:rPr lang="en-GB" dirty="0"/>
              <a:t>Software Engineering </a:t>
            </a:r>
          </a:p>
          <a:p>
            <a:br>
              <a:rPr lang="en-GB" dirty="0"/>
            </a:br>
            <a:endParaRPr lang="en-GB" dirty="0"/>
          </a:p>
          <a:p>
            <a:r>
              <a:rPr lang="en-GB" b="1" dirty="0"/>
              <a:t>ScienceDirect</a:t>
            </a:r>
          </a:p>
          <a:p>
            <a:r>
              <a:rPr lang="en-GB" dirty="0"/>
              <a:t>Best for</a:t>
            </a:r>
          </a:p>
          <a:p>
            <a:r>
              <a:rPr lang="en-GB" dirty="0"/>
              <a:t>Academic journals </a:t>
            </a:r>
          </a:p>
          <a:p>
            <a:r>
              <a:rPr lang="en-GB" dirty="0"/>
              <a:t>Review papers </a:t>
            </a:r>
          </a:p>
          <a:p>
            <a:r>
              <a:rPr lang="en-GB" dirty="0"/>
              <a:t>Case studies </a:t>
            </a:r>
          </a:p>
          <a:p>
            <a:br>
              <a:rPr lang="en-GB" dirty="0"/>
            </a:br>
            <a:endParaRPr lang="en-GB" dirty="0"/>
          </a:p>
          <a:p>
            <a:r>
              <a:rPr lang="en-GB" b="1" dirty="0"/>
              <a:t>SpringerLink</a:t>
            </a:r>
          </a:p>
          <a:p>
            <a:r>
              <a:rPr lang="en-GB" dirty="0"/>
              <a:t>Best for</a:t>
            </a:r>
          </a:p>
          <a:p>
            <a:r>
              <a:rPr lang="en-GB" dirty="0"/>
              <a:t>Books </a:t>
            </a:r>
          </a:p>
          <a:p>
            <a:r>
              <a:rPr lang="en-GB" dirty="0"/>
              <a:t>Research papers </a:t>
            </a:r>
          </a:p>
          <a:p>
            <a:r>
              <a:rPr lang="en-GB" dirty="0"/>
              <a:t>Survey papers </a:t>
            </a:r>
          </a:p>
          <a:p>
            <a:br>
              <a:rPr lang="en-GB" dirty="0"/>
            </a:br>
            <a:endParaRPr lang="en-GB" dirty="0"/>
          </a:p>
          <a:p>
            <a:r>
              <a:rPr lang="en-GB" b="1" dirty="0"/>
              <a:t>University Library</a:t>
            </a:r>
          </a:p>
          <a:p>
            <a:r>
              <a:rPr lang="en-GB" dirty="0"/>
              <a:t>Never forget</a:t>
            </a:r>
          </a:p>
          <a:p>
            <a:r>
              <a:rPr lang="en-GB" dirty="0"/>
              <a:t>Your university library already subscribes to most databases.</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14</a:t>
            </a:fld>
            <a:endParaRPr lang="en-US" dirty="0"/>
          </a:p>
        </p:txBody>
      </p:sp>
    </p:spTree>
    <p:extLst>
      <p:ext uri="{BB962C8B-B14F-4D97-AF65-F5344CB8AC3E}">
        <p14:creationId xmlns:p14="http://schemas.microsoft.com/office/powerpoint/2010/main" val="962543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writing is a structured, formal style of writing that uses evidence from credible sources to develop logical, balanced and well-supported arguments.</a:t>
            </a:r>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16</a:t>
            </a:fld>
            <a:endParaRPr lang="en-US" dirty="0"/>
          </a:p>
        </p:txBody>
      </p:sp>
    </p:spTree>
    <p:extLst>
      <p:ext uri="{BB962C8B-B14F-4D97-AF65-F5344CB8AC3E}">
        <p14:creationId xmlns:p14="http://schemas.microsoft.com/office/powerpoint/2010/main" val="1973491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Higher marks are rarely awarded for description alone.</a:t>
            </a:r>
          </a:p>
          <a:p>
            <a:r>
              <a:rPr lang="en-GB" dirty="0"/>
              <a:t>Markers reward:</a:t>
            </a:r>
          </a:p>
          <a:p>
            <a:r>
              <a:rPr lang="en-GB" dirty="0"/>
              <a:t>Analysis. </a:t>
            </a:r>
          </a:p>
          <a:p>
            <a:r>
              <a:rPr lang="en-GB" dirty="0"/>
              <a:t>Evaluation. </a:t>
            </a:r>
          </a:p>
          <a:p>
            <a:r>
              <a:rPr lang="en-GB" dirty="0"/>
              <a:t>Justification. </a:t>
            </a:r>
          </a:p>
          <a:p>
            <a:r>
              <a:rPr lang="en-GB" dirty="0"/>
              <a:t>Evidence.</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18</a:t>
            </a:fld>
            <a:endParaRPr lang="en-US" dirty="0"/>
          </a:p>
        </p:txBody>
      </p:sp>
    </p:spTree>
    <p:extLst>
      <p:ext uri="{BB962C8B-B14F-4D97-AF65-F5344CB8AC3E}">
        <p14:creationId xmlns:p14="http://schemas.microsoft.com/office/powerpoint/2010/main" val="674405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biggest differences between average and high-performing students is </a:t>
            </a:r>
            <a:r>
              <a:rPr lang="en-GB" b="1" dirty="0"/>
              <a:t>planning</a:t>
            </a:r>
            <a:r>
              <a:rPr lang="en-GB" dirty="0"/>
              <a:t>.</a:t>
            </a:r>
          </a:p>
          <a:p>
            <a:r>
              <a:rPr lang="en-GB" dirty="0"/>
              <a:t>Average students write first and organise later.</a:t>
            </a:r>
          </a:p>
          <a:p>
            <a:r>
              <a:rPr lang="en-GB" dirty="0"/>
              <a:t>High-performing students organise first and write second.</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2449631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abstract is a concise, standalone summary of a research paper that outlines the purpose, methodology, key findings and conclusions without requiring the reader to read the full report. </a:t>
            </a:r>
          </a:p>
          <a:p>
            <a:endParaRPr lang="en-GB" dirty="0"/>
          </a:p>
          <a:p>
            <a:r>
              <a:rPr lang="en-GB" b="1" dirty="0"/>
              <a:t>Why is an Abstract Important?</a:t>
            </a:r>
          </a:p>
          <a:p>
            <a:r>
              <a:rPr lang="en-GB" dirty="0"/>
              <a:t>Many readers decide whether to continue reading a paper based solely on the abstract.</a:t>
            </a:r>
          </a:p>
          <a:p>
            <a:r>
              <a:rPr lang="en-GB" dirty="0"/>
              <a:t>A well-written abstract demonstrates:</a:t>
            </a:r>
          </a:p>
          <a:p>
            <a:r>
              <a:rPr lang="en-GB" dirty="0"/>
              <a:t>clarity of thought, </a:t>
            </a:r>
          </a:p>
          <a:p>
            <a:r>
              <a:rPr lang="en-GB" dirty="0"/>
              <a:t>organisation, </a:t>
            </a:r>
          </a:p>
          <a:p>
            <a:r>
              <a:rPr lang="en-GB" dirty="0"/>
              <a:t>understanding of the research, </a:t>
            </a:r>
          </a:p>
          <a:p>
            <a:r>
              <a:rPr lang="en-GB" dirty="0"/>
              <a:t>ability to summarise complex information.</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12860305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sentence introduces the topic of the paragraph.</a:t>
            </a:r>
          </a:p>
          <a:p>
            <a:r>
              <a:rPr lang="en-GB" dirty="0"/>
              <a:t>It tells the reader:</a:t>
            </a:r>
          </a:p>
          <a:p>
            <a:r>
              <a:rPr lang="en-GB" dirty="0"/>
              <a:t>"What is this paragraph about?"</a:t>
            </a:r>
          </a:p>
          <a:p>
            <a:r>
              <a:rPr lang="en-GB" b="1" dirty="0"/>
              <a:t>Weak</a:t>
            </a:r>
          </a:p>
          <a:p>
            <a:r>
              <a:rPr lang="en-GB" dirty="0"/>
              <a:t>Zero Trust is popular.</a:t>
            </a:r>
          </a:p>
          <a:p>
            <a:r>
              <a:rPr lang="en-GB" b="1" dirty="0"/>
              <a:t>Better</a:t>
            </a:r>
          </a:p>
          <a:p>
            <a:r>
              <a:rPr lang="en-GB" dirty="0"/>
              <a:t>Zero Trust Architecture has emerged as a key cybersecurity strategy because it removes implicit trust and continuously verifies users and devices before granting access.</a:t>
            </a:r>
          </a:p>
          <a:p>
            <a:r>
              <a:rPr lang="en-GB" dirty="0"/>
              <a:t>The second sentence immediately tells the reader the focus.</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23</a:t>
            </a:fld>
            <a:endParaRPr lang="en-US" dirty="0"/>
          </a:p>
        </p:txBody>
      </p:sp>
    </p:spTree>
    <p:extLst>
      <p:ext uri="{BB962C8B-B14F-4D97-AF65-F5344CB8AC3E}">
        <p14:creationId xmlns:p14="http://schemas.microsoft.com/office/powerpoint/2010/main" val="438993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a:t>A good summary should:</a:t>
            </a:r>
          </a:p>
          <a:p>
            <a:pPr marL="171450" indent="-171450">
              <a:buFont typeface="Arial" panose="020B0604020202020204" pitchFamily="34" charset="0"/>
              <a:buChar char="•"/>
            </a:pPr>
            <a:r>
              <a:rPr lang="en-GB" dirty="0"/>
              <a:t>Briefly restate the main topic. </a:t>
            </a:r>
          </a:p>
          <a:p>
            <a:pPr marL="171450" indent="-171450">
              <a:buFont typeface="Arial" panose="020B0604020202020204" pitchFamily="34" charset="0"/>
              <a:buChar char="•"/>
            </a:pPr>
            <a:r>
              <a:rPr lang="en-GB" dirty="0"/>
              <a:t>Highlight the key findings. </a:t>
            </a:r>
          </a:p>
          <a:p>
            <a:pPr marL="171450" indent="-171450">
              <a:buFont typeface="Arial" panose="020B0604020202020204" pitchFamily="34" charset="0"/>
              <a:buChar char="•"/>
            </a:pPr>
            <a:r>
              <a:rPr lang="en-GB" dirty="0"/>
              <a:t>Reinforce the main message. </a:t>
            </a:r>
          </a:p>
          <a:p>
            <a:pPr marL="171450" indent="-171450">
              <a:buFont typeface="Arial" panose="020B0604020202020204" pitchFamily="34" charset="0"/>
              <a:buChar char="•"/>
            </a:pPr>
            <a:r>
              <a:rPr lang="en-GB" dirty="0"/>
              <a:t>Link naturally to the next section (where appropriate). </a:t>
            </a:r>
          </a:p>
          <a:p>
            <a:pPr marL="171450" indent="-171450">
              <a:buFont typeface="Arial" panose="020B0604020202020204" pitchFamily="34" charset="0"/>
              <a:buChar char="•"/>
            </a:pPr>
            <a:r>
              <a:rPr lang="en-GB" dirty="0"/>
              <a:t>Avoid introducing new ideas, references or detailed discussion.</a:t>
            </a:r>
          </a:p>
          <a:p>
            <a:pPr marL="171450" indent="-171450">
              <a:buFont typeface="Arial" panose="020B0604020202020204" pitchFamily="34" charset="0"/>
              <a:buChar char="•"/>
            </a:pPr>
            <a:endParaRPr lang="en-GB" dirty="0"/>
          </a:p>
          <a:p>
            <a:r>
              <a:rPr lang="en-GB" dirty="0"/>
              <a:t>A </a:t>
            </a:r>
            <a:r>
              <a:rPr lang="en-GB" b="1" dirty="0"/>
              <a:t>weak summary</a:t>
            </a:r>
            <a:r>
              <a:rPr lang="en-GB" dirty="0"/>
              <a:t> simply repeats what was discussed.</a:t>
            </a:r>
          </a:p>
          <a:p>
            <a:r>
              <a:rPr lang="en-GB" dirty="0"/>
              <a:t>A </a:t>
            </a:r>
            <a:r>
              <a:rPr lang="en-GB" b="1" dirty="0"/>
              <a:t>good summary</a:t>
            </a:r>
            <a:r>
              <a:rPr lang="en-GB" dirty="0"/>
              <a:t> highlights the most important findings.</a:t>
            </a:r>
          </a:p>
          <a:p>
            <a:r>
              <a:rPr lang="en-GB" dirty="0"/>
              <a:t>An </a:t>
            </a:r>
            <a:r>
              <a:rPr lang="en-GB" b="1" dirty="0"/>
              <a:t>excellent summary</a:t>
            </a:r>
            <a:r>
              <a:rPr lang="en-GB" dirty="0"/>
              <a:t> </a:t>
            </a:r>
            <a:r>
              <a:rPr lang="en-GB" b="1" dirty="0"/>
              <a:t>synthesises</a:t>
            </a:r>
            <a:r>
              <a:rPr lang="en-GB" dirty="0"/>
              <a:t> the discussion by bringing together the evidence, demonstrating critical judgement and reinforcing how the findings support the overall purpose of the report.</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r>
              <a:rPr lang="en-GB" b="1" dirty="0"/>
              <a:t>Excellent?</a:t>
            </a:r>
          </a:p>
          <a:p>
            <a:r>
              <a:rPr lang="en-GB" dirty="0"/>
              <a:t>✔ Clearly synthesises the discussion.</a:t>
            </a:r>
          </a:p>
          <a:p>
            <a:r>
              <a:rPr lang="en-GB" dirty="0"/>
              <a:t>✔ Draws together the main findings.</a:t>
            </a:r>
          </a:p>
          <a:p>
            <a:r>
              <a:rPr lang="en-GB" dirty="0"/>
              <a:t>✔ Demonstrates critical evaluation.</a:t>
            </a:r>
          </a:p>
          <a:p>
            <a:r>
              <a:rPr lang="en-GB" dirty="0"/>
              <a:t>✔ Provides an evidence-based judgement.</a:t>
            </a:r>
          </a:p>
          <a:p>
            <a:r>
              <a:rPr lang="en-GB" dirty="0"/>
              <a:t>✔ Creates a logical transition to the next section.</a:t>
            </a:r>
          </a:p>
          <a:p>
            <a:r>
              <a:rPr lang="en-GB" dirty="0"/>
              <a:t>✔ Uses professional academic language.</a:t>
            </a:r>
          </a:p>
          <a:p>
            <a:r>
              <a:rPr lang="en-GB" b="1" dirty="0"/>
              <a:t>Marker's Comment:</a:t>
            </a:r>
            <a:r>
              <a:rPr lang="en-GB" dirty="0"/>
              <a:t> </a:t>
            </a:r>
            <a:r>
              <a:rPr lang="en-GB" i="1" dirty="0"/>
              <a:t>An excellent summary that synthesises the key findings, demonstrates critical judgement and effectively links the evidence to the wider aims of the report.</a:t>
            </a:r>
          </a:p>
          <a:p>
            <a:endParaRPr lang="en-GB" i="1" dirty="0"/>
          </a:p>
          <a:p>
            <a:r>
              <a:rPr lang="en-GB" b="1" dirty="0"/>
              <a:t>Medium?</a:t>
            </a:r>
          </a:p>
          <a:p>
            <a:r>
              <a:rPr lang="en-GB" dirty="0"/>
              <a:t>✔ Summarises the discussion.</a:t>
            </a:r>
          </a:p>
          <a:p>
            <a:r>
              <a:rPr lang="en-GB" dirty="0"/>
              <a:t>✔ Identifies key findings.</a:t>
            </a:r>
          </a:p>
          <a:p>
            <a:r>
              <a:rPr lang="en-GB" dirty="0"/>
              <a:t>✔ Provides a logical closing statement.</a:t>
            </a:r>
          </a:p>
          <a:p>
            <a:r>
              <a:rPr lang="en-GB" dirty="0"/>
              <a:t>❌ Limited critical evaluation.</a:t>
            </a:r>
          </a:p>
          <a:p>
            <a:r>
              <a:rPr lang="en-GB" dirty="0"/>
              <a:t>❌ Does not fully synthesise the evidence.</a:t>
            </a:r>
          </a:p>
          <a:p>
            <a:r>
              <a:rPr lang="en-GB" b="1" dirty="0"/>
              <a:t>Marker's Comment:</a:t>
            </a:r>
            <a:r>
              <a:rPr lang="en-GB" dirty="0"/>
              <a:t> </a:t>
            </a:r>
            <a:r>
              <a:rPr lang="en-GB" i="1" dirty="0"/>
              <a:t>A clear summary that reflects the discussion; however, it would benefit from stronger synthesis of the literature and a more evidence-based concluding judgement.</a:t>
            </a:r>
          </a:p>
          <a:p>
            <a:endParaRPr lang="en-GB" i="1" dirty="0"/>
          </a:p>
          <a:p>
            <a:r>
              <a:rPr lang="en-GB" b="1" dirty="0"/>
              <a:t>Weak?</a:t>
            </a:r>
          </a:p>
          <a:p>
            <a:r>
              <a:rPr lang="en-GB" dirty="0"/>
              <a:t>❌ Too general.</a:t>
            </a:r>
          </a:p>
          <a:p>
            <a:r>
              <a:rPr lang="en-GB" dirty="0"/>
              <a:t>❌ No reference to the discussion.</a:t>
            </a:r>
          </a:p>
          <a:p>
            <a:r>
              <a:rPr lang="en-GB" dirty="0"/>
              <a:t>❌ No synthesis of findings.</a:t>
            </a:r>
          </a:p>
          <a:p>
            <a:r>
              <a:rPr lang="en-GB" dirty="0"/>
              <a:t>❌ No evidence-based conclusion.</a:t>
            </a:r>
          </a:p>
          <a:p>
            <a:r>
              <a:rPr lang="en-GB" dirty="0"/>
              <a:t>❌ Reads like an opinion.</a:t>
            </a:r>
          </a:p>
          <a:p>
            <a:r>
              <a:rPr lang="en-GB" b="1" dirty="0"/>
              <a:t>Marker's Comment:</a:t>
            </a:r>
            <a:r>
              <a:rPr lang="en-GB" dirty="0"/>
              <a:t> </a:t>
            </a:r>
            <a:r>
              <a:rPr lang="en-GB" i="1" dirty="0"/>
              <a:t>The summary is superficial and does not demonstrate an understanding of the key findings presented in the discussion.</a:t>
            </a:r>
          </a:p>
          <a:p>
            <a:endParaRPr lang="en-GB" i="1" dirty="0"/>
          </a:p>
          <a:p>
            <a:endParaRPr lang="en-GB" dirty="0"/>
          </a:p>
          <a:p>
            <a:endParaRPr lang="en-GB" dirty="0"/>
          </a:p>
          <a:p>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25</a:t>
            </a:fld>
            <a:endParaRPr lang="en-US" dirty="0"/>
          </a:p>
        </p:txBody>
      </p:sp>
    </p:spTree>
    <p:extLst>
      <p:ext uri="{BB962C8B-B14F-4D97-AF65-F5344CB8AC3E}">
        <p14:creationId xmlns:p14="http://schemas.microsoft.com/office/powerpoint/2010/main" val="3001504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conclusion is not summary</a:t>
            </a:r>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26</a:t>
            </a:fld>
            <a:endParaRPr lang="en-US" dirty="0"/>
          </a:p>
        </p:txBody>
      </p:sp>
    </p:spTree>
    <p:extLst>
      <p:ext uri="{BB962C8B-B14F-4D97-AF65-F5344CB8AC3E}">
        <p14:creationId xmlns:p14="http://schemas.microsoft.com/office/powerpoint/2010/main" val="3252891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29048392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1463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a:t>Click to edit Master title style</a:t>
            </a:r>
          </a:p>
        </p:txBody>
      </p:sp>
      <p:sp>
        <p:nvSpPr>
          <p:cNvPr id="4" name="Content Placeholder 3"/>
          <p:cNvSpPr>
            <a:spLocks noGrp="1"/>
          </p:cNvSpPr>
          <p:nvPr>
            <p:ph sz="quarter" idx="10"/>
          </p:nvPr>
        </p:nvSpPr>
        <p:spPr>
          <a:xfrm>
            <a:off x="398407" y="1752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3536172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870227"/>
      </p:ext>
    </p:extLst>
  </p:cSld>
  <p:clrMapOvr>
    <a:masterClrMapping/>
  </p:clrMapOvr>
  <p:hf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098531"/>
            <a:ext cx="8763000" cy="446407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305622140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222027"/>
            <a:ext cx="9144000" cy="1435266"/>
          </a:xfrm>
        </p:spPr>
        <p:txBody>
          <a:bodyPr/>
          <a:lstStyle/>
          <a:p>
            <a:r>
              <a:rPr lang="en-GB" b="1" dirty="0"/>
              <a:t>Assignment Guidance</a:t>
            </a:r>
            <a:br>
              <a:rPr lang="en-US" dirty="0"/>
            </a:br>
            <a:br>
              <a:rPr lang="en-US" dirty="0"/>
            </a:br>
            <a:r>
              <a:rPr lang="en-US" sz="2800" dirty="0"/>
              <a:t>Research and case scenario in Data Security and Compliance</a:t>
            </a:r>
            <a:endParaRPr lang="en-US" dirty="0"/>
          </a:p>
        </p:txBody>
      </p:sp>
      <p:sp>
        <p:nvSpPr>
          <p:cNvPr id="6" name="Text Placeholder 5"/>
          <p:cNvSpPr>
            <a:spLocks noGrp="1"/>
          </p:cNvSpPr>
          <p:nvPr>
            <p:ph type="body" sz="quarter" idx="14"/>
          </p:nvPr>
        </p:nvSpPr>
        <p:spPr>
          <a:xfrm>
            <a:off x="2590800" y="3171621"/>
            <a:ext cx="4343400" cy="731918"/>
          </a:xfrm>
        </p:spPr>
        <p:txBody>
          <a:bodyPr/>
          <a:lstStyle/>
          <a:p>
            <a:pPr algn="ctr"/>
            <a:r>
              <a:rPr lang="en-US" sz="4000" b="1" dirty="0"/>
              <a:t>Week 9</a:t>
            </a:r>
          </a:p>
        </p:txBody>
      </p:sp>
      <p:sp>
        <p:nvSpPr>
          <p:cNvPr id="2" name="Text Placeholder 1"/>
          <p:cNvSpPr>
            <a:spLocks noGrp="1"/>
          </p:cNvSpPr>
          <p:nvPr>
            <p:ph type="body" sz="quarter" idx="15"/>
          </p:nvPr>
        </p:nvSpPr>
        <p:spPr>
          <a:xfrm>
            <a:off x="2819400" y="4450626"/>
            <a:ext cx="5934711" cy="1191376"/>
          </a:xfrm>
        </p:spPr>
        <p:txBody>
          <a:bodyPr/>
          <a:lstStyle/>
          <a:p>
            <a:r>
              <a:rPr lang="en-GB" sz="2000" dirty="0"/>
              <a:t>Lecturer: Assoc. Prof. Carlene Campbell</a:t>
            </a:r>
          </a:p>
          <a:p>
            <a:r>
              <a:rPr lang="en-GB" sz="2000" dirty="0"/>
              <a:t>Email: </a:t>
            </a:r>
            <a:r>
              <a:rPr lang="en-GB" sz="2000" dirty="0">
                <a:hlinkClick r:id="rId3"/>
              </a:rPr>
              <a:t>carlene.campbell@uwtsd.ac.uk</a:t>
            </a:r>
            <a:endParaRPr lang="en-GB" sz="2000" dirty="0"/>
          </a:p>
          <a:p>
            <a:r>
              <a:rPr lang="en-GB" sz="2000" dirty="0"/>
              <a:t>Website: </a:t>
            </a:r>
            <a:r>
              <a:rPr lang="en-GB" sz="2000" dirty="0">
                <a:hlinkClick r:id="rId4"/>
              </a:rPr>
              <a:t>https://www.knowledgewithprofit.com/</a:t>
            </a:r>
            <a:r>
              <a:rPr lang="en-GB" sz="2000" dirty="0"/>
              <a:t> </a:t>
            </a:r>
          </a:p>
        </p:txBody>
      </p:sp>
      <p:grpSp>
        <p:nvGrpSpPr>
          <p:cNvPr id="9" name="Group 8"/>
          <p:cNvGrpSpPr/>
          <p:nvPr/>
        </p:nvGrpSpPr>
        <p:grpSpPr>
          <a:xfrm>
            <a:off x="228601" y="279463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1258524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b="1" dirty="0">
                <a:solidFill>
                  <a:schemeClr val="tx1"/>
                </a:solidFill>
              </a:rPr>
              <a:t>Learning Objectives</a:t>
            </a:r>
            <a:endParaRPr lang="en-US" b="1" dirty="0">
              <a:solidFill>
                <a:schemeClr val="tx1"/>
              </a:solidFill>
            </a:endParaRPr>
          </a:p>
        </p:txBody>
      </p:sp>
      <p:sp>
        <p:nvSpPr>
          <p:cNvPr id="3" name="Content Placeholder 2"/>
          <p:cNvSpPr>
            <a:spLocks noGrp="1"/>
          </p:cNvSpPr>
          <p:nvPr>
            <p:ph idx="1"/>
          </p:nvPr>
        </p:nvSpPr>
        <p:spPr>
          <a:xfrm>
            <a:off x="190500" y="990600"/>
            <a:ext cx="8763000" cy="4572000"/>
          </a:xfrm>
        </p:spPr>
        <p:txBody>
          <a:bodyPr>
            <a:normAutofit/>
          </a:bodyPr>
          <a:lstStyle/>
          <a:p>
            <a:pPr lvl="0" algn="just"/>
            <a:r>
              <a:rPr lang="en-GB" dirty="0"/>
              <a:t>Understand the key issues associated with inspection, protection, detection of and reaction to threats to information assets.</a:t>
            </a:r>
          </a:p>
          <a:p>
            <a:pPr algn="just"/>
            <a:r>
              <a:rPr lang="en-GB" dirty="0"/>
              <a:t>Provide an overview of the field of information security assurance, governance, policies, risk management and regulatory compliance.</a:t>
            </a:r>
          </a:p>
          <a:p>
            <a:pPr marL="0" indent="0">
              <a:spcBef>
                <a:spcPts val="600"/>
              </a:spcBef>
              <a:buNone/>
            </a:pPr>
            <a:endParaRPr lang="en-US" altLang="en-US" sz="2600" dirty="0"/>
          </a:p>
        </p:txBody>
      </p:sp>
    </p:spTree>
    <p:extLst>
      <p:ext uri="{BB962C8B-B14F-4D97-AF65-F5344CB8AC3E}">
        <p14:creationId xmlns:p14="http://schemas.microsoft.com/office/powerpoint/2010/main" val="363266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19201-5BA9-A4D9-2A9C-A5216FFAD8E5}"/>
              </a:ext>
            </a:extLst>
          </p:cNvPr>
          <p:cNvSpPr>
            <a:spLocks noGrp="1"/>
          </p:cNvSpPr>
          <p:nvPr>
            <p:ph type="title"/>
          </p:nvPr>
        </p:nvSpPr>
        <p:spPr/>
        <p:txBody>
          <a:bodyPr/>
          <a:lstStyle/>
          <a:p>
            <a:r>
              <a:rPr lang="en-GB" dirty="0"/>
              <a:t>Understanding Task 1</a:t>
            </a:r>
          </a:p>
        </p:txBody>
      </p:sp>
      <p:sp>
        <p:nvSpPr>
          <p:cNvPr id="3" name="Content Placeholder 2">
            <a:extLst>
              <a:ext uri="{FF2B5EF4-FFF2-40B4-BE49-F238E27FC236}">
                <a16:creationId xmlns:a16="http://schemas.microsoft.com/office/drawing/2014/main" id="{498ABFC0-2652-BC50-D003-A5054F6DEB6B}"/>
              </a:ext>
            </a:extLst>
          </p:cNvPr>
          <p:cNvSpPr>
            <a:spLocks noGrp="1"/>
          </p:cNvSpPr>
          <p:nvPr>
            <p:ph idx="1"/>
          </p:nvPr>
        </p:nvSpPr>
        <p:spPr/>
        <p:txBody>
          <a:bodyPr/>
          <a:lstStyle/>
          <a:p>
            <a:pPr marL="0" indent="0">
              <a:buNone/>
            </a:pPr>
            <a:r>
              <a:rPr lang="en-GB" dirty="0"/>
              <a:t>Students choose ONE topic from four approved research areas:</a:t>
            </a:r>
          </a:p>
          <a:p>
            <a:pPr lvl="1"/>
            <a:r>
              <a:rPr lang="en-GB" dirty="0"/>
              <a:t>Zero Trust Architecture </a:t>
            </a:r>
          </a:p>
          <a:p>
            <a:pPr lvl="1"/>
            <a:r>
              <a:rPr lang="en-GB" dirty="0"/>
              <a:t>AI Governance </a:t>
            </a:r>
          </a:p>
          <a:p>
            <a:pPr lvl="1"/>
            <a:r>
              <a:rPr lang="en-GB" dirty="0"/>
              <a:t>Cloud &amp; Hybrid Security </a:t>
            </a:r>
          </a:p>
          <a:p>
            <a:pPr lvl="1"/>
            <a:r>
              <a:rPr lang="en-GB" dirty="0"/>
              <a:t>GDPR compared with two other regulations </a:t>
            </a:r>
          </a:p>
          <a:p>
            <a:pPr marL="0" indent="0" algn="just">
              <a:buNone/>
            </a:pPr>
            <a:r>
              <a:rPr lang="en-GB" dirty="0"/>
              <a:t>Task 1 requires a </a:t>
            </a:r>
            <a:r>
              <a:rPr lang="en-GB" b="1" dirty="0"/>
              <a:t>maximum of 2,500 words</a:t>
            </a:r>
            <a:r>
              <a:rPr lang="en-GB" dirty="0"/>
              <a:t>, must use </a:t>
            </a:r>
            <a:r>
              <a:rPr lang="en-GB" b="1" dirty="0"/>
              <a:t>IEEE report format</a:t>
            </a:r>
            <a:r>
              <a:rPr lang="en-GB" dirty="0"/>
              <a:t>, and must be supported by recent peer-reviewed literature (2020 onwards), industry reports and real-world case studies.</a:t>
            </a:r>
          </a:p>
          <a:p>
            <a:endParaRPr lang="en-GB" dirty="0"/>
          </a:p>
        </p:txBody>
      </p:sp>
    </p:spTree>
    <p:extLst>
      <p:ext uri="{BB962C8B-B14F-4D97-AF65-F5344CB8AC3E}">
        <p14:creationId xmlns:p14="http://schemas.microsoft.com/office/powerpoint/2010/main" val="3177015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394FB-466E-66B4-4CB4-3010ADDB27CD}"/>
              </a:ext>
            </a:extLst>
          </p:cNvPr>
          <p:cNvSpPr>
            <a:spLocks noGrp="1"/>
          </p:cNvSpPr>
          <p:nvPr>
            <p:ph type="title"/>
          </p:nvPr>
        </p:nvSpPr>
        <p:spPr/>
        <p:txBody>
          <a:bodyPr/>
          <a:lstStyle/>
          <a:p>
            <a:r>
              <a:rPr lang="en-GB" dirty="0"/>
              <a:t>Understanding Task 2</a:t>
            </a:r>
          </a:p>
        </p:txBody>
      </p:sp>
      <p:sp>
        <p:nvSpPr>
          <p:cNvPr id="3" name="Content Placeholder 2">
            <a:extLst>
              <a:ext uri="{FF2B5EF4-FFF2-40B4-BE49-F238E27FC236}">
                <a16:creationId xmlns:a16="http://schemas.microsoft.com/office/drawing/2014/main" id="{91F7E363-60F8-A36F-CA52-B9AE91D1992F}"/>
              </a:ext>
            </a:extLst>
          </p:cNvPr>
          <p:cNvSpPr>
            <a:spLocks noGrp="1"/>
          </p:cNvSpPr>
          <p:nvPr>
            <p:ph idx="1"/>
          </p:nvPr>
        </p:nvSpPr>
        <p:spPr/>
        <p:txBody>
          <a:bodyPr/>
          <a:lstStyle/>
          <a:p>
            <a:pPr marL="0" indent="0">
              <a:buNone/>
            </a:pPr>
            <a:r>
              <a:rPr lang="en-GB" b="1" dirty="0"/>
              <a:t>Professional CISO proposal</a:t>
            </a:r>
            <a:r>
              <a:rPr lang="en-GB" dirty="0"/>
              <a:t>.</a:t>
            </a:r>
          </a:p>
          <a:p>
            <a:pPr algn="just"/>
            <a:r>
              <a:rPr lang="en-GB" dirty="0"/>
              <a:t>You are acting as the newly appointed Chief Information Security Officer for </a:t>
            </a:r>
            <a:r>
              <a:rPr lang="en-GB" b="1" dirty="0"/>
              <a:t>Aegis FinTech Innovations Ltd</a:t>
            </a:r>
            <a:r>
              <a:rPr lang="en-GB" dirty="0"/>
              <a:t>, producing an implementation plan covering seven work-streams. Importantly, every work-stream must be justified using findings from Task 1</a:t>
            </a:r>
          </a:p>
          <a:p>
            <a:endParaRPr lang="en-GB" dirty="0"/>
          </a:p>
        </p:txBody>
      </p:sp>
    </p:spTree>
    <p:extLst>
      <p:ext uri="{BB962C8B-B14F-4D97-AF65-F5344CB8AC3E}">
        <p14:creationId xmlns:p14="http://schemas.microsoft.com/office/powerpoint/2010/main" val="829295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21762-6110-733A-EA7E-ECD7B279FB10}"/>
              </a:ext>
            </a:extLst>
          </p:cNvPr>
          <p:cNvSpPr>
            <a:spLocks noGrp="1"/>
          </p:cNvSpPr>
          <p:nvPr>
            <p:ph type="title"/>
          </p:nvPr>
        </p:nvSpPr>
        <p:spPr/>
        <p:txBody>
          <a:bodyPr/>
          <a:lstStyle/>
          <a:p>
            <a:r>
              <a:rPr lang="en-GB" dirty="0"/>
              <a:t>How to Link Task 1 to Task 2</a:t>
            </a:r>
          </a:p>
        </p:txBody>
      </p:sp>
      <p:sp>
        <p:nvSpPr>
          <p:cNvPr id="3" name="Content Placeholder 2">
            <a:extLst>
              <a:ext uri="{FF2B5EF4-FFF2-40B4-BE49-F238E27FC236}">
                <a16:creationId xmlns:a16="http://schemas.microsoft.com/office/drawing/2014/main" id="{39D65CD5-7656-11B9-0C15-FA4E6B729C9C}"/>
              </a:ext>
            </a:extLst>
          </p:cNvPr>
          <p:cNvSpPr>
            <a:spLocks noGrp="1"/>
          </p:cNvSpPr>
          <p:nvPr>
            <p:ph idx="1"/>
          </p:nvPr>
        </p:nvSpPr>
        <p:spPr>
          <a:xfrm>
            <a:off x="228600" y="777865"/>
            <a:ext cx="8763000" cy="577869"/>
          </a:xfrm>
        </p:spPr>
        <p:txBody>
          <a:bodyPr/>
          <a:lstStyle/>
          <a:p>
            <a:pPr marL="0" indent="0">
              <a:buNone/>
            </a:pPr>
            <a:r>
              <a:rPr lang="en-GB" dirty="0"/>
              <a:t>For example:</a:t>
            </a:r>
          </a:p>
        </p:txBody>
      </p:sp>
      <p:graphicFrame>
        <p:nvGraphicFramePr>
          <p:cNvPr id="4" name="Table 3">
            <a:extLst>
              <a:ext uri="{FF2B5EF4-FFF2-40B4-BE49-F238E27FC236}">
                <a16:creationId xmlns:a16="http://schemas.microsoft.com/office/drawing/2014/main" id="{1172B432-92B0-4768-A33B-ABF52E5F599C}"/>
              </a:ext>
            </a:extLst>
          </p:cNvPr>
          <p:cNvGraphicFramePr>
            <a:graphicFrameLocks noGrp="1"/>
          </p:cNvGraphicFramePr>
          <p:nvPr>
            <p:extLst>
              <p:ext uri="{D42A27DB-BD31-4B8C-83A1-F6EECF244321}">
                <p14:modId xmlns:p14="http://schemas.microsoft.com/office/powerpoint/2010/main" val="2681142050"/>
              </p:ext>
            </p:extLst>
          </p:nvPr>
        </p:nvGraphicFramePr>
        <p:xfrm>
          <a:off x="190948" y="1355734"/>
          <a:ext cx="8763000" cy="2926080"/>
        </p:xfrm>
        <a:graphic>
          <a:graphicData uri="http://schemas.openxmlformats.org/drawingml/2006/table">
            <a:tbl>
              <a:tblPr/>
              <a:tblGrid>
                <a:gridCol w="2667000">
                  <a:extLst>
                    <a:ext uri="{9D8B030D-6E8A-4147-A177-3AD203B41FA5}">
                      <a16:colId xmlns:a16="http://schemas.microsoft.com/office/drawing/2014/main" val="1150926000"/>
                    </a:ext>
                  </a:extLst>
                </a:gridCol>
                <a:gridCol w="6096000">
                  <a:extLst>
                    <a:ext uri="{9D8B030D-6E8A-4147-A177-3AD203B41FA5}">
                      <a16:colId xmlns:a16="http://schemas.microsoft.com/office/drawing/2014/main" val="3442338917"/>
                    </a:ext>
                  </a:extLst>
                </a:gridCol>
              </a:tblGrid>
              <a:tr h="282575">
                <a:tc>
                  <a:txBody>
                    <a:bodyPr/>
                    <a:lstStyle/>
                    <a:p>
                      <a:pPr>
                        <a:buNone/>
                      </a:pPr>
                      <a:r>
                        <a:rPr lang="en-GB" b="1"/>
                        <a:t>Task 1 Research Topic</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How it Strengthens Task 2</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1864816712"/>
                  </a:ext>
                </a:extLst>
              </a:tr>
              <a:tr h="0">
                <a:tc>
                  <a:txBody>
                    <a:bodyPr/>
                    <a:lstStyle/>
                    <a:p>
                      <a:pPr>
                        <a:buNone/>
                      </a:pPr>
                      <a:r>
                        <a:rPr lang="en-GB"/>
                        <a:t>Zero Trust Architecture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Drives the proposed technical architecture, remote access policy and security roadmap.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83081836"/>
                  </a:ext>
                </a:extLst>
              </a:tr>
              <a:tr h="0">
                <a:tc>
                  <a:txBody>
                    <a:bodyPr/>
                    <a:lstStyle/>
                    <a:p>
                      <a:pPr>
                        <a:buNone/>
                      </a:pPr>
                      <a:r>
                        <a:rPr lang="en-GB"/>
                        <a:t>AI Governance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Justifies AI governance policies, AI security roles and compliance controls.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13318349"/>
                  </a:ext>
                </a:extLst>
              </a:tr>
              <a:tr h="0">
                <a:tc>
                  <a:txBody>
                    <a:bodyPr/>
                    <a:lstStyle/>
                    <a:p>
                      <a:pPr>
                        <a:buNone/>
                      </a:pPr>
                      <a:r>
                        <a:rPr lang="en-GB" dirty="0"/>
                        <a:t>Cloud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Supports cloud vendor risk management, CSPM adoption and technical architecture choices.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0525559"/>
                  </a:ext>
                </a:extLst>
              </a:tr>
              <a:tr h="0">
                <a:tc>
                  <a:txBody>
                    <a:bodyPr/>
                    <a:lstStyle/>
                    <a:p>
                      <a:pPr>
                        <a:buNone/>
                      </a:pPr>
                      <a:r>
                        <a:rPr lang="en-GB" dirty="0"/>
                        <a:t>GDPR/DORA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Underpins compliance roadmap, governance structure and board-level recommendations.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49871237"/>
                  </a:ext>
                </a:extLst>
              </a:tr>
            </a:tbl>
          </a:graphicData>
        </a:graphic>
      </p:graphicFrame>
      <p:sp>
        <p:nvSpPr>
          <p:cNvPr id="6" name="TextBox 5">
            <a:extLst>
              <a:ext uri="{FF2B5EF4-FFF2-40B4-BE49-F238E27FC236}">
                <a16:creationId xmlns:a16="http://schemas.microsoft.com/office/drawing/2014/main" id="{820CAE3F-8938-1EDC-E587-E0BB9F9076E0}"/>
              </a:ext>
            </a:extLst>
          </p:cNvPr>
          <p:cNvSpPr txBox="1"/>
          <p:nvPr/>
        </p:nvSpPr>
        <p:spPr>
          <a:xfrm>
            <a:off x="182880" y="4486603"/>
            <a:ext cx="8763000" cy="1015663"/>
          </a:xfrm>
          <a:prstGeom prst="rect">
            <a:avLst/>
          </a:prstGeom>
          <a:noFill/>
        </p:spPr>
        <p:txBody>
          <a:bodyPr wrap="square">
            <a:spAutoFit/>
          </a:bodyPr>
          <a:lstStyle/>
          <a:p>
            <a:pPr algn="just"/>
            <a:r>
              <a:rPr lang="en-GB" sz="2000" dirty="0"/>
              <a:t>Don't write Task 1 and Task 2 as separate assignments. Think of Task 1 as the evidence base and Task 2 as the application of that evidence. Every recommendation in Task 2 should be supported by findings from Task 1.</a:t>
            </a:r>
          </a:p>
        </p:txBody>
      </p:sp>
    </p:spTree>
    <p:extLst>
      <p:ext uri="{BB962C8B-B14F-4D97-AF65-F5344CB8AC3E}">
        <p14:creationId xmlns:p14="http://schemas.microsoft.com/office/powerpoint/2010/main" val="3927071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DF803-6E4A-3FDF-8F4D-965786DE9E10}"/>
              </a:ext>
            </a:extLst>
          </p:cNvPr>
          <p:cNvSpPr>
            <a:spLocks noGrp="1"/>
          </p:cNvSpPr>
          <p:nvPr>
            <p:ph type="title"/>
          </p:nvPr>
        </p:nvSpPr>
        <p:spPr/>
        <p:txBody>
          <a:bodyPr/>
          <a:lstStyle/>
          <a:p>
            <a:r>
              <a:rPr lang="en-GB" dirty="0"/>
              <a:t>Assignment Structure Example</a:t>
            </a:r>
          </a:p>
        </p:txBody>
      </p:sp>
      <p:graphicFrame>
        <p:nvGraphicFramePr>
          <p:cNvPr id="4" name="Content Placeholder 3">
            <a:extLst>
              <a:ext uri="{FF2B5EF4-FFF2-40B4-BE49-F238E27FC236}">
                <a16:creationId xmlns:a16="http://schemas.microsoft.com/office/drawing/2014/main" id="{2F4149F0-973B-E555-DAFA-BB04C592ADF1}"/>
              </a:ext>
            </a:extLst>
          </p:cNvPr>
          <p:cNvGraphicFramePr>
            <a:graphicFrameLocks noGrp="1"/>
          </p:cNvGraphicFramePr>
          <p:nvPr>
            <p:ph idx="1"/>
            <p:extLst>
              <p:ext uri="{D42A27DB-BD31-4B8C-83A1-F6EECF244321}">
                <p14:modId xmlns:p14="http://schemas.microsoft.com/office/powerpoint/2010/main" val="3328761415"/>
              </p:ext>
            </p:extLst>
          </p:nvPr>
        </p:nvGraphicFramePr>
        <p:xfrm>
          <a:off x="304800" y="914400"/>
          <a:ext cx="7694407" cy="3291840"/>
        </p:xfrm>
        <a:graphic>
          <a:graphicData uri="http://schemas.openxmlformats.org/drawingml/2006/table">
            <a:tbl>
              <a:tblPr/>
              <a:tblGrid>
                <a:gridCol w="2360407">
                  <a:extLst>
                    <a:ext uri="{9D8B030D-6E8A-4147-A177-3AD203B41FA5}">
                      <a16:colId xmlns:a16="http://schemas.microsoft.com/office/drawing/2014/main" val="2544982929"/>
                    </a:ext>
                  </a:extLst>
                </a:gridCol>
                <a:gridCol w="3481593">
                  <a:extLst>
                    <a:ext uri="{9D8B030D-6E8A-4147-A177-3AD203B41FA5}">
                      <a16:colId xmlns:a16="http://schemas.microsoft.com/office/drawing/2014/main" val="1142819338"/>
                    </a:ext>
                  </a:extLst>
                </a:gridCol>
                <a:gridCol w="1852407">
                  <a:extLst>
                    <a:ext uri="{9D8B030D-6E8A-4147-A177-3AD203B41FA5}">
                      <a16:colId xmlns:a16="http://schemas.microsoft.com/office/drawing/2014/main" val="3305605412"/>
                    </a:ext>
                  </a:extLst>
                </a:gridCol>
              </a:tblGrid>
              <a:tr h="0">
                <a:tc>
                  <a:txBody>
                    <a:bodyPr/>
                    <a:lstStyle/>
                    <a:p>
                      <a:pPr>
                        <a:buNone/>
                      </a:pPr>
                      <a:r>
                        <a:rPr lang="en-GB" b="1" dirty="0"/>
                        <a:t>Section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Purpose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lgn="r">
                        <a:buNone/>
                      </a:pPr>
                      <a:r>
                        <a:rPr lang="en-GB" b="1" dirty="0"/>
                        <a:t>Maximum Words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1989426355"/>
                  </a:ext>
                </a:extLst>
              </a:tr>
              <a:tr h="0">
                <a:tc>
                  <a:txBody>
                    <a:bodyPr/>
                    <a:lstStyle/>
                    <a:p>
                      <a:pPr>
                        <a:buNone/>
                      </a:pPr>
                      <a:r>
                        <a:rPr lang="en-GB" dirty="0"/>
                        <a:t>Cover Page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Student and module details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46151905"/>
                  </a:ext>
                </a:extLst>
              </a:tr>
              <a:tr h="0">
                <a:tc>
                  <a:txBody>
                    <a:bodyPr/>
                    <a:lstStyle/>
                    <a:p>
                      <a:pPr>
                        <a:buNone/>
                      </a:pPr>
                      <a:r>
                        <a:rPr lang="en-GB"/>
                        <a:t>Contents Page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Navigation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87640309"/>
                  </a:ext>
                </a:extLst>
              </a:tr>
              <a:tr h="0">
                <a:tc>
                  <a:txBody>
                    <a:bodyPr/>
                    <a:lstStyle/>
                    <a:p>
                      <a:pPr>
                        <a:buNone/>
                      </a:pPr>
                      <a:r>
                        <a:rPr lang="en-GB"/>
                        <a:t>Introduction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Introduce the report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~250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36513739"/>
                  </a:ext>
                </a:extLst>
              </a:tr>
              <a:tr h="0">
                <a:tc>
                  <a:txBody>
                    <a:bodyPr/>
                    <a:lstStyle/>
                    <a:p>
                      <a:pPr>
                        <a:buNone/>
                      </a:pPr>
                      <a:r>
                        <a:rPr lang="en-GB" b="1"/>
                        <a:t>Task 1</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Research and critical evaluation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2,500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55777877"/>
                  </a:ext>
                </a:extLst>
              </a:tr>
              <a:tr h="0">
                <a:tc>
                  <a:txBody>
                    <a:bodyPr/>
                    <a:lstStyle/>
                    <a:p>
                      <a:pPr>
                        <a:buNone/>
                      </a:pPr>
                      <a:r>
                        <a:rPr lang="en-GB" b="1"/>
                        <a:t>Task 2</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Professional CISO proposal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2,500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09977176"/>
                  </a:ext>
                </a:extLst>
              </a:tr>
              <a:tr h="0">
                <a:tc>
                  <a:txBody>
                    <a:bodyPr/>
                    <a:lstStyle/>
                    <a:p>
                      <a:pPr>
                        <a:buNone/>
                      </a:pPr>
                      <a:r>
                        <a:rPr lang="en-GB"/>
                        <a:t>Conclusion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Summarise the report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~250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91556559"/>
                  </a:ext>
                </a:extLst>
              </a:tr>
              <a:tr h="0">
                <a:tc>
                  <a:txBody>
                    <a:bodyPr/>
                    <a:lstStyle/>
                    <a:p>
                      <a:pPr>
                        <a:buNone/>
                      </a:pPr>
                      <a:r>
                        <a:rPr lang="en-GB"/>
                        <a:t>References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IEEE format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49497372"/>
                  </a:ext>
                </a:extLst>
              </a:tr>
              <a:tr h="0">
                <a:tc>
                  <a:txBody>
                    <a:bodyPr/>
                    <a:lstStyle/>
                    <a:p>
                      <a:pPr>
                        <a:buNone/>
                      </a:pPr>
                      <a:r>
                        <a:rPr lang="en-GB"/>
                        <a:t>Appendices (optional)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Supporting material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64623940"/>
                  </a:ext>
                </a:extLst>
              </a:tr>
            </a:tbl>
          </a:graphicData>
        </a:graphic>
      </p:graphicFrame>
      <p:sp>
        <p:nvSpPr>
          <p:cNvPr id="6" name="TextBox 5">
            <a:extLst>
              <a:ext uri="{FF2B5EF4-FFF2-40B4-BE49-F238E27FC236}">
                <a16:creationId xmlns:a16="http://schemas.microsoft.com/office/drawing/2014/main" id="{356420F0-2D61-28BE-8119-98962455DADF}"/>
              </a:ext>
            </a:extLst>
          </p:cNvPr>
          <p:cNvSpPr txBox="1"/>
          <p:nvPr/>
        </p:nvSpPr>
        <p:spPr>
          <a:xfrm>
            <a:off x="152400" y="4343400"/>
            <a:ext cx="8839200" cy="1200329"/>
          </a:xfrm>
          <a:prstGeom prst="rect">
            <a:avLst/>
          </a:prstGeom>
          <a:noFill/>
        </p:spPr>
        <p:txBody>
          <a:bodyPr wrap="square">
            <a:spAutoFit/>
          </a:bodyPr>
          <a:lstStyle/>
          <a:p>
            <a:r>
              <a:rPr lang="en-GB" sz="1800" dirty="0"/>
              <a:t>Research </a:t>
            </a:r>
            <a:r>
              <a:rPr lang="en-GB" sz="1800" dirty="0">
                <a:sym typeface="Wingdings" panose="05000000000000000000" pitchFamily="2" charset="2"/>
              </a:rPr>
              <a:t> </a:t>
            </a:r>
            <a:r>
              <a:rPr lang="en-GB" sz="1800" dirty="0"/>
              <a:t>Critical Analysis </a:t>
            </a:r>
            <a:r>
              <a:rPr lang="en-GB" sz="1800" dirty="0">
                <a:sym typeface="Wingdings" panose="05000000000000000000" pitchFamily="2" charset="2"/>
              </a:rPr>
              <a:t> </a:t>
            </a:r>
            <a:r>
              <a:rPr lang="en-GB" sz="1800" dirty="0"/>
              <a:t> Professional Recommendations </a:t>
            </a:r>
            <a:r>
              <a:rPr lang="en-GB" sz="1800" dirty="0">
                <a:sym typeface="Wingdings" panose="05000000000000000000" pitchFamily="2" charset="2"/>
              </a:rPr>
              <a:t></a:t>
            </a:r>
            <a:r>
              <a:rPr lang="en-GB" sz="1800" dirty="0"/>
              <a:t> Implementation Proposal</a:t>
            </a:r>
          </a:p>
          <a:p>
            <a:pPr algn="just"/>
            <a:r>
              <a:rPr lang="en-GB" sz="1800" dirty="0"/>
              <a:t>This means you are not writing two separate assignments. You are writing </a:t>
            </a:r>
            <a:r>
              <a:rPr lang="en-GB" sz="1800" b="1" dirty="0"/>
              <a:t>one coherent report</a:t>
            </a:r>
            <a:r>
              <a:rPr lang="en-GB" sz="1800" dirty="0"/>
              <a:t>.</a:t>
            </a:r>
          </a:p>
        </p:txBody>
      </p:sp>
    </p:spTree>
    <p:extLst>
      <p:ext uri="{BB962C8B-B14F-4D97-AF65-F5344CB8AC3E}">
        <p14:creationId xmlns:p14="http://schemas.microsoft.com/office/powerpoint/2010/main" val="1342686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4A97C-91E4-F841-8FBE-07B6AB739D94}"/>
              </a:ext>
            </a:extLst>
          </p:cNvPr>
          <p:cNvSpPr>
            <a:spLocks noGrp="1"/>
          </p:cNvSpPr>
          <p:nvPr>
            <p:ph type="title"/>
          </p:nvPr>
        </p:nvSpPr>
        <p:spPr/>
        <p:txBody>
          <a:bodyPr/>
          <a:lstStyle/>
          <a:p>
            <a:r>
              <a:rPr lang="en-GB" dirty="0"/>
              <a:t>What Is the Lecturer Looking For?</a:t>
            </a:r>
          </a:p>
        </p:txBody>
      </p:sp>
      <p:sp>
        <p:nvSpPr>
          <p:cNvPr id="3" name="Content Placeholder 2">
            <a:extLst>
              <a:ext uri="{FF2B5EF4-FFF2-40B4-BE49-F238E27FC236}">
                <a16:creationId xmlns:a16="http://schemas.microsoft.com/office/drawing/2014/main" id="{52F90C7C-A8C1-8BEE-0894-9FD5DDCB4B58}"/>
              </a:ext>
            </a:extLst>
          </p:cNvPr>
          <p:cNvSpPr>
            <a:spLocks noGrp="1"/>
          </p:cNvSpPr>
          <p:nvPr>
            <p:ph idx="1"/>
          </p:nvPr>
        </p:nvSpPr>
        <p:spPr/>
        <p:txBody>
          <a:bodyPr>
            <a:normAutofit fontScale="85000" lnSpcReduction="20000"/>
          </a:bodyPr>
          <a:lstStyle/>
          <a:p>
            <a:pPr marL="0" indent="0">
              <a:buNone/>
            </a:pPr>
            <a:r>
              <a:rPr lang="en-GB" dirty="0"/>
              <a:t>Evidence that you can:</a:t>
            </a:r>
          </a:p>
          <a:p>
            <a:pPr lvl="1"/>
            <a:r>
              <a:rPr lang="en-GB" dirty="0"/>
              <a:t>Research a cybersecurity topic. </a:t>
            </a:r>
          </a:p>
          <a:p>
            <a:pPr lvl="1"/>
            <a:r>
              <a:rPr lang="en-GB" dirty="0"/>
              <a:t>Critically evaluate different viewpoints. </a:t>
            </a:r>
          </a:p>
          <a:p>
            <a:pPr lvl="1"/>
            <a:r>
              <a:rPr lang="en-GB" dirty="0"/>
              <a:t>Apply research findings to a realistic business scenario. </a:t>
            </a:r>
          </a:p>
          <a:p>
            <a:pPr lvl="1"/>
            <a:r>
              <a:rPr lang="en-GB" dirty="0"/>
              <a:t>Make justified recommendations. </a:t>
            </a:r>
          </a:p>
          <a:p>
            <a:pPr lvl="1"/>
            <a:r>
              <a:rPr lang="en-GB" dirty="0"/>
              <a:t>Communicate professionally.</a:t>
            </a:r>
          </a:p>
          <a:p>
            <a:pPr marL="0" indent="0">
              <a:buNone/>
            </a:pPr>
            <a:r>
              <a:rPr lang="en-GB" dirty="0"/>
              <a:t>The assignment expects:</a:t>
            </a:r>
          </a:p>
          <a:p>
            <a:pPr lvl="1"/>
            <a:r>
              <a:rPr lang="en-GB" dirty="0"/>
              <a:t>Recent peer-reviewed journal articles. </a:t>
            </a:r>
          </a:p>
          <a:p>
            <a:pPr lvl="1"/>
            <a:r>
              <a:rPr lang="en-GB" dirty="0"/>
              <a:t>Industry reports. </a:t>
            </a:r>
          </a:p>
          <a:p>
            <a:pPr lvl="1"/>
            <a:r>
              <a:rPr lang="en-GB" dirty="0"/>
              <a:t>Standards and guidance. </a:t>
            </a:r>
          </a:p>
          <a:p>
            <a:pPr lvl="1"/>
            <a:r>
              <a:rPr lang="en-GB" dirty="0"/>
              <a:t>Real-world case studies. </a:t>
            </a:r>
          </a:p>
          <a:p>
            <a:pPr lvl="1"/>
            <a:r>
              <a:rPr lang="en-GB" dirty="0"/>
              <a:t>Critical comparison of different approaches. </a:t>
            </a:r>
          </a:p>
          <a:p>
            <a:pPr marL="0" indent="0">
              <a:buNone/>
            </a:pPr>
            <a:r>
              <a:rPr lang="en-GB" dirty="0"/>
              <a:t>It does </a:t>
            </a:r>
            <a:r>
              <a:rPr lang="en-GB" b="1" dirty="0"/>
              <a:t>not</a:t>
            </a:r>
            <a:r>
              <a:rPr lang="en-GB" dirty="0"/>
              <a:t> ask you to simply explain a topic.</a:t>
            </a:r>
          </a:p>
          <a:p>
            <a:endParaRPr lang="en-GB" dirty="0"/>
          </a:p>
        </p:txBody>
      </p:sp>
    </p:spTree>
    <p:extLst>
      <p:ext uri="{BB962C8B-B14F-4D97-AF65-F5344CB8AC3E}">
        <p14:creationId xmlns:p14="http://schemas.microsoft.com/office/powerpoint/2010/main" val="2321109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718200-6A6D-EE12-EBFD-E5179B1C26DF}"/>
              </a:ext>
            </a:extLst>
          </p:cNvPr>
          <p:cNvSpPr>
            <a:spLocks noGrp="1"/>
          </p:cNvSpPr>
          <p:nvPr>
            <p:ph idx="1"/>
          </p:nvPr>
        </p:nvSpPr>
        <p:spPr>
          <a:xfrm>
            <a:off x="152400" y="304800"/>
            <a:ext cx="8763000" cy="5105400"/>
          </a:xfrm>
        </p:spPr>
        <p:txBody>
          <a:bodyPr>
            <a:normAutofit fontScale="85000" lnSpcReduction="20000"/>
          </a:bodyPr>
          <a:lstStyle/>
          <a:p>
            <a:pPr marL="0" indent="0">
              <a:buNone/>
            </a:pPr>
            <a:r>
              <a:rPr lang="en-GB" b="1" dirty="0"/>
              <a:t>What does "critical evaluation" mean?</a:t>
            </a:r>
          </a:p>
          <a:p>
            <a:r>
              <a:rPr lang="en-GB" dirty="0"/>
              <a:t>Instead of writing:</a:t>
            </a:r>
          </a:p>
          <a:p>
            <a:pPr lvl="1"/>
            <a:r>
              <a:rPr lang="en-GB" dirty="0"/>
              <a:t>Zero Trust is becoming popular.</a:t>
            </a:r>
          </a:p>
          <a:p>
            <a:r>
              <a:rPr lang="en-GB" dirty="0"/>
              <a:t>Write something like:</a:t>
            </a:r>
          </a:p>
          <a:p>
            <a:pPr lvl="1" algn="just"/>
            <a:r>
              <a:rPr lang="en-GB" dirty="0"/>
              <a:t>Zero Trust Architecture has gained widespread adoption because it reduces implicit trust and strengthens access control in distributed environments. However, several authors highlight implementation complexity, increased operational costs and user experience challenges, suggesting that organisations should adopt a phased implementation strategy rather than attempting immediate enterprise-wide deployment.</a:t>
            </a:r>
          </a:p>
          <a:p>
            <a:r>
              <a:rPr lang="en-GB" dirty="0"/>
              <a:t>Notice the difference:</a:t>
            </a:r>
          </a:p>
          <a:p>
            <a:pPr lvl="1"/>
            <a:r>
              <a:rPr lang="en-GB" dirty="0"/>
              <a:t>Explains. </a:t>
            </a:r>
          </a:p>
          <a:p>
            <a:pPr lvl="1"/>
            <a:r>
              <a:rPr lang="en-GB" dirty="0"/>
              <a:t>Compares. </a:t>
            </a:r>
          </a:p>
          <a:p>
            <a:pPr lvl="1"/>
            <a:r>
              <a:rPr lang="en-GB" dirty="0"/>
              <a:t>Evaluates. </a:t>
            </a:r>
          </a:p>
          <a:p>
            <a:pPr lvl="1"/>
            <a:r>
              <a:rPr lang="en-GB" dirty="0"/>
              <a:t>Justifies.</a:t>
            </a:r>
          </a:p>
          <a:p>
            <a:endParaRPr lang="en-GB" dirty="0"/>
          </a:p>
        </p:txBody>
      </p:sp>
    </p:spTree>
    <p:extLst>
      <p:ext uri="{BB962C8B-B14F-4D97-AF65-F5344CB8AC3E}">
        <p14:creationId xmlns:p14="http://schemas.microsoft.com/office/powerpoint/2010/main" val="2763851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8CDDC3-3549-CB5D-E72E-FFD5EEDFBFE8}"/>
              </a:ext>
            </a:extLst>
          </p:cNvPr>
          <p:cNvSpPr>
            <a:spLocks noGrp="1"/>
          </p:cNvSpPr>
          <p:nvPr>
            <p:ph idx="1"/>
          </p:nvPr>
        </p:nvSpPr>
        <p:spPr>
          <a:xfrm>
            <a:off x="190500" y="228600"/>
            <a:ext cx="8763000" cy="4464070"/>
          </a:xfrm>
        </p:spPr>
        <p:txBody>
          <a:bodyPr>
            <a:normAutofit fontScale="77500" lnSpcReduction="20000"/>
          </a:bodyPr>
          <a:lstStyle/>
          <a:p>
            <a:pPr marL="0" indent="0">
              <a:buNone/>
            </a:pPr>
            <a:r>
              <a:rPr lang="en-GB" dirty="0"/>
              <a:t>Task 2 is </a:t>
            </a:r>
            <a:r>
              <a:rPr lang="en-GB" b="1" dirty="0"/>
              <a:t>not another essay</a:t>
            </a:r>
            <a:r>
              <a:rPr lang="en-GB" dirty="0"/>
              <a:t>.</a:t>
            </a:r>
          </a:p>
          <a:p>
            <a:pPr marL="0" indent="0">
              <a:buNone/>
            </a:pPr>
            <a:endParaRPr lang="en-GB" dirty="0"/>
          </a:p>
          <a:p>
            <a:pPr marL="0" indent="0">
              <a:buNone/>
            </a:pPr>
            <a:r>
              <a:rPr lang="en-GB" dirty="0"/>
              <a:t>Imagine that you have just been appointed as the </a:t>
            </a:r>
            <a:r>
              <a:rPr lang="en-GB" b="1" dirty="0"/>
              <a:t>Chief Information Security Officer (CISO)</a:t>
            </a:r>
            <a:r>
              <a:rPr lang="en-GB" dirty="0"/>
              <a:t> of Aegis FinTech Innovations Ltd.</a:t>
            </a:r>
          </a:p>
          <a:p>
            <a:pPr marL="0" indent="0">
              <a:buNone/>
            </a:pPr>
            <a:endParaRPr lang="en-GB" dirty="0"/>
          </a:p>
          <a:p>
            <a:pPr marL="0" indent="0">
              <a:buNone/>
            </a:pPr>
            <a:r>
              <a:rPr lang="en-GB" dirty="0"/>
              <a:t>Your job is to convince senior management that your recommendations will improve the organisation's security posture.</a:t>
            </a:r>
          </a:p>
          <a:p>
            <a:pPr marL="0" indent="0">
              <a:buNone/>
            </a:pPr>
            <a:endParaRPr lang="en-GB" dirty="0"/>
          </a:p>
          <a:p>
            <a:pPr marL="0" indent="0">
              <a:buNone/>
            </a:pPr>
            <a:r>
              <a:rPr lang="en-GB" dirty="0"/>
              <a:t>This means your writing style should be:</a:t>
            </a:r>
          </a:p>
          <a:p>
            <a:pPr lvl="1"/>
            <a:r>
              <a:rPr lang="en-GB" dirty="0"/>
              <a:t>Professional. </a:t>
            </a:r>
          </a:p>
          <a:p>
            <a:pPr lvl="1"/>
            <a:r>
              <a:rPr lang="en-GB" dirty="0"/>
              <a:t>Practical. </a:t>
            </a:r>
          </a:p>
          <a:p>
            <a:pPr lvl="1"/>
            <a:r>
              <a:rPr lang="en-GB" dirty="0"/>
              <a:t>Evidence-based. </a:t>
            </a:r>
          </a:p>
          <a:p>
            <a:pPr lvl="1"/>
            <a:r>
              <a:rPr lang="en-GB" dirty="0"/>
              <a:t>Business-focused. </a:t>
            </a:r>
          </a:p>
          <a:p>
            <a:pPr marL="0" indent="0">
              <a:buNone/>
            </a:pPr>
            <a:r>
              <a:rPr lang="en-GB" dirty="0"/>
              <a:t>Every recommendation should be justified using evidence from Task 1. </a:t>
            </a:r>
          </a:p>
          <a:p>
            <a:endParaRPr lang="en-GB" dirty="0"/>
          </a:p>
        </p:txBody>
      </p:sp>
    </p:spTree>
    <p:extLst>
      <p:ext uri="{BB962C8B-B14F-4D97-AF65-F5344CB8AC3E}">
        <p14:creationId xmlns:p14="http://schemas.microsoft.com/office/powerpoint/2010/main" val="1363885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2788A-B4CE-60F0-1C6A-2B04B1FC998E}"/>
              </a:ext>
            </a:extLst>
          </p:cNvPr>
          <p:cNvSpPr>
            <a:spLocks noGrp="1"/>
          </p:cNvSpPr>
          <p:nvPr>
            <p:ph type="title"/>
          </p:nvPr>
        </p:nvSpPr>
        <p:spPr>
          <a:xfrm>
            <a:off x="45720" y="27709"/>
            <a:ext cx="9052560" cy="734291"/>
          </a:xfrm>
        </p:spPr>
        <p:txBody>
          <a:bodyPr/>
          <a:lstStyle/>
          <a:p>
            <a:r>
              <a:rPr lang="en-GB" dirty="0"/>
              <a:t>Understanding Command Words</a:t>
            </a:r>
          </a:p>
        </p:txBody>
      </p:sp>
      <p:graphicFrame>
        <p:nvGraphicFramePr>
          <p:cNvPr id="4" name="Content Placeholder 3">
            <a:extLst>
              <a:ext uri="{FF2B5EF4-FFF2-40B4-BE49-F238E27FC236}">
                <a16:creationId xmlns:a16="http://schemas.microsoft.com/office/drawing/2014/main" id="{CAF65B1E-FBA3-72B9-58D2-10DDF5D23158}"/>
              </a:ext>
            </a:extLst>
          </p:cNvPr>
          <p:cNvGraphicFramePr>
            <a:graphicFrameLocks noGrp="1"/>
          </p:cNvGraphicFramePr>
          <p:nvPr>
            <p:ph idx="1"/>
            <p:extLst>
              <p:ext uri="{D42A27DB-BD31-4B8C-83A1-F6EECF244321}">
                <p14:modId xmlns:p14="http://schemas.microsoft.com/office/powerpoint/2010/main" val="1600568252"/>
              </p:ext>
            </p:extLst>
          </p:nvPr>
        </p:nvGraphicFramePr>
        <p:xfrm>
          <a:off x="304800" y="838200"/>
          <a:ext cx="8610600" cy="4042504"/>
        </p:xfrm>
        <a:graphic>
          <a:graphicData uri="http://schemas.openxmlformats.org/drawingml/2006/table">
            <a:tbl>
              <a:tblPr/>
              <a:tblGrid>
                <a:gridCol w="1905000">
                  <a:extLst>
                    <a:ext uri="{9D8B030D-6E8A-4147-A177-3AD203B41FA5}">
                      <a16:colId xmlns:a16="http://schemas.microsoft.com/office/drawing/2014/main" val="3940731938"/>
                    </a:ext>
                  </a:extLst>
                </a:gridCol>
                <a:gridCol w="6705600">
                  <a:extLst>
                    <a:ext uri="{9D8B030D-6E8A-4147-A177-3AD203B41FA5}">
                      <a16:colId xmlns:a16="http://schemas.microsoft.com/office/drawing/2014/main" val="2513892541"/>
                    </a:ext>
                  </a:extLst>
                </a:gridCol>
              </a:tblGrid>
              <a:tr h="257684">
                <a:tc>
                  <a:txBody>
                    <a:bodyPr/>
                    <a:lstStyle/>
                    <a:p>
                      <a:pPr>
                        <a:buNone/>
                      </a:pPr>
                      <a:r>
                        <a:rPr lang="en-GB" sz="1600" b="1"/>
                        <a:t>Command Word</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sz="1600" b="1" dirty="0"/>
                        <a:t>What it Means</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3686648517"/>
                  </a:ext>
                </a:extLst>
              </a:tr>
              <a:tr h="257684">
                <a:tc>
                  <a:txBody>
                    <a:bodyPr/>
                    <a:lstStyle/>
                    <a:p>
                      <a:pPr>
                        <a:buNone/>
                      </a:pPr>
                      <a:r>
                        <a:rPr lang="en-GB" sz="1600"/>
                        <a:t>Describe</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Explain the main features or characteristics.</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24891747"/>
                  </a:ext>
                </a:extLst>
              </a:tr>
              <a:tr h="257684">
                <a:tc>
                  <a:txBody>
                    <a:bodyPr/>
                    <a:lstStyle/>
                    <a:p>
                      <a:pPr>
                        <a:buNone/>
                      </a:pPr>
                      <a:r>
                        <a:rPr lang="en-GB" sz="1600" dirty="0"/>
                        <a:t>Explain</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Show how or why something works.</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77713678"/>
                  </a:ext>
                </a:extLst>
              </a:tr>
              <a:tr h="444403">
                <a:tc>
                  <a:txBody>
                    <a:bodyPr/>
                    <a:lstStyle/>
                    <a:p>
                      <a:pPr>
                        <a:buNone/>
                      </a:pPr>
                      <a:r>
                        <a:rPr lang="en-GB" sz="1600"/>
                        <a:t>Analyse</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Break a topic into parts and examine how they relate.</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62982165"/>
                  </a:ext>
                </a:extLst>
              </a:tr>
              <a:tr h="257684">
                <a:tc>
                  <a:txBody>
                    <a:bodyPr/>
                    <a:lstStyle/>
                    <a:p>
                      <a:pPr>
                        <a:buNone/>
                      </a:pPr>
                      <a:r>
                        <a:rPr lang="en-GB" sz="1600"/>
                        <a:t>Compare</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t>Identify similarities and differences.</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27193296"/>
                  </a:ext>
                </a:extLst>
              </a:tr>
              <a:tr h="444403">
                <a:tc>
                  <a:txBody>
                    <a:bodyPr/>
                    <a:lstStyle/>
                    <a:p>
                      <a:pPr>
                        <a:buNone/>
                      </a:pPr>
                      <a:r>
                        <a:rPr lang="en-GB" sz="1600"/>
                        <a:t>Evaluate</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Assess strengths, weaknesses and effectiveness.</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79442462"/>
                  </a:ext>
                </a:extLst>
              </a:tr>
              <a:tr h="444403">
                <a:tc>
                  <a:txBody>
                    <a:bodyPr/>
                    <a:lstStyle/>
                    <a:p>
                      <a:pPr>
                        <a:buNone/>
                      </a:pPr>
                      <a:r>
                        <a:rPr lang="en-GB" sz="1600"/>
                        <a:t>Critically Evaluate</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Compare evidence, discuss limitations and justify conclusions.</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33501849"/>
                  </a:ext>
                </a:extLst>
              </a:tr>
              <a:tr h="257684">
                <a:tc>
                  <a:txBody>
                    <a:bodyPr/>
                    <a:lstStyle/>
                    <a:p>
                      <a:pPr>
                        <a:buNone/>
                      </a:pPr>
                      <a:r>
                        <a:rPr lang="en-GB" sz="1600"/>
                        <a:t>Recommend</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Suggest a solution supported by evidence.</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10745"/>
                  </a:ext>
                </a:extLst>
              </a:tr>
              <a:tr h="444403">
                <a:tc>
                  <a:txBody>
                    <a:bodyPr/>
                    <a:lstStyle/>
                    <a:p>
                      <a:pPr>
                        <a:buNone/>
                      </a:pPr>
                      <a:r>
                        <a:rPr lang="en-GB" sz="1600"/>
                        <a:t>Justify</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Explain why your recommendation is appropriate.</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17449439"/>
                  </a:ext>
                </a:extLst>
              </a:tr>
              <a:tr h="257684">
                <a:tc>
                  <a:txBody>
                    <a:bodyPr/>
                    <a:lstStyle/>
                    <a:p>
                      <a:pPr>
                        <a:buNone/>
                      </a:pPr>
                      <a:r>
                        <a:rPr lang="en-GB" sz="1600"/>
                        <a:t>Design</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Produce a structured solution or model.</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17134033"/>
                  </a:ext>
                </a:extLst>
              </a:tr>
              <a:tr h="257684">
                <a:tc>
                  <a:txBody>
                    <a:bodyPr/>
                    <a:lstStyle/>
                    <a:p>
                      <a:pPr>
                        <a:buNone/>
                      </a:pPr>
                      <a:r>
                        <a:rPr lang="en-GB" sz="1600"/>
                        <a:t>Propose</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t>Present a practical and well-supported plan.</a:t>
                      </a:r>
                    </a:p>
                  </a:txBody>
                  <a:tcPr marL="79715" marR="79715" marT="39858" marB="3985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39472214"/>
                  </a:ext>
                </a:extLst>
              </a:tr>
            </a:tbl>
          </a:graphicData>
        </a:graphic>
      </p:graphicFrame>
    </p:spTree>
    <p:extLst>
      <p:ext uri="{BB962C8B-B14F-4D97-AF65-F5344CB8AC3E}">
        <p14:creationId xmlns:p14="http://schemas.microsoft.com/office/powerpoint/2010/main" val="14002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9A468-F51B-674F-87C5-360FAC393FB2}"/>
              </a:ext>
            </a:extLst>
          </p:cNvPr>
          <p:cNvSpPr>
            <a:spLocks noGrp="1"/>
          </p:cNvSpPr>
          <p:nvPr>
            <p:ph type="title"/>
          </p:nvPr>
        </p:nvSpPr>
        <p:spPr>
          <a:xfrm>
            <a:off x="45720" y="27709"/>
            <a:ext cx="9052560" cy="429491"/>
          </a:xfrm>
        </p:spPr>
        <p:txBody>
          <a:bodyPr>
            <a:noAutofit/>
          </a:bodyPr>
          <a:lstStyle/>
          <a:p>
            <a:r>
              <a:rPr lang="en-GB" sz="2400" b="1" dirty="0"/>
              <a:t>Understanding the Marking Criteria &amp; Distinction Strategy</a:t>
            </a:r>
          </a:p>
        </p:txBody>
      </p:sp>
      <p:graphicFrame>
        <p:nvGraphicFramePr>
          <p:cNvPr id="4" name="Content Placeholder 3">
            <a:extLst>
              <a:ext uri="{FF2B5EF4-FFF2-40B4-BE49-F238E27FC236}">
                <a16:creationId xmlns:a16="http://schemas.microsoft.com/office/drawing/2014/main" id="{BE7B4756-0009-8ED2-4A69-C49A01C51539}"/>
              </a:ext>
            </a:extLst>
          </p:cNvPr>
          <p:cNvGraphicFramePr>
            <a:graphicFrameLocks noGrp="1"/>
          </p:cNvGraphicFramePr>
          <p:nvPr>
            <p:ph idx="1"/>
            <p:extLst>
              <p:ext uri="{D42A27DB-BD31-4B8C-83A1-F6EECF244321}">
                <p14:modId xmlns:p14="http://schemas.microsoft.com/office/powerpoint/2010/main" val="1063237434"/>
              </p:ext>
            </p:extLst>
          </p:nvPr>
        </p:nvGraphicFramePr>
        <p:xfrm>
          <a:off x="35858" y="679973"/>
          <a:ext cx="9052559" cy="2316480"/>
        </p:xfrm>
        <a:graphic>
          <a:graphicData uri="http://schemas.openxmlformats.org/drawingml/2006/table">
            <a:tbl>
              <a:tblPr/>
              <a:tblGrid>
                <a:gridCol w="3004343">
                  <a:extLst>
                    <a:ext uri="{9D8B030D-6E8A-4147-A177-3AD203B41FA5}">
                      <a16:colId xmlns:a16="http://schemas.microsoft.com/office/drawing/2014/main" val="1949517869"/>
                    </a:ext>
                  </a:extLst>
                </a:gridCol>
                <a:gridCol w="6048216">
                  <a:extLst>
                    <a:ext uri="{9D8B030D-6E8A-4147-A177-3AD203B41FA5}">
                      <a16:colId xmlns:a16="http://schemas.microsoft.com/office/drawing/2014/main" val="4253913457"/>
                    </a:ext>
                  </a:extLst>
                </a:gridCol>
              </a:tblGrid>
              <a:tr h="0">
                <a:tc>
                  <a:txBody>
                    <a:bodyPr/>
                    <a:lstStyle/>
                    <a:p>
                      <a:pPr>
                        <a:buNone/>
                      </a:pPr>
                      <a:r>
                        <a:rPr lang="en-GB" b="1"/>
                        <a:t>Area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What the Marker Is Looking For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1066112052"/>
                  </a:ext>
                </a:extLst>
              </a:tr>
              <a:tr h="0">
                <a:tc>
                  <a:txBody>
                    <a:bodyPr/>
                    <a:lstStyle/>
                    <a:p>
                      <a:pPr>
                        <a:buNone/>
                      </a:pPr>
                      <a:r>
                        <a:rPr lang="en-GB" sz="1400" dirty="0"/>
                        <a:t>Knowledge &amp; Understanding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Accurate explanation of cybersecurity concepts.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62035963"/>
                  </a:ext>
                </a:extLst>
              </a:tr>
              <a:tr h="0">
                <a:tc>
                  <a:txBody>
                    <a:bodyPr/>
                    <a:lstStyle/>
                    <a:p>
                      <a:pPr>
                        <a:buNone/>
                      </a:pPr>
                      <a:r>
                        <a:rPr lang="en-GB" sz="1400" dirty="0"/>
                        <a:t>Engagement with Literature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High-quality, recent and relevant sources that are compared and synthesised.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51285640"/>
                  </a:ext>
                </a:extLst>
              </a:tr>
              <a:tr h="0">
                <a:tc>
                  <a:txBody>
                    <a:bodyPr/>
                    <a:lstStyle/>
                    <a:p>
                      <a:pPr>
                        <a:buNone/>
                      </a:pPr>
                      <a:r>
                        <a:rPr lang="en-GB" sz="1400"/>
                        <a:t>Cognitive Skills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Critical thinking, evaluation and justified conclusions.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25393016"/>
                  </a:ext>
                </a:extLst>
              </a:tr>
              <a:tr h="0">
                <a:tc>
                  <a:txBody>
                    <a:bodyPr/>
                    <a:lstStyle/>
                    <a:p>
                      <a:pPr>
                        <a:buNone/>
                      </a:pPr>
                      <a:r>
                        <a:rPr lang="en-GB" sz="1400"/>
                        <a:t>Practical Skills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Effective application of theory to the CISO proposal, supported by appropriate diagrams, tables and implementation plans.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77504410"/>
                  </a:ext>
                </a:extLst>
              </a:tr>
              <a:tr h="0">
                <a:tc>
                  <a:txBody>
                    <a:bodyPr/>
                    <a:lstStyle/>
                    <a:p>
                      <a:pPr>
                        <a:buNone/>
                      </a:pPr>
                      <a:r>
                        <a:rPr lang="en-GB" sz="1400"/>
                        <a:t>Communication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Logical structure, professional presentation, academic writing and correct IEEE referencing.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88892321"/>
                  </a:ext>
                </a:extLst>
              </a:tr>
            </a:tbl>
          </a:graphicData>
        </a:graphic>
      </p:graphicFrame>
      <p:graphicFrame>
        <p:nvGraphicFramePr>
          <p:cNvPr id="5" name="Table 4">
            <a:extLst>
              <a:ext uri="{FF2B5EF4-FFF2-40B4-BE49-F238E27FC236}">
                <a16:creationId xmlns:a16="http://schemas.microsoft.com/office/drawing/2014/main" id="{B122C952-A3A0-1157-2C96-A997CA5ED916}"/>
              </a:ext>
            </a:extLst>
          </p:cNvPr>
          <p:cNvGraphicFramePr>
            <a:graphicFrameLocks noGrp="1"/>
          </p:cNvGraphicFramePr>
          <p:nvPr>
            <p:extLst>
              <p:ext uri="{D42A27DB-BD31-4B8C-83A1-F6EECF244321}">
                <p14:modId xmlns:p14="http://schemas.microsoft.com/office/powerpoint/2010/main" val="287074876"/>
              </p:ext>
            </p:extLst>
          </p:nvPr>
        </p:nvGraphicFramePr>
        <p:xfrm>
          <a:off x="45720" y="2990626"/>
          <a:ext cx="9052560" cy="2621280"/>
        </p:xfrm>
        <a:graphic>
          <a:graphicData uri="http://schemas.openxmlformats.org/drawingml/2006/table">
            <a:tbl>
              <a:tblPr/>
              <a:tblGrid>
                <a:gridCol w="3162300">
                  <a:extLst>
                    <a:ext uri="{9D8B030D-6E8A-4147-A177-3AD203B41FA5}">
                      <a16:colId xmlns:a16="http://schemas.microsoft.com/office/drawing/2014/main" val="3771336933"/>
                    </a:ext>
                  </a:extLst>
                </a:gridCol>
                <a:gridCol w="5890260">
                  <a:extLst>
                    <a:ext uri="{9D8B030D-6E8A-4147-A177-3AD203B41FA5}">
                      <a16:colId xmlns:a16="http://schemas.microsoft.com/office/drawing/2014/main" val="3840608850"/>
                    </a:ext>
                  </a:extLst>
                </a:gridCol>
              </a:tblGrid>
              <a:tr h="0">
                <a:tc>
                  <a:txBody>
                    <a:bodyPr/>
                    <a:lstStyle/>
                    <a:p>
                      <a:pPr>
                        <a:buNone/>
                      </a:pPr>
                      <a:r>
                        <a:rPr lang="en-GB" b="1" dirty="0"/>
                        <a:t>Average Submission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Distinction-Level Submission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4095572538"/>
                  </a:ext>
                </a:extLst>
              </a:tr>
              <a:tr h="0">
                <a:tc>
                  <a:txBody>
                    <a:bodyPr/>
                    <a:lstStyle/>
                    <a:p>
                      <a:pPr>
                        <a:buNone/>
                      </a:pPr>
                      <a:r>
                        <a:rPr lang="en-GB" sz="1600"/>
                        <a:t>Describes concepts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Critically evaluates concepts.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56823249"/>
                  </a:ext>
                </a:extLst>
              </a:tr>
              <a:tr h="0">
                <a:tc>
                  <a:txBody>
                    <a:bodyPr/>
                    <a:lstStyle/>
                    <a:p>
                      <a:pPr>
                        <a:buNone/>
                      </a:pPr>
                      <a:r>
                        <a:rPr lang="en-GB" sz="1600"/>
                        <a:t>Uses a small number of references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Uses a wide range of high-quality, recent sources.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88812860"/>
                  </a:ext>
                </a:extLst>
              </a:tr>
              <a:tr h="0">
                <a:tc>
                  <a:txBody>
                    <a:bodyPr/>
                    <a:lstStyle/>
                    <a:p>
                      <a:pPr>
                        <a:buNone/>
                      </a:pPr>
                      <a:r>
                        <a:rPr lang="en-GB" sz="1600"/>
                        <a:t>Makes unsupported statements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Supports every significant claim with evidence.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43263033"/>
                  </a:ext>
                </a:extLst>
              </a:tr>
              <a:tr h="0">
                <a:tc>
                  <a:txBody>
                    <a:bodyPr/>
                    <a:lstStyle/>
                    <a:p>
                      <a:pPr>
                        <a:buNone/>
                      </a:pPr>
                      <a:r>
                        <a:rPr lang="en-GB" sz="1600"/>
                        <a:t>Treats Task 1 and Task 2 separately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Integrates Task 1 research throughout Task 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56679754"/>
                  </a:ext>
                </a:extLst>
              </a:tr>
              <a:tr h="0">
                <a:tc>
                  <a:txBody>
                    <a:bodyPr/>
                    <a:lstStyle/>
                    <a:p>
                      <a:pPr>
                        <a:buNone/>
                      </a:pPr>
                      <a:r>
                        <a:rPr lang="en-GB" sz="1600"/>
                        <a:t>Uses few visuals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Uses relevant diagrams, tables and figures to strengthen the discussion.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306516"/>
                  </a:ext>
                </a:extLst>
              </a:tr>
              <a:tr h="0">
                <a:tc>
                  <a:txBody>
                    <a:bodyPr/>
                    <a:lstStyle/>
                    <a:p>
                      <a:pPr>
                        <a:buNone/>
                      </a:pPr>
                      <a:r>
                        <a:rPr lang="en-GB" sz="1600"/>
                        <a:t>General recommendations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t>Practical, justified and prioritised recommendations.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21833759"/>
                  </a:ext>
                </a:extLst>
              </a:tr>
            </a:tbl>
          </a:graphicData>
        </a:graphic>
      </p:graphicFrame>
    </p:spTree>
    <p:extLst>
      <p:ext uri="{BB962C8B-B14F-4D97-AF65-F5344CB8AC3E}">
        <p14:creationId xmlns:p14="http://schemas.microsoft.com/office/powerpoint/2010/main" val="582498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45B44-1A2F-B0B3-9B44-E3531ECAB8EC}"/>
              </a:ext>
            </a:extLst>
          </p:cNvPr>
          <p:cNvSpPr>
            <a:spLocks noGrp="1"/>
          </p:cNvSpPr>
          <p:nvPr>
            <p:ph type="title"/>
          </p:nvPr>
        </p:nvSpPr>
        <p:spPr>
          <a:xfrm>
            <a:off x="45720" y="27709"/>
            <a:ext cx="9052560" cy="658091"/>
          </a:xfrm>
        </p:spPr>
        <p:txBody>
          <a:bodyPr/>
          <a:lstStyle/>
          <a:p>
            <a:r>
              <a:rPr lang="en-GB" dirty="0"/>
              <a:t>Common Reasons Students Lose Marks</a:t>
            </a:r>
          </a:p>
        </p:txBody>
      </p:sp>
      <p:sp>
        <p:nvSpPr>
          <p:cNvPr id="3" name="Content Placeholder 2">
            <a:extLst>
              <a:ext uri="{FF2B5EF4-FFF2-40B4-BE49-F238E27FC236}">
                <a16:creationId xmlns:a16="http://schemas.microsoft.com/office/drawing/2014/main" id="{16DE42A9-6E82-E5F6-A85E-AA52276A45AC}"/>
              </a:ext>
            </a:extLst>
          </p:cNvPr>
          <p:cNvSpPr>
            <a:spLocks noGrp="1"/>
          </p:cNvSpPr>
          <p:nvPr>
            <p:ph idx="1"/>
          </p:nvPr>
        </p:nvSpPr>
        <p:spPr>
          <a:xfrm>
            <a:off x="190500" y="838200"/>
            <a:ext cx="8763000" cy="4464070"/>
          </a:xfrm>
        </p:spPr>
        <p:txBody>
          <a:bodyPr>
            <a:normAutofit fontScale="92500" lnSpcReduction="10000"/>
          </a:bodyPr>
          <a:lstStyle/>
          <a:p>
            <a:pPr marL="0" indent="0">
              <a:buNone/>
            </a:pPr>
            <a:r>
              <a:rPr lang="en-GB" b="1" dirty="0"/>
              <a:t>Avoid these mistakes:</a:t>
            </a:r>
          </a:p>
          <a:p>
            <a:r>
              <a:rPr lang="en-GB" dirty="0"/>
              <a:t>❌ Describing rather than analysing.</a:t>
            </a:r>
          </a:p>
          <a:p>
            <a:r>
              <a:rPr lang="en-GB" dirty="0"/>
              <a:t>❌ Using outdated sources.</a:t>
            </a:r>
          </a:p>
          <a:p>
            <a:r>
              <a:rPr lang="en-GB" dirty="0"/>
              <a:t>❌ Relying on websites instead of academic literature.</a:t>
            </a:r>
          </a:p>
          <a:p>
            <a:r>
              <a:rPr lang="en-GB" dirty="0"/>
              <a:t>❌ Weak links between Task 1 and Task 2.</a:t>
            </a:r>
          </a:p>
          <a:p>
            <a:r>
              <a:rPr lang="en-GB" dirty="0"/>
              <a:t>❌ Poor report structure.</a:t>
            </a:r>
          </a:p>
          <a:p>
            <a:r>
              <a:rPr lang="en-GB" dirty="0"/>
              <a:t>❌ Unsupported recommendations.</a:t>
            </a:r>
          </a:p>
          <a:p>
            <a:r>
              <a:rPr lang="en-GB" dirty="0"/>
              <a:t>❌ Missing figure numbers or captions.</a:t>
            </a:r>
          </a:p>
          <a:p>
            <a:r>
              <a:rPr lang="en-GB" dirty="0"/>
              <a:t>❌ Incorrect IEEE referencing.</a:t>
            </a:r>
          </a:p>
          <a:p>
            <a:r>
              <a:rPr lang="en-GB" dirty="0"/>
              <a:t>❌ Poor proofreading.</a:t>
            </a:r>
          </a:p>
          <a:p>
            <a:r>
              <a:rPr lang="en-GB" dirty="0"/>
              <a:t>❌ Ignoring the marking criteria.</a:t>
            </a:r>
          </a:p>
          <a:p>
            <a:endParaRPr lang="en-GB" dirty="0"/>
          </a:p>
        </p:txBody>
      </p:sp>
    </p:spTree>
    <p:extLst>
      <p:ext uri="{BB962C8B-B14F-4D97-AF65-F5344CB8AC3E}">
        <p14:creationId xmlns:p14="http://schemas.microsoft.com/office/powerpoint/2010/main" val="2060012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78870-4769-3F46-08A1-B9D69E9A80BA}"/>
              </a:ext>
            </a:extLst>
          </p:cNvPr>
          <p:cNvSpPr>
            <a:spLocks noGrp="1"/>
          </p:cNvSpPr>
          <p:nvPr>
            <p:ph type="title"/>
          </p:nvPr>
        </p:nvSpPr>
        <p:spPr>
          <a:xfrm>
            <a:off x="45720" y="27709"/>
            <a:ext cx="9052560" cy="581891"/>
          </a:xfrm>
        </p:spPr>
        <p:txBody>
          <a:bodyPr>
            <a:normAutofit fontScale="90000"/>
          </a:bodyPr>
          <a:lstStyle/>
          <a:p>
            <a:r>
              <a:rPr lang="en-GB" b="1" dirty="0"/>
              <a:t>Types of Research Sources</a:t>
            </a:r>
          </a:p>
        </p:txBody>
      </p:sp>
      <p:sp>
        <p:nvSpPr>
          <p:cNvPr id="3" name="Content Placeholder 2">
            <a:extLst>
              <a:ext uri="{FF2B5EF4-FFF2-40B4-BE49-F238E27FC236}">
                <a16:creationId xmlns:a16="http://schemas.microsoft.com/office/drawing/2014/main" id="{C05A7541-712A-AC15-34EE-3BCADFBC3826}"/>
              </a:ext>
            </a:extLst>
          </p:cNvPr>
          <p:cNvSpPr>
            <a:spLocks noGrp="1"/>
          </p:cNvSpPr>
          <p:nvPr>
            <p:ph idx="1"/>
          </p:nvPr>
        </p:nvSpPr>
        <p:spPr>
          <a:xfrm>
            <a:off x="329901" y="643666"/>
            <a:ext cx="8763000" cy="1261334"/>
          </a:xfrm>
        </p:spPr>
        <p:txBody>
          <a:bodyPr/>
          <a:lstStyle/>
          <a:p>
            <a:pPr marL="0" indent="0">
              <a:buNone/>
            </a:pPr>
            <a:r>
              <a:rPr lang="en-GB" dirty="0"/>
              <a:t>Not all information sources are equally reliable.</a:t>
            </a:r>
          </a:p>
        </p:txBody>
      </p:sp>
      <p:graphicFrame>
        <p:nvGraphicFramePr>
          <p:cNvPr id="4" name="Table 3">
            <a:extLst>
              <a:ext uri="{FF2B5EF4-FFF2-40B4-BE49-F238E27FC236}">
                <a16:creationId xmlns:a16="http://schemas.microsoft.com/office/drawing/2014/main" id="{485119E6-DE2A-0EEC-6AD2-AF50C3D15642}"/>
              </a:ext>
            </a:extLst>
          </p:cNvPr>
          <p:cNvGraphicFramePr>
            <a:graphicFrameLocks noGrp="1"/>
          </p:cNvGraphicFramePr>
          <p:nvPr>
            <p:extLst>
              <p:ext uri="{D42A27DB-BD31-4B8C-83A1-F6EECF244321}">
                <p14:modId xmlns:p14="http://schemas.microsoft.com/office/powerpoint/2010/main" val="2057531934"/>
              </p:ext>
            </p:extLst>
          </p:nvPr>
        </p:nvGraphicFramePr>
        <p:xfrm>
          <a:off x="190500" y="1274333"/>
          <a:ext cx="8763000" cy="4464050"/>
        </p:xfrm>
        <a:graphic>
          <a:graphicData uri="http://schemas.openxmlformats.org/drawingml/2006/table">
            <a:tbl>
              <a:tblPr/>
              <a:tblGrid>
                <a:gridCol w="2190750">
                  <a:extLst>
                    <a:ext uri="{9D8B030D-6E8A-4147-A177-3AD203B41FA5}">
                      <a16:colId xmlns:a16="http://schemas.microsoft.com/office/drawing/2014/main" val="3894806736"/>
                    </a:ext>
                  </a:extLst>
                </a:gridCol>
                <a:gridCol w="2190750">
                  <a:extLst>
                    <a:ext uri="{9D8B030D-6E8A-4147-A177-3AD203B41FA5}">
                      <a16:colId xmlns:a16="http://schemas.microsoft.com/office/drawing/2014/main" val="2242717313"/>
                    </a:ext>
                  </a:extLst>
                </a:gridCol>
                <a:gridCol w="2190750">
                  <a:extLst>
                    <a:ext uri="{9D8B030D-6E8A-4147-A177-3AD203B41FA5}">
                      <a16:colId xmlns:a16="http://schemas.microsoft.com/office/drawing/2014/main" val="4270674664"/>
                    </a:ext>
                  </a:extLst>
                </a:gridCol>
                <a:gridCol w="2190750">
                  <a:extLst>
                    <a:ext uri="{9D8B030D-6E8A-4147-A177-3AD203B41FA5}">
                      <a16:colId xmlns:a16="http://schemas.microsoft.com/office/drawing/2014/main" val="2430400452"/>
                    </a:ext>
                  </a:extLst>
                </a:gridCol>
              </a:tblGrid>
              <a:tr h="307865">
                <a:tc>
                  <a:txBody>
                    <a:bodyPr/>
                    <a:lstStyle/>
                    <a:p>
                      <a:pPr>
                        <a:buNone/>
                      </a:pPr>
                      <a:r>
                        <a:rPr lang="en-GB" sz="1500" b="1"/>
                        <a:t>Source Type</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sz="1500" b="1"/>
                        <a:t>Examples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lgn="ctr">
                        <a:buNone/>
                      </a:pPr>
                      <a:r>
                        <a:rPr lang="en-GB" sz="1500" b="1"/>
                        <a:t>Reliability</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lgn="ctr">
                        <a:buNone/>
                      </a:pPr>
                      <a:r>
                        <a:rPr lang="en-GB" sz="1500" b="1" dirty="0"/>
                        <a:t>Should You Use It?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3301952514"/>
                  </a:ext>
                </a:extLst>
              </a:tr>
              <a:tr h="538765">
                <a:tc>
                  <a:txBody>
                    <a:bodyPr/>
                    <a:lstStyle/>
                    <a:p>
                      <a:pPr>
                        <a:buNone/>
                      </a:pPr>
                      <a:r>
                        <a:rPr lang="en-GB" sz="1500"/>
                        <a:t>Peer-reviewed Journals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500"/>
                        <a:t>IEEE, ACM, Elsevier</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dirty="0"/>
                        <a:t>Yes – Primary source</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6519938"/>
                  </a:ext>
                </a:extLst>
              </a:tr>
              <a:tr h="307865">
                <a:tc>
                  <a:txBody>
                    <a:bodyPr/>
                    <a:lstStyle/>
                    <a:p>
                      <a:pPr>
                        <a:buNone/>
                      </a:pPr>
                      <a:r>
                        <a:rPr lang="en-GB" sz="1500"/>
                        <a:t>Conference Papers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500" dirty="0"/>
                        <a:t>IEEE Conferences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dirty="0"/>
                        <a: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Yes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40081841"/>
                  </a:ext>
                </a:extLst>
              </a:tr>
              <a:tr h="538765">
                <a:tc>
                  <a:txBody>
                    <a:bodyPr/>
                    <a:lstStyle/>
                    <a:p>
                      <a:pPr>
                        <a:buNone/>
                      </a:pPr>
                      <a:r>
                        <a:rPr lang="en-GB" sz="1500"/>
                        <a:t>Government Publications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500"/>
                        <a:t>NCSC, NIST, ENISA, ICO</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Yes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36719804"/>
                  </a:ext>
                </a:extLst>
              </a:tr>
              <a:tr h="538765">
                <a:tc>
                  <a:txBody>
                    <a:bodyPr/>
                    <a:lstStyle/>
                    <a:p>
                      <a:pPr>
                        <a:buNone/>
                      </a:pPr>
                      <a:r>
                        <a:rPr lang="en-GB" sz="1500"/>
                        <a:t>International Standards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500"/>
                        <a:t>ISO/IEC, CIS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Yes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83247041"/>
                  </a:ext>
                </a:extLst>
              </a:tr>
              <a:tr h="538765">
                <a:tc>
                  <a:txBody>
                    <a:bodyPr/>
                    <a:lstStyle/>
                    <a:p>
                      <a:pPr>
                        <a:buNone/>
                      </a:pPr>
                      <a:r>
                        <a:rPr lang="en-GB" sz="1500"/>
                        <a:t>Industry Reports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500"/>
                        <a:t>IBM, Microsoft, Cisco, Verizon</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Yes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25706455"/>
                  </a:ext>
                </a:extLst>
              </a:tr>
              <a:tr h="307865">
                <a:tc>
                  <a:txBody>
                    <a:bodyPr/>
                    <a:lstStyle/>
                    <a:p>
                      <a:pPr>
                        <a:buNone/>
                      </a:pPr>
                      <a:r>
                        <a:rPr lang="en-GB" sz="1500"/>
                        <a:t>Books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500"/>
                        <a:t>Academic publishers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Yes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34208887"/>
                  </a:ext>
                </a:extLst>
              </a:tr>
              <a:tr h="307865">
                <a:tc>
                  <a:txBody>
                    <a:bodyPr/>
                    <a:lstStyle/>
                    <a:p>
                      <a:pPr>
                        <a:buNone/>
                      </a:pPr>
                      <a:r>
                        <a:rPr lang="en-GB" sz="1500"/>
                        <a:t>Company Blogs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500"/>
                        <a:t>Vendor blogs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Limited use only</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06776156"/>
                  </a:ext>
                </a:extLst>
              </a:tr>
              <a:tr h="538765">
                <a:tc>
                  <a:txBody>
                    <a:bodyPr/>
                    <a:lstStyle/>
                    <a:p>
                      <a:pPr>
                        <a:buNone/>
                      </a:pPr>
                      <a:r>
                        <a:rPr lang="en-GB" sz="1500"/>
                        <a:t>Wikipedia</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500"/>
                        <a:t>Online encyclopaedia</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No (starting point only)</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09043546"/>
                  </a:ext>
                </a:extLst>
              </a:tr>
              <a:tr h="538765">
                <a:tc>
                  <a:txBody>
                    <a:bodyPr/>
                    <a:lstStyle/>
                    <a:p>
                      <a:pPr>
                        <a:buNone/>
                      </a:pPr>
                      <a:r>
                        <a:rPr lang="en-GB" sz="1500"/>
                        <a:t>AI-generated content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500"/>
                        <a:t>Chatbots</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a:t>⭐⭐☆☆☆</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1500" dirty="0"/>
                        <a:t>Do not cite directly unless permitted</a:t>
                      </a:r>
                    </a:p>
                  </a:txBody>
                  <a:tcPr marL="76966" marR="76966" marT="38483" marB="3848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20908668"/>
                  </a:ext>
                </a:extLst>
              </a:tr>
            </a:tbl>
          </a:graphicData>
        </a:graphic>
      </p:graphicFrame>
    </p:spTree>
    <p:extLst>
      <p:ext uri="{BB962C8B-B14F-4D97-AF65-F5344CB8AC3E}">
        <p14:creationId xmlns:p14="http://schemas.microsoft.com/office/powerpoint/2010/main" val="3590086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3114C-7596-F677-88DA-707A8F8323F4}"/>
              </a:ext>
            </a:extLst>
          </p:cNvPr>
          <p:cNvSpPr>
            <a:spLocks noGrp="1"/>
          </p:cNvSpPr>
          <p:nvPr>
            <p:ph type="title"/>
          </p:nvPr>
        </p:nvSpPr>
        <p:spPr>
          <a:xfrm>
            <a:off x="1828800" y="152400"/>
            <a:ext cx="2133600" cy="658091"/>
          </a:xfrm>
        </p:spPr>
        <p:txBody>
          <a:bodyPr>
            <a:normAutofit fontScale="90000"/>
          </a:bodyPr>
          <a:lstStyle/>
          <a:p>
            <a:r>
              <a:rPr lang="en-GB" sz="2400" dirty="0"/>
              <a:t>Recommended Databases  </a:t>
            </a:r>
            <a:r>
              <a:rPr lang="en-GB" sz="2400" dirty="0">
                <a:sym typeface="Wingdings" panose="05000000000000000000" pitchFamily="2" charset="2"/>
              </a:rPr>
              <a:t></a:t>
            </a:r>
            <a:endParaRPr lang="en-GB" sz="2400" dirty="0"/>
          </a:p>
        </p:txBody>
      </p:sp>
      <p:graphicFrame>
        <p:nvGraphicFramePr>
          <p:cNvPr id="4" name="Content Placeholder 3">
            <a:extLst>
              <a:ext uri="{FF2B5EF4-FFF2-40B4-BE49-F238E27FC236}">
                <a16:creationId xmlns:a16="http://schemas.microsoft.com/office/drawing/2014/main" id="{EE4A7359-7F31-4B08-3CDB-320FB52CBBA4}"/>
              </a:ext>
            </a:extLst>
          </p:cNvPr>
          <p:cNvGraphicFramePr>
            <a:graphicFrameLocks noGrp="1"/>
          </p:cNvGraphicFramePr>
          <p:nvPr>
            <p:ph idx="1"/>
            <p:extLst>
              <p:ext uri="{D42A27DB-BD31-4B8C-83A1-F6EECF244321}">
                <p14:modId xmlns:p14="http://schemas.microsoft.com/office/powerpoint/2010/main" val="3355094970"/>
              </p:ext>
            </p:extLst>
          </p:nvPr>
        </p:nvGraphicFramePr>
        <p:xfrm>
          <a:off x="4108525" y="0"/>
          <a:ext cx="5029200" cy="4580257"/>
        </p:xfrm>
        <a:graphic>
          <a:graphicData uri="http://schemas.openxmlformats.org/drawingml/2006/table">
            <a:tbl>
              <a:tblPr/>
              <a:tblGrid>
                <a:gridCol w="2057400">
                  <a:extLst>
                    <a:ext uri="{9D8B030D-6E8A-4147-A177-3AD203B41FA5}">
                      <a16:colId xmlns:a16="http://schemas.microsoft.com/office/drawing/2014/main" val="2172820245"/>
                    </a:ext>
                  </a:extLst>
                </a:gridCol>
                <a:gridCol w="2971800">
                  <a:extLst>
                    <a:ext uri="{9D8B030D-6E8A-4147-A177-3AD203B41FA5}">
                      <a16:colId xmlns:a16="http://schemas.microsoft.com/office/drawing/2014/main" val="1330639387"/>
                    </a:ext>
                  </a:extLst>
                </a:gridCol>
              </a:tblGrid>
              <a:tr h="416387">
                <a:tc>
                  <a:txBody>
                    <a:bodyPr/>
                    <a:lstStyle/>
                    <a:p>
                      <a:pPr>
                        <a:buNone/>
                      </a:pPr>
                      <a:r>
                        <a:rPr lang="en-GB" b="1"/>
                        <a:t>Database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Best For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1080868285"/>
                  </a:ext>
                </a:extLst>
              </a:tr>
              <a:tr h="416387">
                <a:tc>
                  <a:txBody>
                    <a:bodyPr/>
                    <a:lstStyle/>
                    <a:p>
                      <a:pPr>
                        <a:buNone/>
                      </a:pPr>
                      <a:r>
                        <a:rPr lang="en-GB" dirty="0"/>
                        <a:t>IEEE Xplore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Cybersecurity technologies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08732716"/>
                  </a:ext>
                </a:extLst>
              </a:tr>
              <a:tr h="416387">
                <a:tc>
                  <a:txBody>
                    <a:bodyPr/>
                    <a:lstStyle/>
                    <a:p>
                      <a:pPr>
                        <a:buNone/>
                      </a:pPr>
                      <a:r>
                        <a:rPr lang="en-GB"/>
                        <a:t>ACM Digital Library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Computer Science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56471392"/>
                  </a:ext>
                </a:extLst>
              </a:tr>
              <a:tr h="416387">
                <a:tc>
                  <a:txBody>
                    <a:bodyPr/>
                    <a:lstStyle/>
                    <a:p>
                      <a:pPr>
                        <a:buNone/>
                      </a:pPr>
                      <a:r>
                        <a:rPr lang="en-GB"/>
                        <a:t>SpringerLink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Research papers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42127098"/>
                  </a:ext>
                </a:extLst>
              </a:tr>
              <a:tr h="416387">
                <a:tc>
                  <a:txBody>
                    <a:bodyPr/>
                    <a:lstStyle/>
                    <a:p>
                      <a:pPr>
                        <a:buNone/>
                      </a:pPr>
                      <a:r>
                        <a:rPr lang="en-GB"/>
                        <a:t>ScienceDirect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Review articles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97771944"/>
                  </a:ext>
                </a:extLst>
              </a:tr>
              <a:tr h="416387">
                <a:tc>
                  <a:txBody>
                    <a:bodyPr/>
                    <a:lstStyle/>
                    <a:p>
                      <a:pPr>
                        <a:buNone/>
                      </a:pPr>
                      <a:r>
                        <a:rPr lang="en-GB"/>
                        <a:t>Google Scholar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General searching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4252673"/>
                  </a:ext>
                </a:extLst>
              </a:tr>
              <a:tr h="416387">
                <a:tc>
                  <a:txBody>
                    <a:bodyPr/>
                    <a:lstStyle/>
                    <a:p>
                      <a:pPr>
                        <a:buNone/>
                      </a:pPr>
                      <a:r>
                        <a:rPr lang="en-GB"/>
                        <a:t>NCSC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UK guidance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971388"/>
                  </a:ext>
                </a:extLst>
              </a:tr>
              <a:tr h="416387">
                <a:tc>
                  <a:txBody>
                    <a:bodyPr/>
                    <a:lstStyle/>
                    <a:p>
                      <a:pPr>
                        <a:buNone/>
                      </a:pPr>
                      <a:r>
                        <a:rPr lang="en-GB"/>
                        <a:t>NIST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Security frameworks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40533028"/>
                  </a:ext>
                </a:extLst>
              </a:tr>
              <a:tr h="416387">
                <a:tc>
                  <a:txBody>
                    <a:bodyPr/>
                    <a:lstStyle/>
                    <a:p>
                      <a:pPr>
                        <a:buNone/>
                      </a:pPr>
                      <a:r>
                        <a:rPr lang="en-GB"/>
                        <a:t>ENISA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EU cybersecurity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50370719"/>
                  </a:ext>
                </a:extLst>
              </a:tr>
              <a:tr h="416387">
                <a:tc>
                  <a:txBody>
                    <a:bodyPr/>
                    <a:lstStyle/>
                    <a:p>
                      <a:pPr>
                        <a:buNone/>
                      </a:pPr>
                      <a:r>
                        <a:rPr lang="en-GB"/>
                        <a:t>ISO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International standards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99106634"/>
                  </a:ext>
                </a:extLst>
              </a:tr>
              <a:tr h="416387">
                <a:tc>
                  <a:txBody>
                    <a:bodyPr/>
                    <a:lstStyle/>
                    <a:p>
                      <a:pPr>
                        <a:buNone/>
                      </a:pPr>
                      <a:r>
                        <a:rPr lang="en-GB"/>
                        <a:t>ICO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Data protection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91209098"/>
                  </a:ext>
                </a:extLst>
              </a:tr>
            </a:tbl>
          </a:graphicData>
        </a:graphic>
      </p:graphicFrame>
      <p:graphicFrame>
        <p:nvGraphicFramePr>
          <p:cNvPr id="5" name="Table 4">
            <a:extLst>
              <a:ext uri="{FF2B5EF4-FFF2-40B4-BE49-F238E27FC236}">
                <a16:creationId xmlns:a16="http://schemas.microsoft.com/office/drawing/2014/main" id="{A810968B-D178-F119-20F7-5860573A8D53}"/>
              </a:ext>
            </a:extLst>
          </p:cNvPr>
          <p:cNvGraphicFramePr>
            <a:graphicFrameLocks noGrp="1"/>
          </p:cNvGraphicFramePr>
          <p:nvPr>
            <p:extLst>
              <p:ext uri="{D42A27DB-BD31-4B8C-83A1-F6EECF244321}">
                <p14:modId xmlns:p14="http://schemas.microsoft.com/office/powerpoint/2010/main" val="3482794859"/>
              </p:ext>
            </p:extLst>
          </p:nvPr>
        </p:nvGraphicFramePr>
        <p:xfrm>
          <a:off x="0" y="4670612"/>
          <a:ext cx="9067800" cy="2194560"/>
        </p:xfrm>
        <a:graphic>
          <a:graphicData uri="http://schemas.openxmlformats.org/drawingml/2006/table">
            <a:tbl>
              <a:tblPr/>
              <a:tblGrid>
                <a:gridCol w="1143000">
                  <a:extLst>
                    <a:ext uri="{9D8B030D-6E8A-4147-A177-3AD203B41FA5}">
                      <a16:colId xmlns:a16="http://schemas.microsoft.com/office/drawing/2014/main" val="4015193960"/>
                    </a:ext>
                  </a:extLst>
                </a:gridCol>
                <a:gridCol w="3124200">
                  <a:extLst>
                    <a:ext uri="{9D8B030D-6E8A-4147-A177-3AD203B41FA5}">
                      <a16:colId xmlns:a16="http://schemas.microsoft.com/office/drawing/2014/main" val="1365230775"/>
                    </a:ext>
                  </a:extLst>
                </a:gridCol>
                <a:gridCol w="4800600">
                  <a:extLst>
                    <a:ext uri="{9D8B030D-6E8A-4147-A177-3AD203B41FA5}">
                      <a16:colId xmlns:a16="http://schemas.microsoft.com/office/drawing/2014/main" val="2765003433"/>
                    </a:ext>
                  </a:extLst>
                </a:gridCol>
              </a:tblGrid>
              <a:tr h="0">
                <a:tc>
                  <a:txBody>
                    <a:bodyPr/>
                    <a:lstStyle/>
                    <a:p>
                      <a:pPr>
                        <a:buNone/>
                      </a:pPr>
                      <a:r>
                        <a:rPr lang="en-GB" b="1" dirty="0"/>
                        <a:t>Operator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a:t>Example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Purpose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1287510219"/>
                  </a:ext>
                </a:extLst>
              </a:tr>
              <a:tr h="0">
                <a:tc>
                  <a:txBody>
                    <a:bodyPr/>
                    <a:lstStyle/>
                    <a:p>
                      <a:pPr>
                        <a:buNone/>
                      </a:pPr>
                      <a:r>
                        <a:rPr lang="en-GB"/>
                        <a:t>AND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Zero Trust AND Cloud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Narrows results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254839"/>
                  </a:ext>
                </a:extLst>
              </a:tr>
              <a:tr h="0">
                <a:tc>
                  <a:txBody>
                    <a:bodyPr/>
                    <a:lstStyle/>
                    <a:p>
                      <a:pPr>
                        <a:buNone/>
                      </a:pPr>
                      <a:r>
                        <a:rPr lang="en-GB"/>
                        <a:t>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AI OR Artificial Intelligence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Broadens results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46963424"/>
                  </a:ext>
                </a:extLst>
              </a:tr>
              <a:tr h="0">
                <a:tc>
                  <a:txBody>
                    <a:bodyPr/>
                    <a:lstStyle/>
                    <a:p>
                      <a:pPr>
                        <a:buNone/>
                      </a:pPr>
                      <a:r>
                        <a:rPr lang="en-GB"/>
                        <a:t>NOT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Cloud Security NOT Healthcare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Excludes unwanted topics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77897102"/>
                  </a:ext>
                </a:extLst>
              </a:tr>
              <a:tr h="0">
                <a:tc>
                  <a:txBody>
                    <a:bodyPr/>
                    <a:lstStyle/>
                    <a:p>
                      <a:pPr>
                        <a:buNone/>
                      </a:pPr>
                      <a:r>
                        <a:rPr lang="en-GB"/>
                        <a:t>"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"Zero Trust Architecture"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Searches for the exact phrase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89032609"/>
                  </a:ext>
                </a:extLst>
              </a:tr>
              <a:tr h="0">
                <a:tc>
                  <a:txBody>
                    <a:bodyPr/>
                    <a:lstStyle/>
                    <a:p>
                      <a:pPr>
                        <a:buNone/>
                      </a:pPr>
                      <a:r>
                        <a:rPr lang="en-GB"/>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a:t>Govern*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dirty="0"/>
                        <a:t>Finds governance, governing, governed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23238357"/>
                  </a:ext>
                </a:extLst>
              </a:tr>
            </a:tbl>
          </a:graphicData>
        </a:graphic>
      </p:graphicFrame>
      <p:sp>
        <p:nvSpPr>
          <p:cNvPr id="9" name="TextBox 8">
            <a:extLst>
              <a:ext uri="{FF2B5EF4-FFF2-40B4-BE49-F238E27FC236}">
                <a16:creationId xmlns:a16="http://schemas.microsoft.com/office/drawing/2014/main" id="{24156869-3F61-F3E4-8B75-975C907F8ED9}"/>
              </a:ext>
            </a:extLst>
          </p:cNvPr>
          <p:cNvSpPr txBox="1"/>
          <p:nvPr/>
        </p:nvSpPr>
        <p:spPr>
          <a:xfrm>
            <a:off x="152400" y="1371600"/>
            <a:ext cx="3200400" cy="2308324"/>
          </a:xfrm>
          <a:prstGeom prst="rect">
            <a:avLst/>
          </a:prstGeom>
          <a:noFill/>
          <a:ln>
            <a:solidFill>
              <a:schemeClr val="tx1"/>
            </a:solidFill>
          </a:ln>
        </p:spPr>
        <p:txBody>
          <a:bodyPr wrap="square">
            <a:spAutoFit/>
          </a:bodyPr>
          <a:lstStyle/>
          <a:p>
            <a:r>
              <a:rPr lang="en-GB" b="1" dirty="0"/>
              <a:t>Search Example:</a:t>
            </a:r>
          </a:p>
          <a:p>
            <a:r>
              <a:rPr lang="en-GB" sz="2000" dirty="0"/>
              <a:t>"Zero Trust Architecture" AND </a:t>
            </a:r>
          </a:p>
          <a:p>
            <a:r>
              <a:rPr lang="en-GB" sz="2000" dirty="0"/>
              <a:t>Implementation </a:t>
            </a:r>
          </a:p>
          <a:p>
            <a:r>
              <a:rPr lang="en-GB" sz="2000" dirty="0"/>
              <a:t>AND </a:t>
            </a:r>
          </a:p>
          <a:p>
            <a:r>
              <a:rPr lang="en-GB" sz="2000" dirty="0"/>
              <a:t>Financial Services </a:t>
            </a:r>
          </a:p>
          <a:p>
            <a:r>
              <a:rPr lang="en-GB" sz="2000" dirty="0"/>
              <a:t>AND 2022..2026</a:t>
            </a:r>
          </a:p>
        </p:txBody>
      </p:sp>
    </p:spTree>
    <p:extLst>
      <p:ext uri="{BB962C8B-B14F-4D97-AF65-F5344CB8AC3E}">
        <p14:creationId xmlns:p14="http://schemas.microsoft.com/office/powerpoint/2010/main" val="3873922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A0CD7-E125-0D94-63A2-C6AAD6D0EDF8}"/>
              </a:ext>
            </a:extLst>
          </p:cNvPr>
          <p:cNvSpPr>
            <a:spLocks noGrp="1"/>
          </p:cNvSpPr>
          <p:nvPr>
            <p:ph type="title"/>
          </p:nvPr>
        </p:nvSpPr>
        <p:spPr>
          <a:xfrm>
            <a:off x="45720" y="27709"/>
            <a:ext cx="9052560" cy="505691"/>
          </a:xfrm>
        </p:spPr>
        <p:txBody>
          <a:bodyPr>
            <a:normAutofit fontScale="90000"/>
          </a:bodyPr>
          <a:lstStyle/>
          <a:p>
            <a:r>
              <a:rPr lang="en-GB" b="1" dirty="0"/>
              <a:t>How Many Sources Should You Use?</a:t>
            </a:r>
          </a:p>
        </p:txBody>
      </p:sp>
      <p:sp>
        <p:nvSpPr>
          <p:cNvPr id="3" name="Content Placeholder 2">
            <a:extLst>
              <a:ext uri="{FF2B5EF4-FFF2-40B4-BE49-F238E27FC236}">
                <a16:creationId xmlns:a16="http://schemas.microsoft.com/office/drawing/2014/main" id="{1FEE0534-95AF-EED5-3C55-76C059D5A233}"/>
              </a:ext>
            </a:extLst>
          </p:cNvPr>
          <p:cNvSpPr>
            <a:spLocks noGrp="1"/>
          </p:cNvSpPr>
          <p:nvPr>
            <p:ph idx="1"/>
          </p:nvPr>
        </p:nvSpPr>
        <p:spPr>
          <a:xfrm>
            <a:off x="77096" y="685800"/>
            <a:ext cx="9021184" cy="1416069"/>
          </a:xfrm>
        </p:spPr>
        <p:txBody>
          <a:bodyPr/>
          <a:lstStyle/>
          <a:p>
            <a:pPr marL="0" indent="0" algn="just">
              <a:buNone/>
            </a:pPr>
            <a:r>
              <a:rPr lang="en-GB" dirty="0"/>
              <a:t>The assignment does not specify an exact number, but quality matters more than quantity.</a:t>
            </a:r>
          </a:p>
          <a:p>
            <a:pPr marL="0" indent="0" algn="just">
              <a:buNone/>
            </a:pPr>
            <a:r>
              <a:rPr lang="en-GB" b="1" dirty="0"/>
              <a:t>Suggested Target:</a:t>
            </a:r>
          </a:p>
        </p:txBody>
      </p:sp>
      <p:graphicFrame>
        <p:nvGraphicFramePr>
          <p:cNvPr id="4" name="Table 3">
            <a:extLst>
              <a:ext uri="{FF2B5EF4-FFF2-40B4-BE49-F238E27FC236}">
                <a16:creationId xmlns:a16="http://schemas.microsoft.com/office/drawing/2014/main" id="{F4DD317B-B61A-01D4-63F6-A5F086F4EDD5}"/>
              </a:ext>
            </a:extLst>
          </p:cNvPr>
          <p:cNvGraphicFramePr>
            <a:graphicFrameLocks noGrp="1"/>
          </p:cNvGraphicFramePr>
          <p:nvPr>
            <p:extLst>
              <p:ext uri="{D42A27DB-BD31-4B8C-83A1-F6EECF244321}">
                <p14:modId xmlns:p14="http://schemas.microsoft.com/office/powerpoint/2010/main" val="1741579649"/>
              </p:ext>
            </p:extLst>
          </p:nvPr>
        </p:nvGraphicFramePr>
        <p:xfrm>
          <a:off x="2895600" y="2226124"/>
          <a:ext cx="4799704" cy="2926080"/>
        </p:xfrm>
        <a:graphic>
          <a:graphicData uri="http://schemas.openxmlformats.org/drawingml/2006/table">
            <a:tbl>
              <a:tblPr/>
              <a:tblGrid>
                <a:gridCol w="2589904">
                  <a:extLst>
                    <a:ext uri="{9D8B030D-6E8A-4147-A177-3AD203B41FA5}">
                      <a16:colId xmlns:a16="http://schemas.microsoft.com/office/drawing/2014/main" val="258506651"/>
                    </a:ext>
                  </a:extLst>
                </a:gridCol>
                <a:gridCol w="2209800">
                  <a:extLst>
                    <a:ext uri="{9D8B030D-6E8A-4147-A177-3AD203B41FA5}">
                      <a16:colId xmlns:a16="http://schemas.microsoft.com/office/drawing/2014/main" val="2586192623"/>
                    </a:ext>
                  </a:extLst>
                </a:gridCol>
              </a:tblGrid>
              <a:tr h="0">
                <a:tc>
                  <a:txBody>
                    <a:bodyPr/>
                    <a:lstStyle/>
                    <a:p>
                      <a:pPr>
                        <a:buNone/>
                      </a:pPr>
                      <a:r>
                        <a:rPr lang="en-GB" b="1"/>
                        <a:t>Source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lgn="r">
                        <a:buNone/>
                      </a:pPr>
                      <a:r>
                        <a:rPr lang="en-GB" b="1" dirty="0"/>
                        <a:t>Suggested Number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1165528892"/>
                  </a:ext>
                </a:extLst>
              </a:tr>
              <a:tr h="0">
                <a:tc>
                  <a:txBody>
                    <a:bodyPr/>
                    <a:lstStyle/>
                    <a:p>
                      <a:pPr>
                        <a:buNone/>
                      </a:pPr>
                      <a:r>
                        <a:rPr lang="en-GB"/>
                        <a:t>Peer-reviewed journals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dirty="0"/>
                        <a:t>12–18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04147177"/>
                  </a:ext>
                </a:extLst>
              </a:tr>
              <a:tr h="0">
                <a:tc>
                  <a:txBody>
                    <a:bodyPr/>
                    <a:lstStyle/>
                    <a:p>
                      <a:pPr>
                        <a:buNone/>
                      </a:pPr>
                      <a:r>
                        <a:rPr lang="en-GB"/>
                        <a:t>Conference papers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2–5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21496329"/>
                  </a:ext>
                </a:extLst>
              </a:tr>
              <a:tr h="0">
                <a:tc>
                  <a:txBody>
                    <a:bodyPr/>
                    <a:lstStyle/>
                    <a:p>
                      <a:pPr>
                        <a:buNone/>
                      </a:pPr>
                      <a:r>
                        <a:rPr lang="en-GB"/>
                        <a:t>Government guidance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3–5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19079776"/>
                  </a:ext>
                </a:extLst>
              </a:tr>
              <a:tr h="0">
                <a:tc>
                  <a:txBody>
                    <a:bodyPr/>
                    <a:lstStyle/>
                    <a:p>
                      <a:pPr>
                        <a:buNone/>
                      </a:pPr>
                      <a:r>
                        <a:rPr lang="en-GB" dirty="0"/>
                        <a:t>Standards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2–4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05809009"/>
                  </a:ext>
                </a:extLst>
              </a:tr>
              <a:tr h="0">
                <a:tc>
                  <a:txBody>
                    <a:bodyPr/>
                    <a:lstStyle/>
                    <a:p>
                      <a:pPr>
                        <a:buNone/>
                      </a:pPr>
                      <a:r>
                        <a:rPr lang="en-GB"/>
                        <a:t>Industry reports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3–5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20056278"/>
                  </a:ext>
                </a:extLst>
              </a:tr>
              <a:tr h="0">
                <a:tc>
                  <a:txBody>
                    <a:bodyPr/>
                    <a:lstStyle/>
                    <a:p>
                      <a:pPr>
                        <a:buNone/>
                      </a:pPr>
                      <a:r>
                        <a:rPr lang="en-GB"/>
                        <a:t>Books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a:t>1–2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4531208"/>
                  </a:ext>
                </a:extLst>
              </a:tr>
              <a:tr h="0">
                <a:tc>
                  <a:txBody>
                    <a:bodyPr/>
                    <a:lstStyle/>
                    <a:p>
                      <a:pPr>
                        <a:buNone/>
                      </a:pPr>
                      <a:r>
                        <a:rPr lang="en-GB" b="1"/>
                        <a:t>Approximate Total</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GB" b="1" dirty="0"/>
                        <a:t>25–35</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99722311"/>
                  </a:ext>
                </a:extLst>
              </a:tr>
            </a:tbl>
          </a:graphicData>
        </a:graphic>
      </p:graphicFrame>
    </p:spTree>
    <p:extLst>
      <p:ext uri="{BB962C8B-B14F-4D97-AF65-F5344CB8AC3E}">
        <p14:creationId xmlns:p14="http://schemas.microsoft.com/office/powerpoint/2010/main" val="4252668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0F779-271C-4BE9-9520-2DB20E4E3BBA}"/>
              </a:ext>
            </a:extLst>
          </p:cNvPr>
          <p:cNvSpPr>
            <a:spLocks noGrp="1"/>
          </p:cNvSpPr>
          <p:nvPr>
            <p:ph type="title"/>
          </p:nvPr>
        </p:nvSpPr>
        <p:spPr>
          <a:xfrm>
            <a:off x="45720" y="27709"/>
            <a:ext cx="9052560" cy="810491"/>
          </a:xfrm>
        </p:spPr>
        <p:txBody>
          <a:bodyPr/>
          <a:lstStyle/>
          <a:p>
            <a:r>
              <a:rPr lang="en-GB" dirty="0"/>
              <a:t>Understanding Academic Writing</a:t>
            </a:r>
          </a:p>
        </p:txBody>
      </p:sp>
      <p:sp>
        <p:nvSpPr>
          <p:cNvPr id="3" name="Content Placeholder 2">
            <a:extLst>
              <a:ext uri="{FF2B5EF4-FFF2-40B4-BE49-F238E27FC236}">
                <a16:creationId xmlns:a16="http://schemas.microsoft.com/office/drawing/2014/main" id="{78410EF8-2CC0-D1CB-8A0C-F2F0D212553B}"/>
              </a:ext>
            </a:extLst>
          </p:cNvPr>
          <p:cNvSpPr>
            <a:spLocks noGrp="1"/>
          </p:cNvSpPr>
          <p:nvPr>
            <p:ph idx="1"/>
          </p:nvPr>
        </p:nvSpPr>
        <p:spPr>
          <a:xfrm>
            <a:off x="118110" y="838200"/>
            <a:ext cx="8907780" cy="3581400"/>
          </a:xfrm>
        </p:spPr>
        <p:txBody>
          <a:bodyPr>
            <a:normAutofit fontScale="70000" lnSpcReduction="20000"/>
          </a:bodyPr>
          <a:lstStyle/>
          <a:p>
            <a:pPr marL="0" indent="0" algn="just">
              <a:buNone/>
            </a:pPr>
            <a:r>
              <a:rPr lang="en-GB" dirty="0"/>
              <a:t>Academic writing is a </a:t>
            </a:r>
            <a:r>
              <a:rPr lang="en-GB" b="1" dirty="0"/>
              <a:t>formal, evidence-based and structured method of communicating ideas</a:t>
            </a:r>
            <a:r>
              <a:rPr lang="en-GB" dirty="0"/>
              <a:t>. It is used in universities to demonstrate knowledge, critical thinking, analysis and the ability to apply evidence to support arguments.</a:t>
            </a:r>
          </a:p>
          <a:p>
            <a:pPr marL="0" indent="0">
              <a:buNone/>
            </a:pPr>
            <a:endParaRPr lang="en-GB" dirty="0"/>
          </a:p>
          <a:p>
            <a:pPr marL="0" indent="0">
              <a:buNone/>
            </a:pPr>
            <a:r>
              <a:rPr lang="en-GB" dirty="0"/>
              <a:t>Strong academic writing demonstrates that you can:</a:t>
            </a:r>
          </a:p>
          <a:p>
            <a:pPr lvl="1"/>
            <a:r>
              <a:rPr lang="en-GB" dirty="0"/>
              <a:t>Research complex topics. </a:t>
            </a:r>
          </a:p>
          <a:p>
            <a:pPr lvl="1"/>
            <a:r>
              <a:rPr lang="en-GB" dirty="0"/>
              <a:t>Analyse information. </a:t>
            </a:r>
          </a:p>
          <a:p>
            <a:pPr lvl="1"/>
            <a:r>
              <a:rPr lang="en-GB" dirty="0"/>
              <a:t>Solve problems. </a:t>
            </a:r>
          </a:p>
          <a:p>
            <a:pPr lvl="1"/>
            <a:r>
              <a:rPr lang="en-GB" dirty="0"/>
              <a:t>Justify decisions. </a:t>
            </a:r>
          </a:p>
          <a:p>
            <a:pPr lvl="1"/>
            <a:r>
              <a:rPr lang="en-GB" dirty="0"/>
              <a:t>Communicate professionally. </a:t>
            </a:r>
          </a:p>
          <a:p>
            <a:pPr lvl="1"/>
            <a:r>
              <a:rPr lang="en-GB" dirty="0"/>
              <a:t>Support recommendations with evidence. </a:t>
            </a:r>
          </a:p>
          <a:p>
            <a:pPr marL="0" indent="0" algn="just">
              <a:buNone/>
            </a:pPr>
            <a:r>
              <a:rPr lang="en-GB" dirty="0"/>
              <a:t>These are transferable skills valued in cybersecurity, consulting, governance and leadership roles.</a:t>
            </a:r>
          </a:p>
          <a:p>
            <a:pPr marL="0" indent="0" algn="just">
              <a:buNone/>
            </a:pPr>
            <a:endParaRPr lang="en-GB" dirty="0"/>
          </a:p>
        </p:txBody>
      </p:sp>
      <p:graphicFrame>
        <p:nvGraphicFramePr>
          <p:cNvPr id="4" name="Table 3">
            <a:extLst>
              <a:ext uri="{FF2B5EF4-FFF2-40B4-BE49-F238E27FC236}">
                <a16:creationId xmlns:a16="http://schemas.microsoft.com/office/drawing/2014/main" id="{8CDDF178-C0FC-29E9-054A-AAEAA0E42304}"/>
              </a:ext>
            </a:extLst>
          </p:cNvPr>
          <p:cNvGraphicFramePr>
            <a:graphicFrameLocks noGrp="1"/>
          </p:cNvGraphicFramePr>
          <p:nvPr>
            <p:extLst>
              <p:ext uri="{D42A27DB-BD31-4B8C-83A1-F6EECF244321}">
                <p14:modId xmlns:p14="http://schemas.microsoft.com/office/powerpoint/2010/main" val="2189989370"/>
              </p:ext>
            </p:extLst>
          </p:nvPr>
        </p:nvGraphicFramePr>
        <p:xfrm>
          <a:off x="45720" y="4267200"/>
          <a:ext cx="8907780" cy="2363092"/>
        </p:xfrm>
        <a:graphic>
          <a:graphicData uri="http://schemas.openxmlformats.org/drawingml/2006/table">
            <a:tbl>
              <a:tblPr/>
              <a:tblGrid>
                <a:gridCol w="2186688">
                  <a:extLst>
                    <a:ext uri="{9D8B030D-6E8A-4147-A177-3AD203B41FA5}">
                      <a16:colId xmlns:a16="http://schemas.microsoft.com/office/drawing/2014/main" val="3250362853"/>
                    </a:ext>
                  </a:extLst>
                </a:gridCol>
                <a:gridCol w="6721092">
                  <a:extLst>
                    <a:ext uri="{9D8B030D-6E8A-4147-A177-3AD203B41FA5}">
                      <a16:colId xmlns:a16="http://schemas.microsoft.com/office/drawing/2014/main" val="3565644550"/>
                    </a:ext>
                  </a:extLst>
                </a:gridCol>
              </a:tblGrid>
              <a:tr h="320766">
                <a:tc>
                  <a:txBody>
                    <a:bodyPr/>
                    <a:lstStyle/>
                    <a:p>
                      <a:pPr>
                        <a:buNone/>
                      </a:pPr>
                      <a:r>
                        <a:rPr lang="en-GB" sz="1800" b="1"/>
                        <a:t>Everyday Writing</a:t>
                      </a:r>
                    </a:p>
                  </a:txBody>
                  <a:tcPr marL="91103" marR="91103" marT="45552" marB="4555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sz="1800" b="1" dirty="0"/>
                        <a:t>Academic Writing</a:t>
                      </a:r>
                    </a:p>
                  </a:txBody>
                  <a:tcPr marL="91103" marR="91103" marT="45552" marB="4555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2041795578"/>
                  </a:ext>
                </a:extLst>
              </a:tr>
              <a:tr h="698750">
                <a:tc>
                  <a:txBody>
                    <a:bodyPr/>
                    <a:lstStyle/>
                    <a:p>
                      <a:pPr>
                        <a:buNone/>
                      </a:pPr>
                      <a:r>
                        <a:rPr lang="en-GB" sz="1400" dirty="0"/>
                        <a:t>"Hackers are getting smarter every day."</a:t>
                      </a:r>
                    </a:p>
                  </a:txBody>
                  <a:tcPr marL="91103" marR="91103" marT="45552" marB="4555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400" dirty="0"/>
                        <a:t>"Cyber attackers continue to adopt increasingly sophisticated techniques, requiring organisations to implement adaptive security controls supported by continuous monitoring."</a:t>
                      </a:r>
                    </a:p>
                  </a:txBody>
                  <a:tcPr marL="91103" marR="91103" marT="45552" marB="4555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45959927"/>
                  </a:ext>
                </a:extLst>
              </a:tr>
              <a:tr h="567734">
                <a:tc>
                  <a:txBody>
                    <a:bodyPr/>
                    <a:lstStyle/>
                    <a:p>
                      <a:pPr>
                        <a:buNone/>
                      </a:pPr>
                      <a:r>
                        <a:rPr lang="en-GB" sz="1400"/>
                        <a:t>"Passwords are bad."</a:t>
                      </a:r>
                    </a:p>
                  </a:txBody>
                  <a:tcPr marL="91103" marR="91103" marT="45552" marB="4555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400" dirty="0"/>
                        <a:t>"Weak password management significantly increases the likelihood of unauthorised access and remains a common contributing factor in cybersecurity incidents."</a:t>
                      </a:r>
                    </a:p>
                  </a:txBody>
                  <a:tcPr marL="91103" marR="91103" marT="45552" marB="4555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554159477"/>
                  </a:ext>
                </a:extLst>
              </a:tr>
              <a:tr h="698750">
                <a:tc>
                  <a:txBody>
                    <a:bodyPr/>
                    <a:lstStyle/>
                    <a:p>
                      <a:pPr>
                        <a:buNone/>
                      </a:pPr>
                      <a:r>
                        <a:rPr lang="en-GB" sz="1400" dirty="0"/>
                        <a:t>"Companies should use AI because it's better."</a:t>
                      </a:r>
                    </a:p>
                  </a:txBody>
                  <a:tcPr marL="91103" marR="91103" marT="45552" marB="4555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400" dirty="0"/>
                        <a:t>"Artificial Intelligence can improve threat detection and incident response; however, its effectiveness depends on data quality, governance and appropriate human oversight."</a:t>
                      </a:r>
                    </a:p>
                  </a:txBody>
                  <a:tcPr marL="91103" marR="91103" marT="45552" marB="4555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18489829"/>
                  </a:ext>
                </a:extLst>
              </a:tr>
            </a:tbl>
          </a:graphicData>
        </a:graphic>
      </p:graphicFrame>
    </p:spTree>
    <p:extLst>
      <p:ext uri="{BB962C8B-B14F-4D97-AF65-F5344CB8AC3E}">
        <p14:creationId xmlns:p14="http://schemas.microsoft.com/office/powerpoint/2010/main" val="3513458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079D49-02FE-E1E9-8EC7-5B85DEC765A4}"/>
              </a:ext>
            </a:extLst>
          </p:cNvPr>
          <p:cNvSpPr>
            <a:spLocks noGrp="1"/>
          </p:cNvSpPr>
          <p:nvPr>
            <p:ph idx="1"/>
          </p:nvPr>
        </p:nvSpPr>
        <p:spPr>
          <a:xfrm>
            <a:off x="-7172" y="76200"/>
            <a:ext cx="8763000" cy="1066800"/>
          </a:xfrm>
        </p:spPr>
        <p:txBody>
          <a:bodyPr/>
          <a:lstStyle/>
          <a:p>
            <a:pPr marL="0" indent="0">
              <a:buNone/>
            </a:pPr>
            <a:r>
              <a:rPr lang="en-GB" b="1" dirty="0"/>
              <a:t>Academic writing should be objective.</a:t>
            </a:r>
          </a:p>
          <a:p>
            <a:pPr marL="0" indent="0">
              <a:buNone/>
            </a:pPr>
            <a:r>
              <a:rPr lang="en-GB" dirty="0"/>
              <a:t>Here are some examples:</a:t>
            </a:r>
          </a:p>
        </p:txBody>
      </p:sp>
      <p:sp>
        <p:nvSpPr>
          <p:cNvPr id="5" name="TextBox 4">
            <a:extLst>
              <a:ext uri="{FF2B5EF4-FFF2-40B4-BE49-F238E27FC236}">
                <a16:creationId xmlns:a16="http://schemas.microsoft.com/office/drawing/2014/main" id="{70136FDD-F677-A649-7013-78F679331E97}"/>
              </a:ext>
            </a:extLst>
          </p:cNvPr>
          <p:cNvSpPr txBox="1"/>
          <p:nvPr/>
        </p:nvSpPr>
        <p:spPr>
          <a:xfrm>
            <a:off x="18826" y="1110727"/>
            <a:ext cx="8839200" cy="1754326"/>
          </a:xfrm>
          <a:prstGeom prst="rect">
            <a:avLst/>
          </a:prstGeom>
          <a:noFill/>
        </p:spPr>
        <p:txBody>
          <a:bodyPr wrap="square">
            <a:spAutoFit/>
          </a:bodyPr>
          <a:lstStyle/>
          <a:p>
            <a:pPr algn="just">
              <a:buNone/>
            </a:pPr>
            <a:r>
              <a:rPr lang="en-GB" sz="1800" b="1" dirty="0"/>
              <a:t>Subjective</a:t>
            </a:r>
          </a:p>
          <a:p>
            <a:pPr algn="just">
              <a:buNone/>
            </a:pPr>
            <a:r>
              <a:rPr lang="en-GB" sz="1800" dirty="0"/>
              <a:t>I believe Zero Trust is the best security model.</a:t>
            </a:r>
          </a:p>
          <a:p>
            <a:pPr algn="just">
              <a:buNone/>
            </a:pPr>
            <a:r>
              <a:rPr lang="en-GB" sz="1800" b="1" dirty="0"/>
              <a:t>Objective</a:t>
            </a:r>
          </a:p>
          <a:p>
            <a:pPr algn="just">
              <a:buNone/>
            </a:pPr>
            <a:r>
              <a:rPr lang="en-GB" sz="1800" dirty="0"/>
              <a:t>Research indicates that Zero Trust Architecture can strengthen access control by removing implicit trust and enforcing continuous verification. However, implementation challenges such as complexity and cost should also be considered.</a:t>
            </a:r>
          </a:p>
        </p:txBody>
      </p:sp>
      <p:sp>
        <p:nvSpPr>
          <p:cNvPr id="7" name="TextBox 6">
            <a:extLst>
              <a:ext uri="{FF2B5EF4-FFF2-40B4-BE49-F238E27FC236}">
                <a16:creationId xmlns:a16="http://schemas.microsoft.com/office/drawing/2014/main" id="{7CA33DA2-A2B9-78CC-717C-663EB5F3427D}"/>
              </a:ext>
            </a:extLst>
          </p:cNvPr>
          <p:cNvSpPr txBox="1"/>
          <p:nvPr/>
        </p:nvSpPr>
        <p:spPr>
          <a:xfrm>
            <a:off x="81579" y="3200400"/>
            <a:ext cx="9073179" cy="1754326"/>
          </a:xfrm>
          <a:prstGeom prst="rect">
            <a:avLst/>
          </a:prstGeom>
          <a:noFill/>
        </p:spPr>
        <p:txBody>
          <a:bodyPr wrap="square">
            <a:spAutoFit/>
          </a:bodyPr>
          <a:lstStyle/>
          <a:p>
            <a:pPr>
              <a:buNone/>
            </a:pPr>
            <a:r>
              <a:rPr lang="en-GB" sz="1800" b="1" dirty="0"/>
              <a:t>Weak</a:t>
            </a:r>
          </a:p>
          <a:p>
            <a:pPr>
              <a:buNone/>
            </a:pPr>
            <a:r>
              <a:rPr lang="en-GB" sz="1800" dirty="0"/>
              <a:t>Cloud security is important.</a:t>
            </a:r>
          </a:p>
          <a:p>
            <a:pPr>
              <a:buNone/>
            </a:pPr>
            <a:r>
              <a:rPr lang="en-GB" sz="1800" b="1" dirty="0"/>
              <a:t>Better</a:t>
            </a:r>
          </a:p>
          <a:p>
            <a:pPr algn="just">
              <a:buNone/>
            </a:pPr>
            <a:r>
              <a:rPr lang="en-GB" sz="1800" dirty="0"/>
              <a:t>Cloud security has become increasingly important because organisations continue to migrate critical services to cloud environments, increasing the need for effective identity management, encryption and shared responsibility models [1].</a:t>
            </a:r>
          </a:p>
        </p:txBody>
      </p:sp>
    </p:spTree>
    <p:extLst>
      <p:ext uri="{BB962C8B-B14F-4D97-AF65-F5344CB8AC3E}">
        <p14:creationId xmlns:p14="http://schemas.microsoft.com/office/powerpoint/2010/main" val="910967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AC9F0-959C-462C-C49F-74C964FBB1D0}"/>
              </a:ext>
            </a:extLst>
          </p:cNvPr>
          <p:cNvSpPr>
            <a:spLocks noGrp="1"/>
          </p:cNvSpPr>
          <p:nvPr>
            <p:ph type="title"/>
          </p:nvPr>
        </p:nvSpPr>
        <p:spPr>
          <a:xfrm>
            <a:off x="45720" y="27709"/>
            <a:ext cx="9052560" cy="505691"/>
          </a:xfrm>
        </p:spPr>
        <p:txBody>
          <a:bodyPr>
            <a:normAutofit fontScale="90000"/>
          </a:bodyPr>
          <a:lstStyle/>
          <a:p>
            <a:r>
              <a:rPr lang="en-GB" dirty="0"/>
              <a:t>Critical Thinking</a:t>
            </a:r>
          </a:p>
        </p:txBody>
      </p:sp>
      <p:sp>
        <p:nvSpPr>
          <p:cNvPr id="3" name="Content Placeholder 2">
            <a:extLst>
              <a:ext uri="{FF2B5EF4-FFF2-40B4-BE49-F238E27FC236}">
                <a16:creationId xmlns:a16="http://schemas.microsoft.com/office/drawing/2014/main" id="{F7EB138B-0C01-FEF1-A036-8C25DC2E38D2}"/>
              </a:ext>
            </a:extLst>
          </p:cNvPr>
          <p:cNvSpPr>
            <a:spLocks noGrp="1"/>
          </p:cNvSpPr>
          <p:nvPr>
            <p:ph idx="1"/>
          </p:nvPr>
        </p:nvSpPr>
        <p:spPr>
          <a:xfrm>
            <a:off x="78889" y="470674"/>
            <a:ext cx="8763000" cy="577869"/>
          </a:xfrm>
        </p:spPr>
        <p:txBody>
          <a:bodyPr/>
          <a:lstStyle/>
          <a:p>
            <a:pPr marL="0" indent="0">
              <a:buNone/>
            </a:pPr>
            <a:r>
              <a:rPr lang="en-GB" dirty="0"/>
              <a:t>Critical thinking is more than explaining a topic.</a:t>
            </a:r>
          </a:p>
        </p:txBody>
      </p:sp>
      <p:graphicFrame>
        <p:nvGraphicFramePr>
          <p:cNvPr id="4" name="Table 3">
            <a:extLst>
              <a:ext uri="{FF2B5EF4-FFF2-40B4-BE49-F238E27FC236}">
                <a16:creationId xmlns:a16="http://schemas.microsoft.com/office/drawing/2014/main" id="{78ACAEBC-8BDF-0CA6-9AC3-F36D12547B6A}"/>
              </a:ext>
            </a:extLst>
          </p:cNvPr>
          <p:cNvGraphicFramePr>
            <a:graphicFrameLocks noGrp="1"/>
          </p:cNvGraphicFramePr>
          <p:nvPr>
            <p:extLst>
              <p:ext uri="{D42A27DB-BD31-4B8C-83A1-F6EECF244321}">
                <p14:modId xmlns:p14="http://schemas.microsoft.com/office/powerpoint/2010/main" val="2956745574"/>
              </p:ext>
            </p:extLst>
          </p:nvPr>
        </p:nvGraphicFramePr>
        <p:xfrm>
          <a:off x="190500" y="978291"/>
          <a:ext cx="8763000" cy="2103120"/>
        </p:xfrm>
        <a:graphic>
          <a:graphicData uri="http://schemas.openxmlformats.org/drawingml/2006/table">
            <a:tbl>
              <a:tblPr/>
              <a:tblGrid>
                <a:gridCol w="2781300">
                  <a:extLst>
                    <a:ext uri="{9D8B030D-6E8A-4147-A177-3AD203B41FA5}">
                      <a16:colId xmlns:a16="http://schemas.microsoft.com/office/drawing/2014/main" val="59663526"/>
                    </a:ext>
                  </a:extLst>
                </a:gridCol>
                <a:gridCol w="5981700">
                  <a:extLst>
                    <a:ext uri="{9D8B030D-6E8A-4147-A177-3AD203B41FA5}">
                      <a16:colId xmlns:a16="http://schemas.microsoft.com/office/drawing/2014/main" val="245791894"/>
                    </a:ext>
                  </a:extLst>
                </a:gridCol>
              </a:tblGrid>
              <a:tr h="0">
                <a:tc>
                  <a:txBody>
                    <a:bodyPr/>
                    <a:lstStyle/>
                    <a:p>
                      <a:pPr>
                        <a:buNone/>
                      </a:pPr>
                      <a:r>
                        <a:rPr lang="en-GB" b="1"/>
                        <a:t>Level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Example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3742254818"/>
                  </a:ext>
                </a:extLst>
              </a:tr>
              <a:tr h="0">
                <a:tc>
                  <a:txBody>
                    <a:bodyPr/>
                    <a:lstStyle/>
                    <a:p>
                      <a:pPr>
                        <a:buNone/>
                      </a:pPr>
                      <a:r>
                        <a:rPr lang="en-GB" b="1" dirty="0"/>
                        <a:t>Description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Explains what something is.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34051484"/>
                  </a:ext>
                </a:extLst>
              </a:tr>
              <a:tr h="0">
                <a:tc>
                  <a:txBody>
                    <a:bodyPr/>
                    <a:lstStyle/>
                    <a:p>
                      <a:pPr>
                        <a:buNone/>
                      </a:pPr>
                      <a:r>
                        <a:rPr lang="en-GB" b="1"/>
                        <a:t>Analysis</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Explains how and why it works.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75376928"/>
                  </a:ext>
                </a:extLst>
              </a:tr>
              <a:tr h="0">
                <a:tc>
                  <a:txBody>
                    <a:bodyPr/>
                    <a:lstStyle/>
                    <a:p>
                      <a:pPr>
                        <a:buNone/>
                      </a:pPr>
                      <a:r>
                        <a:rPr lang="en-GB" b="1"/>
                        <a:t>Evaluation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Discusses strengths and weaknesses.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36621522"/>
                  </a:ext>
                </a:extLst>
              </a:tr>
              <a:tr h="0">
                <a:tc>
                  <a:txBody>
                    <a:bodyPr/>
                    <a:lstStyle/>
                    <a:p>
                      <a:pPr>
                        <a:buNone/>
                      </a:pPr>
                      <a:r>
                        <a:rPr lang="en-GB" b="1"/>
                        <a:t>Critical Evaluation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Compares evidence, identifies limitations and justifies conclusions.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27230692"/>
                  </a:ext>
                </a:extLst>
              </a:tr>
            </a:tbl>
          </a:graphicData>
        </a:graphic>
      </p:graphicFrame>
      <p:sp>
        <p:nvSpPr>
          <p:cNvPr id="6" name="TextBox 5">
            <a:extLst>
              <a:ext uri="{FF2B5EF4-FFF2-40B4-BE49-F238E27FC236}">
                <a16:creationId xmlns:a16="http://schemas.microsoft.com/office/drawing/2014/main" id="{F5B8ED8A-34D4-F991-D2A8-3C2DE5E0E2D5}"/>
              </a:ext>
            </a:extLst>
          </p:cNvPr>
          <p:cNvSpPr txBox="1"/>
          <p:nvPr/>
        </p:nvSpPr>
        <p:spPr>
          <a:xfrm>
            <a:off x="0" y="3200400"/>
            <a:ext cx="9052560" cy="3539430"/>
          </a:xfrm>
          <a:prstGeom prst="rect">
            <a:avLst/>
          </a:prstGeom>
          <a:solidFill>
            <a:schemeClr val="bg1"/>
          </a:solidFill>
        </p:spPr>
        <p:txBody>
          <a:bodyPr wrap="square">
            <a:spAutoFit/>
          </a:bodyPr>
          <a:lstStyle/>
          <a:p>
            <a:pPr algn="just">
              <a:buNone/>
            </a:pPr>
            <a:r>
              <a:rPr lang="en-GB" sz="1800" b="1" dirty="0"/>
              <a:t>Example:</a:t>
            </a:r>
          </a:p>
          <a:p>
            <a:pPr algn="just">
              <a:buNone/>
            </a:pPr>
            <a:r>
              <a:rPr lang="en-GB" sz="1600" b="1" dirty="0"/>
              <a:t>Description</a:t>
            </a:r>
            <a:endParaRPr lang="en-GB" sz="1600" dirty="0"/>
          </a:p>
          <a:p>
            <a:pPr algn="just">
              <a:buNone/>
            </a:pPr>
            <a:r>
              <a:rPr lang="en-GB" sz="1600" dirty="0"/>
              <a:t>Multi-factor authentication requires users to provide more than one method of authentication.</a:t>
            </a:r>
          </a:p>
          <a:p>
            <a:pPr algn="just">
              <a:buNone/>
            </a:pPr>
            <a:r>
              <a:rPr lang="en-GB" sz="1600" b="1" dirty="0"/>
              <a:t>Analysis</a:t>
            </a:r>
            <a:endParaRPr lang="en-GB" sz="1600" dirty="0"/>
          </a:p>
          <a:p>
            <a:pPr algn="just">
              <a:buNone/>
            </a:pPr>
            <a:r>
              <a:rPr lang="en-GB" sz="1600" dirty="0"/>
              <a:t>Multi-factor authentication reduces the risk of unauthorised access by requiring multiple forms of verification.</a:t>
            </a:r>
          </a:p>
          <a:p>
            <a:pPr algn="just">
              <a:buNone/>
            </a:pPr>
            <a:r>
              <a:rPr lang="en-GB" sz="1600" b="1" dirty="0"/>
              <a:t>Evaluation</a:t>
            </a:r>
            <a:endParaRPr lang="en-GB" sz="1600" dirty="0"/>
          </a:p>
          <a:p>
            <a:pPr algn="just">
              <a:buNone/>
            </a:pPr>
            <a:r>
              <a:rPr lang="en-GB" sz="1600" dirty="0"/>
              <a:t>While multi-factor authentication significantly improves security, it may introduce usability challenges and increased support costs.</a:t>
            </a:r>
          </a:p>
          <a:p>
            <a:pPr algn="just">
              <a:buNone/>
            </a:pPr>
            <a:r>
              <a:rPr lang="en-GB" sz="1600" b="1" dirty="0"/>
              <a:t>Critical Evaluation</a:t>
            </a:r>
            <a:endParaRPr lang="en-GB" sz="1600" dirty="0"/>
          </a:p>
          <a:p>
            <a:pPr algn="just">
              <a:buNone/>
            </a:pPr>
            <a:r>
              <a:rPr lang="en-GB" sz="1600" dirty="0"/>
              <a:t>Although multi-factor authentication is recognised as an effective security control, recent studies suggest that phishing-resistant authentication methods provide stronger protection than SMS-based authentication. Therefore, organisations should select authentication methods based on risk, user requirements and regulatory obligations.</a:t>
            </a:r>
          </a:p>
        </p:txBody>
      </p:sp>
    </p:spTree>
    <p:extLst>
      <p:ext uri="{BB962C8B-B14F-4D97-AF65-F5344CB8AC3E}">
        <p14:creationId xmlns:p14="http://schemas.microsoft.com/office/powerpoint/2010/main" val="827277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BACFE3-077E-CFB8-BC79-6946D7FD9DAA}"/>
              </a:ext>
            </a:extLst>
          </p:cNvPr>
          <p:cNvSpPr>
            <a:spLocks noGrp="1"/>
          </p:cNvSpPr>
          <p:nvPr>
            <p:ph idx="1"/>
          </p:nvPr>
        </p:nvSpPr>
        <p:spPr>
          <a:xfrm>
            <a:off x="0" y="304800"/>
            <a:ext cx="6172200" cy="797124"/>
          </a:xfrm>
        </p:spPr>
        <p:txBody>
          <a:bodyPr>
            <a:normAutofit fontScale="92500" lnSpcReduction="20000"/>
          </a:bodyPr>
          <a:lstStyle/>
          <a:p>
            <a:pPr marL="0" indent="0">
              <a:buNone/>
            </a:pPr>
            <a:r>
              <a:rPr lang="en-GB" b="1" dirty="0"/>
              <a:t>Common Academic Writing Mistakes</a:t>
            </a:r>
          </a:p>
          <a:p>
            <a:pPr marL="0" indent="0">
              <a:buNone/>
            </a:pPr>
            <a:r>
              <a:rPr lang="en-GB" dirty="0"/>
              <a:t>Avoid:</a:t>
            </a:r>
          </a:p>
          <a:p>
            <a:pPr marL="0" indent="0">
              <a:buNone/>
            </a:pPr>
            <a:endParaRPr lang="en-GB" dirty="0"/>
          </a:p>
        </p:txBody>
      </p:sp>
      <p:sp>
        <p:nvSpPr>
          <p:cNvPr id="5" name="TextBox 4">
            <a:extLst>
              <a:ext uri="{FF2B5EF4-FFF2-40B4-BE49-F238E27FC236}">
                <a16:creationId xmlns:a16="http://schemas.microsoft.com/office/drawing/2014/main" id="{C32B6102-345C-0DC6-67DF-84BA1B5D6FFF}"/>
              </a:ext>
            </a:extLst>
          </p:cNvPr>
          <p:cNvSpPr txBox="1"/>
          <p:nvPr/>
        </p:nvSpPr>
        <p:spPr>
          <a:xfrm>
            <a:off x="4876800" y="1256260"/>
            <a:ext cx="4191000" cy="1631216"/>
          </a:xfrm>
          <a:prstGeom prst="rect">
            <a:avLst/>
          </a:prstGeom>
          <a:noFill/>
        </p:spPr>
        <p:txBody>
          <a:bodyPr wrap="square">
            <a:spAutoFit/>
          </a:bodyPr>
          <a:lstStyle/>
          <a:p>
            <a:pPr>
              <a:buNone/>
            </a:pPr>
            <a:r>
              <a:rPr lang="en-GB" sz="2000" dirty="0"/>
              <a:t>❌ Copying text from sources.</a:t>
            </a:r>
          </a:p>
          <a:p>
            <a:pPr>
              <a:buNone/>
            </a:pPr>
            <a:r>
              <a:rPr lang="en-GB" sz="2000" dirty="0"/>
              <a:t>❌ Weak conclusions.</a:t>
            </a:r>
          </a:p>
          <a:p>
            <a:pPr>
              <a:buNone/>
            </a:pPr>
            <a:r>
              <a:rPr lang="en-GB" sz="2000" dirty="0"/>
              <a:t>❌ Poor grammar and spelling.</a:t>
            </a:r>
          </a:p>
          <a:p>
            <a:pPr>
              <a:buNone/>
            </a:pPr>
            <a:r>
              <a:rPr lang="en-GB" sz="2000" dirty="0"/>
              <a:t>❌ Inconsistent terminology.</a:t>
            </a:r>
          </a:p>
          <a:p>
            <a:pPr>
              <a:buNone/>
            </a:pPr>
            <a:r>
              <a:rPr lang="en-GB" sz="2000" dirty="0"/>
              <a:t>❌ Failing to reference evidence.</a:t>
            </a:r>
          </a:p>
        </p:txBody>
      </p:sp>
      <p:sp>
        <p:nvSpPr>
          <p:cNvPr id="7" name="TextBox 6">
            <a:extLst>
              <a:ext uri="{FF2B5EF4-FFF2-40B4-BE49-F238E27FC236}">
                <a16:creationId xmlns:a16="http://schemas.microsoft.com/office/drawing/2014/main" id="{AC7392F0-E382-A523-A1F6-EF8A3E25B016}"/>
              </a:ext>
            </a:extLst>
          </p:cNvPr>
          <p:cNvSpPr txBox="1"/>
          <p:nvPr/>
        </p:nvSpPr>
        <p:spPr>
          <a:xfrm>
            <a:off x="0" y="1102372"/>
            <a:ext cx="4876800" cy="1938992"/>
          </a:xfrm>
          <a:prstGeom prst="rect">
            <a:avLst/>
          </a:prstGeom>
          <a:noFill/>
        </p:spPr>
        <p:txBody>
          <a:bodyPr wrap="square">
            <a:spAutoFit/>
          </a:bodyPr>
          <a:lstStyle/>
          <a:p>
            <a:pPr marL="0" lvl="1"/>
            <a:r>
              <a:rPr lang="en-GB" sz="2000" dirty="0"/>
              <a:t>❌ Writing as you speak.</a:t>
            </a:r>
          </a:p>
          <a:p>
            <a:pPr marL="0" lvl="1"/>
            <a:r>
              <a:rPr lang="en-GB" sz="2000" dirty="0"/>
              <a:t>❌ Using unsupported opinions.</a:t>
            </a:r>
          </a:p>
          <a:p>
            <a:pPr marL="0" lvl="1"/>
            <a:r>
              <a:rPr lang="en-GB" sz="2000" dirty="0"/>
              <a:t>❌ Long paragraphs with multiple unrelated ideas.</a:t>
            </a:r>
          </a:p>
          <a:p>
            <a:pPr marL="0" lvl="1"/>
            <a:r>
              <a:rPr lang="en-GB" sz="2000" dirty="0"/>
              <a:t>❌ Repeating the same point.</a:t>
            </a:r>
          </a:p>
          <a:p>
            <a:pPr marL="0" lvl="1"/>
            <a:r>
              <a:rPr lang="en-GB" sz="2000" dirty="0"/>
              <a:t>❌ Using outdated information.</a:t>
            </a:r>
          </a:p>
        </p:txBody>
      </p:sp>
      <p:sp>
        <p:nvSpPr>
          <p:cNvPr id="9" name="TextBox 8">
            <a:extLst>
              <a:ext uri="{FF2B5EF4-FFF2-40B4-BE49-F238E27FC236}">
                <a16:creationId xmlns:a16="http://schemas.microsoft.com/office/drawing/2014/main" id="{4649956D-1D07-DE88-E631-9EFACC2110BC}"/>
              </a:ext>
            </a:extLst>
          </p:cNvPr>
          <p:cNvSpPr txBox="1"/>
          <p:nvPr/>
        </p:nvSpPr>
        <p:spPr>
          <a:xfrm>
            <a:off x="76200" y="3231952"/>
            <a:ext cx="8991600" cy="3293209"/>
          </a:xfrm>
          <a:prstGeom prst="rect">
            <a:avLst/>
          </a:prstGeom>
          <a:solidFill>
            <a:schemeClr val="bg1"/>
          </a:solidFill>
        </p:spPr>
        <p:txBody>
          <a:bodyPr wrap="square">
            <a:spAutoFit/>
          </a:bodyPr>
          <a:lstStyle/>
          <a:p>
            <a:pPr>
              <a:buNone/>
            </a:pPr>
            <a:r>
              <a:rPr lang="en-GB" sz="1600" b="1" dirty="0"/>
              <a:t>Practical Exercise</a:t>
            </a:r>
          </a:p>
          <a:p>
            <a:pPr>
              <a:buNone/>
            </a:pPr>
            <a:r>
              <a:rPr lang="en-GB" sz="1600" dirty="0"/>
              <a:t>Rewrite the following paragraph in an academic style.</a:t>
            </a:r>
          </a:p>
          <a:p>
            <a:pPr>
              <a:buNone/>
            </a:pPr>
            <a:endParaRPr lang="en-GB" sz="1600" b="1" dirty="0"/>
          </a:p>
          <a:p>
            <a:pPr>
              <a:buNone/>
            </a:pPr>
            <a:r>
              <a:rPr lang="en-GB" sz="1600" b="1" dirty="0"/>
              <a:t>Original</a:t>
            </a:r>
          </a:p>
          <a:p>
            <a:pPr>
              <a:buNone/>
            </a:pPr>
            <a:r>
              <a:rPr lang="en-GB" sz="1600" dirty="0"/>
              <a:t>Hackers attack companies all the time. Organisations need better security because lots of attacks happen nowadays. AI is good because it can stop attacks quickly.</a:t>
            </a:r>
          </a:p>
          <a:p>
            <a:pPr>
              <a:buNone/>
            </a:pPr>
            <a:br>
              <a:rPr lang="en-GB" sz="1600" dirty="0"/>
            </a:br>
            <a:r>
              <a:rPr lang="en-GB" sz="1600" b="1" dirty="0"/>
              <a:t>Example Answer</a:t>
            </a:r>
          </a:p>
          <a:p>
            <a:pPr>
              <a:buNone/>
            </a:pPr>
            <a:r>
              <a:rPr lang="en-GB" sz="1600" dirty="0"/>
              <a:t>Cyber attacks continue to pose a significant risk to organisations across all sectors. Consequently, organisations should implement layered security controls supported by continuous monitoring and effective governance. Artificial Intelligence can enhance threat detection and response capabilities; however, its effectiveness depends upon appropriate governance, high-quality data and human oversight.</a:t>
            </a:r>
          </a:p>
        </p:txBody>
      </p:sp>
    </p:spTree>
    <p:extLst>
      <p:ext uri="{BB962C8B-B14F-4D97-AF65-F5344CB8AC3E}">
        <p14:creationId xmlns:p14="http://schemas.microsoft.com/office/powerpoint/2010/main" val="2910858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7CD58-90B5-D9E2-CB5B-240B69025080}"/>
              </a:ext>
            </a:extLst>
          </p:cNvPr>
          <p:cNvSpPr>
            <a:spLocks noGrp="1"/>
          </p:cNvSpPr>
          <p:nvPr>
            <p:ph type="title"/>
          </p:nvPr>
        </p:nvSpPr>
        <p:spPr>
          <a:xfrm>
            <a:off x="45720" y="27709"/>
            <a:ext cx="9052560" cy="505691"/>
          </a:xfrm>
        </p:spPr>
        <p:txBody>
          <a:bodyPr>
            <a:normAutofit fontScale="90000"/>
          </a:bodyPr>
          <a:lstStyle/>
          <a:p>
            <a:r>
              <a:rPr lang="en-GB" dirty="0"/>
              <a:t>Writing an Effective Abstract</a:t>
            </a:r>
          </a:p>
        </p:txBody>
      </p:sp>
      <p:sp>
        <p:nvSpPr>
          <p:cNvPr id="3" name="Content Placeholder 2">
            <a:extLst>
              <a:ext uri="{FF2B5EF4-FFF2-40B4-BE49-F238E27FC236}">
                <a16:creationId xmlns:a16="http://schemas.microsoft.com/office/drawing/2014/main" id="{EF799A1D-02DC-4DE3-8094-16E940215450}"/>
              </a:ext>
            </a:extLst>
          </p:cNvPr>
          <p:cNvSpPr>
            <a:spLocks noGrp="1"/>
          </p:cNvSpPr>
          <p:nvPr>
            <p:ph idx="1"/>
          </p:nvPr>
        </p:nvSpPr>
        <p:spPr>
          <a:xfrm>
            <a:off x="190500" y="592840"/>
            <a:ext cx="8763000" cy="3140960"/>
          </a:xfrm>
        </p:spPr>
        <p:txBody>
          <a:bodyPr>
            <a:normAutofit fontScale="77500" lnSpcReduction="20000"/>
          </a:bodyPr>
          <a:lstStyle/>
          <a:p>
            <a:pPr marL="0" indent="0" algn="just">
              <a:buNone/>
            </a:pPr>
            <a:r>
              <a:rPr lang="en-GB" dirty="0"/>
              <a:t>An </a:t>
            </a:r>
            <a:r>
              <a:rPr lang="en-GB" b="1" dirty="0"/>
              <a:t>abstract</a:t>
            </a:r>
            <a:r>
              <a:rPr lang="en-GB" dirty="0"/>
              <a:t> is a concise summary of the entire report.</a:t>
            </a:r>
          </a:p>
          <a:p>
            <a:pPr marL="0" indent="0" algn="just">
              <a:buNone/>
            </a:pPr>
            <a:r>
              <a:rPr lang="en-GB" dirty="0"/>
              <a:t>It enables the reader to quickly understand:</a:t>
            </a:r>
          </a:p>
          <a:p>
            <a:pPr lvl="1" algn="just"/>
            <a:r>
              <a:rPr lang="en-GB" dirty="0"/>
              <a:t>What the report investigated. </a:t>
            </a:r>
          </a:p>
          <a:p>
            <a:pPr lvl="1" algn="just"/>
            <a:r>
              <a:rPr lang="en-GB" dirty="0"/>
              <a:t>Why the topic is important. </a:t>
            </a:r>
          </a:p>
          <a:p>
            <a:pPr lvl="1" algn="just"/>
            <a:r>
              <a:rPr lang="en-GB" dirty="0"/>
              <a:t>How the research was conducted. </a:t>
            </a:r>
          </a:p>
          <a:p>
            <a:pPr lvl="1" algn="just"/>
            <a:r>
              <a:rPr lang="en-GB" dirty="0"/>
              <a:t>What the main findings were. </a:t>
            </a:r>
          </a:p>
          <a:p>
            <a:pPr lvl="1" algn="just"/>
            <a:r>
              <a:rPr lang="en-GB" dirty="0"/>
              <a:t>What conclusions were reached. </a:t>
            </a:r>
          </a:p>
          <a:p>
            <a:pPr algn="just"/>
            <a:r>
              <a:rPr lang="en-GB" dirty="0"/>
              <a:t>Think of the abstract as the </a:t>
            </a:r>
            <a:r>
              <a:rPr lang="en-GB" b="1" dirty="0"/>
              <a:t>shop window</a:t>
            </a:r>
            <a:r>
              <a:rPr lang="en-GB" dirty="0"/>
              <a:t> of your report.</a:t>
            </a:r>
          </a:p>
          <a:p>
            <a:pPr algn="just"/>
            <a:r>
              <a:rPr lang="en-GB" dirty="0"/>
              <a:t>If it is well written, the reader immediately understands the purpose and value of your work.</a:t>
            </a:r>
          </a:p>
          <a:p>
            <a:endParaRPr lang="en-GB" dirty="0"/>
          </a:p>
        </p:txBody>
      </p:sp>
      <p:graphicFrame>
        <p:nvGraphicFramePr>
          <p:cNvPr id="4" name="Table 3">
            <a:extLst>
              <a:ext uri="{FF2B5EF4-FFF2-40B4-BE49-F238E27FC236}">
                <a16:creationId xmlns:a16="http://schemas.microsoft.com/office/drawing/2014/main" id="{847669F5-603E-8598-1505-C4A480DD1EE2}"/>
              </a:ext>
            </a:extLst>
          </p:cNvPr>
          <p:cNvGraphicFramePr>
            <a:graphicFrameLocks noGrp="1"/>
          </p:cNvGraphicFramePr>
          <p:nvPr>
            <p:extLst>
              <p:ext uri="{D42A27DB-BD31-4B8C-83A1-F6EECF244321}">
                <p14:modId xmlns:p14="http://schemas.microsoft.com/office/powerpoint/2010/main" val="1743610210"/>
              </p:ext>
            </p:extLst>
          </p:nvPr>
        </p:nvGraphicFramePr>
        <p:xfrm>
          <a:off x="3512820" y="3505200"/>
          <a:ext cx="5440680" cy="2194560"/>
        </p:xfrm>
        <a:graphic>
          <a:graphicData uri="http://schemas.openxmlformats.org/drawingml/2006/table">
            <a:tbl>
              <a:tblPr/>
              <a:tblGrid>
                <a:gridCol w="1828800">
                  <a:extLst>
                    <a:ext uri="{9D8B030D-6E8A-4147-A177-3AD203B41FA5}">
                      <a16:colId xmlns:a16="http://schemas.microsoft.com/office/drawing/2014/main" val="4070054951"/>
                    </a:ext>
                  </a:extLst>
                </a:gridCol>
                <a:gridCol w="3611880">
                  <a:extLst>
                    <a:ext uri="{9D8B030D-6E8A-4147-A177-3AD203B41FA5}">
                      <a16:colId xmlns:a16="http://schemas.microsoft.com/office/drawing/2014/main" val="2671611824"/>
                    </a:ext>
                  </a:extLst>
                </a:gridCol>
              </a:tblGrid>
              <a:tr h="0">
                <a:tc>
                  <a:txBody>
                    <a:bodyPr/>
                    <a:lstStyle/>
                    <a:p>
                      <a:pPr>
                        <a:buNone/>
                      </a:pPr>
                      <a:r>
                        <a:rPr lang="en-GB" b="1" dirty="0"/>
                        <a:t>Question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What to Include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37354256"/>
                  </a:ext>
                </a:extLst>
              </a:tr>
              <a:tr h="0">
                <a:tc>
                  <a:txBody>
                    <a:bodyPr/>
                    <a:lstStyle/>
                    <a:p>
                      <a:pPr>
                        <a:buNone/>
                      </a:pPr>
                      <a:r>
                        <a:rPr lang="en-GB"/>
                        <a:t>What?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What is the report about?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04224804"/>
                  </a:ext>
                </a:extLst>
              </a:tr>
              <a:tr h="0">
                <a:tc>
                  <a:txBody>
                    <a:bodyPr/>
                    <a:lstStyle/>
                    <a:p>
                      <a:pPr>
                        <a:buNone/>
                      </a:pPr>
                      <a:r>
                        <a:rPr lang="en-GB"/>
                        <a:t>Why?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Why is the topic important?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57674291"/>
                  </a:ext>
                </a:extLst>
              </a:tr>
              <a:tr h="0">
                <a:tc>
                  <a:txBody>
                    <a:bodyPr/>
                    <a:lstStyle/>
                    <a:p>
                      <a:pPr>
                        <a:buNone/>
                      </a:pPr>
                      <a:r>
                        <a:rPr lang="en-GB"/>
                        <a:t>How?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How was the research conducted?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28162512"/>
                  </a:ext>
                </a:extLst>
              </a:tr>
              <a:tr h="0">
                <a:tc>
                  <a:txBody>
                    <a:bodyPr/>
                    <a:lstStyle/>
                    <a:p>
                      <a:pPr>
                        <a:buNone/>
                      </a:pPr>
                      <a:r>
                        <a:rPr lang="en-GB"/>
                        <a:t>What was found?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Main findings.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31807219"/>
                  </a:ext>
                </a:extLst>
              </a:tr>
              <a:tr h="0">
                <a:tc>
                  <a:txBody>
                    <a:bodyPr/>
                    <a:lstStyle/>
                    <a:p>
                      <a:pPr>
                        <a:buNone/>
                      </a:pPr>
                      <a:r>
                        <a:rPr lang="en-GB"/>
                        <a:t>So what?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Overall conclusion and significance.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5460685"/>
                  </a:ext>
                </a:extLst>
              </a:tr>
            </a:tbl>
          </a:graphicData>
        </a:graphic>
      </p:graphicFrame>
      <p:sp>
        <p:nvSpPr>
          <p:cNvPr id="6" name="TextBox 5">
            <a:extLst>
              <a:ext uri="{FF2B5EF4-FFF2-40B4-BE49-F238E27FC236}">
                <a16:creationId xmlns:a16="http://schemas.microsoft.com/office/drawing/2014/main" id="{42179729-1061-099C-DC4D-30ABDC5DC4FE}"/>
              </a:ext>
            </a:extLst>
          </p:cNvPr>
          <p:cNvSpPr txBox="1"/>
          <p:nvPr/>
        </p:nvSpPr>
        <p:spPr>
          <a:xfrm>
            <a:off x="304800" y="4279314"/>
            <a:ext cx="2849880" cy="646331"/>
          </a:xfrm>
          <a:prstGeom prst="rect">
            <a:avLst/>
          </a:prstGeom>
          <a:noFill/>
        </p:spPr>
        <p:txBody>
          <a:bodyPr wrap="square">
            <a:spAutoFit/>
          </a:bodyPr>
          <a:lstStyle/>
          <a:p>
            <a:pPr algn="just"/>
            <a:r>
              <a:rPr lang="en-GB" sz="1800" dirty="0"/>
              <a:t>A high-quality abstract answers five questions </a:t>
            </a:r>
            <a:r>
              <a:rPr lang="en-GB" sz="1800" dirty="0">
                <a:sym typeface="Wingdings" panose="05000000000000000000" pitchFamily="2" charset="2"/>
              </a:rPr>
              <a:t></a:t>
            </a:r>
            <a:endParaRPr lang="en-GB" sz="1800" dirty="0"/>
          </a:p>
        </p:txBody>
      </p:sp>
    </p:spTree>
    <p:extLst>
      <p:ext uri="{BB962C8B-B14F-4D97-AF65-F5344CB8AC3E}">
        <p14:creationId xmlns:p14="http://schemas.microsoft.com/office/powerpoint/2010/main" val="1511465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038EA3-075B-4217-6AC5-618DD6BE30D1}"/>
              </a:ext>
            </a:extLst>
          </p:cNvPr>
          <p:cNvSpPr>
            <a:spLocks noGrp="1"/>
          </p:cNvSpPr>
          <p:nvPr>
            <p:ph idx="1"/>
          </p:nvPr>
        </p:nvSpPr>
        <p:spPr>
          <a:xfrm>
            <a:off x="76200" y="152400"/>
            <a:ext cx="8763000" cy="1600200"/>
          </a:xfrm>
        </p:spPr>
        <p:txBody>
          <a:bodyPr/>
          <a:lstStyle/>
          <a:p>
            <a:r>
              <a:rPr lang="en-GB" dirty="0"/>
              <a:t>Abstract should be approximately </a:t>
            </a:r>
            <a:r>
              <a:rPr lang="en-GB" b="1" dirty="0"/>
              <a:t>150–250 words</a:t>
            </a:r>
            <a:r>
              <a:rPr lang="en-GB" dirty="0"/>
              <a:t>.</a:t>
            </a:r>
          </a:p>
          <a:p>
            <a:r>
              <a:rPr lang="en-GB" dirty="0"/>
              <a:t>Short enough to be concise.</a:t>
            </a:r>
          </a:p>
          <a:p>
            <a:r>
              <a:rPr lang="en-GB" dirty="0"/>
              <a:t>Long enough to communicate the research effectively.</a:t>
            </a:r>
          </a:p>
          <a:p>
            <a:pPr marL="0" indent="0">
              <a:buNone/>
            </a:pPr>
            <a:endParaRPr lang="en-GB" dirty="0"/>
          </a:p>
        </p:txBody>
      </p:sp>
      <p:sp>
        <p:nvSpPr>
          <p:cNvPr id="5" name="TextBox 4">
            <a:extLst>
              <a:ext uri="{FF2B5EF4-FFF2-40B4-BE49-F238E27FC236}">
                <a16:creationId xmlns:a16="http://schemas.microsoft.com/office/drawing/2014/main" id="{C85BF68D-E278-9123-DBD3-10DB0BD3EECE}"/>
              </a:ext>
            </a:extLst>
          </p:cNvPr>
          <p:cNvSpPr txBox="1"/>
          <p:nvPr/>
        </p:nvSpPr>
        <p:spPr>
          <a:xfrm>
            <a:off x="88751" y="1600200"/>
            <a:ext cx="3873649" cy="3046988"/>
          </a:xfrm>
          <a:prstGeom prst="rect">
            <a:avLst/>
          </a:prstGeom>
          <a:noFill/>
          <a:ln>
            <a:solidFill>
              <a:schemeClr val="tx1"/>
            </a:solidFill>
          </a:ln>
        </p:spPr>
        <p:txBody>
          <a:bodyPr wrap="square">
            <a:spAutoFit/>
          </a:bodyPr>
          <a:lstStyle/>
          <a:p>
            <a:pPr>
              <a:buNone/>
            </a:pPr>
            <a:r>
              <a:rPr lang="en-GB" sz="1600" b="1" dirty="0"/>
              <a:t>What Should NOT Be Included?</a:t>
            </a:r>
          </a:p>
          <a:p>
            <a:pPr>
              <a:buNone/>
            </a:pPr>
            <a:r>
              <a:rPr lang="en-GB" sz="1600" dirty="0"/>
              <a:t>Do </a:t>
            </a:r>
            <a:r>
              <a:rPr lang="en-GB" sz="1600" b="1" dirty="0"/>
              <a:t>not</a:t>
            </a:r>
            <a:r>
              <a:rPr lang="en-GB" sz="1600" dirty="0"/>
              <a:t> include:</a:t>
            </a:r>
          </a:p>
          <a:p>
            <a:pPr>
              <a:buNone/>
            </a:pPr>
            <a:r>
              <a:rPr lang="en-GB" sz="1600" dirty="0"/>
              <a:t>❌ References</a:t>
            </a:r>
          </a:p>
          <a:p>
            <a:pPr>
              <a:buNone/>
            </a:pPr>
            <a:r>
              <a:rPr lang="en-GB" sz="1600" dirty="0"/>
              <a:t>❌ Citations</a:t>
            </a:r>
          </a:p>
          <a:p>
            <a:pPr>
              <a:buNone/>
            </a:pPr>
            <a:r>
              <a:rPr lang="en-GB" sz="1600" dirty="0"/>
              <a:t>❌ Figures</a:t>
            </a:r>
          </a:p>
          <a:p>
            <a:pPr>
              <a:buNone/>
            </a:pPr>
            <a:r>
              <a:rPr lang="en-GB" sz="1600" dirty="0"/>
              <a:t>❌ Tables</a:t>
            </a:r>
          </a:p>
          <a:p>
            <a:pPr>
              <a:buNone/>
            </a:pPr>
            <a:r>
              <a:rPr lang="en-GB" sz="1600" dirty="0"/>
              <a:t>❌ Detailed statistics</a:t>
            </a:r>
          </a:p>
          <a:p>
            <a:pPr>
              <a:buNone/>
            </a:pPr>
            <a:r>
              <a:rPr lang="en-GB" sz="1600" dirty="0"/>
              <a:t>❌ Long explanations</a:t>
            </a:r>
          </a:p>
          <a:p>
            <a:pPr>
              <a:buNone/>
            </a:pPr>
            <a:r>
              <a:rPr lang="en-GB" sz="1600" dirty="0"/>
              <a:t>❌ New information</a:t>
            </a:r>
          </a:p>
          <a:p>
            <a:pPr>
              <a:buNone/>
            </a:pPr>
            <a:r>
              <a:rPr lang="en-GB" sz="1600" dirty="0"/>
              <a:t>❌ Bullet points</a:t>
            </a:r>
          </a:p>
          <a:p>
            <a:pPr>
              <a:buNone/>
            </a:pPr>
            <a:r>
              <a:rPr lang="en-GB" sz="1600" dirty="0"/>
              <a:t>Everything in the abstract should already appear in the report.</a:t>
            </a:r>
          </a:p>
        </p:txBody>
      </p:sp>
      <p:sp>
        <p:nvSpPr>
          <p:cNvPr id="7" name="TextBox 6">
            <a:extLst>
              <a:ext uri="{FF2B5EF4-FFF2-40B4-BE49-F238E27FC236}">
                <a16:creationId xmlns:a16="http://schemas.microsoft.com/office/drawing/2014/main" id="{652337C3-EF04-7C39-38C2-CF6F586A42A8}"/>
              </a:ext>
            </a:extLst>
          </p:cNvPr>
          <p:cNvSpPr txBox="1"/>
          <p:nvPr/>
        </p:nvSpPr>
        <p:spPr>
          <a:xfrm>
            <a:off x="4109422" y="1600200"/>
            <a:ext cx="4582756" cy="2308324"/>
          </a:xfrm>
          <a:prstGeom prst="rect">
            <a:avLst/>
          </a:prstGeom>
          <a:noFill/>
        </p:spPr>
        <p:txBody>
          <a:bodyPr wrap="square">
            <a:spAutoFit/>
          </a:bodyPr>
          <a:lstStyle/>
          <a:p>
            <a:pPr>
              <a:buNone/>
            </a:pPr>
            <a:r>
              <a:rPr lang="en-GB" sz="1800" b="1" dirty="0"/>
              <a:t>Weak Abstract</a:t>
            </a:r>
          </a:p>
          <a:p>
            <a:pPr algn="just">
              <a:buNone/>
            </a:pPr>
            <a:r>
              <a:rPr lang="en-GB" sz="1800" dirty="0"/>
              <a:t>This report is about cybersecurity and explains different security concepts. It looks at Zero Trust and cloud security. The report also discusses some recommendations for companies. Finally, it concludes with suggestions for improving security.</a:t>
            </a:r>
          </a:p>
        </p:txBody>
      </p:sp>
      <p:sp>
        <p:nvSpPr>
          <p:cNvPr id="9" name="TextBox 8">
            <a:extLst>
              <a:ext uri="{FF2B5EF4-FFF2-40B4-BE49-F238E27FC236}">
                <a16:creationId xmlns:a16="http://schemas.microsoft.com/office/drawing/2014/main" id="{A083D7A4-92E3-3B06-C8AA-F4EF87771D60}"/>
              </a:ext>
            </a:extLst>
          </p:cNvPr>
          <p:cNvSpPr txBox="1"/>
          <p:nvPr/>
        </p:nvSpPr>
        <p:spPr>
          <a:xfrm>
            <a:off x="5181602" y="3601998"/>
            <a:ext cx="3124198" cy="1754326"/>
          </a:xfrm>
          <a:prstGeom prst="rect">
            <a:avLst/>
          </a:prstGeom>
          <a:noFill/>
        </p:spPr>
        <p:txBody>
          <a:bodyPr wrap="square">
            <a:spAutoFit/>
          </a:bodyPr>
          <a:lstStyle/>
          <a:p>
            <a:pPr>
              <a:buNone/>
            </a:pPr>
            <a:r>
              <a:rPr lang="en-GB" sz="1400" b="1" dirty="0"/>
              <a:t>Why is it Weak?</a:t>
            </a:r>
          </a:p>
          <a:p>
            <a:pPr marL="285750" indent="-285750">
              <a:buFont typeface="Arial" panose="020B0604020202020204" pitchFamily="34" charset="0"/>
              <a:buChar char="•"/>
            </a:pPr>
            <a:r>
              <a:rPr lang="en-GB" sz="1400" dirty="0"/>
              <a:t>Too general. </a:t>
            </a:r>
          </a:p>
          <a:p>
            <a:pPr marL="285750" indent="-285750">
              <a:buFont typeface="Arial" panose="020B0604020202020204" pitchFamily="34" charset="0"/>
              <a:buChar char="•"/>
            </a:pPr>
            <a:r>
              <a:rPr lang="en-GB" sz="1400" dirty="0"/>
              <a:t>No purpose. </a:t>
            </a:r>
          </a:p>
          <a:p>
            <a:pPr marL="285750" indent="-285750">
              <a:buFont typeface="Arial" panose="020B0604020202020204" pitchFamily="34" charset="0"/>
              <a:buChar char="•"/>
            </a:pPr>
            <a:r>
              <a:rPr lang="en-GB" sz="1400" dirty="0"/>
              <a:t>No methodology. </a:t>
            </a:r>
          </a:p>
          <a:p>
            <a:pPr marL="285750" indent="-285750">
              <a:buFont typeface="Arial" panose="020B0604020202020204" pitchFamily="34" charset="0"/>
              <a:buChar char="•"/>
            </a:pPr>
            <a:r>
              <a:rPr lang="en-GB" sz="1400" dirty="0"/>
              <a:t>No findings. </a:t>
            </a:r>
          </a:p>
          <a:p>
            <a:pPr marL="285750" indent="-285750">
              <a:buFont typeface="Arial" panose="020B0604020202020204" pitchFamily="34" charset="0"/>
              <a:buChar char="•"/>
            </a:pPr>
            <a:r>
              <a:rPr lang="en-GB" sz="1400" dirty="0"/>
              <a:t>No conclusions. </a:t>
            </a:r>
          </a:p>
          <a:p>
            <a:pPr marL="285750" indent="-285750">
              <a:buFont typeface="Arial" panose="020B0604020202020204" pitchFamily="34" charset="0"/>
              <a:buChar char="•"/>
            </a:pPr>
            <a:r>
              <a:rPr lang="en-GB" sz="1400" dirty="0"/>
              <a:t>No evidence of critical thinking</a:t>
            </a:r>
            <a:r>
              <a:rPr lang="en-GB" dirty="0"/>
              <a:t>.</a:t>
            </a:r>
          </a:p>
        </p:txBody>
      </p:sp>
    </p:spTree>
    <p:extLst>
      <p:ext uri="{BB962C8B-B14F-4D97-AF65-F5344CB8AC3E}">
        <p14:creationId xmlns:p14="http://schemas.microsoft.com/office/powerpoint/2010/main" val="27785368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1BD036-49C2-6DC0-71C0-EC16A2D84D84}"/>
              </a:ext>
            </a:extLst>
          </p:cNvPr>
          <p:cNvSpPr>
            <a:spLocks noGrp="1"/>
          </p:cNvSpPr>
          <p:nvPr>
            <p:ph idx="1"/>
          </p:nvPr>
        </p:nvSpPr>
        <p:spPr>
          <a:xfrm>
            <a:off x="190500" y="152400"/>
            <a:ext cx="8763000" cy="3016269"/>
          </a:xfrm>
        </p:spPr>
        <p:txBody>
          <a:bodyPr>
            <a:normAutofit/>
          </a:bodyPr>
          <a:lstStyle/>
          <a:p>
            <a:pPr marL="0" indent="0">
              <a:buNone/>
            </a:pPr>
            <a:r>
              <a:rPr lang="en-GB" b="1" dirty="0"/>
              <a:t>Strong Abstract</a:t>
            </a:r>
          </a:p>
          <a:p>
            <a:pPr algn="just"/>
            <a:r>
              <a:rPr lang="en-GB" sz="1400" dirty="0"/>
              <a:t>This report critically evaluates the implementation of Zero Trust Architecture as a modern cybersecurity approach for organisations operating within increasingly complex digital environments. The research draws upon recent peer-reviewed literature, international standards and industry guidance to examine the benefits, limitations and practical challenges associated with Zero Trust implementation. The findings indicate that while Zero Trust significantly strengthens identity verification, access control and resilience against modern cyber threats, successful implementation requires effective governance, organisational commitment and continuous monitoring. These findings inform the development of a professional cybersecurity improvement proposal for Aegis FinTech Innovations Ltd, demonstrating how research evidence can support strategic security decision-making. Overall, the report concludes that Zero Trust represents an effective long-term security strategy when implemented within a structured governance framework.</a:t>
            </a:r>
          </a:p>
          <a:p>
            <a:endParaRPr lang="en-GB" dirty="0"/>
          </a:p>
        </p:txBody>
      </p:sp>
      <p:sp>
        <p:nvSpPr>
          <p:cNvPr id="7" name="TextBox 6">
            <a:extLst>
              <a:ext uri="{FF2B5EF4-FFF2-40B4-BE49-F238E27FC236}">
                <a16:creationId xmlns:a16="http://schemas.microsoft.com/office/drawing/2014/main" id="{ED589FE7-39A2-671A-9B9B-BFEC0D1F0269}"/>
              </a:ext>
            </a:extLst>
          </p:cNvPr>
          <p:cNvSpPr txBox="1"/>
          <p:nvPr/>
        </p:nvSpPr>
        <p:spPr>
          <a:xfrm>
            <a:off x="29808" y="3048000"/>
            <a:ext cx="4191000" cy="2031325"/>
          </a:xfrm>
          <a:prstGeom prst="rect">
            <a:avLst/>
          </a:prstGeom>
          <a:noFill/>
        </p:spPr>
        <p:txBody>
          <a:bodyPr wrap="square">
            <a:spAutoFit/>
          </a:bodyPr>
          <a:lstStyle/>
          <a:p>
            <a:pPr>
              <a:buNone/>
            </a:pPr>
            <a:r>
              <a:rPr lang="en-GB" sz="1800" b="1" dirty="0"/>
              <a:t>Why is it Strong?</a:t>
            </a:r>
          </a:p>
          <a:p>
            <a:pPr>
              <a:buNone/>
            </a:pPr>
            <a:r>
              <a:rPr lang="en-GB" sz="1800" dirty="0"/>
              <a:t>✔ Clearly identifies the topic.</a:t>
            </a:r>
          </a:p>
          <a:p>
            <a:pPr>
              <a:buNone/>
            </a:pPr>
            <a:r>
              <a:rPr lang="en-GB" sz="1800" dirty="0"/>
              <a:t>✔ Explains the purpose.</a:t>
            </a:r>
          </a:p>
          <a:p>
            <a:pPr>
              <a:buNone/>
            </a:pPr>
            <a:r>
              <a:rPr lang="en-GB" sz="1800" dirty="0"/>
              <a:t>✔ Describes the research approach.</a:t>
            </a:r>
          </a:p>
          <a:p>
            <a:pPr>
              <a:buNone/>
            </a:pPr>
            <a:r>
              <a:rPr lang="en-GB" sz="1800" dirty="0"/>
              <a:t>✔ Summarises findings.</a:t>
            </a:r>
          </a:p>
          <a:p>
            <a:pPr>
              <a:buNone/>
            </a:pPr>
            <a:r>
              <a:rPr lang="en-GB" sz="1800" dirty="0"/>
              <a:t>✔ Presents a conclusion.</a:t>
            </a:r>
          </a:p>
          <a:p>
            <a:pPr>
              <a:buNone/>
            </a:pPr>
            <a:r>
              <a:rPr lang="en-GB" sz="1800" dirty="0"/>
              <a:t>✔ Links Task 1 to Task 2.</a:t>
            </a:r>
          </a:p>
        </p:txBody>
      </p:sp>
      <p:sp>
        <p:nvSpPr>
          <p:cNvPr id="9" name="TextBox 8">
            <a:extLst>
              <a:ext uri="{FF2B5EF4-FFF2-40B4-BE49-F238E27FC236}">
                <a16:creationId xmlns:a16="http://schemas.microsoft.com/office/drawing/2014/main" id="{9585CE32-D8A5-26A1-101F-4D1A23EC8169}"/>
              </a:ext>
            </a:extLst>
          </p:cNvPr>
          <p:cNvSpPr txBox="1"/>
          <p:nvPr/>
        </p:nvSpPr>
        <p:spPr>
          <a:xfrm>
            <a:off x="4042523" y="3134794"/>
            <a:ext cx="5083884" cy="3539430"/>
          </a:xfrm>
          <a:prstGeom prst="rect">
            <a:avLst/>
          </a:prstGeom>
          <a:solidFill>
            <a:srgbClr val="D1F3FF"/>
          </a:solidFill>
        </p:spPr>
        <p:txBody>
          <a:bodyPr wrap="square">
            <a:spAutoFit/>
          </a:bodyPr>
          <a:lstStyle/>
          <a:p>
            <a:pPr>
              <a:buNone/>
            </a:pPr>
            <a:r>
              <a:rPr lang="en-GB" sz="1400" b="1" dirty="0"/>
              <a:t>Frequently Asked Questions</a:t>
            </a:r>
          </a:p>
          <a:p>
            <a:pPr>
              <a:buNone/>
            </a:pPr>
            <a:endParaRPr lang="en-GB" sz="1400" b="1" dirty="0"/>
          </a:p>
          <a:p>
            <a:pPr>
              <a:buNone/>
            </a:pPr>
            <a:r>
              <a:rPr lang="en-GB" sz="1400" b="1" dirty="0"/>
              <a:t>Q1. Should I write the abstract first?</a:t>
            </a:r>
          </a:p>
          <a:p>
            <a:pPr lvl="1"/>
            <a:r>
              <a:rPr lang="en-GB" sz="1400" b="1" dirty="0"/>
              <a:t>No.</a:t>
            </a:r>
            <a:r>
              <a:rPr lang="en-GB" sz="1400" dirty="0"/>
              <a:t> Write it after completing the report.</a:t>
            </a:r>
          </a:p>
          <a:p>
            <a:pPr>
              <a:buNone/>
            </a:pPr>
            <a:r>
              <a:rPr lang="en-GB" sz="1400" b="1" dirty="0"/>
              <a:t>Q2. Should I include references?</a:t>
            </a:r>
          </a:p>
          <a:p>
            <a:pPr lvl="1"/>
            <a:r>
              <a:rPr lang="en-GB" sz="1400" b="1" dirty="0"/>
              <a:t>No.</a:t>
            </a:r>
            <a:r>
              <a:rPr lang="en-GB" sz="1400" dirty="0"/>
              <a:t> References belong in the main report.</a:t>
            </a:r>
          </a:p>
          <a:p>
            <a:pPr>
              <a:buNone/>
            </a:pPr>
            <a:r>
              <a:rPr lang="en-GB" sz="1400" b="1" dirty="0"/>
              <a:t>Q3. Should I mention Task 1 and Task 2?</a:t>
            </a:r>
          </a:p>
          <a:p>
            <a:pPr lvl="1" algn="just"/>
            <a:r>
              <a:rPr lang="en-GB" sz="1400" dirty="0"/>
              <a:t>Not explicitly.</a:t>
            </a:r>
          </a:p>
          <a:p>
            <a:pPr lvl="1" algn="just"/>
            <a:r>
              <a:rPr lang="en-GB" sz="1400" dirty="0"/>
              <a:t>Instead, write the abstract so it naturally summarises the integrated report. For example, mention that your research informed a professional implementation proposal rather than referring to "Task 1" and "Task 2".</a:t>
            </a:r>
          </a:p>
          <a:p>
            <a:pPr>
              <a:buNone/>
            </a:pPr>
            <a:r>
              <a:rPr lang="en-GB" sz="1400" b="1" dirty="0"/>
              <a:t>Q4. Can I use bullet points?</a:t>
            </a:r>
          </a:p>
          <a:p>
            <a:pPr lvl="1" algn="just"/>
            <a:r>
              <a:rPr lang="en-GB" sz="1400" b="1" dirty="0"/>
              <a:t>No.</a:t>
            </a:r>
            <a:r>
              <a:rPr lang="en-GB" sz="1400" dirty="0"/>
              <a:t> An abstract should normally be written as a single, well-structured paragraph unless the assignment specifies a structured abstract.</a:t>
            </a:r>
          </a:p>
        </p:txBody>
      </p:sp>
    </p:spTree>
    <p:extLst>
      <p:ext uri="{BB962C8B-B14F-4D97-AF65-F5344CB8AC3E}">
        <p14:creationId xmlns:p14="http://schemas.microsoft.com/office/powerpoint/2010/main" val="1781690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186B01-09A1-55DC-92C7-1F39AD02CC3A}"/>
              </a:ext>
            </a:extLst>
          </p:cNvPr>
          <p:cNvSpPr>
            <a:spLocks noGrp="1"/>
          </p:cNvSpPr>
          <p:nvPr>
            <p:ph idx="1"/>
          </p:nvPr>
        </p:nvSpPr>
        <p:spPr>
          <a:xfrm>
            <a:off x="0" y="152400"/>
            <a:ext cx="8763000" cy="1447800"/>
          </a:xfrm>
        </p:spPr>
        <p:txBody>
          <a:bodyPr>
            <a:normAutofit fontScale="85000" lnSpcReduction="10000"/>
          </a:bodyPr>
          <a:lstStyle/>
          <a:p>
            <a:pPr marL="0" indent="0" algn="just">
              <a:buNone/>
            </a:pPr>
            <a:r>
              <a:rPr lang="en-GB" dirty="0"/>
              <a:t>An academic </a:t>
            </a:r>
            <a:r>
              <a:rPr lang="en-GB" b="1" dirty="0"/>
              <a:t>paragraph</a:t>
            </a:r>
            <a:r>
              <a:rPr lang="en-GB" dirty="0"/>
              <a:t> develops one main idea using evidence, analysis and logical discussion before linking to the next point.</a:t>
            </a:r>
          </a:p>
          <a:p>
            <a:pPr marL="0" indent="0" algn="just">
              <a:buNone/>
            </a:pPr>
            <a:r>
              <a:rPr lang="en-GB" dirty="0"/>
              <a:t>One of the most effective ways to structure academic paragraphs is the </a:t>
            </a:r>
            <a:r>
              <a:rPr lang="en-GB" b="1" dirty="0"/>
              <a:t>PEEL model</a:t>
            </a:r>
            <a:r>
              <a:rPr lang="en-GB" dirty="0"/>
              <a:t>.</a:t>
            </a:r>
          </a:p>
        </p:txBody>
      </p:sp>
      <p:graphicFrame>
        <p:nvGraphicFramePr>
          <p:cNvPr id="4" name="Table 3">
            <a:extLst>
              <a:ext uri="{FF2B5EF4-FFF2-40B4-BE49-F238E27FC236}">
                <a16:creationId xmlns:a16="http://schemas.microsoft.com/office/drawing/2014/main" id="{B6121656-AC4B-9159-9133-9528370AE756}"/>
              </a:ext>
            </a:extLst>
          </p:cNvPr>
          <p:cNvGraphicFramePr>
            <a:graphicFrameLocks noGrp="1"/>
          </p:cNvGraphicFramePr>
          <p:nvPr>
            <p:extLst>
              <p:ext uri="{D42A27DB-BD31-4B8C-83A1-F6EECF244321}">
                <p14:modId xmlns:p14="http://schemas.microsoft.com/office/powerpoint/2010/main" val="3734327047"/>
              </p:ext>
            </p:extLst>
          </p:nvPr>
        </p:nvGraphicFramePr>
        <p:xfrm>
          <a:off x="190500" y="1524000"/>
          <a:ext cx="8763000" cy="2103120"/>
        </p:xfrm>
        <a:graphic>
          <a:graphicData uri="http://schemas.openxmlformats.org/drawingml/2006/table">
            <a:tbl>
              <a:tblPr/>
              <a:tblGrid>
                <a:gridCol w="838200">
                  <a:extLst>
                    <a:ext uri="{9D8B030D-6E8A-4147-A177-3AD203B41FA5}">
                      <a16:colId xmlns:a16="http://schemas.microsoft.com/office/drawing/2014/main" val="2903770884"/>
                    </a:ext>
                  </a:extLst>
                </a:gridCol>
                <a:gridCol w="2667000">
                  <a:extLst>
                    <a:ext uri="{9D8B030D-6E8A-4147-A177-3AD203B41FA5}">
                      <a16:colId xmlns:a16="http://schemas.microsoft.com/office/drawing/2014/main" val="795786928"/>
                    </a:ext>
                  </a:extLst>
                </a:gridCol>
                <a:gridCol w="5257800">
                  <a:extLst>
                    <a:ext uri="{9D8B030D-6E8A-4147-A177-3AD203B41FA5}">
                      <a16:colId xmlns:a16="http://schemas.microsoft.com/office/drawing/2014/main" val="2528338884"/>
                    </a:ext>
                  </a:extLst>
                </a:gridCol>
              </a:tblGrid>
              <a:tr h="0">
                <a:tc>
                  <a:txBody>
                    <a:bodyPr/>
                    <a:lstStyle/>
                    <a:p>
                      <a:pPr>
                        <a:buNone/>
                      </a:pPr>
                      <a:r>
                        <a:rPr lang="en-GB" b="1"/>
                        <a:t>Letter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a:t>Meaning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Purpose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3300099713"/>
                  </a:ext>
                </a:extLst>
              </a:tr>
              <a:tr h="0">
                <a:tc>
                  <a:txBody>
                    <a:bodyPr/>
                    <a:lstStyle/>
                    <a:p>
                      <a:pPr>
                        <a:buNone/>
                      </a:pPr>
                      <a:r>
                        <a:rPr lang="en-GB" b="1"/>
                        <a:t>P</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Point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Introduce the main idea.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07232377"/>
                  </a:ext>
                </a:extLst>
              </a:tr>
              <a:tr h="0">
                <a:tc>
                  <a:txBody>
                    <a:bodyPr/>
                    <a:lstStyle/>
                    <a:p>
                      <a:pPr>
                        <a:buNone/>
                      </a:pPr>
                      <a:r>
                        <a:rPr lang="en-GB" b="1"/>
                        <a:t>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Evidence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Support the point with research or examples.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92275543"/>
                  </a:ext>
                </a:extLst>
              </a:tr>
              <a:tr h="0">
                <a:tc>
                  <a:txBody>
                    <a:bodyPr/>
                    <a:lstStyle/>
                    <a:p>
                      <a:pPr>
                        <a:buNone/>
                      </a:pPr>
                      <a:r>
                        <a:rPr lang="en-GB" b="1"/>
                        <a:t>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Explanation / Evaluation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Explain why the evidence is important and critically evaluate it.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7478173"/>
                  </a:ext>
                </a:extLst>
              </a:tr>
              <a:tr h="0">
                <a:tc>
                  <a:txBody>
                    <a:bodyPr/>
                    <a:lstStyle/>
                    <a:p>
                      <a:pPr>
                        <a:buNone/>
                      </a:pPr>
                      <a:r>
                        <a:rPr lang="en-GB" b="1"/>
                        <a:t>L</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Link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Connect the paragraph to the next discussion.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032295"/>
                  </a:ext>
                </a:extLst>
              </a:tr>
            </a:tbl>
          </a:graphicData>
        </a:graphic>
      </p:graphicFrame>
      <p:sp>
        <p:nvSpPr>
          <p:cNvPr id="6" name="TextBox 5">
            <a:extLst>
              <a:ext uri="{FF2B5EF4-FFF2-40B4-BE49-F238E27FC236}">
                <a16:creationId xmlns:a16="http://schemas.microsoft.com/office/drawing/2014/main" id="{9DBD98D4-B72D-CB9B-B330-B2FBBA641613}"/>
              </a:ext>
            </a:extLst>
          </p:cNvPr>
          <p:cNvSpPr txBox="1"/>
          <p:nvPr/>
        </p:nvSpPr>
        <p:spPr>
          <a:xfrm>
            <a:off x="38100" y="3810000"/>
            <a:ext cx="9067800" cy="1815882"/>
          </a:xfrm>
          <a:prstGeom prst="rect">
            <a:avLst/>
          </a:prstGeom>
          <a:noFill/>
        </p:spPr>
        <p:txBody>
          <a:bodyPr wrap="square">
            <a:spAutoFit/>
          </a:bodyPr>
          <a:lstStyle/>
          <a:p>
            <a:pPr algn="just">
              <a:buNone/>
            </a:pPr>
            <a:r>
              <a:rPr lang="en-GB" sz="1400" b="1" dirty="0"/>
              <a:t>Example of a Strong Paragraph</a:t>
            </a:r>
          </a:p>
          <a:p>
            <a:pPr algn="just">
              <a:buNone/>
            </a:pPr>
            <a:r>
              <a:rPr lang="en-GB" sz="1400" dirty="0"/>
              <a:t>Zero Trust Architecture has become increasingly important as organisations adopt cloud computing, hybrid working and distributed digital infrastructures. Research indicates that Zero Trust strengthens access control by eliminating implicit trust and requiring continuous verification of users and devices. However, while numerous studies highlight improved protection against insider threats and lateral movement, researchers also acknowledge that implementation may be challenging within organisations operating legacy systems. Consequently, successful adoption requires phased implementation, effective governance and ongoing organisational commitment rather than simply deploying new technologies.</a:t>
            </a:r>
          </a:p>
        </p:txBody>
      </p:sp>
    </p:spTree>
    <p:extLst>
      <p:ext uri="{BB962C8B-B14F-4D97-AF65-F5344CB8AC3E}">
        <p14:creationId xmlns:p14="http://schemas.microsoft.com/office/powerpoint/2010/main" val="30125803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543DC-9D1F-F02E-F3FD-9C0C51F23298}"/>
              </a:ext>
            </a:extLst>
          </p:cNvPr>
          <p:cNvSpPr>
            <a:spLocks noGrp="1"/>
          </p:cNvSpPr>
          <p:nvPr>
            <p:ph type="title"/>
          </p:nvPr>
        </p:nvSpPr>
        <p:spPr>
          <a:xfrm>
            <a:off x="45720" y="27709"/>
            <a:ext cx="9052560" cy="429491"/>
          </a:xfrm>
        </p:spPr>
        <p:txBody>
          <a:bodyPr>
            <a:noAutofit/>
          </a:bodyPr>
          <a:lstStyle/>
          <a:p>
            <a:r>
              <a:rPr lang="en-GB" sz="2000" b="1" dirty="0"/>
              <a:t>Transforming Average Writing into Distinction-Level Academic Writing</a:t>
            </a:r>
          </a:p>
        </p:txBody>
      </p:sp>
      <p:sp>
        <p:nvSpPr>
          <p:cNvPr id="3" name="Content Placeholder 2">
            <a:extLst>
              <a:ext uri="{FF2B5EF4-FFF2-40B4-BE49-F238E27FC236}">
                <a16:creationId xmlns:a16="http://schemas.microsoft.com/office/drawing/2014/main" id="{051400B1-EEAF-81A1-022A-BA18500E6DC6}"/>
              </a:ext>
            </a:extLst>
          </p:cNvPr>
          <p:cNvSpPr>
            <a:spLocks noGrp="1"/>
          </p:cNvSpPr>
          <p:nvPr>
            <p:ph idx="1"/>
          </p:nvPr>
        </p:nvSpPr>
        <p:spPr>
          <a:xfrm>
            <a:off x="45720" y="609600"/>
            <a:ext cx="9052560" cy="6220691"/>
          </a:xfrm>
          <a:solidFill>
            <a:schemeClr val="bg1"/>
          </a:solidFill>
        </p:spPr>
        <p:txBody>
          <a:bodyPr>
            <a:normAutofit fontScale="85000" lnSpcReduction="20000"/>
          </a:bodyPr>
          <a:lstStyle/>
          <a:p>
            <a:pPr marL="0" indent="0">
              <a:buNone/>
            </a:pPr>
            <a:r>
              <a:rPr lang="en-GB" b="1" dirty="0"/>
              <a:t>Weak (Approx. 40–50%)</a:t>
            </a:r>
          </a:p>
          <a:p>
            <a:pPr algn="just"/>
            <a:r>
              <a:rPr lang="en-GB" sz="2000" dirty="0"/>
              <a:t>Zero Trust is becoming popular because organisations need better security. It checks users before giving them access and therefore improves cybersecurity. Companies should use Zero Trust because hackers are becoming smarter.</a:t>
            </a:r>
          </a:p>
          <a:p>
            <a:pPr lvl="1"/>
            <a:r>
              <a:rPr lang="en-GB" sz="1600" dirty="0"/>
              <a:t>❌ Too descriptive, ❌ No evidence, ❌ No references, ❌ No evaluation, ❌ Unsupported recommendation, ❌ Very limited academic discussion.</a:t>
            </a:r>
          </a:p>
          <a:p>
            <a:pPr algn="just"/>
            <a:endParaRPr lang="en-GB" sz="2000" dirty="0"/>
          </a:p>
          <a:p>
            <a:pPr marL="0" indent="0">
              <a:buNone/>
            </a:pPr>
            <a:r>
              <a:rPr lang="en-GB" b="1" dirty="0"/>
              <a:t>Average (Approx. 55–65%)</a:t>
            </a:r>
          </a:p>
          <a:p>
            <a:pPr algn="just"/>
            <a:r>
              <a:rPr lang="en-GB" sz="1900" dirty="0"/>
              <a:t>Zero Trust Architecture is increasingly being adopted because it removes implicit trust and continuously verifies users before granting access. Research suggests this reduces unauthorised access and limits lateral movement within enterprise networks. However, implementation may be challenging because organisations often operate legacy systems and distributed infrastructures that require significant redesign.</a:t>
            </a:r>
          </a:p>
          <a:p>
            <a:pPr lvl="1"/>
            <a:r>
              <a:rPr lang="en-GB" sz="1700" dirty="0"/>
              <a:t>✔ Some evidence, ✔ Good explanation, ✔ Limited evaluation, ❌ Little comparison of research, ❌ Weak conclusion.</a:t>
            </a:r>
          </a:p>
          <a:p>
            <a:pPr marL="0" indent="0">
              <a:buNone/>
            </a:pPr>
            <a:r>
              <a:rPr lang="en-GB" sz="2000" b="1" dirty="0"/>
              <a:t>Distinction (70–85%+)</a:t>
            </a:r>
          </a:p>
          <a:p>
            <a:pPr algn="just"/>
            <a:r>
              <a:rPr lang="en-GB" sz="2000" dirty="0"/>
              <a:t>Zero Trust Architecture has emerged as one of the most influential cybersecurity models for organisations operating cloud-first and hybrid environments. Contemporary research demonstrates that continuous verification significantly reduces implicit trust and restricts lateral movement by attackers. However, although numerous studies identify substantial security benefits, other researchers argue that implementation complexity, organisational readiness and legacy infrastructure remain significant barriers to successful adoption. Consequently, the available evidence suggests that Zero Trust should be implemented through a phased, risk-based strategy supported by strong governance, continuous monitoring and organisational change management rather than viewed as a purely technical solution.</a:t>
            </a:r>
          </a:p>
          <a:p>
            <a:pPr lvl="1"/>
            <a:r>
              <a:rPr lang="en-GB" sz="1800" dirty="0"/>
              <a:t>✔ Strong opening, ✔ Evidence-based discussion, ✔ Balanced evaluation, ✔ Different viewpoints compared, ✔ Practical recommendation, ✔ Professional language, ✔ Logical conclusion.</a:t>
            </a:r>
          </a:p>
          <a:p>
            <a:pPr algn="just"/>
            <a:endParaRPr lang="en-GB" sz="2000" dirty="0"/>
          </a:p>
          <a:p>
            <a:pPr algn="just"/>
            <a:endParaRPr lang="en-GB" sz="1900" dirty="0"/>
          </a:p>
          <a:p>
            <a:pPr marL="0" indent="0">
              <a:buNone/>
            </a:pPr>
            <a:endParaRPr lang="en-GB" dirty="0"/>
          </a:p>
        </p:txBody>
      </p:sp>
    </p:spTree>
    <p:extLst>
      <p:ext uri="{BB962C8B-B14F-4D97-AF65-F5344CB8AC3E}">
        <p14:creationId xmlns:p14="http://schemas.microsoft.com/office/powerpoint/2010/main" val="26407511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719B-80B0-BBB2-C50D-7AA5D6F66114}"/>
              </a:ext>
            </a:extLst>
          </p:cNvPr>
          <p:cNvSpPr>
            <a:spLocks noGrp="1"/>
          </p:cNvSpPr>
          <p:nvPr>
            <p:ph type="title"/>
          </p:nvPr>
        </p:nvSpPr>
        <p:spPr>
          <a:xfrm>
            <a:off x="45720" y="27709"/>
            <a:ext cx="9052560" cy="581891"/>
          </a:xfrm>
        </p:spPr>
        <p:txBody>
          <a:bodyPr>
            <a:normAutofit fontScale="90000"/>
          </a:bodyPr>
          <a:lstStyle/>
          <a:p>
            <a:r>
              <a:rPr lang="en-GB" dirty="0"/>
              <a:t>Writing an Effective Summary</a:t>
            </a:r>
          </a:p>
        </p:txBody>
      </p:sp>
      <p:sp>
        <p:nvSpPr>
          <p:cNvPr id="3" name="Content Placeholder 2">
            <a:extLst>
              <a:ext uri="{FF2B5EF4-FFF2-40B4-BE49-F238E27FC236}">
                <a16:creationId xmlns:a16="http://schemas.microsoft.com/office/drawing/2014/main" id="{971AC901-BB8B-9963-1A25-F29615459A18}"/>
              </a:ext>
            </a:extLst>
          </p:cNvPr>
          <p:cNvSpPr>
            <a:spLocks noGrp="1"/>
          </p:cNvSpPr>
          <p:nvPr>
            <p:ph idx="1"/>
          </p:nvPr>
        </p:nvSpPr>
        <p:spPr>
          <a:xfrm>
            <a:off x="91440" y="609600"/>
            <a:ext cx="9052560" cy="5915891"/>
          </a:xfrm>
          <a:solidFill>
            <a:schemeClr val="bg1"/>
          </a:solidFill>
        </p:spPr>
        <p:txBody>
          <a:bodyPr>
            <a:normAutofit fontScale="62500" lnSpcReduction="20000"/>
          </a:bodyPr>
          <a:lstStyle/>
          <a:p>
            <a:pPr marL="0" indent="0" algn="just">
              <a:buNone/>
            </a:pPr>
            <a:r>
              <a:rPr lang="en-GB" dirty="0"/>
              <a:t>A </a:t>
            </a:r>
            <a:r>
              <a:rPr lang="en-GB" b="1" dirty="0"/>
              <a:t>summary</a:t>
            </a:r>
            <a:r>
              <a:rPr lang="en-GB" dirty="0"/>
              <a:t> is a concise overview of the main points discussed in a section or report. It reminds the reader of the key findings </a:t>
            </a:r>
            <a:r>
              <a:rPr lang="en-GB" b="1" dirty="0"/>
              <a:t>without introducing any new information or evidence</a:t>
            </a:r>
            <a:r>
              <a:rPr lang="en-GB" dirty="0"/>
              <a:t>.</a:t>
            </a:r>
          </a:p>
          <a:p>
            <a:pPr marL="0" indent="0">
              <a:buNone/>
            </a:pPr>
            <a:endParaRPr lang="en-GB" b="1" dirty="0"/>
          </a:p>
          <a:p>
            <a:pPr marL="0" indent="0">
              <a:buNone/>
            </a:pPr>
            <a:r>
              <a:rPr lang="en-GB" b="1" dirty="0"/>
              <a:t>Weak Example (Approx. 40–49%)</a:t>
            </a:r>
          </a:p>
          <a:p>
            <a:pPr algn="just"/>
            <a:r>
              <a:rPr lang="en-GB" dirty="0"/>
              <a:t>In summary, cybersecurity is important and organisations should improve their security. Zero Trust and Artificial Intelligence are useful technologies that can help organisations become more secure.</a:t>
            </a:r>
          </a:p>
          <a:p>
            <a:pPr lvl="1"/>
            <a:r>
              <a:rPr lang="en-GB" sz="2000" dirty="0"/>
              <a:t>❌ Too general, ❌ No reference to the discussion, ❌ No synthesis of findings, ❌ No evidence-based conclusion, ❌ Reads like an opinion.</a:t>
            </a:r>
          </a:p>
          <a:p>
            <a:pPr marL="0" indent="0">
              <a:buNone/>
            </a:pPr>
            <a:r>
              <a:rPr lang="en-GB" b="1" dirty="0"/>
              <a:t>Medium Example (Approx. 55–65%)</a:t>
            </a:r>
          </a:p>
          <a:p>
            <a:pPr algn="just"/>
            <a:r>
              <a:rPr lang="en-GB" dirty="0"/>
              <a:t>In summary, this section has shown that Zero Trust Architecture strengthens organisational security through continuous identity verification and least-privilege access. The discussion also highlighted implementation challenges, particularly for organisations with legacy systems. Overall, organisations should carefully plan implementation to maximise security benefits.</a:t>
            </a:r>
          </a:p>
          <a:p>
            <a:pPr lvl="1"/>
            <a:r>
              <a:rPr lang="en-GB" sz="2300" dirty="0"/>
              <a:t>✔ Summarises the discussion, ✔ Identifies key findings, ✔ Provides a logical closing statement, ❌ Limited critical evaluation, ❌ Does not fully synthesise the evidence.</a:t>
            </a:r>
          </a:p>
          <a:p>
            <a:pPr marL="0" indent="0">
              <a:buNone/>
            </a:pPr>
            <a:r>
              <a:rPr lang="en-GB" b="1" dirty="0"/>
              <a:t>Excellent Example (Approx. 70–85%+)</a:t>
            </a:r>
          </a:p>
          <a:p>
            <a:pPr algn="just"/>
            <a:r>
              <a:rPr lang="en-GB" dirty="0"/>
              <a:t>In summary, the evidence presented demonstrates that Zero Trust Architecture provides a robust approach to strengthening organisational cybersecurity by replacing implicit trust with continuous verification and least-privilege access. While the literature consistently identifies significant benefits in reducing unauthorised access and improving resilience, it also recognises that successful implementation depends upon effective governance, organisational readiness and phased deployment. Overall, the research indicates that Zero Trust should be viewed as a strategic business initiative rather than simply a technical solution, providing a strong evidence base for the recommendations presented in the subsequent section.</a:t>
            </a:r>
          </a:p>
          <a:p>
            <a:pPr lvl="1"/>
            <a:r>
              <a:rPr lang="en-GB" dirty="0"/>
              <a:t>✔ Clearly synthesises the discussion, ✔ Draws together the main findings, ✔ Demonstrates critical evaluation, ✔ Provides an evidence-based judgement, ✔ Creates a logical transition to the next section, ✔ Uses professional academic language.</a:t>
            </a:r>
          </a:p>
          <a:p>
            <a:pPr algn="just"/>
            <a:endParaRPr lang="en-GB" dirty="0"/>
          </a:p>
          <a:p>
            <a:pPr algn="just"/>
            <a:endParaRPr lang="en-GB" dirty="0"/>
          </a:p>
          <a:p>
            <a:pPr algn="just"/>
            <a:endParaRPr lang="en-GB" dirty="0"/>
          </a:p>
          <a:p>
            <a:pPr marL="0" indent="0" algn="just">
              <a:buNone/>
            </a:pPr>
            <a:endParaRPr lang="en-GB" dirty="0"/>
          </a:p>
        </p:txBody>
      </p:sp>
    </p:spTree>
    <p:extLst>
      <p:ext uri="{BB962C8B-B14F-4D97-AF65-F5344CB8AC3E}">
        <p14:creationId xmlns:p14="http://schemas.microsoft.com/office/powerpoint/2010/main" val="34454122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D0C9-289E-F346-44F5-7776A8206E37}"/>
              </a:ext>
            </a:extLst>
          </p:cNvPr>
          <p:cNvSpPr>
            <a:spLocks noGrp="1"/>
          </p:cNvSpPr>
          <p:nvPr>
            <p:ph type="title"/>
          </p:nvPr>
        </p:nvSpPr>
        <p:spPr>
          <a:xfrm>
            <a:off x="45720" y="27709"/>
            <a:ext cx="9052560" cy="505691"/>
          </a:xfrm>
        </p:spPr>
        <p:txBody>
          <a:bodyPr>
            <a:normAutofit fontScale="90000"/>
          </a:bodyPr>
          <a:lstStyle/>
          <a:p>
            <a:r>
              <a:rPr lang="en-GB" b="1" dirty="0"/>
              <a:t>Writing an Effective Conclusion</a:t>
            </a:r>
          </a:p>
        </p:txBody>
      </p:sp>
      <p:sp>
        <p:nvSpPr>
          <p:cNvPr id="3" name="Content Placeholder 2">
            <a:extLst>
              <a:ext uri="{FF2B5EF4-FFF2-40B4-BE49-F238E27FC236}">
                <a16:creationId xmlns:a16="http://schemas.microsoft.com/office/drawing/2014/main" id="{B3DDD3B1-D702-D20B-1904-104AADBD018E}"/>
              </a:ext>
            </a:extLst>
          </p:cNvPr>
          <p:cNvSpPr>
            <a:spLocks noGrp="1"/>
          </p:cNvSpPr>
          <p:nvPr>
            <p:ph idx="1"/>
          </p:nvPr>
        </p:nvSpPr>
        <p:spPr>
          <a:xfrm>
            <a:off x="190500" y="592839"/>
            <a:ext cx="8763000" cy="5274561"/>
          </a:xfrm>
        </p:spPr>
        <p:txBody>
          <a:bodyPr>
            <a:normAutofit fontScale="55000" lnSpcReduction="20000"/>
          </a:bodyPr>
          <a:lstStyle/>
          <a:p>
            <a:pPr marL="0" indent="0">
              <a:buNone/>
            </a:pPr>
            <a:r>
              <a:rPr lang="en-GB" b="1" dirty="0"/>
              <a:t>A strong conclusion should:</a:t>
            </a:r>
          </a:p>
          <a:p>
            <a:pPr lvl="1"/>
            <a:r>
              <a:rPr lang="en-GB" dirty="0"/>
              <a:t>bring the discussion together, </a:t>
            </a:r>
          </a:p>
          <a:p>
            <a:pPr lvl="1"/>
            <a:r>
              <a:rPr lang="en-GB" dirty="0"/>
              <a:t>answer the research aim, </a:t>
            </a:r>
          </a:p>
          <a:p>
            <a:pPr lvl="1"/>
            <a:r>
              <a:rPr lang="en-GB" dirty="0"/>
              <a:t>highlight key findings, </a:t>
            </a:r>
          </a:p>
          <a:p>
            <a:pPr lvl="1"/>
            <a:r>
              <a:rPr lang="en-GB" dirty="0"/>
              <a:t>reinforce recommendations, </a:t>
            </a:r>
          </a:p>
          <a:p>
            <a:pPr lvl="1"/>
            <a:r>
              <a:rPr lang="en-GB" dirty="0"/>
              <a:t>leave the reader with a clear understanding of your work.</a:t>
            </a:r>
          </a:p>
          <a:p>
            <a:pPr marL="0" indent="0">
              <a:buNone/>
            </a:pPr>
            <a:r>
              <a:rPr lang="en-GB" sz="2000" b="1" dirty="0"/>
              <a:t>Restate Aim </a:t>
            </a:r>
            <a:r>
              <a:rPr lang="en-GB" sz="2000" b="1" dirty="0">
                <a:sym typeface="Wingdings" panose="05000000000000000000" pitchFamily="2" charset="2"/>
              </a:rPr>
              <a:t></a:t>
            </a:r>
            <a:r>
              <a:rPr lang="en-GB" sz="2000" b="1" dirty="0"/>
              <a:t>Summarise Key Findings </a:t>
            </a:r>
            <a:r>
              <a:rPr lang="en-GB" sz="2000" b="1" dirty="0">
                <a:sym typeface="Wingdings" panose="05000000000000000000" pitchFamily="2" charset="2"/>
              </a:rPr>
              <a:t></a:t>
            </a:r>
            <a:r>
              <a:rPr lang="en-GB" sz="2000" b="1" dirty="0"/>
              <a:t>Answer the Assignment </a:t>
            </a:r>
            <a:r>
              <a:rPr lang="en-GB" sz="2000" b="1" dirty="0">
                <a:sym typeface="Wingdings" panose="05000000000000000000" pitchFamily="2" charset="2"/>
              </a:rPr>
              <a:t></a:t>
            </a:r>
            <a:r>
              <a:rPr lang="en-GB" sz="2000" b="1" dirty="0"/>
              <a:t>Highlight Significance </a:t>
            </a:r>
            <a:r>
              <a:rPr lang="en-GB" sz="2000" b="1" dirty="0">
                <a:sym typeface="Wingdings" panose="05000000000000000000" pitchFamily="2" charset="2"/>
              </a:rPr>
              <a:t></a:t>
            </a:r>
            <a:r>
              <a:rPr lang="en-GB" sz="2000" b="1" dirty="0"/>
              <a:t>Final Closing Statement</a:t>
            </a:r>
          </a:p>
          <a:p>
            <a:pPr marL="0" indent="0">
              <a:buNone/>
            </a:pPr>
            <a:endParaRPr lang="en-GB" sz="2000" b="1" dirty="0"/>
          </a:p>
          <a:p>
            <a:pPr marL="0" indent="0">
              <a:buNone/>
            </a:pPr>
            <a:r>
              <a:rPr lang="en-GB" sz="2000" b="1" dirty="0"/>
              <a:t>Weak Conclusion</a:t>
            </a:r>
          </a:p>
          <a:p>
            <a:r>
              <a:rPr lang="en-GB" sz="2000" dirty="0"/>
              <a:t>In conclusion, cybersecurity is important and organisations should improve security.</a:t>
            </a:r>
          </a:p>
          <a:p>
            <a:pPr lvl="1"/>
            <a:r>
              <a:rPr lang="en-GB" sz="1600" dirty="0"/>
              <a:t>❌ Too vague, ❌ No evidence, ❌ No synthesis, ❌ No judgement.</a:t>
            </a:r>
            <a:r>
              <a:rPr lang="en-GB" b="1" dirty="0"/>
              <a:t> </a:t>
            </a:r>
          </a:p>
          <a:p>
            <a:pPr marL="0" indent="0">
              <a:buNone/>
            </a:pPr>
            <a:r>
              <a:rPr lang="en-GB" b="1" dirty="0"/>
              <a:t>Strong Conclusion</a:t>
            </a:r>
          </a:p>
          <a:p>
            <a:pPr algn="just"/>
            <a:r>
              <a:rPr lang="en-GB" dirty="0"/>
              <a:t>This report critically evaluated Zero Trust Architecture and demonstrated that it provides a robust foundation for strengthening organisational cybersecurity. While the literature identified clear benefits relating to continuous verification and reduced implicit trust, it also highlighted implementation challenges associated with governance, legacy systems and organisational change. These findings informed the development of a practical cybersecurity proposal for Aegis FinTech Innovations Ltd, demonstrating how academic research can be translated into professional decision-making. Overall, the report concludes that successful cybersecurity strategies require the integration of technical controls, governance, leadership and continuous improvement to achieve sustainable organisational resilience.</a:t>
            </a:r>
          </a:p>
          <a:p>
            <a:pPr marL="0" indent="0">
              <a:buNone/>
            </a:pPr>
            <a:r>
              <a:rPr lang="en-GB" b="1" dirty="0"/>
              <a:t>Avoid:</a:t>
            </a:r>
          </a:p>
          <a:p>
            <a:pPr lvl="1"/>
            <a:r>
              <a:rPr lang="en-GB" dirty="0"/>
              <a:t>❌ Introducing new evidence.</a:t>
            </a:r>
          </a:p>
          <a:p>
            <a:pPr lvl="1"/>
            <a:r>
              <a:rPr lang="en-GB" dirty="0"/>
              <a:t>❌ Including new references unnecessarily.</a:t>
            </a:r>
          </a:p>
          <a:p>
            <a:pPr lvl="1"/>
            <a:r>
              <a:rPr lang="en-GB" dirty="0"/>
              <a:t>❌ Repeating the introduction.</a:t>
            </a:r>
          </a:p>
          <a:p>
            <a:pPr lvl="1"/>
            <a:r>
              <a:rPr lang="en-GB" dirty="0"/>
              <a:t>❌ Adding detailed recommendations not discussed earlier.</a:t>
            </a:r>
          </a:p>
          <a:p>
            <a:pPr lvl="1"/>
            <a:r>
              <a:rPr lang="en-GB" dirty="0"/>
              <a:t>❌ Ending abruptly.</a:t>
            </a:r>
          </a:p>
          <a:p>
            <a:pPr marL="400050" lvl="1" indent="0" algn="just">
              <a:buNone/>
            </a:pPr>
            <a:endParaRPr lang="en-GB" dirty="0"/>
          </a:p>
          <a:p>
            <a:pPr lvl="1"/>
            <a:endParaRPr lang="en-GB" sz="1800" dirty="0"/>
          </a:p>
          <a:p>
            <a:endParaRPr lang="en-GB" sz="2000" dirty="0"/>
          </a:p>
          <a:p>
            <a:pPr marL="0" indent="0">
              <a:buNone/>
            </a:pPr>
            <a:endParaRPr lang="en-GB" sz="2000" dirty="0"/>
          </a:p>
        </p:txBody>
      </p:sp>
    </p:spTree>
    <p:extLst>
      <p:ext uri="{BB962C8B-B14F-4D97-AF65-F5344CB8AC3E}">
        <p14:creationId xmlns:p14="http://schemas.microsoft.com/office/powerpoint/2010/main" val="1506217913"/>
      </p:ext>
    </p:extLst>
  </p:cSld>
  <p:clrMapOvr>
    <a:masterClrMapping/>
  </p:clrMapOvr>
</p:sld>
</file>

<file path=ppt/theme/theme1.xml><?xml version="1.0" encoding="utf-8"?>
<a:theme xmlns:a="http://schemas.openxmlformats.org/drawingml/2006/main" name="1_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15187</TotalTime>
  <Words>3987</Words>
  <Application>Microsoft Office PowerPoint</Application>
  <PresentationFormat>On-screen Show (4:3)</PresentationFormat>
  <Paragraphs>604</Paragraphs>
  <Slides>26</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Courier New</vt:lpstr>
      <vt:lpstr>Wingdings</vt:lpstr>
      <vt:lpstr>1_Sample</vt:lpstr>
      <vt:lpstr>Assignment Guidance  Research and case scenario in Data Security and Compliance</vt:lpstr>
      <vt:lpstr>Learning Objectives</vt:lpstr>
      <vt:lpstr>Understanding Task 1</vt:lpstr>
      <vt:lpstr>Understanding Task 2</vt:lpstr>
      <vt:lpstr>How to Link Task 1 to Task 2</vt:lpstr>
      <vt:lpstr>Assignment Structure Example</vt:lpstr>
      <vt:lpstr>What Is the Lecturer Looking For?</vt:lpstr>
      <vt:lpstr>PowerPoint Presentation</vt:lpstr>
      <vt:lpstr>PowerPoint Presentation</vt:lpstr>
      <vt:lpstr>Understanding Command Words</vt:lpstr>
      <vt:lpstr>Understanding the Marking Criteria &amp; Distinction Strategy</vt:lpstr>
      <vt:lpstr>Common Reasons Students Lose Marks</vt:lpstr>
      <vt:lpstr>Types of Research Sources</vt:lpstr>
      <vt:lpstr>Recommended Databases  </vt:lpstr>
      <vt:lpstr>How Many Sources Should You Use?</vt:lpstr>
      <vt:lpstr>Understanding Academic Writing</vt:lpstr>
      <vt:lpstr>PowerPoint Presentation</vt:lpstr>
      <vt:lpstr>Critical Thinking</vt:lpstr>
      <vt:lpstr>PowerPoint Presentation</vt:lpstr>
      <vt:lpstr>Writing an Effective Abstract</vt:lpstr>
      <vt:lpstr>PowerPoint Presentation</vt:lpstr>
      <vt:lpstr>PowerPoint Presentation</vt:lpstr>
      <vt:lpstr>PowerPoint Presentation</vt:lpstr>
      <vt:lpstr>Transforming Average Writing into Distinction-Level Academic Writing</vt:lpstr>
      <vt:lpstr>Writing an Effective Summary</vt:lpstr>
      <vt:lpstr>Writing an Effective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 Introduction to Information Security</dc:title>
  <dc:creator>Whitman</dc:creator>
  <cp:lastModifiedBy>Carlene Campbell</cp:lastModifiedBy>
  <cp:revision>404</cp:revision>
  <dcterms:created xsi:type="dcterms:W3CDTF">2008-12-13T17:52:47Z</dcterms:created>
  <dcterms:modified xsi:type="dcterms:W3CDTF">2026-07-20T16:10:47Z</dcterms:modified>
</cp:coreProperties>
</file>