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
  </p:notesMasterIdLst>
  <p:sldIdLst>
    <p:sldId id="256" r:id="rId2"/>
    <p:sldId id="281" r:id="rId3"/>
    <p:sldId id="276" r:id="rId4"/>
    <p:sldId id="275" r:id="rId5"/>
    <p:sldId id="278" r:id="rId6"/>
    <p:sldId id="272"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BAFAF"/>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5" d="100"/>
          <a:sy n="75" d="100"/>
        </p:scale>
        <p:origin x="-1224" y="13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D8F2E6C-F9A4-4413-9685-022243EC69B5}" type="datetimeFigureOut">
              <a:rPr lang="en-US" smtClean="0"/>
              <a:pPr/>
              <a:t>9/27/2011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1735E6-116E-4C56-B985-5758548F1E20}"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564CF2E0-CCC4-4E1E-9902-C3C36AB3FDA4}" type="datetimeFigureOut">
              <a:rPr lang="en-US" smtClean="0"/>
              <a:pPr/>
              <a:t>9/27/2011</a:t>
            </a:fld>
            <a:endParaRPr lang="en-US"/>
          </a:p>
        </p:txBody>
      </p:sp>
      <p:sp>
        <p:nvSpPr>
          <p:cNvPr id="17" name="Footer Placeholder 16"/>
          <p:cNvSpPr>
            <a:spLocks noGrp="1"/>
          </p:cNvSpPr>
          <p:nvPr>
            <p:ph type="ftr" sz="quarter" idx="11"/>
          </p:nvPr>
        </p:nvSpPr>
        <p:spPr/>
        <p:txBody>
          <a:bodyPr/>
          <a:lstStyle/>
          <a:p>
            <a:endParaRPr kumimoji="0" lang="en-US"/>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6F42FDE4-A7DD-41A7-A0A6-9B649FB43336}" type="slidenum">
              <a:rPr kumimoji="0" lang="en-US" smtClean="0"/>
              <a:pPr/>
              <a:t>‹#›</a:t>
            </a:fld>
            <a:endParaRPr kumimoji="0" lang="en-US" sz="1400" dirty="0">
              <a:solidFill>
                <a:srgbClr val="FFFFFF"/>
              </a:solidFill>
            </a:endParaRPr>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9/27/2011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8" name="Content Placeholder 7"/>
          <p:cNvSpPr>
            <a:spLocks noGrp="1"/>
          </p:cNvSpPr>
          <p:nvPr>
            <p:ph sz="quarter" idx="1"/>
          </p:nvPr>
        </p:nvSpPr>
        <p:spPr>
          <a:xfrm>
            <a:off x="914400" y="1447800"/>
            <a:ext cx="77724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64CF2E0-CCC4-4E1E-9902-C3C36AB3FDA4}" type="datetimeFigureOut">
              <a:rPr lang="en-US" smtClean="0"/>
              <a:pPr/>
              <a:t>9/27/2011</a:t>
            </a:fld>
            <a:endParaRPr lang="en-US"/>
          </a:p>
        </p:txBody>
      </p:sp>
      <p:sp>
        <p:nvSpPr>
          <p:cNvPr id="5" name="Footer Placeholder 4"/>
          <p:cNvSpPr>
            <a:spLocks noGrp="1"/>
          </p:cNvSpPr>
          <p:nvPr>
            <p:ph type="ftr" sz="quarter" idx="11"/>
          </p:nvPr>
        </p:nvSpPr>
        <p:spPr>
          <a:xfrm>
            <a:off x="800100" y="6172200"/>
            <a:ext cx="4000500" cy="457200"/>
          </a:xfrm>
        </p:spPr>
        <p:txBody>
          <a:bodyPr/>
          <a:lstStyle/>
          <a:p>
            <a:endParaRPr kumimoji="0"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6F42FDE4-A7DD-41A7-A0A6-9B649FB43336}" type="slidenum">
              <a:rPr kumimoji="0" lang="en-US" smtClean="0"/>
              <a:pPr/>
              <a:t>‹#›</a:t>
            </a:fld>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64CF2E0-CCC4-4E1E-9902-C3C36AB3FDA4}" type="datetimeFigureOut">
              <a:rPr lang="en-US" smtClean="0"/>
              <a:pPr/>
              <a:t>9/27/2011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64CF2E0-CCC4-4E1E-9902-C3C36AB3FDA4}" type="datetimeFigureOut">
              <a:rPr lang="en-US" smtClean="0"/>
              <a:pPr/>
              <a:t>9/27/2011</a:t>
            </a:fld>
            <a:endParaRPr lang="en-US"/>
          </a:p>
        </p:txBody>
      </p:sp>
      <p:sp>
        <p:nvSpPr>
          <p:cNvPr id="8" name="Footer Placeholder 7"/>
          <p:cNvSpPr>
            <a:spLocks noGrp="1"/>
          </p:cNvSpPr>
          <p:nvPr>
            <p:ph type="ftr" sz="quarter" idx="11"/>
          </p:nvPr>
        </p:nvSpPr>
        <p:spPr/>
        <p:txBody>
          <a:bodyPr/>
          <a:lstStyle/>
          <a:p>
            <a:endParaRPr kumimoji="0" lang="en-US"/>
          </a:p>
        </p:txBody>
      </p:sp>
      <p:sp>
        <p:nvSpPr>
          <p:cNvPr id="9" name="Slide Number Placeholder 8"/>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64CF2E0-CCC4-4E1E-9902-C3C36AB3FDA4}" type="datetimeFigureOut">
              <a:rPr lang="en-US" smtClean="0"/>
              <a:pPr/>
              <a:t>9/27/2011</a:t>
            </a:fld>
            <a:endParaRPr lang="en-US"/>
          </a:p>
        </p:txBody>
      </p:sp>
      <p:sp>
        <p:nvSpPr>
          <p:cNvPr id="4" name="Footer Placeholder 3"/>
          <p:cNvSpPr>
            <a:spLocks noGrp="1"/>
          </p:cNvSpPr>
          <p:nvPr>
            <p:ph type="ftr" sz="quarter" idx="11"/>
          </p:nvPr>
        </p:nvSpPr>
        <p:spPr/>
        <p:txBody>
          <a:bodyPr/>
          <a:lstStyle/>
          <a:p>
            <a:endParaRPr kumimoji="0" lang="en-US"/>
          </a:p>
        </p:txBody>
      </p:sp>
      <p:sp>
        <p:nvSpPr>
          <p:cNvPr id="5" name="Slide Number Placeholder 4"/>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4CF2E0-CCC4-4E1E-9902-C3C36AB3FDA4}" type="datetimeFigureOut">
              <a:rPr lang="en-US" smtClean="0"/>
              <a:pPr/>
              <a:t>9/27/2011</a:t>
            </a:fld>
            <a:endParaRPr lang="en-US"/>
          </a:p>
        </p:txBody>
      </p:sp>
      <p:sp>
        <p:nvSpPr>
          <p:cNvPr id="3" name="Footer Placeholder 2"/>
          <p:cNvSpPr>
            <a:spLocks noGrp="1"/>
          </p:cNvSpPr>
          <p:nvPr>
            <p:ph type="ftr" sz="quarter" idx="11"/>
          </p:nvPr>
        </p:nvSpPr>
        <p:spPr/>
        <p:txBody>
          <a:bodyPr/>
          <a:lstStyle/>
          <a:p>
            <a:endParaRPr kumimoji="0" lang="en-US"/>
          </a:p>
        </p:txBody>
      </p:sp>
      <p:sp>
        <p:nvSpPr>
          <p:cNvPr id="4" name="Slide Number Placeholder 3"/>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4CF2E0-CCC4-4E1E-9902-C3C36AB3FDA4}" type="datetimeFigureOut">
              <a:rPr lang="en-US" smtClean="0"/>
              <a:pPr/>
              <a:t>9/27/2011</a:t>
            </a:fld>
            <a:endParaRPr lang="en-US"/>
          </a:p>
        </p:txBody>
      </p:sp>
      <p:sp>
        <p:nvSpPr>
          <p:cNvPr id="6" name="Footer Placeholder 5"/>
          <p:cNvSpPr>
            <a:spLocks noGrp="1"/>
          </p:cNvSpPr>
          <p:nvPr>
            <p:ph type="ftr" sz="quarter" idx="11"/>
          </p:nvPr>
        </p:nvSpPr>
        <p:spPr/>
        <p:txBody>
          <a:bodyPr/>
          <a:lstStyle/>
          <a:p>
            <a:endParaRPr kumimoji="0" lang="en-US"/>
          </a:p>
        </p:txBody>
      </p:sp>
      <p:sp>
        <p:nvSpPr>
          <p:cNvPr id="7" name="Slide Number Placeholder 6"/>
          <p:cNvSpPr>
            <a:spLocks noGrp="1"/>
          </p:cNvSpPr>
          <p:nvPr>
            <p:ph type="sldNum" sz="quarter" idx="12"/>
          </p:nvPr>
        </p:nvSpPr>
        <p:spPr/>
        <p:txBody>
          <a:bodyPr/>
          <a:lstStyle/>
          <a:p>
            <a:fld id="{6F42FDE4-A7DD-41A7-A0A6-9B649FB43336}" type="slidenum">
              <a:rPr kumimoji="0" lang="en-US" smtClean="0"/>
              <a:pPr/>
              <a:t>‹#›</a:t>
            </a:fld>
            <a:endParaRPr kumimoji="0"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64CF2E0-CCC4-4E1E-9902-C3C36AB3FDA4}" type="datetimeFigureOut">
              <a:rPr lang="en-US" smtClean="0"/>
              <a:pPr/>
              <a:t>9/27/2011</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kumimoji="0" lang="en-US" dirty="0"/>
          </a:p>
        </p:txBody>
      </p:sp>
      <p:sp>
        <p:nvSpPr>
          <p:cNvPr id="7" name="Slide Number Placeholder 6"/>
          <p:cNvSpPr>
            <a:spLocks noGrp="1"/>
          </p:cNvSpPr>
          <p:nvPr>
            <p:ph type="sldNum" sz="quarter" idx="12"/>
          </p:nvPr>
        </p:nvSpPr>
        <p:spPr>
          <a:xfrm>
            <a:off x="146304" y="6208776"/>
            <a:ext cx="457200" cy="457200"/>
          </a:xfrm>
        </p:spPr>
        <p:txBody>
          <a:bodyPr/>
          <a:lstStyle/>
          <a:p>
            <a:fld id="{6F42FDE4-A7DD-41A7-A0A6-9B649FB43336}" type="slidenum">
              <a:rPr kumimoji="0" lang="en-US" smtClean="0"/>
              <a:pPr/>
              <a:t>‹#›</a:t>
            </a:fld>
            <a:endParaRPr kumimoji="0"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9/27/2011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64CF2E0-CCC4-4E1E-9902-C3C36AB3FDA4}" type="datetimeFigureOut">
              <a:rPr lang="en-US" smtClean="0"/>
              <a:pPr/>
              <a:t>9/27/2011</a:t>
            </a:fld>
            <a:endParaRPr lang="en-US"/>
          </a:p>
        </p:txBody>
      </p:sp>
      <p:sp>
        <p:nvSpPr>
          <p:cNvPr id="5" name="Footer Placeholder 4"/>
          <p:cNvSpPr>
            <a:spLocks noGrp="1"/>
          </p:cNvSpPr>
          <p:nvPr>
            <p:ph type="ftr" sz="quarter" idx="11"/>
          </p:nvPr>
        </p:nvSpPr>
        <p:spPr/>
        <p:txBody>
          <a:bodyPr/>
          <a:lstStyle/>
          <a:p>
            <a:endParaRPr kumimoji="0" lang="en-US"/>
          </a:p>
        </p:txBody>
      </p:sp>
      <p:sp>
        <p:nvSpPr>
          <p:cNvPr id="6" name="Slide Number Placeholder 5"/>
          <p:cNvSpPr>
            <a:spLocks noGrp="1"/>
          </p:cNvSpPr>
          <p:nvPr>
            <p:ph type="sldNum" sz="quarter" idx="12"/>
          </p:nvPr>
        </p:nvSpPr>
        <p:spPr/>
        <p:txBody>
          <a:bodyPr/>
          <a:lstStyle/>
          <a:p>
            <a:fld id="{6F42FDE4-A7DD-41A7-A0A6-9B649FB43336}" type="slidenum">
              <a:rPr kumimoji="0" lang="en-US" smtClean="0"/>
              <a:pPr/>
              <a:t>‹#›</a:t>
            </a:fld>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pPr algn="r" eaLnBrk="1" latinLnBrk="0" hangingPunct="1"/>
            <a:fld id="{564CF2E0-CCC4-4E1E-9902-C3C36AB3FDA4}" type="datetimeFigureOut">
              <a:rPr lang="en-US" smtClean="0"/>
              <a:pPr algn="r" eaLnBrk="1" latinLnBrk="0" hangingPunct="1"/>
              <a:t>9/27/2011</a:t>
            </a:fld>
            <a:endParaRPr lang="en-US" sz="1400" dirty="0">
              <a:solidFill>
                <a:schemeClr val="tx2"/>
              </a:solidFill>
            </a:endParaRPr>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kumimoji="0" lang="en-US" sz="1400" dirty="0">
              <a:solidFill>
                <a:schemeClr val="tx2"/>
              </a:solidFill>
            </a:endParaRPr>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pPr algn="ctr" eaLnBrk="1" latinLnBrk="0" hangingPunct="1"/>
            <a:fld id="{6F42FDE4-A7DD-41A7-A0A6-9B649FB43336}" type="slidenum">
              <a:rPr kumimoji="0" lang="en-US" smtClean="0"/>
              <a:pPr algn="ctr" eaLnBrk="1" latinLnBrk="0" hangingPunct="1"/>
              <a:t>‹#›</a:t>
            </a:fld>
            <a:endParaRPr kumimoji="0" lang="en-US" sz="1400" dirty="0">
              <a:solidFill>
                <a:srgbClr val="FFFFFF"/>
              </a:solidFill>
              <a:latin typeface="+mj-lt"/>
              <a:ea typeface="+mj-ea"/>
              <a:cs typeface="+mj-cs"/>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p:cNvSpPr>
            <a:spLocks noGrp="1"/>
          </p:cNvSpPr>
          <p:nvPr>
            <p:ph type="subTitle" idx="1"/>
          </p:nvPr>
        </p:nvSpPr>
        <p:spPr>
          <a:xfrm>
            <a:off x="1295400" y="3200400"/>
            <a:ext cx="6400800" cy="3443310"/>
          </a:xfrm>
        </p:spPr>
        <p:txBody>
          <a:bodyPr>
            <a:normAutofit/>
          </a:bodyPr>
          <a:lstStyle/>
          <a:p>
            <a:r>
              <a:rPr lang="en-US" sz="2800" b="1" dirty="0" smtClean="0">
                <a:solidFill>
                  <a:srgbClr val="408000"/>
                </a:solidFill>
                <a:latin typeface="Times New Roman" pitchFamily="18" charset="0"/>
                <a:cs typeface="Times New Roman" pitchFamily="18" charset="0"/>
              </a:rPr>
              <a:t>Example Questions</a:t>
            </a:r>
          </a:p>
          <a:p>
            <a:endParaRPr lang="en-US" sz="2800" dirty="0" smtClean="0">
              <a:solidFill>
                <a:srgbClr val="408000"/>
              </a:solidFill>
              <a:latin typeface="Times New Roman" pitchFamily="18" charset="0"/>
              <a:cs typeface="Times New Roman" pitchFamily="18" charset="0"/>
            </a:endParaRPr>
          </a:p>
          <a:p>
            <a:r>
              <a:rPr lang="en-US" sz="2800" dirty="0" smtClean="0">
                <a:solidFill>
                  <a:srgbClr val="408000"/>
                </a:solidFill>
                <a:latin typeface="Times New Roman" pitchFamily="18" charset="0"/>
                <a:cs typeface="Times New Roman" pitchFamily="18" charset="0"/>
              </a:rPr>
              <a:t>Level : </a:t>
            </a:r>
            <a:r>
              <a:rPr lang="en-US" sz="2800" dirty="0" err="1" smtClean="0">
                <a:solidFill>
                  <a:srgbClr val="408000"/>
                </a:solidFill>
                <a:latin typeface="Times New Roman" pitchFamily="18" charset="0"/>
                <a:cs typeface="Times New Roman" pitchFamily="18" charset="0"/>
              </a:rPr>
              <a:t>BSc</a:t>
            </a:r>
            <a:r>
              <a:rPr lang="en-US" sz="2800" dirty="0" smtClean="0">
                <a:solidFill>
                  <a:srgbClr val="408000"/>
                </a:solidFill>
                <a:latin typeface="Times New Roman" pitchFamily="18" charset="0"/>
                <a:cs typeface="Times New Roman" pitchFamily="18" charset="0"/>
              </a:rPr>
              <a:t> 2 / HND 2</a:t>
            </a:r>
          </a:p>
          <a:p>
            <a:r>
              <a:rPr lang="en-US" sz="2800" dirty="0" smtClean="0">
                <a:solidFill>
                  <a:srgbClr val="408000"/>
                </a:solidFill>
                <a:latin typeface="Times New Roman" pitchFamily="18" charset="0"/>
                <a:cs typeface="Times New Roman" pitchFamily="18" charset="0"/>
              </a:rPr>
              <a:t>Lecturer :Tim Tudor</a:t>
            </a:r>
          </a:p>
          <a:p>
            <a:r>
              <a:rPr lang="en-US" sz="2800" dirty="0" smtClean="0">
                <a:solidFill>
                  <a:srgbClr val="408000"/>
                </a:solidFill>
                <a:latin typeface="Times New Roman" pitchFamily="18" charset="0"/>
                <a:cs typeface="Times New Roman" pitchFamily="18" charset="0"/>
              </a:rPr>
              <a:t>Email : timothy.tudor@smu.ac.uk</a:t>
            </a:r>
          </a:p>
          <a:p>
            <a:endParaRPr lang="en-GB" dirty="0"/>
          </a:p>
        </p:txBody>
      </p:sp>
      <p:sp>
        <p:nvSpPr>
          <p:cNvPr id="3" name="Title 2"/>
          <p:cNvSpPr>
            <a:spLocks noGrp="1"/>
          </p:cNvSpPr>
          <p:nvPr>
            <p:ph type="ctrTitle"/>
          </p:nvPr>
        </p:nvSpPr>
        <p:spPr/>
        <p:txBody>
          <a:bodyPr/>
          <a:lstStyle/>
          <a:p>
            <a:r>
              <a:rPr lang="en-GB" dirty="0" smtClean="0"/>
              <a:t>Mechanical Principles</a:t>
            </a:r>
            <a:endParaRPr lang="en-GB" dirty="0"/>
          </a:p>
        </p:txBody>
      </p:sp>
      <p:pic>
        <p:nvPicPr>
          <p:cNvPr id="1026" name="Picture 2"/>
          <p:cNvPicPr>
            <a:picLocks noChangeAspect="1" noChangeArrowheads="1"/>
          </p:cNvPicPr>
          <p:nvPr/>
        </p:nvPicPr>
        <p:blipFill>
          <a:blip r:embed="rId2" cstate="print"/>
          <a:srcRect l="26693" t="19097" r="10807" b="69618"/>
          <a:stretch>
            <a:fillRect/>
          </a:stretch>
        </p:blipFill>
        <p:spPr bwMode="auto">
          <a:xfrm>
            <a:off x="928662" y="214290"/>
            <a:ext cx="7429552" cy="100608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Example 1</a:t>
            </a:r>
            <a:endParaRPr lang="en-GB" dirty="0"/>
          </a:p>
        </p:txBody>
      </p:sp>
      <p:sp>
        <p:nvSpPr>
          <p:cNvPr id="3" name="Content Placeholder 2"/>
          <p:cNvSpPr>
            <a:spLocks noGrp="1"/>
          </p:cNvSpPr>
          <p:nvPr>
            <p:ph sz="quarter" idx="1"/>
          </p:nvPr>
        </p:nvSpPr>
        <p:spPr>
          <a:xfrm>
            <a:off x="914400" y="1447800"/>
            <a:ext cx="7729566" cy="5410200"/>
          </a:xfrm>
        </p:spPr>
        <p:txBody>
          <a:bodyPr>
            <a:normAutofit/>
          </a:bodyPr>
          <a:lstStyle/>
          <a:p>
            <a:r>
              <a:rPr lang="en-US" sz="2800" dirty="0" smtClean="0"/>
              <a:t>Find the 4</a:t>
            </a:r>
            <a:r>
              <a:rPr lang="en-US" sz="2800" baseline="30000" dirty="0" smtClean="0"/>
              <a:t>th</a:t>
            </a:r>
            <a:r>
              <a:rPr lang="en-US" sz="2800" dirty="0" smtClean="0"/>
              <a:t> mass and it’s angular position, which must be added at a radius of 90mm to statically balance the system shown. </a:t>
            </a:r>
          </a:p>
          <a:p>
            <a:endParaRPr lang="en-US" sz="2800" dirty="0" smtClean="0"/>
          </a:p>
          <a:p>
            <a:endParaRPr lang="en-US" sz="2800" dirty="0" smtClean="0"/>
          </a:p>
          <a:p>
            <a:endParaRPr lang="en-US" sz="2800" dirty="0" smtClean="0"/>
          </a:p>
          <a:p>
            <a:pPr>
              <a:buNone/>
            </a:pPr>
            <a:endParaRPr lang="en-GB" sz="2800" dirty="0" smtClean="0"/>
          </a:p>
          <a:p>
            <a:r>
              <a:rPr lang="en-US" sz="2800" dirty="0" smtClean="0"/>
              <a:t>Mass A is 0.68 kg at 110 mm radius. </a:t>
            </a:r>
            <a:endParaRPr lang="en-GB" sz="2800" dirty="0" smtClean="0"/>
          </a:p>
          <a:p>
            <a:r>
              <a:rPr lang="en-US" sz="2800" dirty="0" smtClean="0"/>
              <a:t>Mass B is 0.35 kg at 55 mm radius </a:t>
            </a:r>
            <a:endParaRPr lang="en-GB" sz="2800" dirty="0" smtClean="0"/>
          </a:p>
          <a:p>
            <a:r>
              <a:rPr lang="en-US" sz="2800" dirty="0" smtClean="0"/>
              <a:t>Mass C is 0.28 kg at 90 mm radius </a:t>
            </a:r>
            <a:endParaRPr lang="en-GB" sz="2800" dirty="0"/>
          </a:p>
        </p:txBody>
      </p:sp>
      <p:sp>
        <p:nvSpPr>
          <p:cNvPr id="4099" name="Rectangle 3"/>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6" name="Picture 5"/>
          <p:cNvPicPr/>
          <p:nvPr/>
        </p:nvPicPr>
        <p:blipFill>
          <a:blip r:embed="rId2" cstate="print"/>
          <a:srcRect/>
          <a:stretch>
            <a:fillRect/>
          </a:stretch>
        </p:blipFill>
        <p:spPr bwMode="auto">
          <a:xfrm>
            <a:off x="5652120" y="2564904"/>
            <a:ext cx="3014372" cy="2474891"/>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Example 2</a:t>
            </a:r>
            <a:endParaRPr lang="en-GB" dirty="0"/>
          </a:p>
        </p:txBody>
      </p:sp>
      <p:sp>
        <p:nvSpPr>
          <p:cNvPr id="3" name="Content Placeholder 2"/>
          <p:cNvSpPr>
            <a:spLocks noGrp="1"/>
          </p:cNvSpPr>
          <p:nvPr>
            <p:ph sz="quarter" idx="1"/>
          </p:nvPr>
        </p:nvSpPr>
        <p:spPr>
          <a:xfrm>
            <a:off x="914400" y="1447800"/>
            <a:ext cx="7729566" cy="5410200"/>
          </a:xfrm>
        </p:spPr>
        <p:txBody>
          <a:bodyPr>
            <a:normAutofit/>
          </a:bodyPr>
          <a:lstStyle/>
          <a:p>
            <a:r>
              <a:rPr lang="en-GB" sz="2400" dirty="0" smtClean="0"/>
              <a:t>The diagram shows a torque - angle diagram for a certain machine.</a:t>
            </a:r>
          </a:p>
          <a:p>
            <a:endParaRPr lang="en-GB" sz="2400" dirty="0" smtClean="0"/>
          </a:p>
          <a:p>
            <a:endParaRPr lang="en-GB" sz="2400" dirty="0" smtClean="0"/>
          </a:p>
          <a:p>
            <a:endParaRPr lang="en-GB" sz="2400" dirty="0" smtClean="0"/>
          </a:p>
          <a:p>
            <a:endParaRPr lang="en-GB" sz="2400" dirty="0" smtClean="0"/>
          </a:p>
          <a:p>
            <a:r>
              <a:rPr lang="en-GB" sz="2400" dirty="0" smtClean="0"/>
              <a:t>If the speed of the shaft must be maintained between 820 and 1010 rev/min,</a:t>
            </a:r>
          </a:p>
          <a:p>
            <a:r>
              <a:rPr lang="en-GB" sz="2400" dirty="0" smtClean="0"/>
              <a:t>a) Calculate the moment of inertia of a suitable flywheel. </a:t>
            </a:r>
          </a:p>
          <a:p>
            <a:r>
              <a:rPr lang="en-GB" sz="2400" dirty="0" smtClean="0"/>
              <a:t>b) Calculate the mass required if the flywheel is to be of the form of a simple disc with an outer radius of 0.26 m. </a:t>
            </a:r>
            <a:endParaRPr lang="en-GB" sz="2400" dirty="0"/>
          </a:p>
        </p:txBody>
      </p:sp>
      <p:sp>
        <p:nvSpPr>
          <p:cNvPr id="4099" name="Rectangle 3"/>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5" name="Picture 4"/>
          <p:cNvPicPr/>
          <p:nvPr/>
        </p:nvPicPr>
        <p:blipFill>
          <a:blip r:embed="rId2" cstate="print"/>
          <a:srcRect/>
          <a:stretch>
            <a:fillRect/>
          </a:stretch>
        </p:blipFill>
        <p:spPr bwMode="auto">
          <a:xfrm>
            <a:off x="2627784" y="2132856"/>
            <a:ext cx="4040505" cy="172275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Example 3</a:t>
            </a:r>
            <a:endParaRPr lang="en-GB" dirty="0"/>
          </a:p>
        </p:txBody>
      </p:sp>
      <p:sp>
        <p:nvSpPr>
          <p:cNvPr id="3" name="Content Placeholder 2"/>
          <p:cNvSpPr>
            <a:spLocks noGrp="1"/>
          </p:cNvSpPr>
          <p:nvPr>
            <p:ph sz="quarter" idx="1"/>
          </p:nvPr>
        </p:nvSpPr>
        <p:spPr>
          <a:xfrm>
            <a:off x="914400" y="1447800"/>
            <a:ext cx="7729566" cy="5410200"/>
          </a:xfrm>
        </p:spPr>
        <p:txBody>
          <a:bodyPr>
            <a:normAutofit/>
          </a:bodyPr>
          <a:lstStyle/>
          <a:p>
            <a:r>
              <a:rPr lang="en-GB" sz="2400" dirty="0" smtClean="0"/>
              <a:t>A belt drive must transmit 3kW of power at 4000 rev/min. </a:t>
            </a:r>
          </a:p>
          <a:p>
            <a:endParaRPr lang="en-GB" sz="2400" dirty="0" smtClean="0"/>
          </a:p>
          <a:p>
            <a:r>
              <a:rPr lang="en-GB" sz="2400" dirty="0" smtClean="0"/>
              <a:t>The wheel is 140 mm diameter and the coefficient of friction is 0.23. </a:t>
            </a:r>
          </a:p>
          <a:p>
            <a:endParaRPr lang="en-GB" sz="2400" dirty="0" smtClean="0"/>
          </a:p>
          <a:p>
            <a:r>
              <a:rPr lang="en-GB" sz="2400" dirty="0" smtClean="0"/>
              <a:t>The lap angle is 132</a:t>
            </a:r>
            <a:r>
              <a:rPr lang="en-GB" sz="2400" baseline="30000" dirty="0" smtClean="0"/>
              <a:t>o</a:t>
            </a:r>
            <a:r>
              <a:rPr lang="en-GB" sz="2400" dirty="0" smtClean="0"/>
              <a:t>. </a:t>
            </a:r>
          </a:p>
          <a:p>
            <a:endParaRPr lang="en-GB" sz="2400" dirty="0" smtClean="0"/>
          </a:p>
          <a:p>
            <a:r>
              <a:rPr lang="en-GB" sz="2400" dirty="0" smtClean="0"/>
              <a:t>The initial belt tension must not exceed 130 N. </a:t>
            </a:r>
          </a:p>
          <a:p>
            <a:endParaRPr lang="en-GB" sz="2400" dirty="0" smtClean="0"/>
          </a:p>
          <a:p>
            <a:r>
              <a:rPr lang="en-GB" sz="2400" dirty="0" smtClean="0"/>
              <a:t>Calculate the minimum number of belts required.</a:t>
            </a:r>
          </a:p>
        </p:txBody>
      </p:sp>
      <p:sp>
        <p:nvSpPr>
          <p:cNvPr id="4099" name="Rectangle 3"/>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Example 4</a:t>
            </a:r>
            <a:endParaRPr lang="en-GB" dirty="0"/>
          </a:p>
        </p:txBody>
      </p:sp>
      <p:sp>
        <p:nvSpPr>
          <p:cNvPr id="3" name="Content Placeholder 2"/>
          <p:cNvSpPr>
            <a:spLocks noGrp="1"/>
          </p:cNvSpPr>
          <p:nvPr>
            <p:ph sz="quarter" idx="1"/>
          </p:nvPr>
        </p:nvSpPr>
        <p:spPr>
          <a:xfrm>
            <a:off x="914400" y="1447800"/>
            <a:ext cx="7729566" cy="5410200"/>
          </a:xfrm>
        </p:spPr>
        <p:txBody>
          <a:bodyPr>
            <a:normAutofit/>
          </a:bodyPr>
          <a:lstStyle/>
          <a:p>
            <a:r>
              <a:rPr lang="en-GB" sz="2800" dirty="0" smtClean="0"/>
              <a:t>Gear A is the input and revolves at 1800 rev/min clockwise viewed from the left end. The input torque is 21 Nm and the efficiency is 77%.</a:t>
            </a:r>
          </a:p>
          <a:p>
            <a:pPr lvl="1"/>
            <a:r>
              <a:rPr lang="en-GB" dirty="0" smtClean="0"/>
              <a:t>Gear A has 38 teeth</a:t>
            </a:r>
          </a:p>
          <a:p>
            <a:pPr lvl="1"/>
            <a:r>
              <a:rPr lang="en-GB" dirty="0" smtClean="0"/>
              <a:t>Gear B has 56 teeth</a:t>
            </a:r>
          </a:p>
          <a:p>
            <a:pPr lvl="1"/>
            <a:r>
              <a:rPr lang="en-GB" dirty="0" smtClean="0"/>
              <a:t>Gear C has 36 teeth</a:t>
            </a:r>
          </a:p>
          <a:p>
            <a:pPr lvl="1"/>
            <a:r>
              <a:rPr lang="en-GB" dirty="0" smtClean="0"/>
              <a:t>Gear D has 50 teeth</a:t>
            </a:r>
          </a:p>
          <a:p>
            <a:r>
              <a:rPr lang="en-GB" sz="2800" dirty="0" smtClean="0"/>
              <a:t>Calculate the following.</a:t>
            </a:r>
          </a:p>
          <a:p>
            <a:r>
              <a:rPr lang="en-GB" sz="2800" dirty="0" smtClean="0"/>
              <a:t>a) The output speed and its direction. </a:t>
            </a:r>
          </a:p>
          <a:p>
            <a:r>
              <a:rPr lang="en-GB" sz="2800" dirty="0" smtClean="0"/>
              <a:t>b) The output power. </a:t>
            </a:r>
          </a:p>
          <a:p>
            <a:r>
              <a:rPr lang="en-GB" sz="2800" dirty="0" smtClean="0"/>
              <a:t>c) The fixing torque. </a:t>
            </a:r>
            <a:endParaRPr lang="en-GB" sz="2800" dirty="0"/>
          </a:p>
        </p:txBody>
      </p:sp>
      <p:sp>
        <p:nvSpPr>
          <p:cNvPr id="4099" name="Rectangle 3"/>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pic>
        <p:nvPicPr>
          <p:cNvPr id="7" name="Picture 6"/>
          <p:cNvPicPr/>
          <p:nvPr/>
        </p:nvPicPr>
        <p:blipFill>
          <a:blip r:embed="rId2" cstate="print"/>
          <a:srcRect/>
          <a:stretch>
            <a:fillRect/>
          </a:stretch>
        </p:blipFill>
        <p:spPr bwMode="auto">
          <a:xfrm>
            <a:off x="5940152" y="2348880"/>
            <a:ext cx="2880320" cy="266429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Example 5</a:t>
            </a:r>
            <a:endParaRPr lang="en-GB" dirty="0"/>
          </a:p>
        </p:txBody>
      </p:sp>
      <p:sp>
        <p:nvSpPr>
          <p:cNvPr id="3" name="Content Placeholder 2"/>
          <p:cNvSpPr>
            <a:spLocks noGrp="1"/>
          </p:cNvSpPr>
          <p:nvPr>
            <p:ph sz="quarter" idx="1"/>
          </p:nvPr>
        </p:nvSpPr>
        <p:spPr>
          <a:xfrm>
            <a:off x="914400" y="1447800"/>
            <a:ext cx="7729566" cy="5410200"/>
          </a:xfrm>
        </p:spPr>
        <p:txBody>
          <a:bodyPr>
            <a:normAutofit/>
          </a:bodyPr>
          <a:lstStyle/>
          <a:p>
            <a:r>
              <a:rPr lang="en-GB" sz="2400" dirty="0" smtClean="0"/>
              <a:t> A multi-plate clutch must transmit 120 kW of power without slipping at 8000 rev/min. The coefficient of friction is 0.32. The inner and outer diameters are 20 and 85 mm respectively. The axial force applied to the plates is 800 N. Determine the number of plates required using:</a:t>
            </a:r>
          </a:p>
          <a:p>
            <a:endParaRPr lang="en-GB" sz="2400" dirty="0" smtClean="0"/>
          </a:p>
          <a:p>
            <a:r>
              <a:rPr lang="en-GB" sz="2400" dirty="0" smtClean="0"/>
              <a:t>a) The uniform pressure theory. </a:t>
            </a:r>
          </a:p>
          <a:p>
            <a:r>
              <a:rPr lang="en-GB" sz="2400" dirty="0" smtClean="0"/>
              <a:t>b) The uniform wear theory. </a:t>
            </a:r>
          </a:p>
          <a:p>
            <a:endParaRPr lang="en-GB" sz="2400" dirty="0" smtClean="0"/>
          </a:p>
          <a:p>
            <a:r>
              <a:rPr lang="en-GB" sz="2400" dirty="0" smtClean="0"/>
              <a:t>Assuming each side of each plate is effective.</a:t>
            </a:r>
          </a:p>
          <a:p>
            <a:endParaRPr lang="en-GB" sz="2400" dirty="0" smtClean="0"/>
          </a:p>
        </p:txBody>
      </p:sp>
      <p:sp>
        <p:nvSpPr>
          <p:cNvPr id="4099" name="Rectangle 3"/>
          <p:cNvSpPr>
            <a:spLocks noChangeArrowheads="1"/>
          </p:cNvSpPr>
          <p:nvPr/>
        </p:nvSpPr>
        <p:spPr bwMode="auto">
          <a:xfrm>
            <a:off x="0" y="0"/>
            <a:ext cx="9144000" cy="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Equity</Template>
  <TotalTime>539</TotalTime>
  <Words>349</Words>
  <Application>Microsoft Office PowerPoint</Application>
  <PresentationFormat>On-screen Show (4:3)</PresentationFormat>
  <Paragraphs>51</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Equity</vt:lpstr>
      <vt:lpstr>Mechanical Principles</vt:lpstr>
      <vt:lpstr>Example 1</vt:lpstr>
      <vt:lpstr>Example 2</vt:lpstr>
      <vt:lpstr>Example 3</vt:lpstr>
      <vt:lpstr>Example 4</vt:lpstr>
      <vt:lpstr>Example 5</vt:lpstr>
    </vt:vector>
  </TitlesOfParts>
  <Company>SMU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Mechanical Principles</dc:title>
  <dc:creator>fad-tt</dc:creator>
  <cp:lastModifiedBy>Tim Tudor</cp:lastModifiedBy>
  <cp:revision>63</cp:revision>
  <dcterms:created xsi:type="dcterms:W3CDTF">2010-12-21T08:45:19Z</dcterms:created>
  <dcterms:modified xsi:type="dcterms:W3CDTF">2011-09-27T07:44:40Z</dcterms:modified>
</cp:coreProperties>
</file>