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1" d="100"/>
          <a:sy n="111" d="100"/>
        </p:scale>
        <p:origin x="5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2C9DB-AB42-F748-7BF8-D3ED4DB4F7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79E970-D7B4-3A96-BCD5-1B5EDDC6C4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A8F3E8-CBC5-8FDD-5BB1-E78EAF6F48CE}"/>
              </a:ext>
            </a:extLst>
          </p:cNvPr>
          <p:cNvSpPr>
            <a:spLocks noGrp="1"/>
          </p:cNvSpPr>
          <p:nvPr>
            <p:ph type="dt" sz="half" idx="10"/>
          </p:nvPr>
        </p:nvSpPr>
        <p:spPr/>
        <p:txBody>
          <a:bodyPr/>
          <a:lstStyle/>
          <a:p>
            <a:fld id="{A534E37B-1629-401E-87BC-1940F7FEDCF9}" type="datetimeFigureOut">
              <a:rPr lang="en-GB" smtClean="0"/>
              <a:t>21/10/2024</a:t>
            </a:fld>
            <a:endParaRPr lang="en-GB"/>
          </a:p>
        </p:txBody>
      </p:sp>
      <p:sp>
        <p:nvSpPr>
          <p:cNvPr id="5" name="Footer Placeholder 4">
            <a:extLst>
              <a:ext uri="{FF2B5EF4-FFF2-40B4-BE49-F238E27FC236}">
                <a16:creationId xmlns:a16="http://schemas.microsoft.com/office/drawing/2014/main" id="{8FCE4F0C-9B78-114C-9CB6-1C0B95D3F4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3881DF-A6B2-91AF-7FDC-F16921CCD1CF}"/>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88412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DC274-B1E2-BD29-4C02-0D5058F6F3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0DE433-D6B9-27EC-4FED-9C310371F8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B68CDE-9B13-C9EE-AA05-2FA63BEE55D7}"/>
              </a:ext>
            </a:extLst>
          </p:cNvPr>
          <p:cNvSpPr>
            <a:spLocks noGrp="1"/>
          </p:cNvSpPr>
          <p:nvPr>
            <p:ph type="dt" sz="half" idx="10"/>
          </p:nvPr>
        </p:nvSpPr>
        <p:spPr/>
        <p:txBody>
          <a:bodyPr/>
          <a:lstStyle/>
          <a:p>
            <a:fld id="{A534E37B-1629-401E-87BC-1940F7FEDCF9}" type="datetimeFigureOut">
              <a:rPr lang="en-GB" smtClean="0"/>
              <a:t>21/10/2024</a:t>
            </a:fld>
            <a:endParaRPr lang="en-GB"/>
          </a:p>
        </p:txBody>
      </p:sp>
      <p:sp>
        <p:nvSpPr>
          <p:cNvPr id="5" name="Footer Placeholder 4">
            <a:extLst>
              <a:ext uri="{FF2B5EF4-FFF2-40B4-BE49-F238E27FC236}">
                <a16:creationId xmlns:a16="http://schemas.microsoft.com/office/drawing/2014/main" id="{AEABFD9D-49CC-D8C2-D1DE-770F87FA2B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3A1CBE-B33C-B926-10B1-8243B180BCF4}"/>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199946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D5AA8-E779-5B75-8D23-448813BD27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88CCC0-E8C1-E02E-8B99-8B70CACF4C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AD7CBA-00F5-61A5-EE60-8A9F889CEDDC}"/>
              </a:ext>
            </a:extLst>
          </p:cNvPr>
          <p:cNvSpPr>
            <a:spLocks noGrp="1"/>
          </p:cNvSpPr>
          <p:nvPr>
            <p:ph type="dt" sz="half" idx="10"/>
          </p:nvPr>
        </p:nvSpPr>
        <p:spPr/>
        <p:txBody>
          <a:bodyPr/>
          <a:lstStyle/>
          <a:p>
            <a:fld id="{A534E37B-1629-401E-87BC-1940F7FEDCF9}" type="datetimeFigureOut">
              <a:rPr lang="en-GB" smtClean="0"/>
              <a:t>21/10/2024</a:t>
            </a:fld>
            <a:endParaRPr lang="en-GB"/>
          </a:p>
        </p:txBody>
      </p:sp>
      <p:sp>
        <p:nvSpPr>
          <p:cNvPr id="5" name="Footer Placeholder 4">
            <a:extLst>
              <a:ext uri="{FF2B5EF4-FFF2-40B4-BE49-F238E27FC236}">
                <a16:creationId xmlns:a16="http://schemas.microsoft.com/office/drawing/2014/main" id="{AA080CE7-176E-C28D-CB28-CE80122AE0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012A0C-021E-E4B3-87F8-9B4294BB7903}"/>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2908448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3997B-595D-D78B-3860-957C594AA2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124048-7D33-C9B9-EACA-EE136A7878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7F9E16-4781-84C8-7895-B7566E8E51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8A3669-CFDD-9288-C8F8-E7583CD3A3EA}"/>
              </a:ext>
            </a:extLst>
          </p:cNvPr>
          <p:cNvSpPr>
            <a:spLocks noGrp="1"/>
          </p:cNvSpPr>
          <p:nvPr>
            <p:ph type="dt" sz="half" idx="10"/>
          </p:nvPr>
        </p:nvSpPr>
        <p:spPr/>
        <p:txBody>
          <a:bodyPr/>
          <a:lstStyle/>
          <a:p>
            <a:fld id="{A534E37B-1629-401E-87BC-1940F7FEDCF9}" type="datetimeFigureOut">
              <a:rPr lang="en-GB" smtClean="0"/>
              <a:t>21/10/2024</a:t>
            </a:fld>
            <a:endParaRPr lang="en-GB"/>
          </a:p>
        </p:txBody>
      </p:sp>
      <p:sp>
        <p:nvSpPr>
          <p:cNvPr id="6" name="Footer Placeholder 5">
            <a:extLst>
              <a:ext uri="{FF2B5EF4-FFF2-40B4-BE49-F238E27FC236}">
                <a16:creationId xmlns:a16="http://schemas.microsoft.com/office/drawing/2014/main" id="{7CD423AD-A356-8D30-B90D-EBB2E4E295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AAF619-D234-B098-04D4-A68E3424F1B4}"/>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903098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F7E4F-8DB8-21D4-FA4E-0933EEFD7C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31F6FD-4725-6E3E-089D-A1064EC145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C103CE-D0A3-3C7F-0585-62606E95AC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D4F5B1-E127-9171-54AF-4F60619254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F2A5FF-DFBA-C4F3-C8F7-2CD8A3A0D9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45E450-BD9A-CCC9-6D90-5D9E7833B031}"/>
              </a:ext>
            </a:extLst>
          </p:cNvPr>
          <p:cNvSpPr>
            <a:spLocks noGrp="1"/>
          </p:cNvSpPr>
          <p:nvPr>
            <p:ph type="dt" sz="half" idx="10"/>
          </p:nvPr>
        </p:nvSpPr>
        <p:spPr/>
        <p:txBody>
          <a:bodyPr/>
          <a:lstStyle/>
          <a:p>
            <a:fld id="{A534E37B-1629-401E-87BC-1940F7FEDCF9}" type="datetimeFigureOut">
              <a:rPr lang="en-GB" smtClean="0"/>
              <a:t>21/10/2024</a:t>
            </a:fld>
            <a:endParaRPr lang="en-GB"/>
          </a:p>
        </p:txBody>
      </p:sp>
      <p:sp>
        <p:nvSpPr>
          <p:cNvPr id="8" name="Footer Placeholder 7">
            <a:extLst>
              <a:ext uri="{FF2B5EF4-FFF2-40B4-BE49-F238E27FC236}">
                <a16:creationId xmlns:a16="http://schemas.microsoft.com/office/drawing/2014/main" id="{4C020F08-580D-F747-70C3-0D389EDFBCC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35A1FB-366E-107D-37B5-CAEE433AD7A6}"/>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1866599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3B213-1439-4BF2-E736-0790B37DFDA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EA558F-B1A6-42E6-A7F3-D5CFB6B2B8AC}"/>
              </a:ext>
            </a:extLst>
          </p:cNvPr>
          <p:cNvSpPr>
            <a:spLocks noGrp="1"/>
          </p:cNvSpPr>
          <p:nvPr>
            <p:ph type="dt" sz="half" idx="10"/>
          </p:nvPr>
        </p:nvSpPr>
        <p:spPr/>
        <p:txBody>
          <a:bodyPr/>
          <a:lstStyle/>
          <a:p>
            <a:fld id="{A534E37B-1629-401E-87BC-1940F7FEDCF9}" type="datetimeFigureOut">
              <a:rPr lang="en-GB" smtClean="0"/>
              <a:t>21/10/2024</a:t>
            </a:fld>
            <a:endParaRPr lang="en-GB"/>
          </a:p>
        </p:txBody>
      </p:sp>
      <p:sp>
        <p:nvSpPr>
          <p:cNvPr id="4" name="Footer Placeholder 3">
            <a:extLst>
              <a:ext uri="{FF2B5EF4-FFF2-40B4-BE49-F238E27FC236}">
                <a16:creationId xmlns:a16="http://schemas.microsoft.com/office/drawing/2014/main" id="{585685C6-4858-24C6-D2C4-218F756896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A82A1B-1F29-99DA-2D74-13CAD2D99595}"/>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476379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A09E0F-D489-BAFA-FFE4-D87FD9169A4B}"/>
              </a:ext>
            </a:extLst>
          </p:cNvPr>
          <p:cNvSpPr>
            <a:spLocks noGrp="1"/>
          </p:cNvSpPr>
          <p:nvPr>
            <p:ph type="dt" sz="half" idx="10"/>
          </p:nvPr>
        </p:nvSpPr>
        <p:spPr/>
        <p:txBody>
          <a:bodyPr/>
          <a:lstStyle/>
          <a:p>
            <a:fld id="{A534E37B-1629-401E-87BC-1940F7FEDCF9}" type="datetimeFigureOut">
              <a:rPr lang="en-GB" smtClean="0"/>
              <a:t>21/10/2024</a:t>
            </a:fld>
            <a:endParaRPr lang="en-GB"/>
          </a:p>
        </p:txBody>
      </p:sp>
      <p:sp>
        <p:nvSpPr>
          <p:cNvPr id="3" name="Footer Placeholder 2">
            <a:extLst>
              <a:ext uri="{FF2B5EF4-FFF2-40B4-BE49-F238E27FC236}">
                <a16:creationId xmlns:a16="http://schemas.microsoft.com/office/drawing/2014/main" id="{F950521E-66C2-AC8A-E486-3A221F5730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950583-F38B-D35B-1F42-AC06E4BE3D9A}"/>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450686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B0C38-8D25-205D-28BF-F8798F59DF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D20A34-770A-3688-9EE8-4318CB80B8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53D7C6-F46F-C109-B45E-6213765F00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DCC6F2-FB82-D3FF-45E6-C45B6CE6951F}"/>
              </a:ext>
            </a:extLst>
          </p:cNvPr>
          <p:cNvSpPr>
            <a:spLocks noGrp="1"/>
          </p:cNvSpPr>
          <p:nvPr>
            <p:ph type="dt" sz="half" idx="10"/>
          </p:nvPr>
        </p:nvSpPr>
        <p:spPr/>
        <p:txBody>
          <a:bodyPr/>
          <a:lstStyle/>
          <a:p>
            <a:fld id="{A534E37B-1629-401E-87BC-1940F7FEDCF9}" type="datetimeFigureOut">
              <a:rPr lang="en-GB" smtClean="0"/>
              <a:t>21/10/2024</a:t>
            </a:fld>
            <a:endParaRPr lang="en-GB"/>
          </a:p>
        </p:txBody>
      </p:sp>
      <p:sp>
        <p:nvSpPr>
          <p:cNvPr id="6" name="Footer Placeholder 5">
            <a:extLst>
              <a:ext uri="{FF2B5EF4-FFF2-40B4-BE49-F238E27FC236}">
                <a16:creationId xmlns:a16="http://schemas.microsoft.com/office/drawing/2014/main" id="{660A22C3-50FF-29B9-0D55-A77665AE72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D30C30-0DE7-C9FA-84C4-09A5BC5AB0B9}"/>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147068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BF7C8-442B-0B72-72FD-5ECA5B9C20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2AA3B9-1573-AF13-29A9-1556E2BC8B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BECABE-6DC8-27B3-EBCD-9F86AE08B7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7809E7-0E56-65E4-126A-3A070332CF12}"/>
              </a:ext>
            </a:extLst>
          </p:cNvPr>
          <p:cNvSpPr>
            <a:spLocks noGrp="1"/>
          </p:cNvSpPr>
          <p:nvPr>
            <p:ph type="dt" sz="half" idx="10"/>
          </p:nvPr>
        </p:nvSpPr>
        <p:spPr/>
        <p:txBody>
          <a:bodyPr/>
          <a:lstStyle/>
          <a:p>
            <a:fld id="{A534E37B-1629-401E-87BC-1940F7FEDCF9}" type="datetimeFigureOut">
              <a:rPr lang="en-GB" smtClean="0"/>
              <a:t>21/10/2024</a:t>
            </a:fld>
            <a:endParaRPr lang="en-GB"/>
          </a:p>
        </p:txBody>
      </p:sp>
      <p:sp>
        <p:nvSpPr>
          <p:cNvPr id="6" name="Footer Placeholder 5">
            <a:extLst>
              <a:ext uri="{FF2B5EF4-FFF2-40B4-BE49-F238E27FC236}">
                <a16:creationId xmlns:a16="http://schemas.microsoft.com/office/drawing/2014/main" id="{1F1EBD19-C43C-0617-48D1-933F93A46E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4B1A35-E7E2-2F1A-C9F8-826B1022B7DE}"/>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182942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149BE-A6CE-096B-3CDA-2D7F068DD3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F0C627-54C0-8B9B-544C-6C378DBAB9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D479F6-B569-6F01-36FC-C0C6CCF929F8}"/>
              </a:ext>
            </a:extLst>
          </p:cNvPr>
          <p:cNvSpPr>
            <a:spLocks noGrp="1"/>
          </p:cNvSpPr>
          <p:nvPr>
            <p:ph type="dt" sz="half" idx="10"/>
          </p:nvPr>
        </p:nvSpPr>
        <p:spPr/>
        <p:txBody>
          <a:bodyPr/>
          <a:lstStyle/>
          <a:p>
            <a:fld id="{A534E37B-1629-401E-87BC-1940F7FEDCF9}" type="datetimeFigureOut">
              <a:rPr lang="en-GB" smtClean="0"/>
              <a:t>21/10/2024</a:t>
            </a:fld>
            <a:endParaRPr lang="en-GB"/>
          </a:p>
        </p:txBody>
      </p:sp>
      <p:sp>
        <p:nvSpPr>
          <p:cNvPr id="5" name="Footer Placeholder 4">
            <a:extLst>
              <a:ext uri="{FF2B5EF4-FFF2-40B4-BE49-F238E27FC236}">
                <a16:creationId xmlns:a16="http://schemas.microsoft.com/office/drawing/2014/main" id="{57CDEA29-BAEC-4A5D-3A86-4D3E142B6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F3D4EA-B43A-ED58-0F33-B12667F3DA48}"/>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2338669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C79E71-422A-5854-32F6-5C15860BF8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B46FE8-2834-5333-8D1F-E87E7B1749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F1BF67-8FD8-8CA6-15F8-6DBF2E3CB3CC}"/>
              </a:ext>
            </a:extLst>
          </p:cNvPr>
          <p:cNvSpPr>
            <a:spLocks noGrp="1"/>
          </p:cNvSpPr>
          <p:nvPr>
            <p:ph type="dt" sz="half" idx="10"/>
          </p:nvPr>
        </p:nvSpPr>
        <p:spPr/>
        <p:txBody>
          <a:bodyPr/>
          <a:lstStyle/>
          <a:p>
            <a:fld id="{A534E37B-1629-401E-87BC-1940F7FEDCF9}" type="datetimeFigureOut">
              <a:rPr lang="en-GB" smtClean="0"/>
              <a:t>21/10/2024</a:t>
            </a:fld>
            <a:endParaRPr lang="en-GB"/>
          </a:p>
        </p:txBody>
      </p:sp>
      <p:sp>
        <p:nvSpPr>
          <p:cNvPr id="5" name="Footer Placeholder 4">
            <a:extLst>
              <a:ext uri="{FF2B5EF4-FFF2-40B4-BE49-F238E27FC236}">
                <a16:creationId xmlns:a16="http://schemas.microsoft.com/office/drawing/2014/main" id="{0301675D-B767-3175-DD21-56E263EF31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77359B-EDB7-D06A-10AA-51F6EE6B7A28}"/>
              </a:ext>
            </a:extLst>
          </p:cNvPr>
          <p:cNvSpPr>
            <a:spLocks noGrp="1"/>
          </p:cNvSpPr>
          <p:nvPr>
            <p:ph type="sldNum" sz="quarter" idx="12"/>
          </p:nvPr>
        </p:nvSpPr>
        <p:spPr/>
        <p:txBody>
          <a:bodyPr/>
          <a:lstStyle/>
          <a:p>
            <a:fld id="{627C0555-6700-46E2-8BBC-B1B8C76563E6}" type="slidenum">
              <a:rPr lang="en-GB" smtClean="0"/>
              <a:t>‹#›</a:t>
            </a:fld>
            <a:endParaRPr lang="en-GB"/>
          </a:p>
        </p:txBody>
      </p:sp>
    </p:spTree>
    <p:extLst>
      <p:ext uri="{BB962C8B-B14F-4D97-AF65-F5344CB8AC3E}">
        <p14:creationId xmlns:p14="http://schemas.microsoft.com/office/powerpoint/2010/main" val="3864978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741FFE-170D-2BBC-7144-F741735BB2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E7FE23-92B7-F34A-EEB1-1D710FB570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93814-7941-A661-3DC2-558B74A82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34E37B-1629-401E-87BC-1940F7FEDCF9}" type="datetimeFigureOut">
              <a:rPr lang="en-GB" smtClean="0"/>
              <a:t>21/10/2024</a:t>
            </a:fld>
            <a:endParaRPr lang="en-GB"/>
          </a:p>
        </p:txBody>
      </p:sp>
      <p:sp>
        <p:nvSpPr>
          <p:cNvPr id="5" name="Footer Placeholder 4">
            <a:extLst>
              <a:ext uri="{FF2B5EF4-FFF2-40B4-BE49-F238E27FC236}">
                <a16:creationId xmlns:a16="http://schemas.microsoft.com/office/drawing/2014/main" id="{42FC21E6-CE55-FEF8-F7E7-BD3C3E82EB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DA774E-447D-1FE2-575A-6F077E72F9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7C0555-6700-46E2-8BBC-B1B8C76563E6}" type="slidenum">
              <a:rPr lang="en-GB" smtClean="0"/>
              <a:t>‹#›</a:t>
            </a:fld>
            <a:endParaRPr lang="en-GB"/>
          </a:p>
        </p:txBody>
      </p:sp>
    </p:spTree>
    <p:extLst>
      <p:ext uri="{BB962C8B-B14F-4D97-AF65-F5344CB8AC3E}">
        <p14:creationId xmlns:p14="http://schemas.microsoft.com/office/powerpoint/2010/main" val="5533436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statues&#10;&#10;Description automatically generated with medium confidence">
            <a:extLst>
              <a:ext uri="{FF2B5EF4-FFF2-40B4-BE49-F238E27FC236}">
                <a16:creationId xmlns:a16="http://schemas.microsoft.com/office/drawing/2014/main" id="{5522F271-8632-DBE1-51C1-7CD531AD9225}"/>
              </a:ext>
            </a:extLst>
          </p:cNvPr>
          <p:cNvPicPr>
            <a:picLocks noChangeAspect="1"/>
          </p:cNvPicPr>
          <p:nvPr/>
        </p:nvPicPr>
        <p:blipFill rotWithShape="1">
          <a:blip r:embed="rId2">
            <a:alphaModFix amt="50000"/>
          </a:blip>
          <a:srcRect t="6840" r="-1" b="8232"/>
          <a:stretch/>
        </p:blipFill>
        <p:spPr>
          <a:xfrm>
            <a:off x="20" y="10"/>
            <a:ext cx="12188930" cy="6857990"/>
          </a:xfrm>
          <a:prstGeom prst="rect">
            <a:avLst/>
          </a:prstGeom>
        </p:spPr>
      </p:pic>
      <p:sp>
        <p:nvSpPr>
          <p:cNvPr id="2" name="Title 1">
            <a:extLst>
              <a:ext uri="{FF2B5EF4-FFF2-40B4-BE49-F238E27FC236}">
                <a16:creationId xmlns:a16="http://schemas.microsoft.com/office/drawing/2014/main" id="{97F5AEDA-1824-F46A-815D-5E7CEA5804D9}"/>
              </a:ext>
            </a:extLst>
          </p:cNvPr>
          <p:cNvSpPr>
            <a:spLocks noGrp="1"/>
          </p:cNvSpPr>
          <p:nvPr>
            <p:ph type="ctrTitle"/>
          </p:nvPr>
        </p:nvSpPr>
        <p:spPr>
          <a:xfrm>
            <a:off x="1524000" y="1122363"/>
            <a:ext cx="9144000" cy="3063240"/>
          </a:xfrm>
        </p:spPr>
        <p:txBody>
          <a:bodyPr>
            <a:normAutofit/>
          </a:bodyPr>
          <a:lstStyle/>
          <a:p>
            <a:r>
              <a:rPr lang="en-GB" sz="5600" dirty="0">
                <a:solidFill>
                  <a:srgbClr val="FFFFFF"/>
                </a:solidFill>
              </a:rPr>
              <a:t>Rome Transformed: The World of Late Antiquity</a:t>
            </a:r>
          </a:p>
        </p:txBody>
      </p:sp>
      <p:sp>
        <p:nvSpPr>
          <p:cNvPr id="3" name="Subtitle 2">
            <a:extLst>
              <a:ext uri="{FF2B5EF4-FFF2-40B4-BE49-F238E27FC236}">
                <a16:creationId xmlns:a16="http://schemas.microsoft.com/office/drawing/2014/main" id="{42BE39F8-086A-91C3-2843-A84F929D77EF}"/>
              </a:ext>
            </a:extLst>
          </p:cNvPr>
          <p:cNvSpPr>
            <a:spLocks noGrp="1"/>
          </p:cNvSpPr>
          <p:nvPr>
            <p:ph type="subTitle" idx="1"/>
          </p:nvPr>
        </p:nvSpPr>
        <p:spPr>
          <a:xfrm>
            <a:off x="1527048" y="4599432"/>
            <a:ext cx="9144000" cy="907605"/>
          </a:xfrm>
        </p:spPr>
        <p:txBody>
          <a:bodyPr>
            <a:normAutofit/>
          </a:bodyPr>
          <a:lstStyle/>
          <a:p>
            <a:r>
              <a:rPr lang="en-GB" sz="4400" b="1" dirty="0">
                <a:solidFill>
                  <a:srgbClr val="FFFFFF"/>
                </a:solidFill>
              </a:rPr>
              <a:t>Diocletian and the Tetrarchy</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C79DCA50-8D32-ACAD-0618-6B5A12FE6315}"/>
              </a:ext>
            </a:extLst>
          </p:cNvPr>
          <p:cNvSpPr txBox="1">
            <a:spLocks/>
          </p:cNvSpPr>
          <p:nvPr/>
        </p:nvSpPr>
        <p:spPr>
          <a:xfrm>
            <a:off x="1524000" y="6077153"/>
            <a:ext cx="9144000" cy="65850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solidFill>
                  <a:srgbClr val="FFFFFF"/>
                </a:solidFill>
              </a:rPr>
              <a:t>HPAH5079/6079</a:t>
            </a:r>
          </a:p>
        </p:txBody>
      </p:sp>
    </p:spTree>
    <p:extLst>
      <p:ext uri="{BB962C8B-B14F-4D97-AF65-F5344CB8AC3E}">
        <p14:creationId xmlns:p14="http://schemas.microsoft.com/office/powerpoint/2010/main" val="13596723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9BA28-6729-8D71-7340-611B18D8F4E8}"/>
              </a:ext>
            </a:extLst>
          </p:cNvPr>
          <p:cNvSpPr>
            <a:spLocks noGrp="1"/>
          </p:cNvSpPr>
          <p:nvPr>
            <p:ph type="title"/>
          </p:nvPr>
        </p:nvSpPr>
        <p:spPr>
          <a:xfrm>
            <a:off x="5209563" y="329184"/>
            <a:ext cx="5964573" cy="1783080"/>
          </a:xfrm>
        </p:spPr>
        <p:txBody>
          <a:bodyPr anchor="b">
            <a:normAutofit/>
          </a:bodyPr>
          <a:lstStyle/>
          <a:p>
            <a:r>
              <a:rPr lang="en-GB" sz="5400" dirty="0"/>
              <a:t>Diocletian comes to power (AD 284/5)</a:t>
            </a:r>
          </a:p>
        </p:txBody>
      </p:sp>
      <p:pic>
        <p:nvPicPr>
          <p:cNvPr id="5" name="Picture 4" descr="A statue of a person&#10;&#10;Description automatically generated with low confidence">
            <a:extLst>
              <a:ext uri="{FF2B5EF4-FFF2-40B4-BE49-F238E27FC236}">
                <a16:creationId xmlns:a16="http://schemas.microsoft.com/office/drawing/2014/main" id="{064B3F72-4964-44DD-8992-9B4062F9D597}"/>
              </a:ext>
            </a:extLst>
          </p:cNvPr>
          <p:cNvPicPr>
            <a:picLocks noChangeAspect="1"/>
          </p:cNvPicPr>
          <p:nvPr/>
        </p:nvPicPr>
        <p:blipFill rotWithShape="1">
          <a:blip r:embed="rId2"/>
          <a:srcRect l="6008" r="1323"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19A32F-BE48-7DF8-5070-E9620D8EECD7}"/>
              </a:ext>
            </a:extLst>
          </p:cNvPr>
          <p:cNvSpPr>
            <a:spLocks noGrp="1"/>
          </p:cNvSpPr>
          <p:nvPr>
            <p:ph idx="1"/>
          </p:nvPr>
        </p:nvSpPr>
        <p:spPr>
          <a:xfrm>
            <a:off x="4815280" y="2576930"/>
            <a:ext cx="7239699" cy="4191476"/>
          </a:xfrm>
        </p:spPr>
        <p:txBody>
          <a:bodyPr>
            <a:normAutofit/>
          </a:bodyPr>
          <a:lstStyle/>
          <a:p>
            <a:r>
              <a:rPr lang="en-GB" sz="3000" dirty="0"/>
              <a:t>Diocletian traditionally thought to usher in the “Dominate”.</a:t>
            </a:r>
          </a:p>
          <a:p>
            <a:pPr lvl="1"/>
            <a:r>
              <a:rPr lang="en-GB" sz="2800" i="1" dirty="0"/>
              <a:t>Dominus</a:t>
            </a:r>
            <a:r>
              <a:rPr lang="en-GB" sz="2800" dirty="0"/>
              <a:t> – lord/master – </a:t>
            </a:r>
            <a:r>
              <a:rPr lang="en-GB" sz="2800" i="1" dirty="0" err="1"/>
              <a:t>Principatus</a:t>
            </a:r>
            <a:r>
              <a:rPr lang="en-GB" sz="2800" dirty="0"/>
              <a:t> – pre-eminence/first-place.</a:t>
            </a:r>
          </a:p>
          <a:p>
            <a:endParaRPr lang="en-GB" sz="200" dirty="0"/>
          </a:p>
          <a:p>
            <a:r>
              <a:rPr lang="en-GB" sz="3000" dirty="0"/>
              <a:t>Period of internal stability.</a:t>
            </a:r>
          </a:p>
          <a:p>
            <a:endParaRPr lang="en-GB" sz="200" dirty="0"/>
          </a:p>
          <a:p>
            <a:r>
              <a:rPr lang="en-GB" sz="3000" dirty="0"/>
              <a:t>More repressive and bureaucratic?</a:t>
            </a:r>
          </a:p>
          <a:p>
            <a:pPr lvl="1"/>
            <a:r>
              <a:rPr lang="en-GB" sz="2800" dirty="0"/>
              <a:t>Elaboration of court ceremony, practice of </a:t>
            </a:r>
            <a:r>
              <a:rPr lang="en-GB" sz="2800" i="1" dirty="0" err="1"/>
              <a:t>adaratio</a:t>
            </a:r>
            <a:r>
              <a:rPr lang="en-GB" sz="2800" dirty="0"/>
              <a:t>.</a:t>
            </a:r>
          </a:p>
          <a:p>
            <a:endParaRPr lang="en-GB" sz="2000" dirty="0"/>
          </a:p>
          <a:p>
            <a:endParaRPr lang="en-GB" sz="2000" dirty="0"/>
          </a:p>
        </p:txBody>
      </p:sp>
      <p:sp>
        <p:nvSpPr>
          <p:cNvPr id="7" name="Content Placeholder 2">
            <a:extLst>
              <a:ext uri="{FF2B5EF4-FFF2-40B4-BE49-F238E27FC236}">
                <a16:creationId xmlns:a16="http://schemas.microsoft.com/office/drawing/2014/main" id="{3BACA9CD-79A3-5287-8C50-681DCA04180E}"/>
              </a:ext>
            </a:extLst>
          </p:cNvPr>
          <p:cNvSpPr txBox="1">
            <a:spLocks/>
          </p:cNvSpPr>
          <p:nvPr/>
        </p:nvSpPr>
        <p:spPr>
          <a:xfrm>
            <a:off x="-1" y="4908779"/>
            <a:ext cx="12188951" cy="1949221"/>
          </a:xfrm>
          <a:prstGeom prst="rect">
            <a:avLst/>
          </a:prstGeom>
          <a:solidFill>
            <a:srgbClr val="92D05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t>“He was the first that introduced into the Roman empire a ceremony suited rather to royal usages than to Roman liberty, giving orders that he should be adored, whereas all emperors before him were only saluted.” - </a:t>
            </a:r>
            <a:r>
              <a:rPr lang="en-GB" sz="3200" b="1" dirty="0" err="1"/>
              <a:t>Eutropius</a:t>
            </a:r>
            <a:r>
              <a:rPr lang="en-GB" sz="3200" b="1" dirty="0"/>
              <a:t> </a:t>
            </a:r>
            <a:r>
              <a:rPr lang="en-GB" sz="3200" b="1" i="1" dirty="0"/>
              <a:t>Summary of Roman History</a:t>
            </a:r>
            <a:r>
              <a:rPr lang="en-GB" sz="3200" b="1" dirty="0"/>
              <a:t> 9.26</a:t>
            </a:r>
            <a:r>
              <a:rPr lang="en-GB" sz="3200" dirty="0"/>
              <a:t>. [Late 4</a:t>
            </a:r>
            <a:r>
              <a:rPr lang="en-GB" sz="3200" baseline="30000" dirty="0"/>
              <a:t>th</a:t>
            </a:r>
            <a:r>
              <a:rPr lang="en-GB" sz="3200" dirty="0"/>
              <a:t> century] </a:t>
            </a:r>
          </a:p>
        </p:txBody>
      </p:sp>
    </p:spTree>
    <p:extLst>
      <p:ext uri="{BB962C8B-B14F-4D97-AF65-F5344CB8AC3E}">
        <p14:creationId xmlns:p14="http://schemas.microsoft.com/office/powerpoint/2010/main" val="52013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randombar(horizontal)">
                                      <p:cBhvr>
                                        <p:cTn id="10" dur="500"/>
                                        <p:tgtEl>
                                          <p:spTgt spid="3">
                                            <p:txEl>
                                              <p:pRg st="5" end="5"/>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randombar(horizontal)">
                                      <p:cBhvr>
                                        <p:cTn id="13" dur="500"/>
                                        <p:tgtEl>
                                          <p:spTgt spid="3">
                                            <p:txEl>
                                              <p:pRg st="6" end="6"/>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heel(1)">
                                      <p:cBhvr>
                                        <p:cTn id="18"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821A95-4AEC-48B6-A584-7555C905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004AFC-D6EC-6C64-7B07-898C51DC437D}"/>
              </a:ext>
            </a:extLst>
          </p:cNvPr>
          <p:cNvSpPr>
            <a:spLocks noGrp="1"/>
          </p:cNvSpPr>
          <p:nvPr>
            <p:ph type="title"/>
          </p:nvPr>
        </p:nvSpPr>
        <p:spPr>
          <a:xfrm>
            <a:off x="1305144" y="226172"/>
            <a:ext cx="10153650" cy="906342"/>
          </a:xfrm>
        </p:spPr>
        <p:txBody>
          <a:bodyPr anchor="t">
            <a:normAutofit/>
          </a:bodyPr>
          <a:lstStyle/>
          <a:p>
            <a:r>
              <a:rPr lang="en-GB" b="1" dirty="0"/>
              <a:t>Narratives about Diocletian: hostile</a:t>
            </a:r>
          </a:p>
        </p:txBody>
      </p:sp>
      <p:grpSp>
        <p:nvGrpSpPr>
          <p:cNvPr id="11" name="Group 10">
            <a:extLst>
              <a:ext uri="{FF2B5EF4-FFF2-40B4-BE49-F238E27FC236}">
                <a16:creationId xmlns:a16="http://schemas.microsoft.com/office/drawing/2014/main" id="{69996FAB-012A-4B0F-A158-D21B9D459F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2" name="Freeform 6">
              <a:extLst>
                <a:ext uri="{FF2B5EF4-FFF2-40B4-BE49-F238E27FC236}">
                  <a16:creationId xmlns:a16="http://schemas.microsoft.com/office/drawing/2014/main" id="{E1CDEC00-6E40-4AC1-B45A-15954C78D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3" name="Freeform 6">
              <a:extLst>
                <a:ext uri="{FF2B5EF4-FFF2-40B4-BE49-F238E27FC236}">
                  <a16:creationId xmlns:a16="http://schemas.microsoft.com/office/drawing/2014/main" id="{8BF78D31-BD66-4296-ABEF-9492C4222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3" name="Content Placeholder 2">
            <a:extLst>
              <a:ext uri="{FF2B5EF4-FFF2-40B4-BE49-F238E27FC236}">
                <a16:creationId xmlns:a16="http://schemas.microsoft.com/office/drawing/2014/main" id="{3A0E57EB-344C-1793-B4BF-5CAE456533B4}"/>
              </a:ext>
            </a:extLst>
          </p:cNvPr>
          <p:cNvSpPr>
            <a:spLocks noGrp="1"/>
          </p:cNvSpPr>
          <p:nvPr>
            <p:ph idx="1"/>
          </p:nvPr>
        </p:nvSpPr>
        <p:spPr>
          <a:xfrm>
            <a:off x="1040236" y="1132514"/>
            <a:ext cx="6501468" cy="5570289"/>
          </a:xfrm>
        </p:spPr>
        <p:txBody>
          <a:bodyPr>
            <a:normAutofit fontScale="92500"/>
          </a:bodyPr>
          <a:lstStyle/>
          <a:p>
            <a:pPr marL="0" indent="0">
              <a:buNone/>
            </a:pPr>
            <a:r>
              <a:rPr lang="en-GB" dirty="0">
                <a:solidFill>
                  <a:schemeClr val="tx1">
                    <a:alpha val="60000"/>
                  </a:schemeClr>
                </a:solidFill>
              </a:rPr>
              <a:t>“For he made choice of three persons to share the government with him; and thus, </a:t>
            </a:r>
            <a:r>
              <a:rPr lang="en-GB" b="1" dirty="0">
                <a:solidFill>
                  <a:schemeClr val="tx1">
                    <a:alpha val="60000"/>
                  </a:schemeClr>
                </a:solidFill>
              </a:rPr>
              <a:t>the empire having been quartered, armies were multiplied</a:t>
            </a:r>
            <a:r>
              <a:rPr lang="en-GB" dirty="0">
                <a:solidFill>
                  <a:schemeClr val="tx1">
                    <a:alpha val="60000"/>
                  </a:schemeClr>
                </a:solidFill>
              </a:rPr>
              <a:t>, and each of the four princes strove to maintain a much more considerable military force than any sole emperor had done in times past. There began to be </a:t>
            </a:r>
            <a:r>
              <a:rPr lang="en-GB" b="1" dirty="0">
                <a:solidFill>
                  <a:schemeClr val="tx1">
                    <a:alpha val="60000"/>
                  </a:schemeClr>
                </a:solidFill>
              </a:rPr>
              <a:t>fewer men who paid taxes than there were who received wages</a:t>
            </a:r>
            <a:r>
              <a:rPr lang="en-GB" dirty="0">
                <a:solidFill>
                  <a:schemeClr val="tx1">
                    <a:alpha val="60000"/>
                  </a:schemeClr>
                </a:solidFill>
              </a:rPr>
              <a:t>; so that the </a:t>
            </a:r>
            <a:r>
              <a:rPr lang="en-GB" b="1" dirty="0">
                <a:solidFill>
                  <a:schemeClr val="tx1">
                    <a:alpha val="60000"/>
                  </a:schemeClr>
                </a:solidFill>
              </a:rPr>
              <a:t>means of the husbandmen being exhausted by enormous impositions, the farms were abandoned, cultivated grounds became woodland</a:t>
            </a:r>
            <a:r>
              <a:rPr lang="en-GB" dirty="0">
                <a:solidFill>
                  <a:schemeClr val="tx1">
                    <a:alpha val="60000"/>
                  </a:schemeClr>
                </a:solidFill>
              </a:rPr>
              <a:t>, and universal dismay prevailed…” – </a:t>
            </a:r>
            <a:r>
              <a:rPr lang="en-GB" dirty="0" err="1">
                <a:solidFill>
                  <a:schemeClr val="tx1">
                    <a:alpha val="60000"/>
                  </a:schemeClr>
                </a:solidFill>
              </a:rPr>
              <a:t>Lactantius</a:t>
            </a:r>
            <a:r>
              <a:rPr lang="en-GB" dirty="0">
                <a:solidFill>
                  <a:schemeClr val="tx1">
                    <a:alpha val="60000"/>
                  </a:schemeClr>
                </a:solidFill>
              </a:rPr>
              <a:t> </a:t>
            </a:r>
            <a:r>
              <a:rPr lang="en-GB" i="1" dirty="0">
                <a:solidFill>
                  <a:schemeClr val="tx1">
                    <a:alpha val="60000"/>
                  </a:schemeClr>
                </a:solidFill>
              </a:rPr>
              <a:t>On the Death of the Persecutors </a:t>
            </a:r>
            <a:r>
              <a:rPr lang="en-GB" dirty="0">
                <a:solidFill>
                  <a:schemeClr val="tx1">
                    <a:alpha val="60000"/>
                  </a:schemeClr>
                </a:solidFill>
              </a:rPr>
              <a:t>7. [Christian author writing in the early fourth century AD]</a:t>
            </a:r>
          </a:p>
          <a:p>
            <a:endParaRPr lang="en-GB" sz="2000" dirty="0">
              <a:solidFill>
                <a:schemeClr val="tx1">
                  <a:alpha val="60000"/>
                </a:schemeClr>
              </a:solidFill>
            </a:endParaRPr>
          </a:p>
        </p:txBody>
      </p:sp>
      <p:pic>
        <p:nvPicPr>
          <p:cNvPr id="4" name="Picture 3">
            <a:extLst>
              <a:ext uri="{FF2B5EF4-FFF2-40B4-BE49-F238E27FC236}">
                <a16:creationId xmlns:a16="http://schemas.microsoft.com/office/drawing/2014/main" id="{B52492C2-AEA5-4536-F97C-175AA6E746E8}"/>
              </a:ext>
            </a:extLst>
          </p:cNvPr>
          <p:cNvPicPr>
            <a:picLocks noChangeAspect="1"/>
          </p:cNvPicPr>
          <p:nvPr/>
        </p:nvPicPr>
        <p:blipFill rotWithShape="1">
          <a:blip r:embed="rId2"/>
          <a:srcRect r="2" b="23219"/>
          <a:stretch/>
        </p:blipFill>
        <p:spPr>
          <a:xfrm>
            <a:off x="7754811" y="2197353"/>
            <a:ext cx="3860171" cy="3855489"/>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Tree>
    <p:extLst>
      <p:ext uri="{BB962C8B-B14F-4D97-AF65-F5344CB8AC3E}">
        <p14:creationId xmlns:p14="http://schemas.microsoft.com/office/powerpoint/2010/main" val="3494488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ADE92EF-A456-0D4D-6DD2-2A6CA1911805}"/>
              </a:ext>
            </a:extLst>
          </p:cNvPr>
          <p:cNvPicPr>
            <a:picLocks noChangeAspect="1"/>
          </p:cNvPicPr>
          <p:nvPr/>
        </p:nvPicPr>
        <p:blipFill rotWithShape="1">
          <a:blip r:embed="rId2">
            <a:alphaModFix amt="35000"/>
          </a:blip>
          <a:srcRect l="3111" r="1" b="1"/>
          <a:stretch/>
        </p:blipFill>
        <p:spPr>
          <a:xfrm>
            <a:off x="20" y="1"/>
            <a:ext cx="12191980" cy="6857999"/>
          </a:xfrm>
          <a:prstGeom prst="rect">
            <a:avLst/>
          </a:prstGeom>
        </p:spPr>
      </p:pic>
      <p:sp>
        <p:nvSpPr>
          <p:cNvPr id="2" name="Title 1">
            <a:extLst>
              <a:ext uri="{FF2B5EF4-FFF2-40B4-BE49-F238E27FC236}">
                <a16:creationId xmlns:a16="http://schemas.microsoft.com/office/drawing/2014/main" id="{1FFA207A-B9BC-1A15-5BB6-30CD7DC875D0}"/>
              </a:ext>
            </a:extLst>
          </p:cNvPr>
          <p:cNvSpPr>
            <a:spLocks noGrp="1"/>
          </p:cNvSpPr>
          <p:nvPr>
            <p:ph type="title"/>
          </p:nvPr>
        </p:nvSpPr>
        <p:spPr>
          <a:xfrm>
            <a:off x="838201" y="1065862"/>
            <a:ext cx="3313164" cy="4726276"/>
          </a:xfrm>
        </p:spPr>
        <p:txBody>
          <a:bodyPr>
            <a:normAutofit/>
          </a:bodyPr>
          <a:lstStyle/>
          <a:p>
            <a:pPr algn="r"/>
            <a:r>
              <a:rPr lang="en-GB" sz="4000" b="1" dirty="0">
                <a:solidFill>
                  <a:srgbClr val="FFFFFF"/>
                </a:solidFill>
              </a:rPr>
              <a:t>Narratives about Diocletian: more positive?</a:t>
            </a:r>
            <a:endParaRPr lang="en-GB" sz="4000" dirty="0">
              <a:solidFill>
                <a:srgbClr val="FFFFFF"/>
              </a:solidFill>
            </a:endParaRP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DF71EF-F5AA-ED6A-63F9-2CC095105318}"/>
              </a:ext>
            </a:extLst>
          </p:cNvPr>
          <p:cNvSpPr>
            <a:spLocks noGrp="1"/>
          </p:cNvSpPr>
          <p:nvPr>
            <p:ph idx="1"/>
          </p:nvPr>
        </p:nvSpPr>
        <p:spPr>
          <a:xfrm>
            <a:off x="4699775" y="223935"/>
            <a:ext cx="7464489" cy="6559419"/>
          </a:xfrm>
        </p:spPr>
        <p:txBody>
          <a:bodyPr anchor="ctr">
            <a:normAutofit/>
          </a:bodyPr>
          <a:lstStyle/>
          <a:p>
            <a:pPr marL="0" indent="0">
              <a:buNone/>
            </a:pPr>
            <a:r>
              <a:rPr lang="en-GB" sz="3200" dirty="0">
                <a:solidFill>
                  <a:srgbClr val="FFFFFF"/>
                </a:solidFill>
              </a:rPr>
              <a:t>“Diocletian was of a crafty disposition, with much sagacity, and keen penetration. </a:t>
            </a:r>
            <a:r>
              <a:rPr lang="en-GB" sz="3200" b="1" dirty="0">
                <a:solidFill>
                  <a:srgbClr val="FFFFFF"/>
                </a:solidFill>
              </a:rPr>
              <a:t>He was willing to gratify his own disposition to cruelty in such a way as to throw the odium upon others</a:t>
            </a:r>
            <a:r>
              <a:rPr lang="en-GB" sz="3200" dirty="0">
                <a:solidFill>
                  <a:srgbClr val="FFFFFF"/>
                </a:solidFill>
              </a:rPr>
              <a:t>; he was however a very active and able ruler.” – </a:t>
            </a:r>
            <a:r>
              <a:rPr lang="en-GB" sz="3200" b="1" dirty="0" err="1">
                <a:solidFill>
                  <a:srgbClr val="FFFFFF"/>
                </a:solidFill>
              </a:rPr>
              <a:t>Eutropius</a:t>
            </a:r>
            <a:r>
              <a:rPr lang="en-GB" sz="3200" b="1" dirty="0">
                <a:solidFill>
                  <a:srgbClr val="FFFFFF"/>
                </a:solidFill>
              </a:rPr>
              <a:t> </a:t>
            </a:r>
            <a:r>
              <a:rPr lang="en-GB" sz="3200" b="1" i="1" dirty="0">
                <a:solidFill>
                  <a:srgbClr val="FFFFFF"/>
                </a:solidFill>
              </a:rPr>
              <a:t>Summary of Roman History </a:t>
            </a:r>
            <a:r>
              <a:rPr lang="en-GB" sz="3200" b="1" dirty="0">
                <a:solidFill>
                  <a:srgbClr val="FFFFFF"/>
                </a:solidFill>
              </a:rPr>
              <a:t>9.26</a:t>
            </a:r>
            <a:r>
              <a:rPr lang="en-GB" sz="3200" dirty="0">
                <a:solidFill>
                  <a:srgbClr val="FFFFFF"/>
                </a:solidFill>
              </a:rPr>
              <a:t>.</a:t>
            </a:r>
          </a:p>
          <a:p>
            <a:pPr marL="0" indent="0">
              <a:buNone/>
            </a:pPr>
            <a:endParaRPr lang="en-GB" sz="400" dirty="0">
              <a:solidFill>
                <a:srgbClr val="FFFFFF"/>
              </a:solidFill>
            </a:endParaRPr>
          </a:p>
          <a:p>
            <a:pPr marL="0" indent="0">
              <a:buNone/>
            </a:pPr>
            <a:r>
              <a:rPr lang="en-GB" sz="3200" dirty="0">
                <a:solidFill>
                  <a:srgbClr val="FFFFFF"/>
                </a:solidFill>
              </a:rPr>
              <a:t>“</a:t>
            </a:r>
            <a:r>
              <a:rPr lang="en-GB" sz="3200" b="1" dirty="0">
                <a:solidFill>
                  <a:srgbClr val="FFFFFF"/>
                </a:solidFill>
              </a:rPr>
              <a:t>by nature and excellent man</a:t>
            </a:r>
            <a:r>
              <a:rPr lang="en-GB" sz="3200" dirty="0">
                <a:solidFill>
                  <a:srgbClr val="FFFFFF"/>
                </a:solidFill>
              </a:rPr>
              <a:t>, [Diocletian] spurned ambition and returned to life in the community…” – </a:t>
            </a:r>
            <a:r>
              <a:rPr lang="en-GB" sz="3200" b="1" dirty="0">
                <a:solidFill>
                  <a:srgbClr val="FFFFFF"/>
                </a:solidFill>
              </a:rPr>
              <a:t>Aurelius Victor </a:t>
            </a:r>
            <a:r>
              <a:rPr lang="en-GB" sz="3200" b="1" i="1" dirty="0">
                <a:solidFill>
                  <a:srgbClr val="FFFFFF"/>
                </a:solidFill>
              </a:rPr>
              <a:t>de </a:t>
            </a:r>
            <a:r>
              <a:rPr lang="en-GB" sz="3200" b="1" i="1" dirty="0" err="1">
                <a:solidFill>
                  <a:srgbClr val="FFFFFF"/>
                </a:solidFill>
              </a:rPr>
              <a:t>Caesaribus</a:t>
            </a:r>
            <a:r>
              <a:rPr lang="en-GB" sz="3200" b="1" i="1" dirty="0">
                <a:solidFill>
                  <a:srgbClr val="FFFFFF"/>
                </a:solidFill>
              </a:rPr>
              <a:t> </a:t>
            </a:r>
            <a:r>
              <a:rPr lang="en-GB" sz="3200" b="1" dirty="0">
                <a:solidFill>
                  <a:srgbClr val="FFFFFF"/>
                </a:solidFill>
              </a:rPr>
              <a:t>39.48</a:t>
            </a:r>
            <a:r>
              <a:rPr lang="en-GB" sz="3200" dirty="0">
                <a:solidFill>
                  <a:srgbClr val="FFFFFF"/>
                </a:solidFill>
              </a:rPr>
              <a:t>. [mid-late 4</a:t>
            </a:r>
            <a:r>
              <a:rPr lang="en-GB" sz="3200" baseline="30000" dirty="0">
                <a:solidFill>
                  <a:srgbClr val="FFFFFF"/>
                </a:solidFill>
              </a:rPr>
              <a:t>th</a:t>
            </a:r>
            <a:r>
              <a:rPr lang="en-GB" sz="3200" dirty="0">
                <a:solidFill>
                  <a:srgbClr val="FFFFFF"/>
                </a:solidFill>
              </a:rPr>
              <a:t> century, in AD 389 he became Urban Prefect (of Rome) – inferred, but uncertain, that he was “pagan”] </a:t>
            </a:r>
          </a:p>
          <a:p>
            <a:pPr marL="0" indent="0">
              <a:buNone/>
            </a:pPr>
            <a:endParaRPr lang="en-GB" sz="2000" dirty="0">
              <a:solidFill>
                <a:srgbClr val="FFFFFF"/>
              </a:solidFill>
            </a:endParaRPr>
          </a:p>
        </p:txBody>
      </p:sp>
    </p:spTree>
    <p:extLst>
      <p:ext uri="{BB962C8B-B14F-4D97-AF65-F5344CB8AC3E}">
        <p14:creationId xmlns:p14="http://schemas.microsoft.com/office/powerpoint/2010/main" val="54847262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3062723-6941-4ABE-8146-AC6FA530B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11224E-F9DA-8ED9-657F-A2928FA1C6F8}"/>
              </a:ext>
            </a:extLst>
          </p:cNvPr>
          <p:cNvSpPr>
            <a:spLocks noGrp="1"/>
          </p:cNvSpPr>
          <p:nvPr>
            <p:ph type="title"/>
          </p:nvPr>
        </p:nvSpPr>
        <p:spPr>
          <a:xfrm>
            <a:off x="838200" y="4440602"/>
            <a:ext cx="3093720" cy="1645920"/>
          </a:xfrm>
        </p:spPr>
        <p:txBody>
          <a:bodyPr>
            <a:normAutofit/>
          </a:bodyPr>
          <a:lstStyle/>
          <a:p>
            <a:r>
              <a:rPr lang="en-GB" sz="2600" dirty="0"/>
              <a:t>The </a:t>
            </a:r>
            <a:r>
              <a:rPr lang="en-GB" sz="2600" dirty="0" err="1"/>
              <a:t>Tetrachs</a:t>
            </a:r>
            <a:endParaRPr lang="en-GB" sz="2600" dirty="0"/>
          </a:p>
        </p:txBody>
      </p:sp>
      <p:pic>
        <p:nvPicPr>
          <p:cNvPr id="6" name="Picture 5">
            <a:extLst>
              <a:ext uri="{FF2B5EF4-FFF2-40B4-BE49-F238E27FC236}">
                <a16:creationId xmlns:a16="http://schemas.microsoft.com/office/drawing/2014/main" id="{B0587015-1417-CA20-FFD9-721B2ECF442A}"/>
              </a:ext>
            </a:extLst>
          </p:cNvPr>
          <p:cNvPicPr>
            <a:picLocks noChangeAspect="1"/>
          </p:cNvPicPr>
          <p:nvPr/>
        </p:nvPicPr>
        <p:blipFill rotWithShape="1">
          <a:blip r:embed="rId2"/>
          <a:srcRect r="2" b="974"/>
          <a:stretch/>
        </p:blipFill>
        <p:spPr>
          <a:xfrm>
            <a:off x="6280944" y="4154"/>
            <a:ext cx="2926060" cy="4005072"/>
          </a:xfrm>
          <a:prstGeom prst="rect">
            <a:avLst/>
          </a:prstGeom>
        </p:spPr>
      </p:pic>
      <p:pic>
        <p:nvPicPr>
          <p:cNvPr id="7" name="Picture 6">
            <a:extLst>
              <a:ext uri="{FF2B5EF4-FFF2-40B4-BE49-F238E27FC236}">
                <a16:creationId xmlns:a16="http://schemas.microsoft.com/office/drawing/2014/main" id="{E7AEAD8F-1687-CB98-0CFE-9898625E29DA}"/>
              </a:ext>
            </a:extLst>
          </p:cNvPr>
          <p:cNvPicPr>
            <a:picLocks noChangeAspect="1"/>
          </p:cNvPicPr>
          <p:nvPr/>
        </p:nvPicPr>
        <p:blipFill rotWithShape="1">
          <a:blip r:embed="rId3"/>
          <a:srcRect r="-3" b="318"/>
          <a:stretch/>
        </p:blipFill>
        <p:spPr>
          <a:xfrm>
            <a:off x="9207004" y="46065"/>
            <a:ext cx="2935224" cy="4005067"/>
          </a:xfrm>
          <a:prstGeom prst="rect">
            <a:avLst/>
          </a:prstGeom>
        </p:spPr>
      </p:pic>
      <p:pic>
        <p:nvPicPr>
          <p:cNvPr id="4" name="Picture 3">
            <a:extLst>
              <a:ext uri="{FF2B5EF4-FFF2-40B4-BE49-F238E27FC236}">
                <a16:creationId xmlns:a16="http://schemas.microsoft.com/office/drawing/2014/main" id="{84BFF5F3-6AEA-25F3-E385-3F809DAFE780}"/>
              </a:ext>
            </a:extLst>
          </p:cNvPr>
          <p:cNvPicPr>
            <a:picLocks noChangeAspect="1"/>
          </p:cNvPicPr>
          <p:nvPr/>
        </p:nvPicPr>
        <p:blipFill rotWithShape="1">
          <a:blip r:embed="rId4"/>
          <a:srcRect l="25387" r="19646" b="-2"/>
          <a:stretch/>
        </p:blipFill>
        <p:spPr>
          <a:xfrm>
            <a:off x="-29850" y="12024"/>
            <a:ext cx="2935224" cy="4005071"/>
          </a:xfrm>
          <a:prstGeom prst="rect">
            <a:avLst/>
          </a:prstGeom>
        </p:spPr>
      </p:pic>
      <p:pic>
        <p:nvPicPr>
          <p:cNvPr id="5" name="Picture 4">
            <a:extLst>
              <a:ext uri="{FF2B5EF4-FFF2-40B4-BE49-F238E27FC236}">
                <a16:creationId xmlns:a16="http://schemas.microsoft.com/office/drawing/2014/main" id="{AD3A6164-9F11-E789-970B-0ADA92010EA2}"/>
              </a:ext>
            </a:extLst>
          </p:cNvPr>
          <p:cNvPicPr>
            <a:picLocks noChangeAspect="1"/>
          </p:cNvPicPr>
          <p:nvPr/>
        </p:nvPicPr>
        <p:blipFill rotWithShape="1">
          <a:blip r:embed="rId5"/>
          <a:srcRect l="475" r="1806" b="-2"/>
          <a:stretch/>
        </p:blipFill>
        <p:spPr>
          <a:xfrm>
            <a:off x="2875523" y="12023"/>
            <a:ext cx="2935224" cy="4005072"/>
          </a:xfrm>
          <a:prstGeom prst="rect">
            <a:avLst/>
          </a:prstGeom>
        </p:spPr>
      </p:pic>
      <p:sp>
        <p:nvSpPr>
          <p:cNvPr id="16" name="Rectangle 15">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112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C1E9A80-C69C-C22F-9A34-918F672114C7}"/>
              </a:ext>
            </a:extLst>
          </p:cNvPr>
          <p:cNvSpPr>
            <a:spLocks noGrp="1"/>
          </p:cNvSpPr>
          <p:nvPr>
            <p:ph idx="1"/>
          </p:nvPr>
        </p:nvSpPr>
        <p:spPr>
          <a:xfrm>
            <a:off x="4380266" y="4440602"/>
            <a:ext cx="7239030" cy="1645920"/>
          </a:xfrm>
        </p:spPr>
        <p:txBody>
          <a:bodyPr anchor="ctr">
            <a:normAutofit lnSpcReduction="10000"/>
          </a:bodyPr>
          <a:lstStyle/>
          <a:p>
            <a:r>
              <a:rPr lang="en-GB" sz="1800" dirty="0"/>
              <a:t>Two </a:t>
            </a:r>
            <a:r>
              <a:rPr lang="en-GB" sz="1800" dirty="0" err="1"/>
              <a:t>Augusti</a:t>
            </a:r>
            <a:r>
              <a:rPr lang="en-GB" sz="1800" dirty="0"/>
              <a:t>, and two junior colleagues (</a:t>
            </a:r>
            <a:r>
              <a:rPr lang="en-GB" sz="1800" dirty="0" err="1"/>
              <a:t>Caesares</a:t>
            </a:r>
            <a:r>
              <a:rPr lang="en-GB" sz="1800" dirty="0"/>
              <a:t>).</a:t>
            </a:r>
          </a:p>
          <a:p>
            <a:r>
              <a:rPr lang="en-GB" sz="1800" dirty="0" err="1"/>
              <a:t>Constantius</a:t>
            </a:r>
            <a:r>
              <a:rPr lang="en-GB" sz="1800" dirty="0"/>
              <a:t> with </a:t>
            </a:r>
            <a:r>
              <a:rPr lang="en-GB" sz="1800" dirty="0" err="1"/>
              <a:t>Maximian</a:t>
            </a:r>
            <a:r>
              <a:rPr lang="en-GB" sz="1800" dirty="0"/>
              <a:t> in the West, Galerius with Diocletian in the East.</a:t>
            </a:r>
          </a:p>
          <a:p>
            <a:r>
              <a:rPr lang="en-GB" sz="1800" dirty="0"/>
              <a:t>Connected by marriage alliances. </a:t>
            </a:r>
          </a:p>
          <a:p>
            <a:r>
              <a:rPr lang="en-GB" sz="1800" dirty="0"/>
              <a:t>Likewise had their own courts, commanded armies, and issued laws.</a:t>
            </a:r>
          </a:p>
        </p:txBody>
      </p:sp>
      <p:sp>
        <p:nvSpPr>
          <p:cNvPr id="8" name="Content Placeholder 3">
            <a:extLst>
              <a:ext uri="{FF2B5EF4-FFF2-40B4-BE49-F238E27FC236}">
                <a16:creationId xmlns:a16="http://schemas.microsoft.com/office/drawing/2014/main" id="{8DFE145E-A1C6-8895-2D27-813C60B227C4}"/>
              </a:ext>
            </a:extLst>
          </p:cNvPr>
          <p:cNvSpPr txBox="1">
            <a:spLocks/>
          </p:cNvSpPr>
          <p:nvPr/>
        </p:nvSpPr>
        <p:spPr>
          <a:xfrm>
            <a:off x="65658" y="3529400"/>
            <a:ext cx="6015000" cy="832341"/>
          </a:xfrm>
          <a:prstGeom prst="rect">
            <a:avLst/>
          </a:prstGeom>
          <a:solidFill>
            <a:srgbClr val="92D05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Aurelius </a:t>
            </a:r>
            <a:r>
              <a:rPr kumimoji="0" lang="en-GB" sz="2400" b="1"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Maximianus</a:t>
            </a:r>
            <a:r>
              <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 appointed Caesar in July AD 285, becomes Augustus in April/May 286.</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
        <p:nvSpPr>
          <p:cNvPr id="9" name="Content Placeholder 4">
            <a:extLst>
              <a:ext uri="{FF2B5EF4-FFF2-40B4-BE49-F238E27FC236}">
                <a16:creationId xmlns:a16="http://schemas.microsoft.com/office/drawing/2014/main" id="{70110D99-2820-9BC9-E690-FC4AA5AA2DD6}"/>
              </a:ext>
            </a:extLst>
          </p:cNvPr>
          <p:cNvSpPr txBox="1">
            <a:spLocks/>
          </p:cNvSpPr>
          <p:nvPr/>
        </p:nvSpPr>
        <p:spPr>
          <a:xfrm>
            <a:off x="6214387" y="3548940"/>
            <a:ext cx="5794112" cy="812801"/>
          </a:xfrm>
          <a:prstGeom prst="rect">
            <a:avLst/>
          </a:prstGeom>
          <a:solidFill>
            <a:srgbClr val="FFFF0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Spring AD 293 – </a:t>
            </a:r>
            <a:r>
              <a:rPr kumimoji="0" lang="en-GB" sz="2400" b="1"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Constantius</a:t>
            </a:r>
            <a:r>
              <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 </a:t>
            </a:r>
            <a:r>
              <a:rPr kumimoji="0" lang="en-GB" sz="2400" b="1"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Chlorus</a:t>
            </a:r>
            <a:r>
              <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 and Galerius as Caesars.</a:t>
            </a:r>
          </a:p>
        </p:txBody>
      </p:sp>
    </p:spTree>
    <p:extLst>
      <p:ext uri="{BB962C8B-B14F-4D97-AF65-F5344CB8AC3E}">
        <p14:creationId xmlns:p14="http://schemas.microsoft.com/office/powerpoint/2010/main" val="3359464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8">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9054541-8FC4-A2AC-3801-BAC08D703DBD}"/>
              </a:ext>
            </a:extLst>
          </p:cNvPr>
          <p:cNvPicPr>
            <a:picLocks noChangeAspect="1"/>
          </p:cNvPicPr>
          <p:nvPr/>
        </p:nvPicPr>
        <p:blipFill rotWithShape="1">
          <a:blip r:embed="rId2">
            <a:alphaModFix amt="40000"/>
          </a:blip>
          <a:srcRect r="17134" b="-2"/>
          <a:stretch/>
        </p:blipFill>
        <p:spPr>
          <a:xfrm>
            <a:off x="20" y="10"/>
            <a:ext cx="8450297" cy="6857990"/>
          </a:xfrm>
          <a:prstGeom prst="rect">
            <a:avLst/>
          </a:prstGeom>
        </p:spPr>
      </p:pic>
      <p:sp>
        <p:nvSpPr>
          <p:cNvPr id="2" name="Title 1">
            <a:extLst>
              <a:ext uri="{FF2B5EF4-FFF2-40B4-BE49-F238E27FC236}">
                <a16:creationId xmlns:a16="http://schemas.microsoft.com/office/drawing/2014/main" id="{CB296339-A508-42E5-83ED-BE4B8AFEC58C}"/>
              </a:ext>
            </a:extLst>
          </p:cNvPr>
          <p:cNvSpPr>
            <a:spLocks noGrp="1"/>
          </p:cNvSpPr>
          <p:nvPr>
            <p:ph type="title"/>
          </p:nvPr>
        </p:nvSpPr>
        <p:spPr>
          <a:xfrm>
            <a:off x="276139" y="155197"/>
            <a:ext cx="6401498" cy="1052614"/>
          </a:xfrm>
        </p:spPr>
        <p:txBody>
          <a:bodyPr>
            <a:normAutofit/>
          </a:bodyPr>
          <a:lstStyle/>
          <a:p>
            <a:r>
              <a:rPr lang="en-GB" b="1" dirty="0" err="1">
                <a:solidFill>
                  <a:srgbClr val="FFFFFF"/>
                </a:solidFill>
              </a:rPr>
              <a:t>Tetrarchic</a:t>
            </a:r>
            <a:r>
              <a:rPr lang="en-GB" b="1" dirty="0">
                <a:solidFill>
                  <a:srgbClr val="FFFFFF"/>
                </a:solidFill>
              </a:rPr>
              <a:t> Ideology</a:t>
            </a:r>
            <a:endParaRPr lang="en-GB" dirty="0">
              <a:solidFill>
                <a:srgbClr val="FFFFFF"/>
              </a:solidFill>
            </a:endParaRPr>
          </a:p>
        </p:txBody>
      </p:sp>
      <p:sp>
        <p:nvSpPr>
          <p:cNvPr id="3" name="Content Placeholder 2">
            <a:extLst>
              <a:ext uri="{FF2B5EF4-FFF2-40B4-BE49-F238E27FC236}">
                <a16:creationId xmlns:a16="http://schemas.microsoft.com/office/drawing/2014/main" id="{8BFBE75D-4163-6D63-8D6C-2159C84B27AC}"/>
              </a:ext>
            </a:extLst>
          </p:cNvPr>
          <p:cNvSpPr>
            <a:spLocks noGrp="1"/>
          </p:cNvSpPr>
          <p:nvPr>
            <p:ph idx="1"/>
          </p:nvPr>
        </p:nvSpPr>
        <p:spPr>
          <a:xfrm>
            <a:off x="133215" y="1362998"/>
            <a:ext cx="6092612" cy="5339805"/>
          </a:xfrm>
        </p:spPr>
        <p:txBody>
          <a:bodyPr>
            <a:normAutofit fontScale="92500"/>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FFFFFF"/>
                </a:solidFill>
                <a:effectLst/>
                <a:uLnTx/>
                <a:uFillTx/>
                <a:latin typeface="Calibri" panose="020F0502020204030204"/>
                <a:ea typeface="+mn-ea"/>
                <a:cs typeface="+mn-cs"/>
              </a:rPr>
              <a:t>Representations of unity and brotherhood.</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In reality the colleagues rarely met in person:</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Diocletian and </a:t>
            </a:r>
            <a:r>
              <a:rPr kumimoji="0" lang="en-GB" sz="2800" b="0" i="0" u="none" strike="noStrike" kern="1200" cap="none" spc="0" normalizeH="0" baseline="0" noProof="0" dirty="0" err="1">
                <a:ln>
                  <a:noFill/>
                </a:ln>
                <a:solidFill>
                  <a:srgbClr val="FFFFFF"/>
                </a:solidFill>
                <a:effectLst/>
                <a:uLnTx/>
                <a:uFillTx/>
                <a:latin typeface="Calibri" panose="020F0502020204030204"/>
                <a:ea typeface="+mn-ea"/>
                <a:cs typeface="+mn-cs"/>
              </a:rPr>
              <a:t>Maximian</a:t>
            </a: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 met in AD 285 (acclamation), 288, 290 and 303. During Tetrarchy the four men never met in the same city.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500" b="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FFFFFF"/>
                </a:solidFill>
                <a:effectLst/>
                <a:uLnTx/>
                <a:uFillTx/>
                <a:latin typeface="Calibri" panose="020F0502020204030204"/>
                <a:ea typeface="+mn-ea"/>
                <a:cs typeface="+mn-cs"/>
              </a:rPr>
              <a:t>Enlarging of centres where emperors present:</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London, Trier, Milan, Aquileia, </a:t>
            </a:r>
            <a:r>
              <a:rPr kumimoji="0" lang="en-GB" sz="2800" b="0" i="0" u="none" strike="noStrike" kern="1200" cap="none" spc="0" normalizeH="0" baseline="0" noProof="0" dirty="0" err="1">
                <a:ln>
                  <a:noFill/>
                </a:ln>
                <a:solidFill>
                  <a:srgbClr val="FFFFFF"/>
                </a:solidFill>
                <a:effectLst/>
                <a:uLnTx/>
                <a:uFillTx/>
                <a:latin typeface="Calibri" panose="020F0502020204030204"/>
                <a:ea typeface="+mn-ea"/>
                <a:cs typeface="+mn-cs"/>
              </a:rPr>
              <a:t>Sirmium</a:t>
            </a: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FFFFFF"/>
                </a:solidFill>
                <a:effectLst/>
                <a:uLnTx/>
                <a:uFillTx/>
                <a:latin typeface="Calibri" panose="020F0502020204030204"/>
                <a:ea typeface="+mn-ea"/>
                <a:cs typeface="+mn-cs"/>
              </a:rPr>
              <a:t>Serdica</a:t>
            </a:r>
            <a:r>
              <a:rPr kumimoji="0" lang="en-GB" sz="2800" b="0" i="0" u="none" strike="noStrike" kern="1200" cap="none" spc="0" normalizeH="0" baseline="0" noProof="0" dirty="0">
                <a:ln>
                  <a:noFill/>
                </a:ln>
                <a:solidFill>
                  <a:srgbClr val="FFFFFF"/>
                </a:solidFill>
                <a:effectLst/>
                <a:uLnTx/>
                <a:uFillTx/>
                <a:latin typeface="Calibri" panose="020F0502020204030204"/>
                <a:ea typeface="+mn-ea"/>
                <a:cs typeface="+mn-cs"/>
              </a:rPr>
              <a:t>, Thessalonica, Nicaea, Nicomedia and Antioch.</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endParaRPr lang="en-GB" sz="1700" dirty="0">
              <a:solidFill>
                <a:srgbClr val="FFFFFF"/>
              </a:solidFill>
            </a:endParaRPr>
          </a:p>
          <a:p>
            <a:endParaRPr lang="en-GB" sz="1700" dirty="0">
              <a:solidFill>
                <a:srgbClr val="FFFFFF"/>
              </a:solidFill>
            </a:endParaRPr>
          </a:p>
        </p:txBody>
      </p:sp>
      <p:pic>
        <p:nvPicPr>
          <p:cNvPr id="8" name="Picture 7">
            <a:extLst>
              <a:ext uri="{FF2B5EF4-FFF2-40B4-BE49-F238E27FC236}">
                <a16:creationId xmlns:a16="http://schemas.microsoft.com/office/drawing/2014/main" id="{B5D71DF2-0AF9-D337-F416-EE00AC8AF9F3}"/>
              </a:ext>
            </a:extLst>
          </p:cNvPr>
          <p:cNvPicPr>
            <a:picLocks noChangeAspect="1"/>
          </p:cNvPicPr>
          <p:nvPr/>
        </p:nvPicPr>
        <p:blipFill rotWithShape="1">
          <a:blip r:embed="rId3"/>
          <a:srcRect t="7278" b="6174"/>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0" name="Content Placeholder 3">
            <a:extLst>
              <a:ext uri="{FF2B5EF4-FFF2-40B4-BE49-F238E27FC236}">
                <a16:creationId xmlns:a16="http://schemas.microsoft.com/office/drawing/2014/main" id="{4BF723FC-0F3B-AD9D-E381-FBD93CC711DF}"/>
              </a:ext>
            </a:extLst>
          </p:cNvPr>
          <p:cNvSpPr txBox="1">
            <a:spLocks/>
          </p:cNvSpPr>
          <p:nvPr/>
        </p:nvSpPr>
        <p:spPr>
          <a:xfrm>
            <a:off x="203566" y="263503"/>
            <a:ext cx="5892433" cy="6330994"/>
          </a:xfrm>
          <a:prstGeom prst="rect">
            <a:avLst/>
          </a:prstGeom>
          <a:solidFill>
            <a:schemeClr val="accent2">
              <a:lumMod val="40000"/>
              <a:lumOff val="60000"/>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dirty="0"/>
              <a:t>[Description of Trier in AD 310 (i.e. half a decade after the end of the first Tetrarchy)] “I see a Circus Maximus rivalling, I believe, the one in Rome, I see basilicas and a forum, imperial works, and a seat of justice raised to such a height that they promise to be worthy neighbours of the stars and the sky…” – </a:t>
            </a:r>
            <a:r>
              <a:rPr lang="en-GB" sz="3600" b="1" i="1" dirty="0"/>
              <a:t>Latin Panegyrics </a:t>
            </a:r>
            <a:r>
              <a:rPr lang="en-GB" sz="3600" b="1" dirty="0"/>
              <a:t>6.22.5</a:t>
            </a:r>
            <a:r>
              <a:rPr lang="en-GB" sz="3600" dirty="0"/>
              <a:t>.</a:t>
            </a:r>
          </a:p>
        </p:txBody>
      </p:sp>
    </p:spTree>
    <p:extLst>
      <p:ext uri="{BB962C8B-B14F-4D97-AF65-F5344CB8AC3E}">
        <p14:creationId xmlns:p14="http://schemas.microsoft.com/office/powerpoint/2010/main" val="3882547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1000"/>
                                        <p:tgtEl>
                                          <p:spTgt spid="3">
                                            <p:txEl>
                                              <p:pRg st="5" end="5"/>
                                            </p:txEl>
                                          </p:spTgt>
                                        </p:tgtEl>
                                      </p:cBhvr>
                                    </p:animEffect>
                                    <p:anim calcmode="lin" valueType="num">
                                      <p:cBhvr>
                                        <p:cTn id="1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barn(inVertical)">
                                      <p:cBhvr>
                                        <p:cTn id="1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CC9147F-0D4C-366E-8025-F0FF31951095}"/>
              </a:ext>
            </a:extLst>
          </p:cNvPr>
          <p:cNvPicPr>
            <a:picLocks noGrp="1" noChangeAspect="1"/>
          </p:cNvPicPr>
          <p:nvPr>
            <p:ph idx="1"/>
          </p:nvPr>
        </p:nvPicPr>
        <p:blipFill rotWithShape="1">
          <a:blip r:embed="rId2"/>
          <a:srcRect t="1250" b="7745"/>
          <a:stretch/>
        </p:blipFill>
        <p:spPr>
          <a:xfrm>
            <a:off x="317938" y="0"/>
            <a:ext cx="11251613" cy="6911707"/>
          </a:xfrm>
          <a:prstGeom prst="rect">
            <a:avLst/>
          </a:prstGeom>
        </p:spPr>
      </p:pic>
      <p:sp>
        <p:nvSpPr>
          <p:cNvPr id="15"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6EE6085-7E14-B364-AE3B-D294B4A1731F}"/>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Stabilising the Empire?</a:t>
            </a:r>
          </a:p>
        </p:txBody>
      </p:sp>
      <p:cxnSp>
        <p:nvCxnSpPr>
          <p:cNvPr id="16"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043B766-EDA8-E4F7-9DC1-87B5C29AA16B}"/>
              </a:ext>
            </a:extLst>
          </p:cNvPr>
          <p:cNvSpPr txBox="1"/>
          <p:nvPr/>
        </p:nvSpPr>
        <p:spPr>
          <a:xfrm>
            <a:off x="8115300" y="5215187"/>
            <a:ext cx="3333750" cy="1246495"/>
          </a:xfrm>
          <a:prstGeom prst="rect">
            <a:avLst/>
          </a:prstGeom>
          <a:noFill/>
        </p:spPr>
        <p:txBody>
          <a:bodyPr wrap="square">
            <a:spAutoFit/>
          </a:bodyPr>
          <a:lstStyle/>
          <a:p>
            <a:r>
              <a:rPr lang="en-GB" sz="2400" dirty="0"/>
              <a:t>Less risk of usurpation?</a:t>
            </a:r>
          </a:p>
          <a:p>
            <a:endParaRPr lang="en-GB" sz="300" dirty="0"/>
          </a:p>
          <a:p>
            <a:r>
              <a:rPr lang="en-GB" sz="2400" dirty="0"/>
              <a:t>Easier to respond to issues on the frontiers?</a:t>
            </a:r>
          </a:p>
        </p:txBody>
      </p:sp>
    </p:spTree>
    <p:extLst>
      <p:ext uri="{BB962C8B-B14F-4D97-AF65-F5344CB8AC3E}">
        <p14:creationId xmlns:p14="http://schemas.microsoft.com/office/powerpoint/2010/main" val="3106038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46B3DF3-4614-46A9-9E5E-D14431DCC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82D70-C3BF-EFAE-CFA4-62C59D3B0963}"/>
              </a:ext>
            </a:extLst>
          </p:cNvPr>
          <p:cNvSpPr>
            <a:spLocks noGrp="1"/>
          </p:cNvSpPr>
          <p:nvPr>
            <p:ph type="title"/>
          </p:nvPr>
        </p:nvSpPr>
        <p:spPr>
          <a:xfrm>
            <a:off x="1271588" y="190500"/>
            <a:ext cx="4460543" cy="1019175"/>
          </a:xfrm>
        </p:spPr>
        <p:txBody>
          <a:bodyPr anchor="t">
            <a:normAutofit/>
          </a:bodyPr>
          <a:lstStyle/>
          <a:p>
            <a:r>
              <a:rPr lang="en-GB" b="1" dirty="0"/>
              <a:t>The West</a:t>
            </a:r>
          </a:p>
        </p:txBody>
      </p:sp>
      <p:grpSp>
        <p:nvGrpSpPr>
          <p:cNvPr id="12" name="Group 11">
            <a:extLst>
              <a:ext uri="{FF2B5EF4-FFF2-40B4-BE49-F238E27FC236}">
                <a16:creationId xmlns:a16="http://schemas.microsoft.com/office/drawing/2014/main" id="{96AF5BED-1831-4A88-91BC-55D58BF9F2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3" name="Freeform 6">
              <a:extLst>
                <a:ext uri="{FF2B5EF4-FFF2-40B4-BE49-F238E27FC236}">
                  <a16:creationId xmlns:a16="http://schemas.microsoft.com/office/drawing/2014/main" id="{544BD6EE-970C-4DF5-A508-F6127787C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4" name="Freeform 6">
              <a:extLst>
                <a:ext uri="{FF2B5EF4-FFF2-40B4-BE49-F238E27FC236}">
                  <a16:creationId xmlns:a16="http://schemas.microsoft.com/office/drawing/2014/main" id="{B0ECD73E-712E-4743-BE0D-7BDF10DA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3" name="Content Placeholder 2">
            <a:extLst>
              <a:ext uri="{FF2B5EF4-FFF2-40B4-BE49-F238E27FC236}">
                <a16:creationId xmlns:a16="http://schemas.microsoft.com/office/drawing/2014/main" id="{A587F684-4D73-2999-CDC8-20B456DAFCFC}"/>
              </a:ext>
            </a:extLst>
          </p:cNvPr>
          <p:cNvSpPr>
            <a:spLocks noGrp="1"/>
          </p:cNvSpPr>
          <p:nvPr>
            <p:ph idx="1"/>
          </p:nvPr>
        </p:nvSpPr>
        <p:spPr>
          <a:xfrm>
            <a:off x="1009650" y="1209676"/>
            <a:ext cx="5084159" cy="5562600"/>
          </a:xfrm>
        </p:spPr>
        <p:txBody>
          <a:bodyPr>
            <a:normAutofit/>
          </a:bodyPr>
          <a:lstStyle/>
          <a:p>
            <a:r>
              <a:rPr lang="en-GB" dirty="0" err="1">
                <a:solidFill>
                  <a:schemeClr val="tx1">
                    <a:alpha val="60000"/>
                  </a:schemeClr>
                </a:solidFill>
              </a:rPr>
              <a:t>Carausius</a:t>
            </a:r>
            <a:r>
              <a:rPr lang="en-GB" dirty="0">
                <a:solidFill>
                  <a:schemeClr val="tx1">
                    <a:alpha val="60000"/>
                  </a:schemeClr>
                </a:solidFill>
              </a:rPr>
              <a:t> (sizes power in northern Gaul and Britain AD 286), driven out of Gaul in AD 289, murdered and succeeded by </a:t>
            </a:r>
            <a:r>
              <a:rPr lang="en-GB" dirty="0" err="1">
                <a:solidFill>
                  <a:schemeClr val="tx1">
                    <a:alpha val="60000"/>
                  </a:schemeClr>
                </a:solidFill>
              </a:rPr>
              <a:t>Allectus</a:t>
            </a:r>
            <a:r>
              <a:rPr lang="en-GB" dirty="0">
                <a:solidFill>
                  <a:schemeClr val="tx1">
                    <a:alpha val="60000"/>
                  </a:schemeClr>
                </a:solidFill>
              </a:rPr>
              <a:t> (latter defeated in AD 296).</a:t>
            </a:r>
          </a:p>
          <a:p>
            <a:endParaRPr lang="en-GB" sz="300" dirty="0">
              <a:solidFill>
                <a:schemeClr val="tx1">
                  <a:alpha val="60000"/>
                </a:schemeClr>
              </a:solidFill>
            </a:endParaRPr>
          </a:p>
          <a:p>
            <a:pPr marL="0" indent="0">
              <a:buNone/>
            </a:pPr>
            <a:r>
              <a:rPr lang="en-GB" dirty="0">
                <a:solidFill>
                  <a:schemeClr val="tx1">
                    <a:alpha val="60000"/>
                  </a:schemeClr>
                </a:solidFill>
              </a:rPr>
              <a:t>“…invincible </a:t>
            </a:r>
            <a:r>
              <a:rPr lang="en-GB" dirty="0" err="1">
                <a:solidFill>
                  <a:schemeClr val="tx1">
                    <a:alpha val="60000"/>
                  </a:schemeClr>
                </a:solidFill>
              </a:rPr>
              <a:t>Maximian</a:t>
            </a:r>
            <a:r>
              <a:rPr lang="en-GB" dirty="0">
                <a:solidFill>
                  <a:schemeClr val="tx1">
                    <a:alpha val="60000"/>
                  </a:schemeClr>
                </a:solidFill>
              </a:rPr>
              <a:t>, striking the columns of Moors like lightening, or, under your right hand, lord </a:t>
            </a:r>
            <a:r>
              <a:rPr lang="en-GB" dirty="0" err="1">
                <a:solidFill>
                  <a:schemeClr val="tx1">
                    <a:alpha val="60000"/>
                  </a:schemeClr>
                </a:solidFill>
              </a:rPr>
              <a:t>Constantius</a:t>
            </a:r>
            <a:r>
              <a:rPr lang="en-GB" dirty="0">
                <a:solidFill>
                  <a:schemeClr val="tx1">
                    <a:alpha val="60000"/>
                  </a:schemeClr>
                </a:solidFill>
              </a:rPr>
              <a:t>, Bavaria and Britain bringing out their shabby heads from woods and waves…” – </a:t>
            </a:r>
            <a:r>
              <a:rPr lang="en-GB" b="1" i="1" dirty="0">
                <a:solidFill>
                  <a:schemeClr val="tx1">
                    <a:alpha val="60000"/>
                  </a:schemeClr>
                </a:solidFill>
              </a:rPr>
              <a:t>Latin Panegyrics </a:t>
            </a:r>
            <a:r>
              <a:rPr lang="en-GB" b="1" dirty="0">
                <a:solidFill>
                  <a:schemeClr val="tx1">
                    <a:alpha val="60000"/>
                  </a:schemeClr>
                </a:solidFill>
              </a:rPr>
              <a:t>9.21</a:t>
            </a:r>
            <a:r>
              <a:rPr lang="en-GB" dirty="0">
                <a:solidFill>
                  <a:schemeClr val="tx1">
                    <a:alpha val="60000"/>
                  </a:schemeClr>
                </a:solidFill>
              </a:rPr>
              <a:t>.</a:t>
            </a:r>
          </a:p>
          <a:p>
            <a:endParaRPr lang="en-GB" sz="2000" dirty="0">
              <a:solidFill>
                <a:schemeClr val="tx1">
                  <a:alpha val="60000"/>
                </a:schemeClr>
              </a:solidFill>
            </a:endParaRPr>
          </a:p>
          <a:p>
            <a:endParaRPr lang="en-GB" sz="2000" dirty="0">
              <a:solidFill>
                <a:schemeClr val="tx1">
                  <a:alpha val="60000"/>
                </a:schemeClr>
              </a:solidFill>
            </a:endParaRPr>
          </a:p>
        </p:txBody>
      </p:sp>
      <p:pic>
        <p:nvPicPr>
          <p:cNvPr id="5" name="Picture 4" descr="A gold coin with a person's face on it&#10;&#10;Description automatically generated with low confidence">
            <a:extLst>
              <a:ext uri="{FF2B5EF4-FFF2-40B4-BE49-F238E27FC236}">
                <a16:creationId xmlns:a16="http://schemas.microsoft.com/office/drawing/2014/main" id="{97301E52-FC93-35E7-5954-B97C7A0F9D7A}"/>
              </a:ext>
            </a:extLst>
          </p:cNvPr>
          <p:cNvPicPr>
            <a:picLocks noChangeAspect="1"/>
          </p:cNvPicPr>
          <p:nvPr/>
        </p:nvPicPr>
        <p:blipFill rotWithShape="1">
          <a:blip r:embed="rId2"/>
          <a:srcRect l="12898" r="14241" b="2"/>
          <a:stretch/>
        </p:blipFill>
        <p:spPr>
          <a:xfrm>
            <a:off x="6098192" y="10"/>
            <a:ext cx="6093808" cy="6857990"/>
          </a:xfrm>
          <a:prstGeom prst="rect">
            <a:avLst/>
          </a:prstGeom>
        </p:spPr>
      </p:pic>
      <p:sp>
        <p:nvSpPr>
          <p:cNvPr id="6" name="Content Placeholder 2">
            <a:extLst>
              <a:ext uri="{FF2B5EF4-FFF2-40B4-BE49-F238E27FC236}">
                <a16:creationId xmlns:a16="http://schemas.microsoft.com/office/drawing/2014/main" id="{3EF56206-BD2A-E54D-0787-FD649F7F81AD}"/>
              </a:ext>
            </a:extLst>
          </p:cNvPr>
          <p:cNvSpPr txBox="1">
            <a:spLocks/>
          </p:cNvSpPr>
          <p:nvPr/>
        </p:nvSpPr>
        <p:spPr>
          <a:xfrm>
            <a:off x="7105649" y="6233887"/>
            <a:ext cx="4306207" cy="538389"/>
          </a:xfrm>
          <a:prstGeom prst="rect">
            <a:avLst/>
          </a:prstGeom>
          <a:solidFill>
            <a:srgbClr val="FFFF00"/>
          </a:solidFill>
        </p:spPr>
        <p:txBody>
          <a:bodyPr vert="horz" lIns="91440" tIns="45720" rIns="91440" bIns="45720" rtlCol="0" anchor="b">
            <a:normAutofit fontScale="70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Medallion showing supplication of London to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Constantius</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Chlorus</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 BM (B.11477).</a:t>
            </a:r>
          </a:p>
        </p:txBody>
      </p:sp>
    </p:spTree>
    <p:extLst>
      <p:ext uri="{BB962C8B-B14F-4D97-AF65-F5344CB8AC3E}">
        <p14:creationId xmlns:p14="http://schemas.microsoft.com/office/powerpoint/2010/main" val="1830675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72713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2A960D-94FD-9714-0BA8-EC1875F49745}"/>
              </a:ext>
            </a:extLst>
          </p:cNvPr>
          <p:cNvSpPr>
            <a:spLocks noGrp="1"/>
          </p:cNvSpPr>
          <p:nvPr>
            <p:ph type="title"/>
          </p:nvPr>
        </p:nvSpPr>
        <p:spPr>
          <a:xfrm>
            <a:off x="524256" y="491260"/>
            <a:ext cx="6594189" cy="1625210"/>
          </a:xfrm>
        </p:spPr>
        <p:txBody>
          <a:bodyPr>
            <a:normAutofit/>
          </a:bodyPr>
          <a:lstStyle/>
          <a:p>
            <a:r>
              <a:rPr lang="en-GB">
                <a:solidFill>
                  <a:srgbClr val="FFFFFF"/>
                </a:solidFill>
              </a:rPr>
              <a:t>The East</a:t>
            </a:r>
          </a:p>
        </p:txBody>
      </p:sp>
      <p:pic>
        <p:nvPicPr>
          <p:cNvPr id="4" name="Picture 3" descr="Map&#10;&#10;Description automatically generated">
            <a:extLst>
              <a:ext uri="{FF2B5EF4-FFF2-40B4-BE49-F238E27FC236}">
                <a16:creationId xmlns:a16="http://schemas.microsoft.com/office/drawing/2014/main" id="{BFC81FA0-0CE4-827A-0240-C3BD4D859C27}"/>
              </a:ext>
            </a:extLst>
          </p:cNvPr>
          <p:cNvPicPr>
            <a:picLocks noChangeAspect="1"/>
          </p:cNvPicPr>
          <p:nvPr/>
        </p:nvPicPr>
        <p:blipFill rotWithShape="1">
          <a:blip r:embed="rId2"/>
          <a:srcRect t="759" r="1" b="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382D888-D9E6-CD73-697F-41564238D299}"/>
              </a:ext>
            </a:extLst>
          </p:cNvPr>
          <p:cNvSpPr>
            <a:spLocks noGrp="1"/>
          </p:cNvSpPr>
          <p:nvPr>
            <p:ph idx="1"/>
          </p:nvPr>
        </p:nvSpPr>
        <p:spPr>
          <a:xfrm>
            <a:off x="7582563" y="400051"/>
            <a:ext cx="4281890" cy="6135106"/>
          </a:xfrm>
        </p:spPr>
        <p:txBody>
          <a:bodyPr anchor="ctr">
            <a:normAutofit/>
          </a:bodyPr>
          <a:lstStyle/>
          <a:p>
            <a:r>
              <a:rPr lang="en-GB" sz="2600" dirty="0">
                <a:solidFill>
                  <a:srgbClr val="FFFFFF"/>
                </a:solidFill>
              </a:rPr>
              <a:t>Initial invasion of Persia by Galerius in AD 296, second invasion in AD 297/8 – royal harem and also Ctesiphon captured.</a:t>
            </a:r>
          </a:p>
          <a:p>
            <a:endParaRPr lang="en-GB" sz="100" dirty="0">
              <a:solidFill>
                <a:srgbClr val="FFFFFF"/>
              </a:solidFill>
            </a:endParaRPr>
          </a:p>
          <a:p>
            <a:r>
              <a:rPr lang="en-GB" sz="2600" dirty="0">
                <a:solidFill>
                  <a:srgbClr val="FFFFFF"/>
                </a:solidFill>
              </a:rPr>
              <a:t>Peace treaty in AD 299:</a:t>
            </a:r>
          </a:p>
          <a:p>
            <a:pPr lvl="1"/>
            <a:r>
              <a:rPr lang="en-GB" dirty="0" err="1">
                <a:solidFill>
                  <a:srgbClr val="FFFFFF"/>
                </a:solidFill>
              </a:rPr>
              <a:t>Intelene</a:t>
            </a:r>
            <a:r>
              <a:rPr lang="en-GB" dirty="0">
                <a:solidFill>
                  <a:srgbClr val="FFFFFF"/>
                </a:solidFill>
              </a:rPr>
              <a:t>, </a:t>
            </a:r>
            <a:r>
              <a:rPr lang="en-GB" dirty="0" err="1">
                <a:solidFill>
                  <a:srgbClr val="FFFFFF"/>
                </a:solidFill>
              </a:rPr>
              <a:t>Sophene</a:t>
            </a:r>
            <a:r>
              <a:rPr lang="en-GB" dirty="0">
                <a:solidFill>
                  <a:srgbClr val="FFFFFF"/>
                </a:solidFill>
              </a:rPr>
              <a:t>, </a:t>
            </a:r>
            <a:r>
              <a:rPr lang="en-GB" dirty="0" err="1">
                <a:solidFill>
                  <a:srgbClr val="FFFFFF"/>
                </a:solidFill>
              </a:rPr>
              <a:t>Arzanene</a:t>
            </a:r>
            <a:r>
              <a:rPr lang="en-GB" dirty="0">
                <a:solidFill>
                  <a:srgbClr val="FFFFFF"/>
                </a:solidFill>
              </a:rPr>
              <a:t>, </a:t>
            </a:r>
            <a:r>
              <a:rPr lang="en-GB" dirty="0" err="1">
                <a:solidFill>
                  <a:srgbClr val="FFFFFF"/>
                </a:solidFill>
              </a:rPr>
              <a:t>Corduene</a:t>
            </a:r>
            <a:r>
              <a:rPr lang="en-GB" dirty="0">
                <a:solidFill>
                  <a:srgbClr val="FFFFFF"/>
                </a:solidFill>
              </a:rPr>
              <a:t> and </a:t>
            </a:r>
            <a:r>
              <a:rPr lang="en-GB" dirty="0" err="1">
                <a:solidFill>
                  <a:srgbClr val="FFFFFF"/>
                </a:solidFill>
              </a:rPr>
              <a:t>Zabdicene</a:t>
            </a:r>
            <a:r>
              <a:rPr lang="en-GB" dirty="0">
                <a:solidFill>
                  <a:srgbClr val="FFFFFF"/>
                </a:solidFill>
              </a:rPr>
              <a:t> administered by Roman friendly satraps.</a:t>
            </a:r>
          </a:p>
          <a:p>
            <a:pPr lvl="1"/>
            <a:r>
              <a:rPr lang="en-GB" dirty="0">
                <a:solidFill>
                  <a:srgbClr val="FFFFFF"/>
                </a:solidFill>
              </a:rPr>
              <a:t>Nisibis as trade centre.</a:t>
            </a:r>
          </a:p>
          <a:p>
            <a:pPr lvl="1"/>
            <a:endParaRPr lang="en-GB" sz="100" dirty="0">
              <a:solidFill>
                <a:srgbClr val="FFFFFF"/>
              </a:solidFill>
            </a:endParaRPr>
          </a:p>
          <a:p>
            <a:r>
              <a:rPr lang="en-GB" sz="2600" dirty="0">
                <a:solidFill>
                  <a:srgbClr val="FFFFFF"/>
                </a:solidFill>
              </a:rPr>
              <a:t>Domitian put down in Egypt (AD 297).</a:t>
            </a:r>
          </a:p>
          <a:p>
            <a:endParaRPr lang="en-GB" sz="1900" dirty="0">
              <a:solidFill>
                <a:srgbClr val="FFFFFF"/>
              </a:solidFill>
            </a:endParaRPr>
          </a:p>
        </p:txBody>
      </p:sp>
    </p:spTree>
    <p:extLst>
      <p:ext uri="{BB962C8B-B14F-4D97-AF65-F5344CB8AC3E}">
        <p14:creationId xmlns:p14="http://schemas.microsoft.com/office/powerpoint/2010/main" val="4029397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500"/>
                                        <p:tgtEl>
                                          <p:spTgt spid="3">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wheel(1)">
                                      <p:cBhvr>
                                        <p:cTn id="18"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002A36C-F738-B490-F2B2-F6017E831FEF}"/>
              </a:ext>
            </a:extLst>
          </p:cNvPr>
          <p:cNvSpPr>
            <a:spLocks noGrp="1"/>
          </p:cNvSpPr>
          <p:nvPr>
            <p:ph type="title"/>
          </p:nvPr>
        </p:nvSpPr>
        <p:spPr>
          <a:xfrm>
            <a:off x="5232400" y="1367673"/>
            <a:ext cx="6124576" cy="2665509"/>
          </a:xfrm>
        </p:spPr>
        <p:txBody>
          <a:bodyPr vert="horz" lIns="91440" tIns="45720" rIns="91440" bIns="45720" rtlCol="0" anchor="b">
            <a:normAutofit/>
          </a:bodyPr>
          <a:lstStyle/>
          <a:p>
            <a:pPr algn="r"/>
            <a:r>
              <a:rPr lang="en-US" sz="7200">
                <a:solidFill>
                  <a:schemeClr val="bg1"/>
                </a:solidFill>
              </a:rPr>
              <a:t>Reforms</a:t>
            </a:r>
          </a:p>
        </p:txBody>
      </p:sp>
      <p:pic>
        <p:nvPicPr>
          <p:cNvPr id="6" name="Picture 5" descr="A statue of a group of people&#10;&#10;Description automatically generated with medium confidence">
            <a:extLst>
              <a:ext uri="{FF2B5EF4-FFF2-40B4-BE49-F238E27FC236}">
                <a16:creationId xmlns:a16="http://schemas.microsoft.com/office/drawing/2014/main" id="{ED1249D6-68CA-84EB-3A76-A8331619160F}"/>
              </a:ext>
            </a:extLst>
          </p:cNvPr>
          <p:cNvPicPr>
            <a:picLocks noChangeAspect="1"/>
          </p:cNvPicPr>
          <p:nvPr/>
        </p:nvPicPr>
        <p:blipFill rotWithShape="1">
          <a:blip r:embed="rId2"/>
          <a:srcRect l="579"/>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grpSp>
        <p:nvGrpSpPr>
          <p:cNvPr id="13" name="Group 12">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4" name="Freeform: Shape 13">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726034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p&#10;&#10;Description automatically generated">
            <a:extLst>
              <a:ext uri="{FF2B5EF4-FFF2-40B4-BE49-F238E27FC236}">
                <a16:creationId xmlns:a16="http://schemas.microsoft.com/office/drawing/2014/main" id="{308A5717-B1F2-3950-5111-0EE814008C34}"/>
              </a:ext>
            </a:extLst>
          </p:cNvPr>
          <p:cNvPicPr>
            <a:picLocks noChangeAspect="1"/>
          </p:cNvPicPr>
          <p:nvPr/>
        </p:nvPicPr>
        <p:blipFill rotWithShape="1">
          <a:blip r:embed="rId2">
            <a:alphaModFix amt="40000"/>
          </a:blip>
          <a:srcRect t="8123" b="10356"/>
          <a:stretch/>
        </p:blipFill>
        <p:spPr>
          <a:xfrm>
            <a:off x="20" y="10"/>
            <a:ext cx="12191979" cy="6857990"/>
          </a:xfrm>
          <a:prstGeom prst="rect">
            <a:avLst/>
          </a:prstGeom>
        </p:spPr>
      </p:pic>
      <p:sp>
        <p:nvSpPr>
          <p:cNvPr id="2" name="Title 1">
            <a:extLst>
              <a:ext uri="{FF2B5EF4-FFF2-40B4-BE49-F238E27FC236}">
                <a16:creationId xmlns:a16="http://schemas.microsoft.com/office/drawing/2014/main" id="{BEE7861B-ACA6-85AD-95B0-A105D1A49865}"/>
              </a:ext>
            </a:extLst>
          </p:cNvPr>
          <p:cNvSpPr>
            <a:spLocks noGrp="1"/>
          </p:cNvSpPr>
          <p:nvPr>
            <p:ph type="title"/>
          </p:nvPr>
        </p:nvSpPr>
        <p:spPr>
          <a:xfrm>
            <a:off x="838200" y="365125"/>
            <a:ext cx="10515600" cy="1325563"/>
          </a:xfrm>
        </p:spPr>
        <p:txBody>
          <a:bodyPr>
            <a:normAutofit/>
          </a:bodyPr>
          <a:lstStyle/>
          <a:p>
            <a:r>
              <a:rPr lang="en-GB" sz="5400">
                <a:solidFill>
                  <a:srgbClr val="FFFFFF"/>
                </a:solidFill>
              </a:rPr>
              <a:t>Administrative Structures</a:t>
            </a:r>
          </a:p>
        </p:txBody>
      </p:sp>
      <p:sp>
        <p:nvSpPr>
          <p:cNvPr id="11"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DD5D58-7F4B-D0BD-67C3-2F964956535D}"/>
              </a:ext>
            </a:extLst>
          </p:cNvPr>
          <p:cNvSpPr>
            <a:spLocks noGrp="1"/>
          </p:cNvSpPr>
          <p:nvPr>
            <p:ph idx="1"/>
          </p:nvPr>
        </p:nvSpPr>
        <p:spPr>
          <a:xfrm>
            <a:off x="152400" y="2004446"/>
            <a:ext cx="11830050" cy="4748779"/>
          </a:xfrm>
        </p:spPr>
        <p:txBody>
          <a:bodyPr>
            <a:normAutofit/>
          </a:bodyPr>
          <a:lstStyle/>
          <a:p>
            <a:r>
              <a:rPr lang="en-GB" dirty="0">
                <a:solidFill>
                  <a:srgbClr val="FFFFFF"/>
                </a:solidFill>
              </a:rPr>
              <a:t>In reign of </a:t>
            </a:r>
            <a:r>
              <a:rPr lang="en-GB" dirty="0" err="1">
                <a:solidFill>
                  <a:srgbClr val="FFFFFF"/>
                </a:solidFill>
              </a:rPr>
              <a:t>Gallienus</a:t>
            </a:r>
            <a:r>
              <a:rPr lang="en-GB" dirty="0">
                <a:solidFill>
                  <a:srgbClr val="FFFFFF"/>
                </a:solidFill>
              </a:rPr>
              <a:t> (mid-3rd century) there were ca. 50 provinces, by the time of the Verona List (early 4th century) there were almost 100 provinces. </a:t>
            </a:r>
          </a:p>
          <a:p>
            <a:pPr lvl="1"/>
            <a:r>
              <a:rPr lang="en-GB" sz="2800" dirty="0">
                <a:solidFill>
                  <a:srgbClr val="FFFFFF"/>
                </a:solidFill>
              </a:rPr>
              <a:t>“…the provinces were chopped into slices… and many officials lay upon every region, territory and almost every city…” – </a:t>
            </a:r>
            <a:r>
              <a:rPr lang="en-GB" sz="2800" dirty="0" err="1">
                <a:solidFill>
                  <a:srgbClr val="FFFFFF"/>
                </a:solidFill>
              </a:rPr>
              <a:t>Lactantius</a:t>
            </a:r>
            <a:r>
              <a:rPr lang="en-GB" sz="2800" dirty="0">
                <a:solidFill>
                  <a:srgbClr val="FFFFFF"/>
                </a:solidFill>
              </a:rPr>
              <a:t> </a:t>
            </a:r>
            <a:r>
              <a:rPr lang="en-GB" sz="2800" i="1" dirty="0">
                <a:solidFill>
                  <a:srgbClr val="FFFFFF"/>
                </a:solidFill>
              </a:rPr>
              <a:t>On the Death of the Persecutors</a:t>
            </a:r>
            <a:r>
              <a:rPr lang="en-GB" sz="2800" dirty="0">
                <a:solidFill>
                  <a:srgbClr val="FFFFFF"/>
                </a:solidFill>
              </a:rPr>
              <a:t> 7.4.</a:t>
            </a:r>
          </a:p>
          <a:p>
            <a:endParaRPr lang="en-GB" sz="300" dirty="0">
              <a:solidFill>
                <a:srgbClr val="FFFFFF"/>
              </a:solidFill>
            </a:endParaRPr>
          </a:p>
          <a:p>
            <a:r>
              <a:rPr lang="en-GB" dirty="0">
                <a:solidFill>
                  <a:srgbClr val="FFFFFF"/>
                </a:solidFill>
              </a:rPr>
              <a:t>Intermediate layer of administration – provinces under the </a:t>
            </a:r>
            <a:r>
              <a:rPr lang="en-GB" i="1" dirty="0" err="1">
                <a:solidFill>
                  <a:srgbClr val="FFFFFF"/>
                </a:solidFill>
              </a:rPr>
              <a:t>vicarius</a:t>
            </a:r>
            <a:r>
              <a:rPr lang="en-GB" dirty="0">
                <a:solidFill>
                  <a:srgbClr val="FFFFFF"/>
                </a:solidFill>
              </a:rPr>
              <a:t>. </a:t>
            </a:r>
          </a:p>
          <a:p>
            <a:pPr marL="0" indent="0">
              <a:buNone/>
            </a:pPr>
            <a:endParaRPr lang="en-GB" sz="300" dirty="0">
              <a:solidFill>
                <a:srgbClr val="FFFFFF"/>
              </a:solidFill>
            </a:endParaRPr>
          </a:p>
          <a:p>
            <a:r>
              <a:rPr lang="en-GB" dirty="0">
                <a:solidFill>
                  <a:srgbClr val="FFFFFF"/>
                </a:solidFill>
              </a:rPr>
              <a:t>Praetorian prefects and </a:t>
            </a:r>
            <a:r>
              <a:rPr lang="en-GB" i="1" dirty="0" err="1">
                <a:solidFill>
                  <a:srgbClr val="FFFFFF"/>
                </a:solidFill>
              </a:rPr>
              <a:t>vicarii</a:t>
            </a:r>
            <a:r>
              <a:rPr lang="en-GB" dirty="0">
                <a:solidFill>
                  <a:srgbClr val="FFFFFF"/>
                </a:solidFill>
              </a:rPr>
              <a:t> responsible for recruiting troops and supplying army and officials [occasionally acted as generals].</a:t>
            </a:r>
          </a:p>
          <a:p>
            <a:pPr lvl="1"/>
            <a:r>
              <a:rPr lang="en-GB" sz="2800" dirty="0">
                <a:solidFill>
                  <a:srgbClr val="FFFFFF"/>
                </a:solidFill>
              </a:rPr>
              <a:t>Also took care of the roads, public works, the </a:t>
            </a:r>
            <a:r>
              <a:rPr lang="en-GB" sz="2800" i="1" dirty="0">
                <a:solidFill>
                  <a:srgbClr val="FFFFFF"/>
                </a:solidFill>
              </a:rPr>
              <a:t>cursus </a:t>
            </a:r>
            <a:r>
              <a:rPr lang="en-GB" sz="2800" i="1" dirty="0" err="1">
                <a:solidFill>
                  <a:srgbClr val="FFFFFF"/>
                </a:solidFill>
              </a:rPr>
              <a:t>publicus</a:t>
            </a:r>
            <a:r>
              <a:rPr lang="en-GB" sz="2800" i="1" dirty="0">
                <a:solidFill>
                  <a:srgbClr val="FFFFFF"/>
                </a:solidFill>
              </a:rPr>
              <a:t> </a:t>
            </a:r>
            <a:r>
              <a:rPr lang="en-GB" sz="2800" dirty="0">
                <a:solidFill>
                  <a:srgbClr val="FFFFFF"/>
                </a:solidFill>
              </a:rPr>
              <a:t>and acted as judges.</a:t>
            </a:r>
          </a:p>
          <a:p>
            <a:pPr marL="0" indent="0">
              <a:buNone/>
            </a:pPr>
            <a:endParaRPr lang="en-GB"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33014861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barn(inVertical)">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 calcmode="lin" valueType="num">
                                      <p:cBhvr>
                                        <p:cTn id="1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14" dur="500"/>
                                        <p:tgtEl>
                                          <p:spTgt spid="3">
                                            <p:txEl>
                                              <p:pRg st="5" end="5"/>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 calcmode="lin" valueType="num">
                                      <p:cBhvr>
                                        <p:cTn id="17"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1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B4A44A9-FC00-DC9F-3EB4-1A24271D850B}"/>
              </a:ext>
            </a:extLst>
          </p:cNvPr>
          <p:cNvSpPr>
            <a:spLocks noGrp="1"/>
          </p:cNvSpPr>
          <p:nvPr>
            <p:ph type="title"/>
          </p:nvPr>
        </p:nvSpPr>
        <p:spPr>
          <a:xfrm>
            <a:off x="6527800" y="448721"/>
            <a:ext cx="4713997" cy="1225650"/>
          </a:xfrm>
        </p:spPr>
        <p:txBody>
          <a:bodyPr anchor="b">
            <a:normAutofit/>
          </a:bodyPr>
          <a:lstStyle/>
          <a:p>
            <a:r>
              <a:rPr lang="en-GB" sz="3800" b="1">
                <a:solidFill>
                  <a:schemeClr val="bg1"/>
                </a:solidFill>
              </a:rPr>
              <a:t>Imperial Service</a:t>
            </a:r>
            <a:endParaRPr lang="en-GB" sz="3800">
              <a:solidFill>
                <a:schemeClr val="bg1"/>
              </a:solidFill>
            </a:endParaRPr>
          </a:p>
        </p:txBody>
      </p:sp>
      <p:pic>
        <p:nvPicPr>
          <p:cNvPr id="4" name="Picture 3" descr="A drawing of a horse carriage&#10;&#10;Description automatically generated with low confidence">
            <a:extLst>
              <a:ext uri="{FF2B5EF4-FFF2-40B4-BE49-F238E27FC236}">
                <a16:creationId xmlns:a16="http://schemas.microsoft.com/office/drawing/2014/main" id="{E118B16E-93D2-5E63-F1E5-EB0ABB6B184B}"/>
              </a:ext>
            </a:extLst>
          </p:cNvPr>
          <p:cNvPicPr>
            <a:picLocks noChangeAspect="1"/>
          </p:cNvPicPr>
          <p:nvPr/>
        </p:nvPicPr>
        <p:blipFill rotWithShape="1">
          <a:blip r:embed="rId2"/>
          <a:srcRect l="-1603" r="264"/>
          <a:stretch/>
        </p:blipFill>
        <p:spPr>
          <a:xfrm>
            <a:off x="945896" y="0"/>
            <a:ext cx="4969129" cy="6858000"/>
          </a:xfrm>
          <a:prstGeom prst="rect">
            <a:avLst/>
          </a:prstGeom>
        </p:spPr>
      </p:pic>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EF783E-6A8F-6EF9-6DBD-8C390F91CDCB}"/>
              </a:ext>
            </a:extLst>
          </p:cNvPr>
          <p:cNvSpPr>
            <a:spLocks noGrp="1"/>
          </p:cNvSpPr>
          <p:nvPr>
            <p:ph idx="1"/>
          </p:nvPr>
        </p:nvSpPr>
        <p:spPr>
          <a:xfrm>
            <a:off x="6276977" y="1829334"/>
            <a:ext cx="5791198" cy="4196331"/>
          </a:xfrm>
        </p:spPr>
        <p:txBody>
          <a:bodyPr>
            <a:normAutofit fontScale="92500"/>
          </a:bodyPr>
          <a:lstStyle/>
          <a:p>
            <a:r>
              <a:rPr lang="en-GB" sz="2400" dirty="0">
                <a:solidFill>
                  <a:schemeClr val="bg1"/>
                </a:solidFill>
              </a:rPr>
              <a:t>Equestrian and senatorial “division”, gave way to a single hierarchy of imperial service. </a:t>
            </a:r>
          </a:p>
          <a:p>
            <a:pPr lvl="1"/>
            <a:r>
              <a:rPr lang="en-GB" dirty="0">
                <a:solidFill>
                  <a:schemeClr val="bg1"/>
                </a:solidFill>
              </a:rPr>
              <a:t>Lowest to highest:</a:t>
            </a:r>
          </a:p>
          <a:p>
            <a:pPr lvl="2"/>
            <a:r>
              <a:rPr lang="en-GB" sz="2400" i="1" dirty="0" err="1">
                <a:solidFill>
                  <a:schemeClr val="bg1"/>
                </a:solidFill>
              </a:rPr>
              <a:t>vir</a:t>
            </a:r>
            <a:r>
              <a:rPr lang="en-GB" sz="2400" i="1" dirty="0">
                <a:solidFill>
                  <a:schemeClr val="bg1"/>
                </a:solidFill>
              </a:rPr>
              <a:t> </a:t>
            </a:r>
            <a:r>
              <a:rPr lang="en-GB" sz="2400" i="1" dirty="0" err="1">
                <a:solidFill>
                  <a:schemeClr val="bg1"/>
                </a:solidFill>
              </a:rPr>
              <a:t>perfectissimus</a:t>
            </a:r>
            <a:endParaRPr lang="en-GB" sz="2400" i="1" dirty="0">
              <a:solidFill>
                <a:schemeClr val="bg1"/>
              </a:solidFill>
            </a:endParaRPr>
          </a:p>
          <a:p>
            <a:pPr lvl="2"/>
            <a:r>
              <a:rPr lang="en-GB" sz="2400" i="1" dirty="0" err="1">
                <a:solidFill>
                  <a:schemeClr val="bg1"/>
                </a:solidFill>
              </a:rPr>
              <a:t>eminentissimus</a:t>
            </a:r>
            <a:endParaRPr lang="en-GB" sz="2400" i="1" dirty="0">
              <a:solidFill>
                <a:schemeClr val="bg1"/>
              </a:solidFill>
            </a:endParaRPr>
          </a:p>
          <a:p>
            <a:pPr lvl="2"/>
            <a:r>
              <a:rPr lang="en-GB" sz="2400" i="1" dirty="0" err="1">
                <a:solidFill>
                  <a:schemeClr val="bg1"/>
                </a:solidFill>
              </a:rPr>
              <a:t>vir</a:t>
            </a:r>
            <a:r>
              <a:rPr lang="en-GB" sz="2400" i="1" dirty="0">
                <a:solidFill>
                  <a:schemeClr val="bg1"/>
                </a:solidFill>
              </a:rPr>
              <a:t> </a:t>
            </a:r>
            <a:r>
              <a:rPr lang="en-GB" sz="2400" i="1" dirty="0" err="1">
                <a:solidFill>
                  <a:schemeClr val="bg1"/>
                </a:solidFill>
              </a:rPr>
              <a:t>clarissimus</a:t>
            </a:r>
            <a:r>
              <a:rPr lang="en-GB" sz="2400" i="1" dirty="0">
                <a:solidFill>
                  <a:schemeClr val="bg1"/>
                </a:solidFill>
              </a:rPr>
              <a:t> </a:t>
            </a:r>
            <a:r>
              <a:rPr lang="en-GB" sz="2400" dirty="0">
                <a:solidFill>
                  <a:schemeClr val="bg1"/>
                </a:solidFill>
              </a:rPr>
              <a:t>(came with senatorial rank)</a:t>
            </a:r>
          </a:p>
          <a:p>
            <a:pPr lvl="2"/>
            <a:r>
              <a:rPr lang="en-GB" sz="2400" i="1" dirty="0" err="1">
                <a:solidFill>
                  <a:schemeClr val="bg1"/>
                </a:solidFill>
              </a:rPr>
              <a:t>vir</a:t>
            </a:r>
            <a:r>
              <a:rPr lang="en-GB" sz="2400" i="1" dirty="0">
                <a:solidFill>
                  <a:schemeClr val="bg1"/>
                </a:solidFill>
              </a:rPr>
              <a:t> spectabilis</a:t>
            </a:r>
          </a:p>
          <a:p>
            <a:pPr lvl="2"/>
            <a:r>
              <a:rPr lang="en-GB" sz="2400" i="1" dirty="0" err="1">
                <a:solidFill>
                  <a:schemeClr val="bg1"/>
                </a:solidFill>
              </a:rPr>
              <a:t>vir</a:t>
            </a:r>
            <a:r>
              <a:rPr lang="en-GB" sz="2400" i="1" dirty="0">
                <a:solidFill>
                  <a:schemeClr val="bg1"/>
                </a:solidFill>
              </a:rPr>
              <a:t> </a:t>
            </a:r>
            <a:r>
              <a:rPr lang="en-GB" sz="2400" i="1" dirty="0" err="1">
                <a:solidFill>
                  <a:schemeClr val="bg1"/>
                </a:solidFill>
              </a:rPr>
              <a:t>illustris</a:t>
            </a:r>
            <a:r>
              <a:rPr lang="en-GB" sz="2400" i="1" dirty="0">
                <a:solidFill>
                  <a:schemeClr val="bg1"/>
                </a:solidFill>
              </a:rPr>
              <a:t> </a:t>
            </a:r>
            <a:r>
              <a:rPr lang="en-GB" sz="2400" dirty="0">
                <a:solidFill>
                  <a:schemeClr val="bg1"/>
                </a:solidFill>
              </a:rPr>
              <a:t>(from Constantine onwards)</a:t>
            </a:r>
          </a:p>
          <a:p>
            <a:pPr marL="0" indent="0">
              <a:buNone/>
            </a:pPr>
            <a:endParaRPr lang="en-GB" sz="200" dirty="0">
              <a:solidFill>
                <a:schemeClr val="bg1"/>
              </a:solidFill>
            </a:endParaRPr>
          </a:p>
          <a:p>
            <a:r>
              <a:rPr lang="en-GB" sz="2400" dirty="0">
                <a:solidFill>
                  <a:schemeClr val="bg1"/>
                </a:solidFill>
              </a:rPr>
              <a:t>Most governors no longer had a military role.</a:t>
            </a:r>
          </a:p>
        </p:txBody>
      </p:sp>
      <p:cxnSp>
        <p:nvCxnSpPr>
          <p:cNvPr id="16"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89CAF344-67A1-825D-A35B-4C47C6954638}"/>
              </a:ext>
            </a:extLst>
          </p:cNvPr>
          <p:cNvSpPr txBox="1">
            <a:spLocks/>
          </p:cNvSpPr>
          <p:nvPr/>
        </p:nvSpPr>
        <p:spPr>
          <a:xfrm>
            <a:off x="47627" y="60385"/>
            <a:ext cx="2085973" cy="1158815"/>
          </a:xfrm>
          <a:prstGeom prst="rect">
            <a:avLst/>
          </a:prstGeom>
          <a:solidFill>
            <a:sysClr val="window" lastClr="FFFFFF">
              <a:lumMod val="85000"/>
            </a:sysClr>
          </a:solidFill>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it-IT" sz="2000" b="0" i="1" u="none" strike="noStrike" kern="1200" cap="none" spc="0" normalizeH="0" baseline="0" noProof="0" dirty="0">
                <a:ln>
                  <a:noFill/>
                </a:ln>
                <a:solidFill>
                  <a:sysClr val="windowText" lastClr="000000"/>
                </a:solidFill>
                <a:effectLst/>
                <a:uLnTx/>
                <a:uFillTx/>
                <a:latin typeface="Calibri" panose="020F0502020204030204"/>
                <a:ea typeface="+mn-ea"/>
                <a:cs typeface="+mn-cs"/>
              </a:rPr>
              <a:t>Insignia viri illustris praefecti praetorio per Illyricum</a:t>
            </a:r>
            <a:r>
              <a:rPr kumimoji="0" lang="it-IT"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insignia from the Notitia Dignitatum.</a:t>
            </a:r>
            <a:endParaRPr kumimoji="0" lang="en-GB"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4325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descr="A group of coins&#10;&#10;Description automatically generated with low confidence">
            <a:extLst>
              <a:ext uri="{FF2B5EF4-FFF2-40B4-BE49-F238E27FC236}">
                <a16:creationId xmlns:a16="http://schemas.microsoft.com/office/drawing/2014/main" id="{B140EF57-A4D7-1B02-A0E4-5ABE3CFA448A}"/>
              </a:ext>
            </a:extLst>
          </p:cNvPr>
          <p:cNvPicPr>
            <a:picLocks noChangeAspect="1"/>
          </p:cNvPicPr>
          <p:nvPr/>
        </p:nvPicPr>
        <p:blipFill rotWithShape="1">
          <a:blip r:embed="rId2"/>
          <a:srcRect r="2" b="14642"/>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C653F6-AD54-57B1-2588-CED502B2E8A2}"/>
              </a:ext>
            </a:extLst>
          </p:cNvPr>
          <p:cNvSpPr>
            <a:spLocks noGrp="1"/>
          </p:cNvSpPr>
          <p:nvPr>
            <p:ph type="title"/>
          </p:nvPr>
        </p:nvSpPr>
        <p:spPr>
          <a:xfrm>
            <a:off x="219075" y="200026"/>
            <a:ext cx="5368056" cy="1752600"/>
          </a:xfrm>
        </p:spPr>
        <p:txBody>
          <a:bodyPr>
            <a:normAutofit/>
          </a:bodyPr>
          <a:lstStyle/>
          <a:p>
            <a:r>
              <a:rPr lang="en-GB" b="1" dirty="0"/>
              <a:t>Imperial Mints and coinage</a:t>
            </a:r>
            <a:endParaRPr lang="en-GB" dirty="0"/>
          </a:p>
        </p:txBody>
      </p:sp>
      <p:sp>
        <p:nvSpPr>
          <p:cNvPr id="3" name="Content Placeholder 2">
            <a:extLst>
              <a:ext uri="{FF2B5EF4-FFF2-40B4-BE49-F238E27FC236}">
                <a16:creationId xmlns:a16="http://schemas.microsoft.com/office/drawing/2014/main" id="{33444A05-590B-4891-8013-B0D597EC5D42}"/>
              </a:ext>
            </a:extLst>
          </p:cNvPr>
          <p:cNvSpPr>
            <a:spLocks noGrp="1"/>
          </p:cNvSpPr>
          <p:nvPr>
            <p:ph idx="1"/>
          </p:nvPr>
        </p:nvSpPr>
        <p:spPr>
          <a:xfrm>
            <a:off x="142876" y="1952626"/>
            <a:ext cx="5368056" cy="4705348"/>
          </a:xfrm>
        </p:spPr>
        <p:txBody>
          <a:bodyPr anchor="t">
            <a:normAutofit lnSpcReduction="10000"/>
          </a:bodyPr>
          <a:lstStyle/>
          <a:p>
            <a:r>
              <a:rPr lang="en-GB" sz="3200" dirty="0"/>
              <a:t>Mints established in most dioceses and in “imperial” cities, like Trier.</a:t>
            </a:r>
          </a:p>
          <a:p>
            <a:endParaRPr lang="en-GB" sz="500" dirty="0"/>
          </a:p>
          <a:p>
            <a:r>
              <a:rPr lang="en-GB" sz="3200" dirty="0"/>
              <a:t>Weight of gold coin (aureus) raised in 290s to 60 the pound.</a:t>
            </a:r>
          </a:p>
          <a:p>
            <a:endParaRPr lang="en-GB" sz="500" dirty="0"/>
          </a:p>
          <a:p>
            <a:r>
              <a:rPr lang="en-GB" sz="3200" dirty="0"/>
              <a:t>Problem of rampant price inflation after Aurelian’s (AD 270-275) introduction of new coinage. </a:t>
            </a:r>
          </a:p>
          <a:p>
            <a:endParaRPr lang="en-GB" sz="1800" dirty="0"/>
          </a:p>
        </p:txBody>
      </p:sp>
      <p:sp>
        <p:nvSpPr>
          <p:cNvPr id="5" name="Rectangle 4">
            <a:extLst>
              <a:ext uri="{FF2B5EF4-FFF2-40B4-BE49-F238E27FC236}">
                <a16:creationId xmlns:a16="http://schemas.microsoft.com/office/drawing/2014/main" id="{697F9CDC-C4BC-ADBB-B113-F9160B7AA797}"/>
              </a:ext>
            </a:extLst>
          </p:cNvPr>
          <p:cNvSpPr/>
          <p:nvPr/>
        </p:nvSpPr>
        <p:spPr>
          <a:xfrm>
            <a:off x="6480073" y="3429000"/>
            <a:ext cx="3886200" cy="276999"/>
          </a:xfrm>
          <a:prstGeom prst="rect">
            <a:avLst/>
          </a:prstGeom>
          <a:solidFill>
            <a:sysClr val="window" lastClr="FFFFFF">
              <a:lumMod val="95000"/>
            </a:sys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rPr>
              <a:t>Diocletian Ceremonial Aureus. Antioch mint, AD 287.</a:t>
            </a:r>
          </a:p>
        </p:txBody>
      </p:sp>
      <p:sp>
        <p:nvSpPr>
          <p:cNvPr id="7" name="Rectangle 6">
            <a:extLst>
              <a:ext uri="{FF2B5EF4-FFF2-40B4-BE49-F238E27FC236}">
                <a16:creationId xmlns:a16="http://schemas.microsoft.com/office/drawing/2014/main" id="{F156DC9D-E016-1BA8-3766-B138F3B4E2DF}"/>
              </a:ext>
            </a:extLst>
          </p:cNvPr>
          <p:cNvSpPr/>
          <p:nvPr/>
        </p:nvSpPr>
        <p:spPr>
          <a:xfrm>
            <a:off x="7956449" y="4166800"/>
            <a:ext cx="2206726" cy="276999"/>
          </a:xfrm>
          <a:prstGeom prst="rect">
            <a:avLst/>
          </a:prstGeom>
          <a:solidFill>
            <a:sysClr val="window" lastClr="FFFFFF">
              <a:lumMod val="95000"/>
            </a:sys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rPr>
              <a:t>Diocletian, </a:t>
            </a:r>
            <a:r>
              <a:rPr kumimoji="0" lang="en-GB" sz="1200" b="0" i="0" u="none" strike="noStrike" kern="0" cap="none" spc="0" normalizeH="0" baseline="0" noProof="0" dirty="0" err="1">
                <a:ln>
                  <a:noFill/>
                </a:ln>
                <a:solidFill>
                  <a:prstClr val="black"/>
                </a:solidFill>
                <a:effectLst/>
                <a:uLnTx/>
                <a:uFillTx/>
              </a:rPr>
              <a:t>Antoninianus</a:t>
            </a:r>
            <a:r>
              <a:rPr kumimoji="0" lang="en-GB" sz="1200" b="0" i="0" u="none" strike="noStrike" kern="0" cap="none" spc="0" normalizeH="0" baseline="0" noProof="0" dirty="0">
                <a:ln>
                  <a:noFill/>
                </a:ln>
                <a:solidFill>
                  <a:prstClr val="black"/>
                </a:solidFill>
                <a:effectLst/>
                <a:uLnTx/>
                <a:uFillTx/>
              </a:rPr>
              <a:t>, Lyons.</a:t>
            </a:r>
          </a:p>
        </p:txBody>
      </p:sp>
    </p:spTree>
    <p:extLst>
      <p:ext uri="{BB962C8B-B14F-4D97-AF65-F5344CB8AC3E}">
        <p14:creationId xmlns:p14="http://schemas.microsoft.com/office/powerpoint/2010/main" val="275510534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5BB39-1F9D-8E9F-A210-012334F25C97}"/>
              </a:ext>
            </a:extLst>
          </p:cNvPr>
          <p:cNvSpPr>
            <a:spLocks noGrp="1"/>
          </p:cNvSpPr>
          <p:nvPr>
            <p:ph type="title"/>
          </p:nvPr>
        </p:nvSpPr>
        <p:spPr>
          <a:xfrm>
            <a:off x="5297762" y="329184"/>
            <a:ext cx="6251110" cy="1783080"/>
          </a:xfrm>
        </p:spPr>
        <p:txBody>
          <a:bodyPr anchor="b">
            <a:normAutofit/>
          </a:bodyPr>
          <a:lstStyle/>
          <a:p>
            <a:r>
              <a:rPr lang="en-GB" sz="5400" b="1"/>
              <a:t>Edict of Maximum Prices – AD 301</a:t>
            </a:r>
            <a:endParaRPr lang="en-GB" sz="5400"/>
          </a:p>
        </p:txBody>
      </p:sp>
      <p:pic>
        <p:nvPicPr>
          <p:cNvPr id="4" name="Content Placeholder 3" descr="Text, letter&#10;&#10;Description automatically generated">
            <a:extLst>
              <a:ext uri="{FF2B5EF4-FFF2-40B4-BE49-F238E27FC236}">
                <a16:creationId xmlns:a16="http://schemas.microsoft.com/office/drawing/2014/main" id="{CA424F65-C5DE-E4EE-986A-D926342B5554}"/>
              </a:ext>
            </a:extLst>
          </p:cNvPr>
          <p:cNvPicPr>
            <a:picLocks noChangeAspect="1"/>
          </p:cNvPicPr>
          <p:nvPr/>
        </p:nvPicPr>
        <p:blipFill rotWithShape="1">
          <a:blip r:embed="rId2"/>
          <a:srcRect l="21753" r="1814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A6401F-8405-B558-D1BB-1ED0EA1300FF}"/>
              </a:ext>
            </a:extLst>
          </p:cNvPr>
          <p:cNvSpPr>
            <a:spLocks noGrp="1"/>
          </p:cNvSpPr>
          <p:nvPr>
            <p:ph idx="1"/>
          </p:nvPr>
        </p:nvSpPr>
        <p:spPr>
          <a:xfrm>
            <a:off x="4798886" y="2780538"/>
            <a:ext cx="7248525" cy="4077462"/>
          </a:xfrm>
        </p:spPr>
        <p:txBody>
          <a:bodyPr>
            <a:normAutofit/>
          </a:bodyPr>
          <a:lstStyle/>
          <a:p>
            <a:pPr marL="0" indent="0">
              <a:buNone/>
            </a:pPr>
            <a:r>
              <a:rPr lang="en-GB" sz="3800" dirty="0"/>
              <a:t>“It is our pleasure, therefore, that the prices listed in the subjoined schedule be held in observance in the whole of our Empire… anyone who resists the measures of this statute shall be subject to a capital penalty for daring to do so…” </a:t>
            </a:r>
          </a:p>
          <a:p>
            <a:pPr marL="0" indent="0">
              <a:buNone/>
            </a:pPr>
            <a:endParaRPr lang="en-GB" sz="2200" dirty="0"/>
          </a:p>
        </p:txBody>
      </p:sp>
    </p:spTree>
    <p:extLst>
      <p:ext uri="{BB962C8B-B14F-4D97-AF65-F5344CB8AC3E}">
        <p14:creationId xmlns:p14="http://schemas.microsoft.com/office/powerpoint/2010/main" val="1954966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498B9F-40B7-EB8B-03BB-08C32FF1264D}"/>
              </a:ext>
            </a:extLst>
          </p:cNvPr>
          <p:cNvSpPr>
            <a:spLocks noGrp="1"/>
          </p:cNvSpPr>
          <p:nvPr>
            <p:ph type="title"/>
          </p:nvPr>
        </p:nvSpPr>
        <p:spPr>
          <a:xfrm>
            <a:off x="266700" y="171451"/>
            <a:ext cx="5822817" cy="1266824"/>
          </a:xfrm>
        </p:spPr>
        <p:txBody>
          <a:bodyPr>
            <a:normAutofit/>
          </a:bodyPr>
          <a:lstStyle/>
          <a:p>
            <a:r>
              <a:rPr lang="en-GB" dirty="0"/>
              <a:t>Religious persecution</a:t>
            </a:r>
          </a:p>
        </p:txBody>
      </p:sp>
      <p:sp>
        <p:nvSpPr>
          <p:cNvPr id="3" name="Content Placeholder 2">
            <a:extLst>
              <a:ext uri="{FF2B5EF4-FFF2-40B4-BE49-F238E27FC236}">
                <a16:creationId xmlns:a16="http://schemas.microsoft.com/office/drawing/2014/main" id="{FBC66503-6068-7E06-8D4D-0E9DCE995B02}"/>
              </a:ext>
            </a:extLst>
          </p:cNvPr>
          <p:cNvSpPr>
            <a:spLocks noGrp="1"/>
          </p:cNvSpPr>
          <p:nvPr>
            <p:ph idx="1"/>
          </p:nvPr>
        </p:nvSpPr>
        <p:spPr>
          <a:xfrm>
            <a:off x="126732" y="1438275"/>
            <a:ext cx="6331218" cy="5248274"/>
          </a:xfrm>
        </p:spPr>
        <p:txBody>
          <a:bodyPr>
            <a:normAutofit/>
          </a:bodyPr>
          <a:lstStyle/>
          <a:p>
            <a:r>
              <a:rPr lang="en-GB" sz="2400" dirty="0"/>
              <a:t>Imperial well-being associated with respect for the gods.</a:t>
            </a:r>
          </a:p>
          <a:p>
            <a:endParaRPr lang="en-GB" sz="200" dirty="0"/>
          </a:p>
          <a:p>
            <a:r>
              <a:rPr lang="en-GB" sz="2400" dirty="0"/>
              <a:t>“Churches” in most cities by late-third century.</a:t>
            </a:r>
          </a:p>
          <a:p>
            <a:pPr lvl="1"/>
            <a:r>
              <a:rPr lang="en-GB" dirty="0"/>
              <a:t>Some Christians served as soldiers (despite various rituals).</a:t>
            </a:r>
          </a:p>
          <a:p>
            <a:pPr lvl="1"/>
            <a:endParaRPr lang="en-GB" sz="200" dirty="0"/>
          </a:p>
          <a:p>
            <a:r>
              <a:rPr lang="en-GB" sz="2400" b="1" dirty="0"/>
              <a:t>The Great Persecution (AD 303)</a:t>
            </a:r>
          </a:p>
          <a:p>
            <a:pPr lvl="1"/>
            <a:r>
              <a:rPr lang="en-GB" dirty="0"/>
              <a:t>Earlier purges of Christians from the court and army.</a:t>
            </a:r>
          </a:p>
          <a:p>
            <a:pPr lvl="1"/>
            <a:r>
              <a:rPr lang="en-GB" dirty="0"/>
              <a:t>Ill-omened sacrifices in the imperial court.</a:t>
            </a:r>
          </a:p>
          <a:p>
            <a:pPr lvl="1"/>
            <a:r>
              <a:rPr lang="en-GB" dirty="0"/>
              <a:t>Eusebius mentions two edicts: 1) destruction of churches (and seizure of assets) and scripture; 2) imprisoning church leader and requiring them to sacrifice.</a:t>
            </a:r>
          </a:p>
          <a:p>
            <a:endParaRPr lang="en-GB" sz="1400" dirty="0"/>
          </a:p>
          <a:p>
            <a:endParaRPr lang="en-GB" sz="1400" dirty="0"/>
          </a:p>
        </p:txBody>
      </p:sp>
      <p:pic>
        <p:nvPicPr>
          <p:cNvPr id="4" name="Picture 3">
            <a:extLst>
              <a:ext uri="{FF2B5EF4-FFF2-40B4-BE49-F238E27FC236}">
                <a16:creationId xmlns:a16="http://schemas.microsoft.com/office/drawing/2014/main" id="{CB5C0B65-7E65-04C7-6D0C-0E99E680709D}"/>
              </a:ext>
            </a:extLst>
          </p:cNvPr>
          <p:cNvPicPr>
            <a:picLocks noChangeAspect="1"/>
          </p:cNvPicPr>
          <p:nvPr/>
        </p:nvPicPr>
        <p:blipFill rotWithShape="1">
          <a:blip r:embed="rId2"/>
          <a:srcRect r="1" b="202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28546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anim calcmode="lin" valueType="num">
                                      <p:cBhvr additive="base">
                                        <p:cTn id="1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4AF75BF-0DF6-5B72-1404-3F9B741D8BB8}"/>
              </a:ext>
            </a:extLst>
          </p:cNvPr>
          <p:cNvPicPr>
            <a:picLocks noChangeAspect="1"/>
          </p:cNvPicPr>
          <p:nvPr/>
        </p:nvPicPr>
        <p:blipFill rotWithShape="1">
          <a:blip r:embed="rId2"/>
          <a:srcRect t="20551" r="-2" b="10215"/>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a:extLst>
              <a:ext uri="{FF2B5EF4-FFF2-40B4-BE49-F238E27FC236}">
                <a16:creationId xmlns:a16="http://schemas.microsoft.com/office/drawing/2014/main" id="{97CFEF16-64C5-F650-9A66-C96637753370}"/>
              </a:ext>
            </a:extLst>
          </p:cNvPr>
          <p:cNvPicPr>
            <a:picLocks noChangeAspect="1"/>
          </p:cNvPicPr>
          <p:nvPr/>
        </p:nvPicPr>
        <p:blipFill rotWithShape="1">
          <a:blip r:embed="rId3"/>
          <a:srcRect t="10825" r="-2" b="1994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24445BF-1DE0-1607-A847-66758F46437E}"/>
              </a:ext>
            </a:extLst>
          </p:cNvPr>
          <p:cNvSpPr>
            <a:spLocks noGrp="1"/>
          </p:cNvSpPr>
          <p:nvPr>
            <p:ph type="title"/>
          </p:nvPr>
        </p:nvSpPr>
        <p:spPr>
          <a:xfrm>
            <a:off x="448056" y="859536"/>
            <a:ext cx="4832802" cy="1243584"/>
          </a:xfrm>
        </p:spPr>
        <p:txBody>
          <a:bodyPr>
            <a:normAutofit/>
          </a:bodyPr>
          <a:lstStyle/>
          <a:p>
            <a:r>
              <a:rPr lang="en-GB" sz="3400" b="1"/>
              <a:t>Retirement of Diocletian and Maximian</a:t>
            </a:r>
            <a:endParaRPr lang="en-GB" sz="3400"/>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C53019B-4F35-3A13-117F-744AB2298ED6}"/>
              </a:ext>
            </a:extLst>
          </p:cNvPr>
          <p:cNvSpPr>
            <a:spLocks noGrp="1"/>
          </p:cNvSpPr>
          <p:nvPr>
            <p:ph idx="1"/>
          </p:nvPr>
        </p:nvSpPr>
        <p:spPr>
          <a:xfrm>
            <a:off x="128016" y="2340864"/>
            <a:ext cx="5482209" cy="4375785"/>
          </a:xfrm>
        </p:spPr>
        <p:txBody>
          <a:bodyPr>
            <a:normAutofit fontScale="92500" lnSpcReduction="10000"/>
          </a:bodyPr>
          <a:lstStyle/>
          <a:p>
            <a:pPr marL="285750" indent="-285750">
              <a:buFont typeface="Arial" panose="020B0604020202020204" pitchFamily="34" charset="0"/>
              <a:buChar char="•"/>
            </a:pPr>
            <a:r>
              <a:rPr lang="en-GB" sz="3200" dirty="0"/>
              <a:t>May AD 305: an ill Diocletian abdicates along with </a:t>
            </a:r>
            <a:r>
              <a:rPr lang="en-GB" sz="3200" dirty="0" err="1"/>
              <a:t>Maximian</a:t>
            </a:r>
            <a:endParaRPr lang="en-GB" sz="3200" dirty="0"/>
          </a:p>
          <a:p>
            <a:pPr marL="742950" lvl="1" indent="-285750"/>
            <a:r>
              <a:rPr lang="en-GB" sz="2800" dirty="0"/>
              <a:t>Caesars </a:t>
            </a:r>
            <a:r>
              <a:rPr lang="en-GB" sz="2800" dirty="0" err="1"/>
              <a:t>Constantius</a:t>
            </a:r>
            <a:r>
              <a:rPr lang="en-GB" sz="2800" dirty="0"/>
              <a:t> and Galerius made </a:t>
            </a:r>
            <a:r>
              <a:rPr lang="en-GB" sz="2800" dirty="0" err="1"/>
              <a:t>Augusti</a:t>
            </a:r>
            <a:r>
              <a:rPr lang="en-GB" sz="2800" dirty="0"/>
              <a:t>.</a:t>
            </a:r>
          </a:p>
          <a:p>
            <a:pPr marL="742950" lvl="1" indent="-285750"/>
            <a:endParaRPr lang="en-GB" sz="100" dirty="0"/>
          </a:p>
          <a:p>
            <a:pPr marL="285750" indent="-285750">
              <a:buFont typeface="Arial" panose="020B0604020202020204" pitchFamily="34" charset="0"/>
              <a:buChar char="•"/>
            </a:pPr>
            <a:r>
              <a:rPr lang="en-GB" sz="3200" dirty="0"/>
              <a:t>Constantine (son of </a:t>
            </a:r>
            <a:r>
              <a:rPr lang="en-GB" sz="3200" dirty="0" err="1"/>
              <a:t>Constantius</a:t>
            </a:r>
            <a:r>
              <a:rPr lang="en-GB" sz="3200" dirty="0"/>
              <a:t>) and Maxentius (son of </a:t>
            </a:r>
            <a:r>
              <a:rPr lang="en-GB" sz="3200" dirty="0" err="1"/>
              <a:t>Maximian</a:t>
            </a:r>
            <a:r>
              <a:rPr lang="en-GB" sz="3200" dirty="0"/>
              <a:t>) not made Caesars </a:t>
            </a:r>
          </a:p>
          <a:p>
            <a:pPr marL="742950" lvl="1" indent="-285750"/>
            <a:r>
              <a:rPr lang="en-GB" sz="2800" dirty="0"/>
              <a:t>instead </a:t>
            </a:r>
            <a:r>
              <a:rPr lang="en-GB" sz="2800" dirty="0" err="1"/>
              <a:t>Maximinus</a:t>
            </a:r>
            <a:r>
              <a:rPr lang="en-GB" sz="2800" dirty="0"/>
              <a:t> (nephew of Galerius) and Severus made Caesars. </a:t>
            </a:r>
          </a:p>
          <a:p>
            <a:endParaRPr lang="en-GB" sz="2000" dirty="0"/>
          </a:p>
        </p:txBody>
      </p:sp>
    </p:spTree>
    <p:extLst>
      <p:ext uri="{BB962C8B-B14F-4D97-AF65-F5344CB8AC3E}">
        <p14:creationId xmlns:p14="http://schemas.microsoft.com/office/powerpoint/2010/main" val="42934401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1182</Words>
  <Application>Microsoft Office PowerPoint</Application>
  <PresentationFormat>Widescreen</PresentationFormat>
  <Paragraphs>96</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Rome Transformed: The World of Late Antiquity</vt:lpstr>
      <vt:lpstr>Diocletian comes to power (AD 284/5)</vt:lpstr>
      <vt:lpstr>Narratives about Diocletian: hostile</vt:lpstr>
      <vt:lpstr>Narratives about Diocletian: more positive?</vt:lpstr>
      <vt:lpstr>The Tetrachs</vt:lpstr>
      <vt:lpstr>Tetrarchic Ideology</vt:lpstr>
      <vt:lpstr>Stabilising the Empire?</vt:lpstr>
      <vt:lpstr>The West</vt:lpstr>
      <vt:lpstr>The East</vt:lpstr>
      <vt:lpstr>Reforms</vt:lpstr>
      <vt:lpstr>Administrative Structures</vt:lpstr>
      <vt:lpstr>Imperial Service</vt:lpstr>
      <vt:lpstr>Imperial Mints and coinage</vt:lpstr>
      <vt:lpstr>Edict of Maximum Prices – AD 301</vt:lpstr>
      <vt:lpstr>Religious persecution</vt:lpstr>
      <vt:lpstr>Retirement of Diocletian and Maximian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11</cp:revision>
  <dcterms:created xsi:type="dcterms:W3CDTF">2022-11-21T13:55:39Z</dcterms:created>
  <dcterms:modified xsi:type="dcterms:W3CDTF">2024-10-21T11:29:21Z</dcterms:modified>
</cp:coreProperties>
</file>