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notesMasterIdLst>
    <p:notesMasterId r:id="rId13"/>
  </p:notesMasterIdLst>
  <p:sldSz cx="9144000" cy="6858000"/>
  <p:notesSz cx="68580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notesMaster" Target="notesMasters/notesMaster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Slide-2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Slide-3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Slide-4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Slide-5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Slide-6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Slide-7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Slide-8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Slide-9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0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1-image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1417320"/>
            <a:ext cx="804672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Transformation in the</a:t>
            </a:r>
            <a:endParaRPr lang="en-US" sz="3400" dirty="0"/>
          </a:p>
          <a:p>
            <a:pPr algn="ctr"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and Care Professions</a:t>
            </a:r>
            <a:endParaRPr lang="en-US" sz="3400" dirty="0"/>
          </a:p>
          <a:p>
            <a:pPr algn="ctr"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(BMHP6026)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822960" y="3154680"/>
            <a:ext cx="74980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500" i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Critical Evaluation of NHS Virtual Wards as a Digital Innovation in UK Healthcare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777240" y="3794760"/>
            <a:ext cx="7589520" cy="1965960"/>
          </a:xfrm>
          <a:prstGeom prst="rect">
            <a:avLst/>
          </a:prstGeom>
          <a:solidFill>
            <a:srgbClr val="1CACE0"/>
          </a:solidFill>
          <a:ln/>
        </p:spPr>
      </p:sp>
      <p:sp>
        <p:nvSpPr>
          <p:cNvPr id="5" name="Text 3"/>
          <p:cNvSpPr/>
          <p:nvPr/>
        </p:nvSpPr>
        <p:spPr>
          <a:xfrm>
            <a:off x="777240" y="3977640"/>
            <a:ext cx="7589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2 Assessment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777240" y="4617720"/>
            <a:ext cx="75895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name: </a:t>
            </a:r>
            <a:pPr algn="ctr" indent="0" marL="0"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Nalini Vellaswamy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777240" y="5029200"/>
            <a:ext cx="75895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ID: </a:t>
            </a:r>
            <a:pPr algn="ctr" indent="0" marL="0"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2335340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of AI Acknowledgement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8016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Generative AI (a large language model) was used during the preparation of this assessment to support proofreading, refine phrasing, and check the structure and flow of the presentation.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was not used to generate the underlying research, evidence appraisal, critical analysis, arguments, or conclusions presented — these are the author's own work.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sources, statistics, and citations referred to in this presentation were independently identified, read, and verified by the author from the original literature.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 outputs were reviewed and edited throughout to ensure accuracy, academic integrity, and alignment with the author's own analysis.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acknowledgement is provided in line with the University's guidance on the responsible and transparent use of AI tools in academic work.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8016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 wards enable hospital-level monitoring and treatment to be delivered safely in a patient's own home, and are among the most significant digital reconfigurations of NHS acute care in the past decade.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Originally a pandemic-era response, the model has since become embedded in mainstream NHS planning, positioned as central to the national policy shift “from hospital to community.”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 of March 2025, England had approximately 20 virtual ward beds per 100,000 GP-registered people.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Lord Darzi's 2024 independent review of the NHS identified significant pressure on acute services and proposed virtual wards as part of the response.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This presentation asks a central question: has the evidence base kept pace with the policy ambition behind virtual wards?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on Workforce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3444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8000"/>
              </a:lnSpc>
              <a:spcAft>
                <a:spcPts val="400"/>
              </a:spcAft>
              <a:buNone/>
            </a:pPr>
            <a:r>
              <a:rPr lang="en-US" sz="1500" b="1" dirty="0">
                <a:solidFill>
                  <a:srgbClr val="0F3A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efficiency case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App-based remote monitoring has been linked to 812 hospital admissions avoided and 4,547 bed-days saved over three years (Shah et al., 2021) — though this measures bed-day efficiency, not staff workload.</a:t>
            </a:r>
            <a:endParaRPr lang="en-US" sz="1500" dirty="0"/>
          </a:p>
          <a:p>
            <a:pPr indent="0" marL="0">
              <a:lnSpc>
                <a:spcPct val="108000"/>
              </a:lnSpc>
              <a:spcBef>
                <a:spcPts val="800"/>
              </a:spcBef>
              <a:spcAft>
                <a:spcPts val="400"/>
              </a:spcAft>
              <a:buNone/>
            </a:pPr>
            <a:r>
              <a:rPr lang="en-US" sz="1500" b="1" dirty="0">
                <a:solidFill>
                  <a:srgbClr val="0F3A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governance and workforce strain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Frontline staff considered NHS targets and success metrics unrealistic (Litchfield et al., 2025).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ICS commissioners cite unclear definitions, hospital-centric language, and unrealistic timescales (McGowan et al., 2024).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Severe workforce and skills shortages limit systems' ability to scale the model (NHS Confederation, 2023).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a US study, 75% of virtual nursing encounters showed signs of cognitive fatigue within roughly 10 minutes (Khairat et al., 2025).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on Service Delivery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8016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Reviews of randomised trials show low-to-moderate certainty evidence that mortality and readmission outcomes are as good as, or better than, inpatient care.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Wrightington, Wigan and Leigh NHS Trust, virtual wards showed 63% lower mortality versus matched inpatients and freed around 3 hospital beds per day on a 40-bed ward — but at 75% higher cost per bed-day freed (Jalilian et al., 2024).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Nearly all cost studies have methodological problems that may overestimate savings; a 2024 review found 40 studies with minor and 12 with major methodological concerns (POST, 2026).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broader reviews (2017, 2024) found early-discharge hospital-at-home “probably makes little or no difference to mortality.”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Authors warn against scaling virtual wards further without robust, cost-effective management plans in place.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on Patients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8016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2025 systematic review found virtual wards can enhance outcomes for frail older adults, with comfort and continuity of care recurring themes — but flagged inconsistent mortality results and barriers around digital literacy and access (Akinluyi, Ogunfusika and Brown, 2025).</a:t>
            </a:r>
            <a:endParaRPr lang="en-US" sz="14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Qualitative research describes “risk-work”: patients and carers routinely absorb duties normally carried out by clinicians — monitoring symptoms, managing equipment, responding to deterioration, especially overnight (Howells et al., 2026).</a:t>
            </a:r>
            <a:endParaRPr lang="en-US" sz="14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Royal College of Physicians (2023) warns that hospital-at-home cannot be delivered safely unless nursing and personal care needs are consistently met at home, placing added responsibility on informal carers.</a:t>
            </a:r>
            <a:endParaRPr lang="en-US" sz="14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Public and staff support is uneven: 63% of NHS staff are supportive, compared with only 45% of the public — around 1 in 3 of the public are “not very” or “not at all” supportive (The Health Foundation, 2023).</a:t>
            </a:r>
            <a:endParaRPr lang="en-US" sz="14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Overall, home-based care appears safe largely because families quietly absorb clinical risk that is not officially recognised.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Impact on Community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8016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exclusion is a real, but not inevitable, risk: 31.5% of referred patients did not use the associated monitoring app during a COVID-era virtual ward, driven by language barriers, poor access, inadequate training, and low IT skills (Fox et al., 2022).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technologies could disproportionately exclude older people, lower-income groups, social housing residents, and rural populations (POST, 2026) — a concern extended to people with dementia (Norman, Bennett and Vardy, 2023).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local fix: the Devon pilot gave patients hands-on support to use digital equipment, improving clinical capacity and reducing return-to-hospital visits for technical support (NHS England, 2024b).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open question is durability, not feasibility: 2023/24 national funding was explicitly not intended to cover ongoing running costs, so it is unclear whether Devon-style inclusion work can be sustained once funding runs out.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Challenges of the Innovation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8016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uncertainty: most cost studies may overestimate savings, and the most rigorous UK trust-level evidence found costs 75% higher per bed-day freed, despite a genuine mortality benefit.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 and governance: commissioners and frontline staff independently report unrealistic success metrics, alongside severe skills and capacity shortages.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Equity and digital exclusion: older people, lower-income groups, rural populations, and people with dementia face a heightened risk of exclusion without active local mitigation.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Sustainability: non-recurrent 2023/24 funding was never designed to cover ongoing running costs, threatening the durability of the model and of local inclusion initiatives such as Devon's.</a:t>
            </a:r>
            <a:endParaRPr lang="en-US" sz="15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Hidden burden on carers: safety at home currently depends on informal carers absorbing clinical risk that is not formally recognised or resourced.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23444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lnSpc>
                <a:spcPct val="108000"/>
              </a:lnSpc>
              <a:spcAft>
                <a:spcPts val="400"/>
              </a:spcAft>
              <a:buNone/>
            </a:pPr>
            <a:r>
              <a:rPr lang="en-US" sz="1600" b="1" dirty="0">
                <a:solidFill>
                  <a:srgbClr val="0F3A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Revise success metrics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Commissioners should revise virtual ward success metrics in direct consultation with frontline staff, who have independently flagged unrealistic top-down targets.</a:t>
            </a:r>
            <a:endParaRPr lang="en-US" sz="1600" dirty="0"/>
          </a:p>
          <a:p>
            <a:pPr indent="0" marL="0">
              <a:lnSpc>
                <a:spcPct val="108000"/>
              </a:lnSpc>
              <a:spcBef>
                <a:spcPts val="800"/>
              </a:spcBef>
              <a:spcAft>
                <a:spcPts val="400"/>
              </a:spcAft>
              <a:buNone/>
            </a:pPr>
            <a:r>
              <a:rPr lang="en-US" sz="1600" b="1" dirty="0">
                <a:solidFill>
                  <a:srgbClr val="0F3A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Fund recurrently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funding should shift from short-term establishment grants toward recurrent revenue funding, as current arrangements were never intended to sustain running costs.</a:t>
            </a:r>
            <a:endParaRPr lang="en-US" sz="1600" dirty="0"/>
          </a:p>
          <a:p>
            <a:pPr indent="0" marL="0">
              <a:lnSpc>
                <a:spcPct val="108000"/>
              </a:lnSpc>
              <a:spcBef>
                <a:spcPts val="800"/>
              </a:spcBef>
              <a:spcAft>
                <a:spcPts val="400"/>
              </a:spcAft>
              <a:buNone/>
            </a:pPr>
            <a:r>
              <a:rPr lang="en-US" sz="1600" b="1" dirty="0">
                <a:solidFill>
                  <a:srgbClr val="0F3A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Assess carer capacity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Formal carer-capacity assessment should be built into enrolment protocols, informed by qualitative findings on redistributed “risk-work.”</a:t>
            </a:r>
            <a:endParaRPr lang="en-US" sz="1600" dirty="0"/>
          </a:p>
          <a:p>
            <a:pPr indent="0" marL="0">
              <a:lnSpc>
                <a:spcPct val="108000"/>
              </a:lnSpc>
              <a:spcBef>
                <a:spcPts val="800"/>
              </a:spcBef>
              <a:spcAft>
                <a:spcPts val="400"/>
              </a:spcAft>
              <a:buNone/>
            </a:pPr>
            <a:r>
              <a:rPr lang="en-US" sz="1600" b="1" dirty="0">
                <a:solidFill>
                  <a:srgbClr val="0F3A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Model costs independently</a:t>
            </a:r>
            <a:endParaRPr lang="en-US" sz="16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Cost-effectiveness modelling should be commissioned independently of providers or trusts, given the documented tendency of cost studies to overestimate savings.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548640" y="1371600"/>
            <a:ext cx="8046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virtual wards deliver genuinely encouraging clinical outcomes, but a far less certain economic and workforce picture.</a:t>
            </a:r>
            <a:endParaRPr lang="en-US" sz="17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strongest UK-specific evidence shows a real mortality benefit alongside a real cost penalty at the same trust, with staff and commissioners flagging the same governance weaknesses from different vantage points.</a:t>
            </a:r>
            <a:endParaRPr lang="en-US" sz="17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risk is currently being quietly absorbed by patients' families rather than by the health service.</a:t>
            </a:r>
            <a:endParaRPr lang="en-US" sz="1700" dirty="0"/>
          </a:p>
          <a:p>
            <a:pPr marL="342900" indent="-342900">
              <a:lnSpc>
                <a:spcPct val="108000"/>
              </a:lnSpc>
              <a:spcAft>
                <a:spcPts val="1000"/>
              </a:spcAft>
              <a:buSzPct val="100000"/>
              <a:buChar char="•"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Overall verdict: virtual wards are not a failed innovation — but nor are they yet the straightforwardly cost-saving, workforce-relieving success sometimes suggested in policy communication.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20040"/>
            <a:ext cx="82296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l" indent="0" marL="0"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3" name="Text 1"/>
          <p:cNvSpPr/>
          <p:nvPr/>
        </p:nvSpPr>
        <p:spPr>
          <a:xfrm>
            <a:off x="457200" y="1188720"/>
            <a:ext cx="411480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Akinluyi, T., Ogunfusika, T. and Brown, K. (2025) Systematic review of virtual ward outcomes for frail older adults.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Fox, S. et al. (2022) Study of app engagement in a COVID-era virtual ward.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Health Foundation (2023) Public and staff perceptions of hospital at home / virtual wards.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Howells, K. et al. (2026) Multisite qualitative study of “risk-work” in virtual wards, University of Manchester.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Jalilian, A. et al. (2024) Evaluation of virtual ward mortality and cost outcomes, Wrightington, Wigan and Leigh NHS Trust.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Khairat, S. et al. (2025) Study of cognitive fatigue in virtual nursing encounters (US context).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Litchfield, I. et al. (2025) Study of frontline staff perspectives on virtual ward targets.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4709160" y="1188720"/>
            <a:ext cx="397764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McGowan, C. et al. (2024) Study of ICS commissioner perspectives on virtual ward implementation.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Confederation (2023) Report on virtual ward workforce and skills capacity.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NHS England (2024b) Evaluation of the Devon digital inclusion pilot for virtual wards.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Norman, D., Bennett, L. and Vardy, E. (2023) Rapid evidence synthesis on digital exclusion and dementia.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 – Parliamentary Office of Science and Technology (2026) Review of virtual ward cost-effectiveness and equity evidence.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Royal College of Physicians (2023) Guidance on safe delivery of hospital at home.</a:t>
            </a:r>
            <a:endParaRPr lang="en-US" sz="1000" dirty="0"/>
          </a:p>
          <a:p>
            <a:pPr marL="342900" indent="-342900">
              <a:lnSpc>
                <a:spcPct val="105000"/>
              </a:lnSpc>
              <a:spcAft>
                <a:spcPts val="800"/>
              </a:spcAft>
              <a:buSzPct val="100000"/>
              <a:buChar char="•"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Shah, S. et al. (2021) Study of app-based remote monitoring and bed-day savings.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457200" y="5257800"/>
            <a:ext cx="8229600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950" i="1" dirty="0">
                <a:solidFill>
                  <a:srgbClr val="0F3A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Note: entries show author(s) and year as cited in the source research; please cross-check and complete full Harvard-style publication details (journal/publisher, volume, pages, URL) against your Component 1 reference list before submission.</a:t>
            </a:r>
            <a:endParaRPr lang="en-US" sz="9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2026-08-06T19:17:19Z</dcterms:created>
  <dcterms:modified xsi:type="dcterms:W3CDTF">2026-08-06T19:17:19Z</dcterms:modified>
</cp:coreProperties>
</file>