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21"/>
  </p:notesMasterIdLst>
  <p:sldIdLst>
    <p:sldId id="256" r:id="rId2"/>
    <p:sldId id="281" r:id="rId3"/>
    <p:sldId id="258" r:id="rId4"/>
    <p:sldId id="280" r:id="rId5"/>
    <p:sldId id="259" r:id="rId6"/>
    <p:sldId id="279" r:id="rId7"/>
    <p:sldId id="278" r:id="rId8"/>
    <p:sldId id="260" r:id="rId9"/>
    <p:sldId id="276" r:id="rId10"/>
    <p:sldId id="262" r:id="rId11"/>
    <p:sldId id="277" r:id="rId12"/>
    <p:sldId id="263" r:id="rId13"/>
    <p:sldId id="264" r:id="rId14"/>
    <p:sldId id="266" r:id="rId15"/>
    <p:sldId id="267" r:id="rId16"/>
    <p:sldId id="269" r:id="rId17"/>
    <p:sldId id="270" r:id="rId18"/>
    <p:sldId id="274"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1363" autoAdjust="0"/>
  </p:normalViewPr>
  <p:slideViewPr>
    <p:cSldViewPr snapToGrid="0">
      <p:cViewPr varScale="1">
        <p:scale>
          <a:sx n="80" d="100"/>
          <a:sy n="80" d="100"/>
        </p:scale>
        <p:origin x="930" y="84"/>
      </p:cViewPr>
      <p:guideLst/>
    </p:cSldViewPr>
  </p:slideViewPr>
  <p:notesTextViewPr>
    <p:cViewPr>
      <p:scale>
        <a:sx n="1" d="1"/>
        <a:sy n="1" d="1"/>
      </p:scale>
      <p:origin x="0" y="0"/>
    </p:cViewPr>
  </p:notesTextViewPr>
  <p:sorterViewPr>
    <p:cViewPr>
      <p:scale>
        <a:sx n="200" d="100"/>
        <a:sy n="2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E6196A-C744-4046-BFF7-45B149CD5C3B}" type="doc">
      <dgm:prSet loTypeId="urn:microsoft.com/office/officeart/2018/2/layout/IconLabelList" loCatId="icon" qsTypeId="urn:microsoft.com/office/officeart/2005/8/quickstyle/3d4" qsCatId="3D" csTypeId="urn:microsoft.com/office/officeart/2005/8/colors/accent2_3" csCatId="accent2" phldr="1"/>
      <dgm:spPr/>
      <dgm:t>
        <a:bodyPr/>
        <a:lstStyle/>
        <a:p>
          <a:endParaRPr lang="en-US"/>
        </a:p>
      </dgm:t>
    </dgm:pt>
    <dgm:pt modelId="{986691E4-A606-49E4-AA0B-F6781C4B8A01}">
      <dgm:prSet/>
      <dgm:spPr/>
      <dgm:t>
        <a:bodyPr/>
        <a:lstStyle/>
        <a:p>
          <a:pPr>
            <a:lnSpc>
              <a:spcPct val="100000"/>
            </a:lnSpc>
          </a:pPr>
          <a:r>
            <a:rPr lang="en-US" b="1" u="sng" dirty="0"/>
            <a:t>Motivation</a:t>
          </a:r>
          <a:endParaRPr lang="en-US" dirty="0"/>
        </a:p>
      </dgm:t>
    </dgm:pt>
    <dgm:pt modelId="{23DC9691-9469-4D94-80F5-962B38464E5E}" type="parTrans" cxnId="{55286F2A-1909-43EF-AA66-12BEAAB2E14F}">
      <dgm:prSet/>
      <dgm:spPr/>
      <dgm:t>
        <a:bodyPr/>
        <a:lstStyle/>
        <a:p>
          <a:endParaRPr lang="en-US"/>
        </a:p>
      </dgm:t>
    </dgm:pt>
    <dgm:pt modelId="{C7FC32A1-BE53-4B55-85A4-63ACA3557CF2}" type="sibTrans" cxnId="{55286F2A-1909-43EF-AA66-12BEAAB2E14F}">
      <dgm:prSet/>
      <dgm:spPr/>
      <dgm:t>
        <a:bodyPr/>
        <a:lstStyle/>
        <a:p>
          <a:endParaRPr lang="en-US"/>
        </a:p>
      </dgm:t>
    </dgm:pt>
    <dgm:pt modelId="{DA6E88B6-01D0-4E92-AAA3-C50C91C18213}">
      <dgm:prSet/>
      <dgm:spPr/>
      <dgm:t>
        <a:bodyPr/>
        <a:lstStyle/>
        <a:p>
          <a:pPr>
            <a:lnSpc>
              <a:spcPct val="100000"/>
            </a:lnSpc>
          </a:pPr>
          <a:r>
            <a:rPr lang="en-US" b="1" u="sng" dirty="0"/>
            <a:t>Workplace</a:t>
          </a:r>
          <a:endParaRPr lang="en-US" b="1" dirty="0"/>
        </a:p>
      </dgm:t>
    </dgm:pt>
    <dgm:pt modelId="{95F255A6-0490-4189-8D8B-61D405F731D6}" type="parTrans" cxnId="{B4EC2AEE-09E2-4C06-B41E-22A529362D90}">
      <dgm:prSet/>
      <dgm:spPr/>
      <dgm:t>
        <a:bodyPr/>
        <a:lstStyle/>
        <a:p>
          <a:endParaRPr lang="en-US"/>
        </a:p>
      </dgm:t>
    </dgm:pt>
    <dgm:pt modelId="{53F1705F-2C76-4DA5-95D2-C12CFD118B7B}" type="sibTrans" cxnId="{B4EC2AEE-09E2-4C06-B41E-22A529362D90}">
      <dgm:prSet/>
      <dgm:spPr/>
      <dgm:t>
        <a:bodyPr/>
        <a:lstStyle/>
        <a:p>
          <a:endParaRPr lang="en-US"/>
        </a:p>
      </dgm:t>
    </dgm:pt>
    <dgm:pt modelId="{AF9395B9-025A-4A05-83F9-B5B209FD7C0F}">
      <dgm:prSet/>
      <dgm:spPr/>
      <dgm:t>
        <a:bodyPr/>
        <a:lstStyle/>
        <a:p>
          <a:pPr>
            <a:lnSpc>
              <a:spcPct val="100000"/>
            </a:lnSpc>
          </a:pPr>
          <a:r>
            <a:rPr lang="en-US" b="1" u="sng" dirty="0"/>
            <a:t>Rewards and recognition</a:t>
          </a:r>
          <a:endParaRPr lang="en-US" b="1" dirty="0"/>
        </a:p>
      </dgm:t>
    </dgm:pt>
    <dgm:pt modelId="{E03D787A-BBE1-4100-A817-81019E662F2A}" type="parTrans" cxnId="{5B4A72AF-7A49-466D-B06D-BC462E97B8C9}">
      <dgm:prSet/>
      <dgm:spPr/>
      <dgm:t>
        <a:bodyPr/>
        <a:lstStyle/>
        <a:p>
          <a:endParaRPr lang="en-US"/>
        </a:p>
      </dgm:t>
    </dgm:pt>
    <dgm:pt modelId="{3DC6B37E-6B7B-491B-96CD-349E1DFC1643}" type="sibTrans" cxnId="{5B4A72AF-7A49-466D-B06D-BC462E97B8C9}">
      <dgm:prSet/>
      <dgm:spPr/>
      <dgm:t>
        <a:bodyPr/>
        <a:lstStyle/>
        <a:p>
          <a:endParaRPr lang="en-US"/>
        </a:p>
      </dgm:t>
    </dgm:pt>
    <dgm:pt modelId="{EAFC6F35-A471-4CBC-A670-45B8E925D71C}">
      <dgm:prSet/>
      <dgm:spPr/>
      <dgm:t>
        <a:bodyPr/>
        <a:lstStyle/>
        <a:p>
          <a:pPr>
            <a:lnSpc>
              <a:spcPct val="100000"/>
            </a:lnSpc>
          </a:pPr>
          <a:r>
            <a:rPr lang="en-US" b="1" u="sng" dirty="0"/>
            <a:t>Improved training</a:t>
          </a:r>
          <a:endParaRPr lang="en-US" dirty="0"/>
        </a:p>
      </dgm:t>
    </dgm:pt>
    <dgm:pt modelId="{69DA6994-8396-4619-B3A2-2CEBC6923098}" type="parTrans" cxnId="{6E6DBC13-420B-4FE0-A9B6-6B2746F03997}">
      <dgm:prSet/>
      <dgm:spPr/>
      <dgm:t>
        <a:bodyPr/>
        <a:lstStyle/>
        <a:p>
          <a:endParaRPr lang="en-US"/>
        </a:p>
      </dgm:t>
    </dgm:pt>
    <dgm:pt modelId="{6D8ACC7B-BE5C-4581-B62F-82CFFBD6CCCA}" type="sibTrans" cxnId="{6E6DBC13-420B-4FE0-A9B6-6B2746F03997}">
      <dgm:prSet/>
      <dgm:spPr/>
      <dgm:t>
        <a:bodyPr/>
        <a:lstStyle/>
        <a:p>
          <a:endParaRPr lang="en-US"/>
        </a:p>
      </dgm:t>
    </dgm:pt>
    <dgm:pt modelId="{4ACE3F9D-CA8C-4571-ABF0-260D342D9F40}">
      <dgm:prSet/>
      <dgm:spPr/>
      <dgm:t>
        <a:bodyPr/>
        <a:lstStyle/>
        <a:p>
          <a:pPr>
            <a:lnSpc>
              <a:spcPct val="100000"/>
            </a:lnSpc>
          </a:pPr>
          <a:r>
            <a:rPr lang="en-US" b="1" dirty="0"/>
            <a:t>Innovation</a:t>
          </a:r>
        </a:p>
      </dgm:t>
    </dgm:pt>
    <dgm:pt modelId="{0B2417A8-537F-4202-A2B2-4EB9D53BC797}" type="parTrans" cxnId="{A4CD6071-910F-4133-A346-E38D7649BFB7}">
      <dgm:prSet/>
      <dgm:spPr/>
      <dgm:t>
        <a:bodyPr/>
        <a:lstStyle/>
        <a:p>
          <a:endParaRPr lang="en-GB"/>
        </a:p>
      </dgm:t>
    </dgm:pt>
    <dgm:pt modelId="{B1E3709F-6C60-4761-A23F-8AC3FC299513}" type="sibTrans" cxnId="{A4CD6071-910F-4133-A346-E38D7649BFB7}">
      <dgm:prSet/>
      <dgm:spPr/>
      <dgm:t>
        <a:bodyPr/>
        <a:lstStyle/>
        <a:p>
          <a:endParaRPr lang="en-GB"/>
        </a:p>
      </dgm:t>
    </dgm:pt>
    <dgm:pt modelId="{188959E4-2F0A-4D82-BC70-6000449A35B4}">
      <dgm:prSet/>
      <dgm:spPr/>
      <dgm:t>
        <a:bodyPr/>
        <a:lstStyle/>
        <a:p>
          <a:pPr>
            <a:lnSpc>
              <a:spcPct val="100000"/>
            </a:lnSpc>
          </a:pPr>
          <a:r>
            <a:rPr lang="en-US" b="1" dirty="0"/>
            <a:t>Quality</a:t>
          </a:r>
        </a:p>
      </dgm:t>
    </dgm:pt>
    <dgm:pt modelId="{111555D4-2E49-4D3E-B927-305115A2F014}" type="parTrans" cxnId="{AB9A7317-5C97-4CFD-AEF3-AB04F379AFB2}">
      <dgm:prSet/>
      <dgm:spPr/>
      <dgm:t>
        <a:bodyPr/>
        <a:lstStyle/>
        <a:p>
          <a:endParaRPr lang="en-GB"/>
        </a:p>
      </dgm:t>
    </dgm:pt>
    <dgm:pt modelId="{114A21C6-D0AC-435F-9BFD-B80F07754FE5}" type="sibTrans" cxnId="{AB9A7317-5C97-4CFD-AEF3-AB04F379AFB2}">
      <dgm:prSet/>
      <dgm:spPr/>
      <dgm:t>
        <a:bodyPr/>
        <a:lstStyle/>
        <a:p>
          <a:endParaRPr lang="en-GB"/>
        </a:p>
      </dgm:t>
    </dgm:pt>
    <dgm:pt modelId="{2CC7FBCF-7EB6-4A7E-9C7B-383F9A658CD3}">
      <dgm:prSet/>
      <dgm:spPr/>
      <dgm:t>
        <a:bodyPr/>
        <a:lstStyle/>
        <a:p>
          <a:pPr>
            <a:lnSpc>
              <a:spcPct val="100000"/>
            </a:lnSpc>
          </a:pPr>
          <a:r>
            <a:rPr lang="en-US" b="1" dirty="0"/>
            <a:t>Vision</a:t>
          </a:r>
        </a:p>
      </dgm:t>
    </dgm:pt>
    <dgm:pt modelId="{F5D2E847-4E75-4AA3-8535-7CBCF87DCAA3}" type="parTrans" cxnId="{1824EE36-13E9-454B-8DEB-124E206673BC}">
      <dgm:prSet/>
      <dgm:spPr/>
      <dgm:t>
        <a:bodyPr/>
        <a:lstStyle/>
        <a:p>
          <a:endParaRPr lang="en-GB"/>
        </a:p>
      </dgm:t>
    </dgm:pt>
    <dgm:pt modelId="{8011191A-91C1-4BA9-8249-B10CCCBFC7CD}" type="sibTrans" cxnId="{1824EE36-13E9-454B-8DEB-124E206673BC}">
      <dgm:prSet/>
      <dgm:spPr/>
      <dgm:t>
        <a:bodyPr/>
        <a:lstStyle/>
        <a:p>
          <a:endParaRPr lang="en-GB"/>
        </a:p>
      </dgm:t>
    </dgm:pt>
    <dgm:pt modelId="{B8E7BB3E-3AD4-45C5-9783-A56270E1B51E}">
      <dgm:prSet/>
      <dgm:spPr/>
      <dgm:t>
        <a:bodyPr/>
        <a:lstStyle/>
        <a:p>
          <a:pPr>
            <a:lnSpc>
              <a:spcPct val="100000"/>
            </a:lnSpc>
          </a:pPr>
          <a:r>
            <a:rPr lang="en-US" b="1" dirty="0"/>
            <a:t>Competence</a:t>
          </a:r>
        </a:p>
      </dgm:t>
    </dgm:pt>
    <dgm:pt modelId="{2B10810E-E744-42D5-AD44-0711DD549AD5}" type="parTrans" cxnId="{CDAD9892-AC66-44B3-905F-270F8592E56E}">
      <dgm:prSet/>
      <dgm:spPr/>
      <dgm:t>
        <a:bodyPr/>
        <a:lstStyle/>
        <a:p>
          <a:endParaRPr lang="en-GB"/>
        </a:p>
      </dgm:t>
    </dgm:pt>
    <dgm:pt modelId="{1E4D2192-633E-4CF5-87FE-D48B705013D4}" type="sibTrans" cxnId="{CDAD9892-AC66-44B3-905F-270F8592E56E}">
      <dgm:prSet/>
      <dgm:spPr/>
      <dgm:t>
        <a:bodyPr/>
        <a:lstStyle/>
        <a:p>
          <a:endParaRPr lang="en-GB"/>
        </a:p>
      </dgm:t>
    </dgm:pt>
    <dgm:pt modelId="{38474944-A6EF-42C2-9013-ACFB4D5FCD60}" type="pres">
      <dgm:prSet presAssocID="{9BE6196A-C744-4046-BFF7-45B149CD5C3B}" presName="root" presStyleCnt="0">
        <dgm:presLayoutVars>
          <dgm:dir/>
          <dgm:resizeHandles val="exact"/>
        </dgm:presLayoutVars>
      </dgm:prSet>
      <dgm:spPr/>
    </dgm:pt>
    <dgm:pt modelId="{BA5F1D0C-B53F-4DAA-9010-6F94469E4435}" type="pres">
      <dgm:prSet presAssocID="{986691E4-A606-49E4-AA0B-F6781C4B8A01}" presName="compNode" presStyleCnt="0"/>
      <dgm:spPr/>
    </dgm:pt>
    <dgm:pt modelId="{31C3CB2B-BE16-4256-A78D-B8C2927FB4CC}" type="pres">
      <dgm:prSet presAssocID="{986691E4-A606-49E4-AA0B-F6781C4B8A01}"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712E2C38-F848-4037-AE5B-2A507E11951F}" type="pres">
      <dgm:prSet presAssocID="{986691E4-A606-49E4-AA0B-F6781C4B8A01}" presName="spaceRect" presStyleCnt="0"/>
      <dgm:spPr/>
    </dgm:pt>
    <dgm:pt modelId="{53D6B023-82CD-4205-8B3C-C380DA7D992F}" type="pres">
      <dgm:prSet presAssocID="{986691E4-A606-49E4-AA0B-F6781C4B8A01}" presName="textRect" presStyleLbl="revTx" presStyleIdx="0" presStyleCnt="8">
        <dgm:presLayoutVars>
          <dgm:chMax val="1"/>
          <dgm:chPref val="1"/>
        </dgm:presLayoutVars>
      </dgm:prSet>
      <dgm:spPr/>
    </dgm:pt>
    <dgm:pt modelId="{B811C446-EB49-42A0-B39C-A340C5CF1A42}" type="pres">
      <dgm:prSet presAssocID="{C7FC32A1-BE53-4B55-85A4-63ACA3557CF2}" presName="sibTrans" presStyleCnt="0"/>
      <dgm:spPr/>
    </dgm:pt>
    <dgm:pt modelId="{45AB6E64-82BA-40E6-9CD0-0E6FF3A46554}" type="pres">
      <dgm:prSet presAssocID="{2CC7FBCF-7EB6-4A7E-9C7B-383F9A658CD3}" presName="compNode" presStyleCnt="0"/>
      <dgm:spPr/>
    </dgm:pt>
    <dgm:pt modelId="{BFBE1EAB-DBBF-4CE5-B2F7-048AFAF9240B}" type="pres">
      <dgm:prSet presAssocID="{2CC7FBCF-7EB6-4A7E-9C7B-383F9A658CD3}" presName="iconRect" presStyleLbl="node1" presStyleIdx="1" presStyleCnt="8"/>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Group brainstorm with solid fill"/>
        </a:ext>
      </dgm:extLst>
    </dgm:pt>
    <dgm:pt modelId="{51D9BEEE-8AE4-4D9C-9C35-5F4508320D1E}" type="pres">
      <dgm:prSet presAssocID="{2CC7FBCF-7EB6-4A7E-9C7B-383F9A658CD3}" presName="spaceRect" presStyleCnt="0"/>
      <dgm:spPr/>
    </dgm:pt>
    <dgm:pt modelId="{9E696B9E-3E55-44F7-A23B-A54EDA0F3649}" type="pres">
      <dgm:prSet presAssocID="{2CC7FBCF-7EB6-4A7E-9C7B-383F9A658CD3}" presName="textRect" presStyleLbl="revTx" presStyleIdx="1" presStyleCnt="8">
        <dgm:presLayoutVars>
          <dgm:chMax val="1"/>
          <dgm:chPref val="1"/>
        </dgm:presLayoutVars>
      </dgm:prSet>
      <dgm:spPr/>
    </dgm:pt>
    <dgm:pt modelId="{C9DED5E5-D645-460A-8CDC-AB215F876E4E}" type="pres">
      <dgm:prSet presAssocID="{8011191A-91C1-4BA9-8249-B10CCCBFC7CD}" presName="sibTrans" presStyleCnt="0"/>
      <dgm:spPr/>
    </dgm:pt>
    <dgm:pt modelId="{7492B016-EE45-4FBC-B1D8-F952F4310E1A}" type="pres">
      <dgm:prSet presAssocID="{188959E4-2F0A-4D82-BC70-6000449A35B4}" presName="compNode" presStyleCnt="0"/>
      <dgm:spPr/>
    </dgm:pt>
    <dgm:pt modelId="{29E03FB4-1F14-402B-AC0F-E14EEA67F1D3}" type="pres">
      <dgm:prSet presAssocID="{188959E4-2F0A-4D82-BC70-6000449A35B4}" presName="iconRect" presStyleLbl="node1" presStyleIdx="2" presStyleCnt="8" custLinFactNeighborX="14019" custLinFactNeighborY="5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Good Inventory with solid fill"/>
        </a:ext>
      </dgm:extLst>
    </dgm:pt>
    <dgm:pt modelId="{6EB57178-DD17-412B-A7B5-225485FCEC21}" type="pres">
      <dgm:prSet presAssocID="{188959E4-2F0A-4D82-BC70-6000449A35B4}" presName="spaceRect" presStyleCnt="0"/>
      <dgm:spPr/>
    </dgm:pt>
    <dgm:pt modelId="{00D4BF83-D0ED-4BF2-B72B-450FE7BC1129}" type="pres">
      <dgm:prSet presAssocID="{188959E4-2F0A-4D82-BC70-6000449A35B4}" presName="textRect" presStyleLbl="revTx" presStyleIdx="2" presStyleCnt="8">
        <dgm:presLayoutVars>
          <dgm:chMax val="1"/>
          <dgm:chPref val="1"/>
        </dgm:presLayoutVars>
      </dgm:prSet>
      <dgm:spPr/>
    </dgm:pt>
    <dgm:pt modelId="{FF8CCC4E-C77A-4713-ACF4-DCA8B1231134}" type="pres">
      <dgm:prSet presAssocID="{114A21C6-D0AC-435F-9BFD-B80F07754FE5}" presName="sibTrans" presStyleCnt="0"/>
      <dgm:spPr/>
    </dgm:pt>
    <dgm:pt modelId="{D86FFC98-A198-4082-A693-4F82BF6345A5}" type="pres">
      <dgm:prSet presAssocID="{4ACE3F9D-CA8C-4571-ABF0-260D342D9F40}" presName="compNode" presStyleCnt="0"/>
      <dgm:spPr/>
    </dgm:pt>
    <dgm:pt modelId="{CE7CA9AD-33E6-46F1-96F2-2B975DF4A3E6}" type="pres">
      <dgm:prSet presAssocID="{4ACE3F9D-CA8C-4571-ABF0-260D342D9F40}" presName="iconRect" presStyleLbl="node1" presStyleIdx="3" presStyleCnt="8"/>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Right Brain with solid fill"/>
        </a:ext>
      </dgm:extLst>
    </dgm:pt>
    <dgm:pt modelId="{84F16740-310A-4F6C-9039-967007CB1306}" type="pres">
      <dgm:prSet presAssocID="{4ACE3F9D-CA8C-4571-ABF0-260D342D9F40}" presName="spaceRect" presStyleCnt="0"/>
      <dgm:spPr/>
    </dgm:pt>
    <dgm:pt modelId="{947BEE2B-A024-4705-AEA1-69E08C9EAC1B}" type="pres">
      <dgm:prSet presAssocID="{4ACE3F9D-CA8C-4571-ABF0-260D342D9F40}" presName="textRect" presStyleLbl="revTx" presStyleIdx="3" presStyleCnt="8">
        <dgm:presLayoutVars>
          <dgm:chMax val="1"/>
          <dgm:chPref val="1"/>
        </dgm:presLayoutVars>
      </dgm:prSet>
      <dgm:spPr/>
    </dgm:pt>
    <dgm:pt modelId="{18D2D044-8BF8-495C-9131-09740FA50B83}" type="pres">
      <dgm:prSet presAssocID="{B1E3709F-6C60-4761-A23F-8AC3FC299513}" presName="sibTrans" presStyleCnt="0"/>
      <dgm:spPr/>
    </dgm:pt>
    <dgm:pt modelId="{41913D3A-5075-412A-A428-687C6DA626C9}" type="pres">
      <dgm:prSet presAssocID="{B8E7BB3E-3AD4-45C5-9783-A56270E1B51E}" presName="compNode" presStyleCnt="0"/>
      <dgm:spPr/>
    </dgm:pt>
    <dgm:pt modelId="{4504EB6D-E287-41D4-A64B-43445DDDA742}" type="pres">
      <dgm:prSet presAssocID="{B8E7BB3E-3AD4-45C5-9783-A56270E1B51E}" presName="iconRect" presStyleLbl="node1" presStyleIdx="4" presStyleCnt="8"/>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Mental Health with solid fill"/>
        </a:ext>
      </dgm:extLst>
    </dgm:pt>
    <dgm:pt modelId="{D1F807A3-5CDC-4494-8131-C220E854A95A}" type="pres">
      <dgm:prSet presAssocID="{B8E7BB3E-3AD4-45C5-9783-A56270E1B51E}" presName="spaceRect" presStyleCnt="0"/>
      <dgm:spPr/>
    </dgm:pt>
    <dgm:pt modelId="{6A5A38B0-7267-4F50-B89D-FAD4C9141AE6}" type="pres">
      <dgm:prSet presAssocID="{B8E7BB3E-3AD4-45C5-9783-A56270E1B51E}" presName="textRect" presStyleLbl="revTx" presStyleIdx="4" presStyleCnt="8">
        <dgm:presLayoutVars>
          <dgm:chMax val="1"/>
          <dgm:chPref val="1"/>
        </dgm:presLayoutVars>
      </dgm:prSet>
      <dgm:spPr/>
    </dgm:pt>
    <dgm:pt modelId="{7FB4A0B6-B4C1-4DE7-836B-E3D87D67CF2D}" type="pres">
      <dgm:prSet presAssocID="{1E4D2192-633E-4CF5-87FE-D48B705013D4}" presName="sibTrans" presStyleCnt="0"/>
      <dgm:spPr/>
    </dgm:pt>
    <dgm:pt modelId="{9F503CDC-FD13-4291-B31E-76241341A175}" type="pres">
      <dgm:prSet presAssocID="{DA6E88B6-01D0-4E92-AAA3-C50C91C18213}" presName="compNode" presStyleCnt="0"/>
      <dgm:spPr/>
    </dgm:pt>
    <dgm:pt modelId="{FBFE1622-FB3B-4B6E-8924-5038F4A7D703}" type="pres">
      <dgm:prSet presAssocID="{DA6E88B6-01D0-4E92-AAA3-C50C91C18213}"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User"/>
        </a:ext>
      </dgm:extLst>
    </dgm:pt>
    <dgm:pt modelId="{DC108AB1-567F-4870-94E4-1825B4007D7A}" type="pres">
      <dgm:prSet presAssocID="{DA6E88B6-01D0-4E92-AAA3-C50C91C18213}" presName="spaceRect" presStyleCnt="0"/>
      <dgm:spPr/>
    </dgm:pt>
    <dgm:pt modelId="{12E70D3C-3136-4C23-9C58-42C814676A0C}" type="pres">
      <dgm:prSet presAssocID="{DA6E88B6-01D0-4E92-AAA3-C50C91C18213}" presName="textRect" presStyleLbl="revTx" presStyleIdx="5" presStyleCnt="8">
        <dgm:presLayoutVars>
          <dgm:chMax val="1"/>
          <dgm:chPref val="1"/>
        </dgm:presLayoutVars>
      </dgm:prSet>
      <dgm:spPr/>
    </dgm:pt>
    <dgm:pt modelId="{EF6230B3-DF0B-4A64-8307-CEE95E087E42}" type="pres">
      <dgm:prSet presAssocID="{53F1705F-2C76-4DA5-95D2-C12CFD118B7B}" presName="sibTrans" presStyleCnt="0"/>
      <dgm:spPr/>
    </dgm:pt>
    <dgm:pt modelId="{AB66E734-5895-4331-9D7B-BEA9BC18D1C2}" type="pres">
      <dgm:prSet presAssocID="{AF9395B9-025A-4A05-83F9-B5B209FD7C0F}" presName="compNode" presStyleCnt="0"/>
      <dgm:spPr/>
    </dgm:pt>
    <dgm:pt modelId="{FB9B8C6C-DD71-48EC-8935-79E470B89328}" type="pres">
      <dgm:prSet presAssocID="{AF9395B9-025A-4A05-83F9-B5B209FD7C0F}"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Ribbon"/>
        </a:ext>
      </dgm:extLst>
    </dgm:pt>
    <dgm:pt modelId="{1F0BE226-F618-49EF-8632-D9ECCF24FB34}" type="pres">
      <dgm:prSet presAssocID="{AF9395B9-025A-4A05-83F9-B5B209FD7C0F}" presName="spaceRect" presStyleCnt="0"/>
      <dgm:spPr/>
    </dgm:pt>
    <dgm:pt modelId="{7020B44A-AFFC-46E5-89B9-A31334E7F2A1}" type="pres">
      <dgm:prSet presAssocID="{AF9395B9-025A-4A05-83F9-B5B209FD7C0F}" presName="textRect" presStyleLbl="revTx" presStyleIdx="6" presStyleCnt="8">
        <dgm:presLayoutVars>
          <dgm:chMax val="1"/>
          <dgm:chPref val="1"/>
        </dgm:presLayoutVars>
      </dgm:prSet>
      <dgm:spPr/>
    </dgm:pt>
    <dgm:pt modelId="{695ACCAD-46DB-4D28-BE9D-F93CAB40CA03}" type="pres">
      <dgm:prSet presAssocID="{3DC6B37E-6B7B-491B-96CD-349E1DFC1643}" presName="sibTrans" presStyleCnt="0"/>
      <dgm:spPr/>
    </dgm:pt>
    <dgm:pt modelId="{471F709B-82E2-40B1-8DBE-FA52F33E6979}" type="pres">
      <dgm:prSet presAssocID="{EAFC6F35-A471-4CBC-A670-45B8E925D71C}" presName="compNode" presStyleCnt="0"/>
      <dgm:spPr/>
    </dgm:pt>
    <dgm:pt modelId="{DF28D81B-F8FA-4201-B06A-65AF82493197}" type="pres">
      <dgm:prSet presAssocID="{EAFC6F35-A471-4CBC-A670-45B8E925D71C}"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Upward trend"/>
        </a:ext>
      </dgm:extLst>
    </dgm:pt>
    <dgm:pt modelId="{7A7D27B0-335C-423B-AFF5-CFE0E46341C2}" type="pres">
      <dgm:prSet presAssocID="{EAFC6F35-A471-4CBC-A670-45B8E925D71C}" presName="spaceRect" presStyleCnt="0"/>
      <dgm:spPr/>
    </dgm:pt>
    <dgm:pt modelId="{DF27B051-0999-4C43-AD5A-5D2E9D3ED112}" type="pres">
      <dgm:prSet presAssocID="{EAFC6F35-A471-4CBC-A670-45B8E925D71C}" presName="textRect" presStyleLbl="revTx" presStyleIdx="7" presStyleCnt="8">
        <dgm:presLayoutVars>
          <dgm:chMax val="1"/>
          <dgm:chPref val="1"/>
        </dgm:presLayoutVars>
      </dgm:prSet>
      <dgm:spPr/>
    </dgm:pt>
  </dgm:ptLst>
  <dgm:cxnLst>
    <dgm:cxn modelId="{F0CC240A-93C3-469C-AE8C-C34B18DF79A3}" type="presOf" srcId="{9BE6196A-C744-4046-BFF7-45B149CD5C3B}" destId="{38474944-A6EF-42C2-9013-ACFB4D5FCD60}" srcOrd="0" destOrd="0" presId="urn:microsoft.com/office/officeart/2018/2/layout/IconLabelList"/>
    <dgm:cxn modelId="{6E6DBC13-420B-4FE0-A9B6-6B2746F03997}" srcId="{9BE6196A-C744-4046-BFF7-45B149CD5C3B}" destId="{EAFC6F35-A471-4CBC-A670-45B8E925D71C}" srcOrd="7" destOrd="0" parTransId="{69DA6994-8396-4619-B3A2-2CEBC6923098}" sibTransId="{6D8ACC7B-BE5C-4581-B62F-82CFFBD6CCCA}"/>
    <dgm:cxn modelId="{AB9A7317-5C97-4CFD-AEF3-AB04F379AFB2}" srcId="{9BE6196A-C744-4046-BFF7-45B149CD5C3B}" destId="{188959E4-2F0A-4D82-BC70-6000449A35B4}" srcOrd="2" destOrd="0" parTransId="{111555D4-2E49-4D3E-B927-305115A2F014}" sibTransId="{114A21C6-D0AC-435F-9BFD-B80F07754FE5}"/>
    <dgm:cxn modelId="{854EB218-73E7-4FA4-B725-C9A2C7CE72EF}" type="presOf" srcId="{EAFC6F35-A471-4CBC-A670-45B8E925D71C}" destId="{DF27B051-0999-4C43-AD5A-5D2E9D3ED112}" srcOrd="0" destOrd="0" presId="urn:microsoft.com/office/officeart/2018/2/layout/IconLabelList"/>
    <dgm:cxn modelId="{A4D5C820-B635-4B47-BC94-E17A2687250E}" type="presOf" srcId="{188959E4-2F0A-4D82-BC70-6000449A35B4}" destId="{00D4BF83-D0ED-4BF2-B72B-450FE7BC1129}" srcOrd="0" destOrd="0" presId="urn:microsoft.com/office/officeart/2018/2/layout/IconLabelList"/>
    <dgm:cxn modelId="{55286F2A-1909-43EF-AA66-12BEAAB2E14F}" srcId="{9BE6196A-C744-4046-BFF7-45B149CD5C3B}" destId="{986691E4-A606-49E4-AA0B-F6781C4B8A01}" srcOrd="0" destOrd="0" parTransId="{23DC9691-9469-4D94-80F5-962B38464E5E}" sibTransId="{C7FC32A1-BE53-4B55-85A4-63ACA3557CF2}"/>
    <dgm:cxn modelId="{1824EE36-13E9-454B-8DEB-124E206673BC}" srcId="{9BE6196A-C744-4046-BFF7-45B149CD5C3B}" destId="{2CC7FBCF-7EB6-4A7E-9C7B-383F9A658CD3}" srcOrd="1" destOrd="0" parTransId="{F5D2E847-4E75-4AA3-8535-7CBCF87DCAA3}" sibTransId="{8011191A-91C1-4BA9-8249-B10CCCBFC7CD}"/>
    <dgm:cxn modelId="{30168C60-6A8D-4579-868D-D14342FE049C}" type="presOf" srcId="{986691E4-A606-49E4-AA0B-F6781C4B8A01}" destId="{53D6B023-82CD-4205-8B3C-C380DA7D992F}" srcOrd="0" destOrd="0" presId="urn:microsoft.com/office/officeart/2018/2/layout/IconLabelList"/>
    <dgm:cxn modelId="{C5242E71-7D80-490A-9273-B282486FE90F}" type="presOf" srcId="{DA6E88B6-01D0-4E92-AAA3-C50C91C18213}" destId="{12E70D3C-3136-4C23-9C58-42C814676A0C}" srcOrd="0" destOrd="0" presId="urn:microsoft.com/office/officeart/2018/2/layout/IconLabelList"/>
    <dgm:cxn modelId="{A4CD6071-910F-4133-A346-E38D7649BFB7}" srcId="{9BE6196A-C744-4046-BFF7-45B149CD5C3B}" destId="{4ACE3F9D-CA8C-4571-ABF0-260D342D9F40}" srcOrd="3" destOrd="0" parTransId="{0B2417A8-537F-4202-A2B2-4EB9D53BC797}" sibTransId="{B1E3709F-6C60-4761-A23F-8AC3FC299513}"/>
    <dgm:cxn modelId="{6F55DC52-FA2C-4EF1-84A5-0FD552D1C12E}" type="presOf" srcId="{AF9395B9-025A-4A05-83F9-B5B209FD7C0F}" destId="{7020B44A-AFFC-46E5-89B9-A31334E7F2A1}" srcOrd="0" destOrd="0" presId="urn:microsoft.com/office/officeart/2018/2/layout/IconLabelList"/>
    <dgm:cxn modelId="{B8560079-26AE-4ABE-8EEF-E76D827587D5}" type="presOf" srcId="{B8E7BB3E-3AD4-45C5-9783-A56270E1B51E}" destId="{6A5A38B0-7267-4F50-B89D-FAD4C9141AE6}" srcOrd="0" destOrd="0" presId="urn:microsoft.com/office/officeart/2018/2/layout/IconLabelList"/>
    <dgm:cxn modelId="{CDAD9892-AC66-44B3-905F-270F8592E56E}" srcId="{9BE6196A-C744-4046-BFF7-45B149CD5C3B}" destId="{B8E7BB3E-3AD4-45C5-9783-A56270E1B51E}" srcOrd="4" destOrd="0" parTransId="{2B10810E-E744-42D5-AD44-0711DD549AD5}" sibTransId="{1E4D2192-633E-4CF5-87FE-D48B705013D4}"/>
    <dgm:cxn modelId="{4972F092-BA31-4B08-8C8E-F7F9F6E839CF}" type="presOf" srcId="{2CC7FBCF-7EB6-4A7E-9C7B-383F9A658CD3}" destId="{9E696B9E-3E55-44F7-A23B-A54EDA0F3649}" srcOrd="0" destOrd="0" presId="urn:microsoft.com/office/officeart/2018/2/layout/IconLabelList"/>
    <dgm:cxn modelId="{5B4A72AF-7A49-466D-B06D-BC462E97B8C9}" srcId="{9BE6196A-C744-4046-BFF7-45B149CD5C3B}" destId="{AF9395B9-025A-4A05-83F9-B5B209FD7C0F}" srcOrd="6" destOrd="0" parTransId="{E03D787A-BBE1-4100-A817-81019E662F2A}" sibTransId="{3DC6B37E-6B7B-491B-96CD-349E1DFC1643}"/>
    <dgm:cxn modelId="{66F17BD1-23CD-45B5-BCD1-2775C05BB81E}" type="presOf" srcId="{4ACE3F9D-CA8C-4571-ABF0-260D342D9F40}" destId="{947BEE2B-A024-4705-AEA1-69E08C9EAC1B}" srcOrd="0" destOrd="0" presId="urn:microsoft.com/office/officeart/2018/2/layout/IconLabelList"/>
    <dgm:cxn modelId="{B4EC2AEE-09E2-4C06-B41E-22A529362D90}" srcId="{9BE6196A-C744-4046-BFF7-45B149CD5C3B}" destId="{DA6E88B6-01D0-4E92-AAA3-C50C91C18213}" srcOrd="5" destOrd="0" parTransId="{95F255A6-0490-4189-8D8B-61D405F731D6}" sibTransId="{53F1705F-2C76-4DA5-95D2-C12CFD118B7B}"/>
    <dgm:cxn modelId="{38820576-131C-4925-A00F-B9AB14090151}" type="presParOf" srcId="{38474944-A6EF-42C2-9013-ACFB4D5FCD60}" destId="{BA5F1D0C-B53F-4DAA-9010-6F94469E4435}" srcOrd="0" destOrd="0" presId="urn:microsoft.com/office/officeart/2018/2/layout/IconLabelList"/>
    <dgm:cxn modelId="{828FE215-1DF4-4FF7-A8FC-804CF973D581}" type="presParOf" srcId="{BA5F1D0C-B53F-4DAA-9010-6F94469E4435}" destId="{31C3CB2B-BE16-4256-A78D-B8C2927FB4CC}" srcOrd="0" destOrd="0" presId="urn:microsoft.com/office/officeart/2018/2/layout/IconLabelList"/>
    <dgm:cxn modelId="{9A9BECF3-0C03-4B65-975C-A31E796153B7}" type="presParOf" srcId="{BA5F1D0C-B53F-4DAA-9010-6F94469E4435}" destId="{712E2C38-F848-4037-AE5B-2A507E11951F}" srcOrd="1" destOrd="0" presId="urn:microsoft.com/office/officeart/2018/2/layout/IconLabelList"/>
    <dgm:cxn modelId="{AFE202C2-F12F-4E09-98E8-756801FB5E5B}" type="presParOf" srcId="{BA5F1D0C-B53F-4DAA-9010-6F94469E4435}" destId="{53D6B023-82CD-4205-8B3C-C380DA7D992F}" srcOrd="2" destOrd="0" presId="urn:microsoft.com/office/officeart/2018/2/layout/IconLabelList"/>
    <dgm:cxn modelId="{78A2C450-EE75-4C8B-9923-13FC1280BD4A}" type="presParOf" srcId="{38474944-A6EF-42C2-9013-ACFB4D5FCD60}" destId="{B811C446-EB49-42A0-B39C-A340C5CF1A42}" srcOrd="1" destOrd="0" presId="urn:microsoft.com/office/officeart/2018/2/layout/IconLabelList"/>
    <dgm:cxn modelId="{6152D08E-1CCB-47A5-A94B-C196D8F4EEDE}" type="presParOf" srcId="{38474944-A6EF-42C2-9013-ACFB4D5FCD60}" destId="{45AB6E64-82BA-40E6-9CD0-0E6FF3A46554}" srcOrd="2" destOrd="0" presId="urn:microsoft.com/office/officeart/2018/2/layout/IconLabelList"/>
    <dgm:cxn modelId="{421EE635-F094-4F52-A827-C6B60BD65A9D}" type="presParOf" srcId="{45AB6E64-82BA-40E6-9CD0-0E6FF3A46554}" destId="{BFBE1EAB-DBBF-4CE5-B2F7-048AFAF9240B}" srcOrd="0" destOrd="0" presId="urn:microsoft.com/office/officeart/2018/2/layout/IconLabelList"/>
    <dgm:cxn modelId="{0E19ADD8-97BF-4D2D-A3DB-492A45E79E20}" type="presParOf" srcId="{45AB6E64-82BA-40E6-9CD0-0E6FF3A46554}" destId="{51D9BEEE-8AE4-4D9C-9C35-5F4508320D1E}" srcOrd="1" destOrd="0" presId="urn:microsoft.com/office/officeart/2018/2/layout/IconLabelList"/>
    <dgm:cxn modelId="{1E00EF68-A313-458E-BCA7-2F834A64748F}" type="presParOf" srcId="{45AB6E64-82BA-40E6-9CD0-0E6FF3A46554}" destId="{9E696B9E-3E55-44F7-A23B-A54EDA0F3649}" srcOrd="2" destOrd="0" presId="urn:microsoft.com/office/officeart/2018/2/layout/IconLabelList"/>
    <dgm:cxn modelId="{0A17C560-A29F-4BD8-BAAA-4ED45BA46664}" type="presParOf" srcId="{38474944-A6EF-42C2-9013-ACFB4D5FCD60}" destId="{C9DED5E5-D645-460A-8CDC-AB215F876E4E}" srcOrd="3" destOrd="0" presId="urn:microsoft.com/office/officeart/2018/2/layout/IconLabelList"/>
    <dgm:cxn modelId="{4A2F02C4-4EB0-4210-8EC8-4F7211968554}" type="presParOf" srcId="{38474944-A6EF-42C2-9013-ACFB4D5FCD60}" destId="{7492B016-EE45-4FBC-B1D8-F952F4310E1A}" srcOrd="4" destOrd="0" presId="urn:microsoft.com/office/officeart/2018/2/layout/IconLabelList"/>
    <dgm:cxn modelId="{66BFFAD2-F62C-4217-B250-C7D36EBFE0B7}" type="presParOf" srcId="{7492B016-EE45-4FBC-B1D8-F952F4310E1A}" destId="{29E03FB4-1F14-402B-AC0F-E14EEA67F1D3}" srcOrd="0" destOrd="0" presId="urn:microsoft.com/office/officeart/2018/2/layout/IconLabelList"/>
    <dgm:cxn modelId="{D95B23C7-9CFE-4EEB-9507-FF6393CA506E}" type="presParOf" srcId="{7492B016-EE45-4FBC-B1D8-F952F4310E1A}" destId="{6EB57178-DD17-412B-A7B5-225485FCEC21}" srcOrd="1" destOrd="0" presId="urn:microsoft.com/office/officeart/2018/2/layout/IconLabelList"/>
    <dgm:cxn modelId="{75C7D67F-E590-408B-837E-E55884B23CDF}" type="presParOf" srcId="{7492B016-EE45-4FBC-B1D8-F952F4310E1A}" destId="{00D4BF83-D0ED-4BF2-B72B-450FE7BC1129}" srcOrd="2" destOrd="0" presId="urn:microsoft.com/office/officeart/2018/2/layout/IconLabelList"/>
    <dgm:cxn modelId="{6B0CFB16-90B8-4335-9385-7F23C6CE50B2}" type="presParOf" srcId="{38474944-A6EF-42C2-9013-ACFB4D5FCD60}" destId="{FF8CCC4E-C77A-4713-ACF4-DCA8B1231134}" srcOrd="5" destOrd="0" presId="urn:microsoft.com/office/officeart/2018/2/layout/IconLabelList"/>
    <dgm:cxn modelId="{21B4ACDB-B24C-449C-85D6-AF516DC6C831}" type="presParOf" srcId="{38474944-A6EF-42C2-9013-ACFB4D5FCD60}" destId="{D86FFC98-A198-4082-A693-4F82BF6345A5}" srcOrd="6" destOrd="0" presId="urn:microsoft.com/office/officeart/2018/2/layout/IconLabelList"/>
    <dgm:cxn modelId="{42C7940E-F729-4578-8FC6-12E6945D0EA4}" type="presParOf" srcId="{D86FFC98-A198-4082-A693-4F82BF6345A5}" destId="{CE7CA9AD-33E6-46F1-96F2-2B975DF4A3E6}" srcOrd="0" destOrd="0" presId="urn:microsoft.com/office/officeart/2018/2/layout/IconLabelList"/>
    <dgm:cxn modelId="{6604F233-D00F-47D0-8ECC-9CB3703A2B25}" type="presParOf" srcId="{D86FFC98-A198-4082-A693-4F82BF6345A5}" destId="{84F16740-310A-4F6C-9039-967007CB1306}" srcOrd="1" destOrd="0" presId="urn:microsoft.com/office/officeart/2018/2/layout/IconLabelList"/>
    <dgm:cxn modelId="{D36C26C2-55C9-4021-A260-871560DBCC8C}" type="presParOf" srcId="{D86FFC98-A198-4082-A693-4F82BF6345A5}" destId="{947BEE2B-A024-4705-AEA1-69E08C9EAC1B}" srcOrd="2" destOrd="0" presId="urn:microsoft.com/office/officeart/2018/2/layout/IconLabelList"/>
    <dgm:cxn modelId="{CF87F04E-703C-4A72-BFA3-D0A7940DC670}" type="presParOf" srcId="{38474944-A6EF-42C2-9013-ACFB4D5FCD60}" destId="{18D2D044-8BF8-495C-9131-09740FA50B83}" srcOrd="7" destOrd="0" presId="urn:microsoft.com/office/officeart/2018/2/layout/IconLabelList"/>
    <dgm:cxn modelId="{88D1A080-DC60-44B3-91E9-C89E1A98B6E3}" type="presParOf" srcId="{38474944-A6EF-42C2-9013-ACFB4D5FCD60}" destId="{41913D3A-5075-412A-A428-687C6DA626C9}" srcOrd="8" destOrd="0" presId="urn:microsoft.com/office/officeart/2018/2/layout/IconLabelList"/>
    <dgm:cxn modelId="{788E37BB-2581-449E-8987-51FD2D5D122B}" type="presParOf" srcId="{41913D3A-5075-412A-A428-687C6DA626C9}" destId="{4504EB6D-E287-41D4-A64B-43445DDDA742}" srcOrd="0" destOrd="0" presId="urn:microsoft.com/office/officeart/2018/2/layout/IconLabelList"/>
    <dgm:cxn modelId="{E2AB0EE8-185C-4108-83BE-F9AD7CDBF707}" type="presParOf" srcId="{41913D3A-5075-412A-A428-687C6DA626C9}" destId="{D1F807A3-5CDC-4494-8131-C220E854A95A}" srcOrd="1" destOrd="0" presId="urn:microsoft.com/office/officeart/2018/2/layout/IconLabelList"/>
    <dgm:cxn modelId="{E483616D-ACFD-48F7-A61F-0BB267CDC81A}" type="presParOf" srcId="{41913D3A-5075-412A-A428-687C6DA626C9}" destId="{6A5A38B0-7267-4F50-B89D-FAD4C9141AE6}" srcOrd="2" destOrd="0" presId="urn:microsoft.com/office/officeart/2018/2/layout/IconLabelList"/>
    <dgm:cxn modelId="{9C3E7399-C4F1-46D4-A893-3EE3E35CF932}" type="presParOf" srcId="{38474944-A6EF-42C2-9013-ACFB4D5FCD60}" destId="{7FB4A0B6-B4C1-4DE7-836B-E3D87D67CF2D}" srcOrd="9" destOrd="0" presId="urn:microsoft.com/office/officeart/2018/2/layout/IconLabelList"/>
    <dgm:cxn modelId="{969E2833-8A2C-4748-9FE7-365180D8D18D}" type="presParOf" srcId="{38474944-A6EF-42C2-9013-ACFB4D5FCD60}" destId="{9F503CDC-FD13-4291-B31E-76241341A175}" srcOrd="10" destOrd="0" presId="urn:microsoft.com/office/officeart/2018/2/layout/IconLabelList"/>
    <dgm:cxn modelId="{D1482789-1FF5-4CCF-AFE0-548AE823E8D6}" type="presParOf" srcId="{9F503CDC-FD13-4291-B31E-76241341A175}" destId="{FBFE1622-FB3B-4B6E-8924-5038F4A7D703}" srcOrd="0" destOrd="0" presId="urn:microsoft.com/office/officeart/2018/2/layout/IconLabelList"/>
    <dgm:cxn modelId="{305EA1C7-EA26-4F3A-82B1-DC803CC16794}" type="presParOf" srcId="{9F503CDC-FD13-4291-B31E-76241341A175}" destId="{DC108AB1-567F-4870-94E4-1825B4007D7A}" srcOrd="1" destOrd="0" presId="urn:microsoft.com/office/officeart/2018/2/layout/IconLabelList"/>
    <dgm:cxn modelId="{F6867166-60F5-4355-BF9D-B6448F57E7F4}" type="presParOf" srcId="{9F503CDC-FD13-4291-B31E-76241341A175}" destId="{12E70D3C-3136-4C23-9C58-42C814676A0C}" srcOrd="2" destOrd="0" presId="urn:microsoft.com/office/officeart/2018/2/layout/IconLabelList"/>
    <dgm:cxn modelId="{449530AB-6E53-4D8E-AB68-62040F6A1AFE}" type="presParOf" srcId="{38474944-A6EF-42C2-9013-ACFB4D5FCD60}" destId="{EF6230B3-DF0B-4A64-8307-CEE95E087E42}" srcOrd="11" destOrd="0" presId="urn:microsoft.com/office/officeart/2018/2/layout/IconLabelList"/>
    <dgm:cxn modelId="{EFEDADF8-59C7-4798-B853-7C9A7F13D6FF}" type="presParOf" srcId="{38474944-A6EF-42C2-9013-ACFB4D5FCD60}" destId="{AB66E734-5895-4331-9D7B-BEA9BC18D1C2}" srcOrd="12" destOrd="0" presId="urn:microsoft.com/office/officeart/2018/2/layout/IconLabelList"/>
    <dgm:cxn modelId="{67B566E8-D244-4B27-9E99-14618CEC8911}" type="presParOf" srcId="{AB66E734-5895-4331-9D7B-BEA9BC18D1C2}" destId="{FB9B8C6C-DD71-48EC-8935-79E470B89328}" srcOrd="0" destOrd="0" presId="urn:microsoft.com/office/officeart/2018/2/layout/IconLabelList"/>
    <dgm:cxn modelId="{0EBC5EC3-BDFC-4967-8EDE-B977D83BC18D}" type="presParOf" srcId="{AB66E734-5895-4331-9D7B-BEA9BC18D1C2}" destId="{1F0BE226-F618-49EF-8632-D9ECCF24FB34}" srcOrd="1" destOrd="0" presId="urn:microsoft.com/office/officeart/2018/2/layout/IconLabelList"/>
    <dgm:cxn modelId="{0204A63F-FA75-4AD3-B58F-7E6E77DAE833}" type="presParOf" srcId="{AB66E734-5895-4331-9D7B-BEA9BC18D1C2}" destId="{7020B44A-AFFC-46E5-89B9-A31334E7F2A1}" srcOrd="2" destOrd="0" presId="urn:microsoft.com/office/officeart/2018/2/layout/IconLabelList"/>
    <dgm:cxn modelId="{0D6F0DFF-96B8-4063-820E-E916F551271F}" type="presParOf" srcId="{38474944-A6EF-42C2-9013-ACFB4D5FCD60}" destId="{695ACCAD-46DB-4D28-BE9D-F93CAB40CA03}" srcOrd="13" destOrd="0" presId="urn:microsoft.com/office/officeart/2018/2/layout/IconLabelList"/>
    <dgm:cxn modelId="{07530253-7E3E-401F-B9BC-D62D3C24C2C5}" type="presParOf" srcId="{38474944-A6EF-42C2-9013-ACFB4D5FCD60}" destId="{471F709B-82E2-40B1-8DBE-FA52F33E6979}" srcOrd="14" destOrd="0" presId="urn:microsoft.com/office/officeart/2018/2/layout/IconLabelList"/>
    <dgm:cxn modelId="{E2AEA0DA-4337-4427-9300-4332A5AFA814}" type="presParOf" srcId="{471F709B-82E2-40B1-8DBE-FA52F33E6979}" destId="{DF28D81B-F8FA-4201-B06A-65AF82493197}" srcOrd="0" destOrd="0" presId="urn:microsoft.com/office/officeart/2018/2/layout/IconLabelList"/>
    <dgm:cxn modelId="{1D8D4D7F-2B2E-4A94-96B9-789A53028B78}" type="presParOf" srcId="{471F709B-82E2-40B1-8DBE-FA52F33E6979}" destId="{7A7D27B0-335C-423B-AFF5-CFE0E46341C2}" srcOrd="1" destOrd="0" presId="urn:microsoft.com/office/officeart/2018/2/layout/IconLabelList"/>
    <dgm:cxn modelId="{091E59ED-9B7D-4004-B9A4-BB19C5CEF5C4}" type="presParOf" srcId="{471F709B-82E2-40B1-8DBE-FA52F33E6979}" destId="{DF27B051-0999-4C43-AD5A-5D2E9D3ED112}" srcOrd="2" destOrd="0" presId="urn:microsoft.com/office/officeart/2018/2/layout/IconLabelList"/>
  </dgm:cxnLst>
  <dgm:bg>
    <a:effectLst>
      <a:innerShdw blurRad="114300">
        <a:prstClr val="black"/>
      </a:innerShdw>
    </a:effect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C32715-5E9F-470F-92BB-266CD685F0BA}" type="doc">
      <dgm:prSet loTypeId="urn:microsoft.com/office/officeart/2005/8/layout/hierarchy1" loCatId="hierarchy" qsTypeId="urn:microsoft.com/office/officeart/2005/8/quickstyle/simple2" qsCatId="simple" csTypeId="urn:microsoft.com/office/officeart/2005/8/colors/accent5_2" csCatId="accent5" phldr="1"/>
      <dgm:spPr/>
      <dgm:t>
        <a:bodyPr/>
        <a:lstStyle/>
        <a:p>
          <a:endParaRPr lang="en-US"/>
        </a:p>
      </dgm:t>
    </dgm:pt>
    <dgm:pt modelId="{A4D2F9DD-7C30-4B68-9B1C-0E57AA4B776F}">
      <dgm:prSet custT="1"/>
      <dgm:spPr/>
      <dgm:t>
        <a:bodyPr/>
        <a:lstStyle/>
        <a:p>
          <a:r>
            <a:rPr lang="en-US" sz="2400" b="1" dirty="0">
              <a:latin typeface="Times New Roman" panose="02020603050405020304" pitchFamily="18" charset="0"/>
              <a:cs typeface="Times New Roman" panose="02020603050405020304" pitchFamily="18" charset="0"/>
            </a:rPr>
            <a:t>McGregor’s Theory X and Theory Y</a:t>
          </a:r>
        </a:p>
        <a:p>
          <a:r>
            <a:rPr lang="en-US" sz="2400" dirty="0">
              <a:latin typeface="Times New Roman" panose="02020603050405020304" pitchFamily="18" charset="0"/>
              <a:cs typeface="Times New Roman" panose="02020603050405020304" pitchFamily="18" charset="0"/>
            </a:rPr>
            <a:t>Theory X- The concept of Theory X shows a negative depiction of human nature, with employees who are lazy, unambitious, and lethargic (Robbins, 2018).</a:t>
          </a:r>
        </a:p>
        <a:p>
          <a:r>
            <a:rPr lang="en-US" sz="2400" dirty="0">
              <a:latin typeface="Times New Roman" panose="02020603050405020304" pitchFamily="18" charset="0"/>
              <a:cs typeface="Times New Roman" panose="02020603050405020304" pitchFamily="18" charset="0"/>
            </a:rPr>
            <a:t>Theory Y- According to Y Theory, employees are more motivated by their work than by their money (Wagner and Hollenbeck, 2021). </a:t>
          </a:r>
        </a:p>
      </dgm:t>
    </dgm:pt>
    <dgm:pt modelId="{AA4C7F44-4F34-4614-8BA1-6E98AE7B315C}" type="parTrans" cxnId="{F30290A1-3C11-4549-86A5-70E3CBC5DC4B}">
      <dgm:prSet/>
      <dgm:spPr/>
      <dgm:t>
        <a:bodyPr/>
        <a:lstStyle/>
        <a:p>
          <a:endParaRPr lang="en-US"/>
        </a:p>
      </dgm:t>
    </dgm:pt>
    <dgm:pt modelId="{E7A387EB-FA61-4E29-8074-353D2CCC0E0D}" type="sibTrans" cxnId="{F30290A1-3C11-4549-86A5-70E3CBC5DC4B}">
      <dgm:prSet/>
      <dgm:spPr/>
      <dgm:t>
        <a:bodyPr/>
        <a:lstStyle/>
        <a:p>
          <a:endParaRPr lang="en-US"/>
        </a:p>
      </dgm:t>
    </dgm:pt>
    <dgm:pt modelId="{7E59D558-A110-408A-8A2C-283D6BF2950F}" type="pres">
      <dgm:prSet presAssocID="{EBC32715-5E9F-470F-92BB-266CD685F0BA}" presName="hierChild1" presStyleCnt="0">
        <dgm:presLayoutVars>
          <dgm:chPref val="1"/>
          <dgm:dir/>
          <dgm:animOne val="branch"/>
          <dgm:animLvl val="lvl"/>
          <dgm:resizeHandles/>
        </dgm:presLayoutVars>
      </dgm:prSet>
      <dgm:spPr/>
    </dgm:pt>
    <dgm:pt modelId="{0176D969-F0B8-4CC2-A81A-CB25B416CF46}" type="pres">
      <dgm:prSet presAssocID="{A4D2F9DD-7C30-4B68-9B1C-0E57AA4B776F}" presName="hierRoot1" presStyleCnt="0"/>
      <dgm:spPr/>
    </dgm:pt>
    <dgm:pt modelId="{9F582C84-E759-4293-A773-91F3D18D0DD0}" type="pres">
      <dgm:prSet presAssocID="{A4D2F9DD-7C30-4B68-9B1C-0E57AA4B776F}" presName="composite" presStyleCnt="0"/>
      <dgm:spPr/>
    </dgm:pt>
    <dgm:pt modelId="{FE75EA78-42EA-4C54-87A9-050BA66C16AC}" type="pres">
      <dgm:prSet presAssocID="{A4D2F9DD-7C30-4B68-9B1C-0E57AA4B776F}" presName="background" presStyleLbl="node0" presStyleIdx="0" presStyleCnt="1"/>
      <dgm:spPr/>
    </dgm:pt>
    <dgm:pt modelId="{BB1F47AE-2576-46F9-8F39-AD20DEFF3C4E}" type="pres">
      <dgm:prSet presAssocID="{A4D2F9DD-7C30-4B68-9B1C-0E57AA4B776F}" presName="text" presStyleLbl="fgAcc0" presStyleIdx="0" presStyleCnt="1" custScaleX="139277" custScaleY="159344" custLinFactNeighborX="-3032" custLinFactNeighborY="-5319">
        <dgm:presLayoutVars>
          <dgm:chPref val="3"/>
        </dgm:presLayoutVars>
      </dgm:prSet>
      <dgm:spPr/>
    </dgm:pt>
    <dgm:pt modelId="{D542B31D-50B2-4DA1-9E93-5A7B294D5503}" type="pres">
      <dgm:prSet presAssocID="{A4D2F9DD-7C30-4B68-9B1C-0E57AA4B776F}" presName="hierChild2" presStyleCnt="0"/>
      <dgm:spPr/>
    </dgm:pt>
  </dgm:ptLst>
  <dgm:cxnLst>
    <dgm:cxn modelId="{F30290A1-3C11-4549-86A5-70E3CBC5DC4B}" srcId="{EBC32715-5E9F-470F-92BB-266CD685F0BA}" destId="{A4D2F9DD-7C30-4B68-9B1C-0E57AA4B776F}" srcOrd="0" destOrd="0" parTransId="{AA4C7F44-4F34-4614-8BA1-6E98AE7B315C}" sibTransId="{E7A387EB-FA61-4E29-8074-353D2CCC0E0D}"/>
    <dgm:cxn modelId="{E6E049EA-3FF2-474E-8F6B-F19A6114DEC9}" type="presOf" srcId="{A4D2F9DD-7C30-4B68-9B1C-0E57AA4B776F}" destId="{BB1F47AE-2576-46F9-8F39-AD20DEFF3C4E}" srcOrd="0" destOrd="0" presId="urn:microsoft.com/office/officeart/2005/8/layout/hierarchy1"/>
    <dgm:cxn modelId="{21CB33FF-2B33-40CF-8958-E7DB3E199196}" type="presOf" srcId="{EBC32715-5E9F-470F-92BB-266CD685F0BA}" destId="{7E59D558-A110-408A-8A2C-283D6BF2950F}" srcOrd="0" destOrd="0" presId="urn:microsoft.com/office/officeart/2005/8/layout/hierarchy1"/>
    <dgm:cxn modelId="{22BB9F81-3317-4D02-B000-0FEDD4B25632}" type="presParOf" srcId="{7E59D558-A110-408A-8A2C-283D6BF2950F}" destId="{0176D969-F0B8-4CC2-A81A-CB25B416CF46}" srcOrd="0" destOrd="0" presId="urn:microsoft.com/office/officeart/2005/8/layout/hierarchy1"/>
    <dgm:cxn modelId="{474D7B1E-34CE-4306-989F-C82196704FDE}" type="presParOf" srcId="{0176D969-F0B8-4CC2-A81A-CB25B416CF46}" destId="{9F582C84-E759-4293-A773-91F3D18D0DD0}" srcOrd="0" destOrd="0" presId="urn:microsoft.com/office/officeart/2005/8/layout/hierarchy1"/>
    <dgm:cxn modelId="{2BF1BE8A-FE17-4734-87CB-D9DE3C21BAD4}" type="presParOf" srcId="{9F582C84-E759-4293-A773-91F3D18D0DD0}" destId="{FE75EA78-42EA-4C54-87A9-050BA66C16AC}" srcOrd="0" destOrd="0" presId="urn:microsoft.com/office/officeart/2005/8/layout/hierarchy1"/>
    <dgm:cxn modelId="{7238182A-6957-49A9-95C5-A1D85E701DDC}" type="presParOf" srcId="{9F582C84-E759-4293-A773-91F3D18D0DD0}" destId="{BB1F47AE-2576-46F9-8F39-AD20DEFF3C4E}" srcOrd="1" destOrd="0" presId="urn:microsoft.com/office/officeart/2005/8/layout/hierarchy1"/>
    <dgm:cxn modelId="{F31AA1DA-7F45-4E09-BF40-38BFE2FA77B2}" type="presParOf" srcId="{0176D969-F0B8-4CC2-A81A-CB25B416CF46}" destId="{D542B31D-50B2-4DA1-9E93-5A7B294D550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C3CB2B-BE16-4256-A78D-B8C2927FB4CC}">
      <dsp:nvSpPr>
        <dsp:cNvPr id="0" name=""/>
        <dsp:cNvSpPr/>
      </dsp:nvSpPr>
      <dsp:spPr>
        <a:xfrm>
          <a:off x="919834" y="362510"/>
          <a:ext cx="676318" cy="6763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53D6B023-82CD-4205-8B3C-C380DA7D992F}">
      <dsp:nvSpPr>
        <dsp:cNvPr id="0" name=""/>
        <dsp:cNvSpPr/>
      </dsp:nvSpPr>
      <dsp:spPr>
        <a:xfrm>
          <a:off x="506529" y="1306524"/>
          <a:ext cx="1502929" cy="60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US" sz="1900" b="1" u="sng" kern="1200" dirty="0"/>
            <a:t>Motivation</a:t>
          </a:r>
          <a:endParaRPr lang="en-US" sz="1900" kern="1200" dirty="0"/>
        </a:p>
      </dsp:txBody>
      <dsp:txXfrm>
        <a:off x="506529" y="1306524"/>
        <a:ext cx="1502929" cy="601171"/>
      </dsp:txXfrm>
    </dsp:sp>
    <dsp:sp modelId="{BFBE1EAB-DBBF-4CE5-B2F7-048AFAF9240B}">
      <dsp:nvSpPr>
        <dsp:cNvPr id="0" name=""/>
        <dsp:cNvSpPr/>
      </dsp:nvSpPr>
      <dsp:spPr>
        <a:xfrm>
          <a:off x="2685777" y="362510"/>
          <a:ext cx="676318" cy="676318"/>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E696B9E-3E55-44F7-A23B-A54EDA0F3649}">
      <dsp:nvSpPr>
        <dsp:cNvPr id="0" name=""/>
        <dsp:cNvSpPr/>
      </dsp:nvSpPr>
      <dsp:spPr>
        <a:xfrm>
          <a:off x="2272471" y="1306524"/>
          <a:ext cx="1502929" cy="60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US" sz="1900" b="1" kern="1200" dirty="0"/>
            <a:t>Vision</a:t>
          </a:r>
        </a:p>
      </dsp:txBody>
      <dsp:txXfrm>
        <a:off x="2272471" y="1306524"/>
        <a:ext cx="1502929" cy="601171"/>
      </dsp:txXfrm>
    </dsp:sp>
    <dsp:sp modelId="{29E03FB4-1F14-402B-AC0F-E14EEA67F1D3}">
      <dsp:nvSpPr>
        <dsp:cNvPr id="0" name=""/>
        <dsp:cNvSpPr/>
      </dsp:nvSpPr>
      <dsp:spPr>
        <a:xfrm>
          <a:off x="4546532" y="362876"/>
          <a:ext cx="676318" cy="676318"/>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00D4BF83-D0ED-4BF2-B72B-450FE7BC1129}">
      <dsp:nvSpPr>
        <dsp:cNvPr id="0" name=""/>
        <dsp:cNvSpPr/>
      </dsp:nvSpPr>
      <dsp:spPr>
        <a:xfrm>
          <a:off x="4038414" y="1306524"/>
          <a:ext cx="1502929" cy="60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US" sz="1900" b="1" kern="1200" dirty="0"/>
            <a:t>Quality</a:t>
          </a:r>
        </a:p>
      </dsp:txBody>
      <dsp:txXfrm>
        <a:off x="4038414" y="1306524"/>
        <a:ext cx="1502929" cy="601171"/>
      </dsp:txXfrm>
    </dsp:sp>
    <dsp:sp modelId="{CE7CA9AD-33E6-46F1-96F2-2B975DF4A3E6}">
      <dsp:nvSpPr>
        <dsp:cNvPr id="0" name=""/>
        <dsp:cNvSpPr/>
      </dsp:nvSpPr>
      <dsp:spPr>
        <a:xfrm>
          <a:off x="919834" y="2283428"/>
          <a:ext cx="676318" cy="676318"/>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47BEE2B-A024-4705-AEA1-69E08C9EAC1B}">
      <dsp:nvSpPr>
        <dsp:cNvPr id="0" name=""/>
        <dsp:cNvSpPr/>
      </dsp:nvSpPr>
      <dsp:spPr>
        <a:xfrm>
          <a:off x="506529" y="3227441"/>
          <a:ext cx="1502929" cy="60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US" sz="1900" b="1" kern="1200" dirty="0"/>
            <a:t>Innovation</a:t>
          </a:r>
        </a:p>
      </dsp:txBody>
      <dsp:txXfrm>
        <a:off x="506529" y="3227441"/>
        <a:ext cx="1502929" cy="601171"/>
      </dsp:txXfrm>
    </dsp:sp>
    <dsp:sp modelId="{4504EB6D-E287-41D4-A64B-43445DDDA742}">
      <dsp:nvSpPr>
        <dsp:cNvPr id="0" name=""/>
        <dsp:cNvSpPr/>
      </dsp:nvSpPr>
      <dsp:spPr>
        <a:xfrm>
          <a:off x="2685777" y="2283428"/>
          <a:ext cx="676318" cy="676318"/>
        </a:xfrm>
        <a:prstGeom prst="rect">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6A5A38B0-7267-4F50-B89D-FAD4C9141AE6}">
      <dsp:nvSpPr>
        <dsp:cNvPr id="0" name=""/>
        <dsp:cNvSpPr/>
      </dsp:nvSpPr>
      <dsp:spPr>
        <a:xfrm>
          <a:off x="2272471" y="3227441"/>
          <a:ext cx="1502929" cy="60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US" sz="1900" b="1" kern="1200" dirty="0"/>
            <a:t>Competence</a:t>
          </a:r>
        </a:p>
      </dsp:txBody>
      <dsp:txXfrm>
        <a:off x="2272471" y="3227441"/>
        <a:ext cx="1502929" cy="601171"/>
      </dsp:txXfrm>
    </dsp:sp>
    <dsp:sp modelId="{FBFE1622-FB3B-4B6E-8924-5038F4A7D703}">
      <dsp:nvSpPr>
        <dsp:cNvPr id="0" name=""/>
        <dsp:cNvSpPr/>
      </dsp:nvSpPr>
      <dsp:spPr>
        <a:xfrm>
          <a:off x="4451719" y="2283428"/>
          <a:ext cx="676318" cy="67631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12E70D3C-3136-4C23-9C58-42C814676A0C}">
      <dsp:nvSpPr>
        <dsp:cNvPr id="0" name=""/>
        <dsp:cNvSpPr/>
      </dsp:nvSpPr>
      <dsp:spPr>
        <a:xfrm>
          <a:off x="4038414" y="3227441"/>
          <a:ext cx="1502929" cy="60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US" sz="1900" b="1" u="sng" kern="1200" dirty="0"/>
            <a:t>Workplace</a:t>
          </a:r>
          <a:endParaRPr lang="en-US" sz="1900" b="1" kern="1200" dirty="0"/>
        </a:p>
      </dsp:txBody>
      <dsp:txXfrm>
        <a:off x="4038414" y="3227441"/>
        <a:ext cx="1502929" cy="601171"/>
      </dsp:txXfrm>
    </dsp:sp>
    <dsp:sp modelId="{FB9B8C6C-DD71-48EC-8935-79E470B89328}">
      <dsp:nvSpPr>
        <dsp:cNvPr id="0" name=""/>
        <dsp:cNvSpPr/>
      </dsp:nvSpPr>
      <dsp:spPr>
        <a:xfrm>
          <a:off x="1802806" y="4204345"/>
          <a:ext cx="676318" cy="67631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7020B44A-AFFC-46E5-89B9-A31334E7F2A1}">
      <dsp:nvSpPr>
        <dsp:cNvPr id="0" name=""/>
        <dsp:cNvSpPr/>
      </dsp:nvSpPr>
      <dsp:spPr>
        <a:xfrm>
          <a:off x="1389500" y="5148359"/>
          <a:ext cx="1502929" cy="60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US" sz="1900" b="1" u="sng" kern="1200" dirty="0"/>
            <a:t>Rewards and recognition</a:t>
          </a:r>
          <a:endParaRPr lang="en-US" sz="1900" b="1" kern="1200" dirty="0"/>
        </a:p>
      </dsp:txBody>
      <dsp:txXfrm>
        <a:off x="1389500" y="5148359"/>
        <a:ext cx="1502929" cy="601171"/>
      </dsp:txXfrm>
    </dsp:sp>
    <dsp:sp modelId="{DF28D81B-F8FA-4201-B06A-65AF82493197}">
      <dsp:nvSpPr>
        <dsp:cNvPr id="0" name=""/>
        <dsp:cNvSpPr/>
      </dsp:nvSpPr>
      <dsp:spPr>
        <a:xfrm>
          <a:off x="3568748" y="4204345"/>
          <a:ext cx="676318" cy="676318"/>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DF27B051-0999-4C43-AD5A-5D2E9D3ED112}">
      <dsp:nvSpPr>
        <dsp:cNvPr id="0" name=""/>
        <dsp:cNvSpPr/>
      </dsp:nvSpPr>
      <dsp:spPr>
        <a:xfrm>
          <a:off x="3155442" y="5148359"/>
          <a:ext cx="1502929" cy="60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US" sz="1900" b="1" u="sng" kern="1200" dirty="0"/>
            <a:t>Improved training</a:t>
          </a:r>
          <a:endParaRPr lang="en-US" sz="1900" kern="1200" dirty="0"/>
        </a:p>
      </dsp:txBody>
      <dsp:txXfrm>
        <a:off x="3155442" y="5148359"/>
        <a:ext cx="1502929" cy="6011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75EA78-42EA-4C54-87A9-050BA66C16AC}">
      <dsp:nvSpPr>
        <dsp:cNvPr id="0" name=""/>
        <dsp:cNvSpPr/>
      </dsp:nvSpPr>
      <dsp:spPr>
        <a:xfrm>
          <a:off x="-113521" y="-41700"/>
          <a:ext cx="5312439" cy="3859437"/>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B1F47AE-2576-46F9-8F39-AD20DEFF3C4E}">
      <dsp:nvSpPr>
        <dsp:cNvPr id="0" name=""/>
        <dsp:cNvSpPr/>
      </dsp:nvSpPr>
      <dsp:spPr>
        <a:xfrm>
          <a:off x="310289" y="360919"/>
          <a:ext cx="5312439" cy="3859437"/>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Times New Roman" panose="02020603050405020304" pitchFamily="18" charset="0"/>
              <a:cs typeface="Times New Roman" panose="02020603050405020304" pitchFamily="18" charset="0"/>
            </a:rPr>
            <a:t>McGregor’s Theory X and Theory Y</a:t>
          </a:r>
        </a:p>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Theory X- The concept of Theory X shows a negative depiction of human nature, with employees who are lazy, unambitious, and lethargic (Robbins, 2018).</a:t>
          </a:r>
        </a:p>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Theory Y- According to Y Theory, employees are more motivated by their work than by their money (Wagner and Hollenbeck, 2021). </a:t>
          </a:r>
        </a:p>
      </dsp:txBody>
      <dsp:txXfrm>
        <a:off x="423328" y="473958"/>
        <a:ext cx="5086361" cy="363335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6AA5B3-7F66-4490-83DD-EC7D04A4C361}" type="datetimeFigureOut">
              <a:rPr lang="en-GB" smtClean="0"/>
              <a:t>20/08/2022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2D6577-7B7A-4C9C-B111-86476128F04E}" type="slidenum">
              <a:rPr lang="en-GB" smtClean="0"/>
              <a:t>‹#›</a:t>
            </a:fld>
            <a:endParaRPr lang="en-GB"/>
          </a:p>
        </p:txBody>
      </p:sp>
    </p:spTree>
    <p:extLst>
      <p:ext uri="{BB962C8B-B14F-4D97-AF65-F5344CB8AC3E}">
        <p14:creationId xmlns:p14="http://schemas.microsoft.com/office/powerpoint/2010/main" val="3497892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2D6577-7B7A-4C9C-B111-86476128F04E}" type="slidenum">
              <a:rPr lang="en-GB" smtClean="0"/>
              <a:t>15</a:t>
            </a:fld>
            <a:endParaRPr lang="en-GB"/>
          </a:p>
        </p:txBody>
      </p:sp>
    </p:spTree>
    <p:extLst>
      <p:ext uri="{BB962C8B-B14F-4D97-AF65-F5344CB8AC3E}">
        <p14:creationId xmlns:p14="http://schemas.microsoft.com/office/powerpoint/2010/main" val="18700450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9CFA9D-89B9-4B83-AC08-6CD8FA7ECB2F}" type="datetimeFigureOut">
              <a:rPr lang="en-US" smtClean="0"/>
              <a:t>8/20/2022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1323930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9CFA9D-89B9-4B83-AC08-6CD8FA7ECB2F}" type="datetimeFigureOut">
              <a:rPr lang="en-US" smtClean="0"/>
              <a:t>8/20/2022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1996352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CFA9D-89B9-4B83-AC08-6CD8FA7ECB2F}" type="datetimeFigureOut">
              <a:rPr lang="en-US" smtClean="0"/>
              <a:t>8/20/2022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3040619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9CFA9D-89B9-4B83-AC08-6CD8FA7ECB2F}" type="datetimeFigureOut">
              <a:rPr lang="en-US" smtClean="0"/>
              <a:t>8/20/2022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2009817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9CFA9D-89B9-4B83-AC08-6CD8FA7ECB2F}" type="datetimeFigureOut">
              <a:rPr lang="en-US" smtClean="0"/>
              <a:t>8/20/2022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3889368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9CFA9D-89B9-4B83-AC08-6CD8FA7ECB2F}" type="datetimeFigureOut">
              <a:rPr lang="en-US" smtClean="0"/>
              <a:t>8/20/2022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2822959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9CFA9D-89B9-4B83-AC08-6CD8FA7ECB2F}" type="datetimeFigureOut">
              <a:rPr lang="en-US" smtClean="0"/>
              <a:t>8/20/2022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3800694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9CFA9D-89B9-4B83-AC08-6CD8FA7ECB2F}" type="datetimeFigureOut">
              <a:rPr lang="en-US" smtClean="0"/>
              <a:t>8/20/2022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4064248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61C72F-327A-464F-8C1E-DEEB6F2379BA}" type="slidenum">
              <a:rPr lang="en-US" smtClean="0"/>
              <a:t>‹#›</a:t>
            </a:fld>
            <a:endParaRPr lang="en-US"/>
          </a:p>
        </p:txBody>
      </p:sp>
      <p:sp>
        <p:nvSpPr>
          <p:cNvPr id="5" name="Date Placeholder 4"/>
          <p:cNvSpPr>
            <a:spLocks noGrp="1"/>
          </p:cNvSpPr>
          <p:nvPr>
            <p:ph type="dt" sz="half" idx="10"/>
          </p:nvPr>
        </p:nvSpPr>
        <p:spPr/>
        <p:txBody>
          <a:bodyPr/>
          <a:lstStyle/>
          <a:p>
            <a:fld id="{019CFA9D-89B9-4B83-AC08-6CD8FA7ECB2F}" type="datetimeFigureOut">
              <a:rPr lang="en-US" smtClean="0"/>
              <a:t>8/20/2022</a:t>
            </a:fld>
            <a:endParaRPr lang="en-US"/>
          </a:p>
        </p:txBody>
      </p:sp>
    </p:spTree>
    <p:extLst>
      <p:ext uri="{BB962C8B-B14F-4D97-AF65-F5344CB8AC3E}">
        <p14:creationId xmlns:p14="http://schemas.microsoft.com/office/powerpoint/2010/main" val="2373781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CFA9D-89B9-4B83-AC08-6CD8FA7ECB2F}" type="datetimeFigureOut">
              <a:rPr lang="en-US" smtClean="0"/>
              <a:t>8/20/2022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2827948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CFA9D-89B9-4B83-AC08-6CD8FA7ECB2F}" type="datetimeFigureOut">
              <a:rPr lang="en-US" smtClean="0"/>
              <a:t>8/20/2022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17244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CFA9D-89B9-4B83-AC08-6CD8FA7ECB2F}" type="datetimeFigureOut">
              <a:rPr lang="en-US" smtClean="0"/>
              <a:t>8/20/2022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38329098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CFA9D-89B9-4B83-AC08-6CD8FA7ECB2F}" type="datetimeFigureOut">
              <a:rPr lang="en-US" smtClean="0"/>
              <a:t>8/20/2022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43777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CFA9D-89B9-4B83-AC08-6CD8FA7ECB2F}" type="datetimeFigureOut">
              <a:rPr lang="en-US" smtClean="0"/>
              <a:t>8/20/2022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35025284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9CFA9D-89B9-4B83-AC08-6CD8FA7ECB2F}" type="datetimeFigureOut">
              <a:rPr lang="en-US" smtClean="0"/>
              <a:t>8/20/2022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10459958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9CFA9D-89B9-4B83-AC08-6CD8FA7ECB2F}" type="datetimeFigureOut">
              <a:rPr lang="en-US" smtClean="0"/>
              <a:t>8/20/2022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283911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19CFA9D-89B9-4B83-AC08-6CD8FA7ECB2F}" type="datetimeFigureOut">
              <a:rPr lang="en-US" smtClean="0"/>
              <a:t>8/20/2022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861C72F-327A-464F-8C1E-DEEB6F2379BA}" type="slidenum">
              <a:rPr lang="en-US" smtClean="0"/>
              <a:t>‹#›</a:t>
            </a:fld>
            <a:endParaRPr lang="en-US"/>
          </a:p>
        </p:txBody>
      </p:sp>
    </p:spTree>
    <p:extLst>
      <p:ext uri="{BB962C8B-B14F-4D97-AF65-F5344CB8AC3E}">
        <p14:creationId xmlns:p14="http://schemas.microsoft.com/office/powerpoint/2010/main" val="1538670127"/>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descr="British Airways launches monthly magazine for its 37,000 employees">
            <a:extLst>
              <a:ext uri="{FF2B5EF4-FFF2-40B4-BE49-F238E27FC236}">
                <a16:creationId xmlns:a16="http://schemas.microsoft.com/office/drawing/2014/main" id="{4209EB05-E3D7-4136-DC8E-D1D23A28327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4955" r="16125"/>
          <a:stretch/>
        </p:blipFill>
        <p:spPr bwMode="auto">
          <a:xfrm>
            <a:off x="4031974" y="-8905"/>
            <a:ext cx="8160026" cy="6875809"/>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BD7940E2-6597-72F8-3425-C85EDCF0F774}"/>
              </a:ext>
            </a:extLst>
          </p:cNvPr>
          <p:cNvSpPr txBox="1"/>
          <p:nvPr/>
        </p:nvSpPr>
        <p:spPr>
          <a:xfrm>
            <a:off x="157017" y="1609864"/>
            <a:ext cx="3805382" cy="1754326"/>
          </a:xfrm>
          <a:prstGeom prst="rect">
            <a:avLst/>
          </a:prstGeom>
          <a:noFill/>
        </p:spPr>
        <p:txBody>
          <a:bodyPr wrap="square">
            <a:spAutoFit/>
          </a:bodyPr>
          <a:lstStyle/>
          <a:p>
            <a:pPr algn="ctr"/>
            <a:r>
              <a:rPr lang="en-GB" sz="3600" b="1" dirty="0">
                <a:latin typeface="Amasis MT Pro Black" panose="020B0604020202020204" pitchFamily="18" charset="0"/>
              </a:rPr>
              <a:t>Organisational Behaviour in British Airways</a:t>
            </a:r>
          </a:p>
        </p:txBody>
      </p:sp>
    </p:spTree>
    <p:extLst>
      <p:ext uri="{BB962C8B-B14F-4D97-AF65-F5344CB8AC3E}">
        <p14:creationId xmlns:p14="http://schemas.microsoft.com/office/powerpoint/2010/main" val="11057841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arn(inVertic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British Airways">
            <a:extLst>
              <a:ext uri="{FF2B5EF4-FFF2-40B4-BE49-F238E27FC236}">
                <a16:creationId xmlns:a16="http://schemas.microsoft.com/office/drawing/2014/main" id="{609ADAAD-658B-127A-66C2-A59C8BA752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3071" b="23813"/>
          <a:stretch/>
        </p:blipFill>
        <p:spPr bwMode="auto">
          <a:xfrm>
            <a:off x="280853" y="144379"/>
            <a:ext cx="4584371" cy="194109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3A6C9AF-26B9-162D-8866-51EE0A9CB9C3}"/>
              </a:ext>
            </a:extLst>
          </p:cNvPr>
          <p:cNvSpPr>
            <a:spLocks noGrp="1"/>
          </p:cNvSpPr>
          <p:nvPr>
            <p:ph idx="1"/>
          </p:nvPr>
        </p:nvSpPr>
        <p:spPr>
          <a:xfrm>
            <a:off x="540874" y="1752600"/>
            <a:ext cx="8145926" cy="4961021"/>
          </a:xfrm>
        </p:spPr>
        <p:txBody>
          <a:bodyPr anchor="t">
            <a:noAutofit/>
          </a:bodyPr>
          <a:lstStyle/>
          <a:p>
            <a:pPr marL="0" indent="0">
              <a:lnSpc>
                <a:spcPct val="90000"/>
              </a:lnSpc>
              <a:buNone/>
            </a:pPr>
            <a:r>
              <a:rPr lang="en-GB" sz="2400" b="1" i="1" dirty="0"/>
              <a:t>Introducing The Modern Workplace</a:t>
            </a:r>
            <a:br>
              <a:rPr lang="en-GB" sz="2400" b="1" i="1" dirty="0"/>
            </a:br>
            <a:br>
              <a:rPr lang="en-GB" sz="2400" b="1" i="1" dirty="0"/>
            </a:br>
            <a:r>
              <a:rPr lang="en-GB" sz="2400" b="1" i="1" dirty="0"/>
              <a:t>LCBB4003</a:t>
            </a:r>
          </a:p>
          <a:p>
            <a:pPr marL="0" indent="0">
              <a:lnSpc>
                <a:spcPct val="90000"/>
              </a:lnSpc>
              <a:buNone/>
            </a:pPr>
            <a:br>
              <a:rPr lang="en-GB" sz="2400" b="1" i="1" dirty="0"/>
            </a:br>
            <a:r>
              <a:rPr lang="en-GB" sz="2400" b="1" i="1" dirty="0"/>
              <a:t>Lecturer:  MD </a:t>
            </a:r>
            <a:r>
              <a:rPr lang="en-GB" sz="2400" b="1" i="1" dirty="0" err="1"/>
              <a:t>Sadeque</a:t>
            </a:r>
            <a:r>
              <a:rPr lang="en-GB" sz="2400" b="1" i="1" dirty="0"/>
              <a:t> Imam</a:t>
            </a:r>
          </a:p>
          <a:p>
            <a:pPr marL="0" indent="0">
              <a:lnSpc>
                <a:spcPct val="90000"/>
              </a:lnSpc>
              <a:buNone/>
            </a:pPr>
            <a:endParaRPr lang="en-GB" sz="2400" b="1" i="1" dirty="0"/>
          </a:p>
          <a:p>
            <a:pPr lvl="1">
              <a:lnSpc>
                <a:spcPct val="90000"/>
              </a:lnSpc>
            </a:pPr>
            <a:r>
              <a:rPr lang="en-GB" sz="1800" b="1" dirty="0" err="1"/>
              <a:t>Vasilica</a:t>
            </a:r>
            <a:r>
              <a:rPr lang="en-GB" sz="1800" b="1" dirty="0"/>
              <a:t> </a:t>
            </a:r>
            <a:r>
              <a:rPr lang="en-GB" sz="1800" b="1" dirty="0" err="1"/>
              <a:t>Gherasim</a:t>
            </a:r>
            <a:r>
              <a:rPr lang="en-GB" sz="1800" b="1" dirty="0"/>
              <a:t> 2110943 (Team Leader)</a:t>
            </a:r>
          </a:p>
          <a:p>
            <a:pPr lvl="1">
              <a:lnSpc>
                <a:spcPct val="90000"/>
              </a:lnSpc>
            </a:pPr>
            <a:r>
              <a:rPr lang="en-GB" sz="1800" b="1" dirty="0"/>
              <a:t>Vladimir Mihai Bara 2110942</a:t>
            </a:r>
          </a:p>
          <a:p>
            <a:pPr lvl="1">
              <a:lnSpc>
                <a:spcPct val="90000"/>
              </a:lnSpc>
            </a:pPr>
            <a:r>
              <a:rPr lang="en-GB" sz="1800" b="1" dirty="0"/>
              <a:t>Cristina Anton 2112679</a:t>
            </a:r>
          </a:p>
          <a:p>
            <a:pPr lvl="1">
              <a:lnSpc>
                <a:spcPct val="90000"/>
              </a:lnSpc>
            </a:pPr>
            <a:r>
              <a:rPr lang="en-GB" sz="1800" b="1" dirty="0"/>
              <a:t>Valentin Adrian </a:t>
            </a:r>
            <a:r>
              <a:rPr lang="en-GB" sz="1800" b="1" dirty="0" err="1"/>
              <a:t>Marcu</a:t>
            </a:r>
            <a:r>
              <a:rPr lang="en-GB" sz="1800" b="1" dirty="0"/>
              <a:t> 2112587 (missing person)</a:t>
            </a:r>
            <a:endParaRPr lang="en-GB" sz="1800" b="1" dirty="0">
              <a:solidFill>
                <a:schemeClr val="tx1"/>
              </a:solidFill>
              <a:latin typeface="Times New Roman" panose="02020603050405020304" pitchFamily="18" charset="0"/>
              <a:cs typeface="Times New Roman" panose="02020603050405020304" pitchFamily="18" charset="0"/>
            </a:endParaRPr>
          </a:p>
        </p:txBody>
      </p:sp>
      <p:pic>
        <p:nvPicPr>
          <p:cNvPr id="5" name="Picture 4" descr="A couple of large airplanes on a runway&#10;&#10;Description automatically generated with low confidence">
            <a:extLst>
              <a:ext uri="{FF2B5EF4-FFF2-40B4-BE49-F238E27FC236}">
                <a16:creationId xmlns:a16="http://schemas.microsoft.com/office/drawing/2014/main" id="{A5FD018B-9473-8DCF-6703-409731A1546D}"/>
              </a:ext>
            </a:extLst>
          </p:cNvPr>
          <p:cNvPicPr>
            <a:picLocks noChangeAspect="1"/>
          </p:cNvPicPr>
          <p:nvPr/>
        </p:nvPicPr>
        <p:blipFill rotWithShape="1">
          <a:blip r:embed="rId3">
            <a:extLst>
              <a:ext uri="{28A0092B-C50C-407E-A947-70E740481C1C}">
                <a14:useLocalDpi xmlns:a14="http://schemas.microsoft.com/office/drawing/2010/main" val="0"/>
              </a:ext>
            </a:extLst>
          </a:blip>
          <a:srcRect t="20316"/>
          <a:stretch/>
        </p:blipFill>
        <p:spPr>
          <a:xfrm>
            <a:off x="6989433" y="2085474"/>
            <a:ext cx="4894111" cy="2715126"/>
          </a:xfrm>
          <a:prstGeom prst="rect">
            <a:avLst/>
          </a:prstGeom>
        </p:spPr>
      </p:pic>
    </p:spTree>
    <p:extLst>
      <p:ext uri="{BB962C8B-B14F-4D97-AF65-F5344CB8AC3E}">
        <p14:creationId xmlns:p14="http://schemas.microsoft.com/office/powerpoint/2010/main" val="29344851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ppt_x"/>
                                          </p:val>
                                        </p:tav>
                                        <p:tav tm="100000">
                                          <p:val>
                                            <p:strVal val="#ppt_x"/>
                                          </p:val>
                                        </p:tav>
                                      </p:tavLst>
                                    </p:anim>
                                    <p:anim calcmode="lin" valueType="num">
                                      <p:cBhvr additive="base">
                                        <p:cTn id="8"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57" name="Rectangle 205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59" name="Straight Connector 205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61" name="Straight Connector 206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6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7" name="Isosceles Triangle 206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71" name="Isosceles Triangle 207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73" name="Freeform: Shape 207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66E38E-BA69-616B-9AA0-05246AEB0268}"/>
              </a:ext>
            </a:extLst>
          </p:cNvPr>
          <p:cNvSpPr>
            <a:spLocks noGrp="1"/>
          </p:cNvSpPr>
          <p:nvPr>
            <p:ph type="title"/>
          </p:nvPr>
        </p:nvSpPr>
        <p:spPr>
          <a:xfrm>
            <a:off x="497287" y="2085475"/>
            <a:ext cx="4400899" cy="2187854"/>
          </a:xfrm>
        </p:spPr>
        <p:txBody>
          <a:bodyPr anchor="ctr">
            <a:noAutofit/>
          </a:bodyPr>
          <a:lstStyle/>
          <a:p>
            <a:pPr algn="ctr"/>
            <a:r>
              <a:rPr lang="en-US" sz="4000" b="1" kern="0" dirty="0">
                <a:solidFill>
                  <a:srgbClr val="FFFFFF"/>
                </a:solidFill>
                <a:effectLst/>
                <a:highlight>
                  <a:srgbClr val="00FFFF"/>
                </a:highlight>
                <a:latin typeface="Times New Roman" panose="02020603050405020304" pitchFamily="18" charset="0"/>
                <a:ea typeface="Times New Roman" panose="02020603050405020304" pitchFamily="18" charset="0"/>
                <a:cs typeface="Times New Roman" panose="02020603050405020304" pitchFamily="18" charset="0"/>
              </a:rPr>
              <a:t>Profile of the company</a:t>
            </a:r>
            <a:br>
              <a:rPr lang="en-US" sz="4000" b="1" kern="0" dirty="0">
                <a:solidFill>
                  <a:srgbClr val="FFFFFF"/>
                </a:solidFill>
                <a:effectLst/>
                <a:highlight>
                  <a:srgbClr val="00FFFF"/>
                </a:highlight>
                <a:latin typeface="Times New Roman" panose="02020603050405020304" pitchFamily="18" charset="0"/>
                <a:ea typeface="Times New Roman" panose="02020603050405020304" pitchFamily="18" charset="0"/>
                <a:cs typeface="Times New Roman" panose="02020603050405020304" pitchFamily="18" charset="0"/>
              </a:rPr>
            </a:br>
            <a:endParaRPr lang="en-US" sz="4000" dirty="0">
              <a:solidFill>
                <a:srgbClr val="FFFFFF"/>
              </a:solidFill>
              <a:highlight>
                <a:srgbClr val="00FFFF"/>
              </a:highlight>
            </a:endParaRPr>
          </a:p>
        </p:txBody>
      </p:sp>
      <p:pic>
        <p:nvPicPr>
          <p:cNvPr id="2050" name="Picture 2" descr="British Airways">
            <a:extLst>
              <a:ext uri="{FF2B5EF4-FFF2-40B4-BE49-F238E27FC236}">
                <a16:creationId xmlns:a16="http://schemas.microsoft.com/office/drawing/2014/main" id="{609ADAAD-658B-127A-66C2-A59C8BA752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3071" b="23813"/>
          <a:stretch/>
        </p:blipFill>
        <p:spPr bwMode="auto">
          <a:xfrm>
            <a:off x="280853" y="144379"/>
            <a:ext cx="4584371" cy="194109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3A6C9AF-26B9-162D-8866-51EE0A9CB9C3}"/>
              </a:ext>
            </a:extLst>
          </p:cNvPr>
          <p:cNvSpPr>
            <a:spLocks noGrp="1"/>
          </p:cNvSpPr>
          <p:nvPr>
            <p:ph idx="1"/>
          </p:nvPr>
        </p:nvSpPr>
        <p:spPr>
          <a:xfrm>
            <a:off x="6658252" y="328473"/>
            <a:ext cx="5497612" cy="6226259"/>
          </a:xfrm>
        </p:spPr>
        <p:txBody>
          <a:bodyPr anchor="t">
            <a:noAutofit/>
          </a:bodyPr>
          <a:lstStyle/>
          <a:p>
            <a:pPr>
              <a:lnSpc>
                <a:spcPct val="90000"/>
              </a:lnSpc>
              <a:buFont typeface="Wingdings" panose="05000000000000000000" pitchFamily="2" charset="2"/>
              <a:buChar char="Ø"/>
            </a:pPr>
            <a:r>
              <a:rPr lang="en-GB" sz="2000" b="1" dirty="0">
                <a:solidFill>
                  <a:schemeClr val="tx1"/>
                </a:solidFill>
                <a:latin typeface="Times New Roman" panose="02020603050405020304" pitchFamily="18" charset="0"/>
                <a:cs typeface="Times New Roman" panose="02020603050405020304" pitchFamily="18" charset="0"/>
              </a:rPr>
              <a:t>The British Airways Board, currently British Airways PLC, was established in April 1974 by the British government through the fusion of two nationalised airline corporations, British European Airways (BOA1946) and British Overseas Airways Corporation (BOAC, formed in 1939) (Gibson, 2018). </a:t>
            </a:r>
          </a:p>
          <a:p>
            <a:pPr>
              <a:lnSpc>
                <a:spcPct val="90000"/>
              </a:lnSpc>
              <a:buFont typeface="Wingdings" panose="05000000000000000000" pitchFamily="2" charset="2"/>
              <a:buChar char="Ø"/>
            </a:pPr>
            <a:r>
              <a:rPr lang="en-GB" sz="2000" b="1" dirty="0">
                <a:solidFill>
                  <a:schemeClr val="tx1"/>
                </a:solidFill>
                <a:latin typeface="Times New Roman" panose="02020603050405020304" pitchFamily="18" charset="0"/>
                <a:cs typeface="Times New Roman" panose="02020603050405020304" pitchFamily="18" charset="0"/>
              </a:rPr>
              <a:t>The second largest UK-based airline provides air transportation services for freights and passengers, along with air logistics packages, short and long haul, maintenance, package holidays, insurance, exclusive membership services, airline marketing, and online tools to plan multiple trips at once.</a:t>
            </a:r>
          </a:p>
          <a:p>
            <a:pPr>
              <a:lnSpc>
                <a:spcPct val="90000"/>
              </a:lnSpc>
              <a:buFont typeface="Wingdings" panose="05000000000000000000" pitchFamily="2" charset="2"/>
              <a:buChar char="Ø"/>
            </a:pPr>
            <a:r>
              <a:rPr lang="en-GB" sz="2000" b="1" dirty="0">
                <a:solidFill>
                  <a:schemeClr val="tx1"/>
                </a:solidFill>
                <a:latin typeface="Times New Roman" panose="02020603050405020304" pitchFamily="18" charset="0"/>
                <a:cs typeface="Times New Roman" panose="02020603050405020304" pitchFamily="18" charset="0"/>
              </a:rPr>
              <a:t>The history of this company started on March 31, 1924, when Imperial Airways Ltd was formed through the merger of four smaller post-war companies that were merged again in 1939 to create British Overseas Airways Corporation ( BOCA).</a:t>
            </a:r>
          </a:p>
        </p:txBody>
      </p:sp>
      <p:pic>
        <p:nvPicPr>
          <p:cNvPr id="5" name="Picture 4" descr="A couple of large airplanes on a runway&#10;&#10;Description automatically generated with low confidence">
            <a:extLst>
              <a:ext uri="{FF2B5EF4-FFF2-40B4-BE49-F238E27FC236}">
                <a16:creationId xmlns:a16="http://schemas.microsoft.com/office/drawing/2014/main" id="{A5FD018B-9473-8DCF-6703-409731A1546D}"/>
              </a:ext>
            </a:extLst>
          </p:cNvPr>
          <p:cNvPicPr>
            <a:picLocks noChangeAspect="1"/>
          </p:cNvPicPr>
          <p:nvPr/>
        </p:nvPicPr>
        <p:blipFill rotWithShape="1">
          <a:blip r:embed="rId3">
            <a:extLst>
              <a:ext uri="{28A0092B-C50C-407E-A947-70E740481C1C}">
                <a14:useLocalDpi xmlns:a14="http://schemas.microsoft.com/office/drawing/2010/main" val="0"/>
              </a:ext>
            </a:extLst>
          </a:blip>
          <a:srcRect t="20316"/>
          <a:stretch/>
        </p:blipFill>
        <p:spPr>
          <a:xfrm>
            <a:off x="717644" y="4186988"/>
            <a:ext cx="3914774" cy="2171815"/>
          </a:xfrm>
          <a:prstGeom prst="rect">
            <a:avLst/>
          </a:prstGeom>
        </p:spPr>
      </p:pic>
    </p:spTree>
    <p:extLst>
      <p:ext uri="{BB962C8B-B14F-4D97-AF65-F5344CB8AC3E}">
        <p14:creationId xmlns:p14="http://schemas.microsoft.com/office/powerpoint/2010/main" val="9246824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ppt_x"/>
                                          </p:val>
                                        </p:tav>
                                        <p:tav tm="100000">
                                          <p:val>
                                            <p:strVal val="#ppt_x"/>
                                          </p:val>
                                        </p:tav>
                                      </p:tavLst>
                                    </p:anim>
                                    <p:anim calcmode="lin" valueType="num">
                                      <p:cBhvr additive="base">
                                        <p:cTn id="8"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additive="base">
                                        <p:cTn id="3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 calcmode="lin" valueType="num">
                                      <p:cBhvr additive="base">
                                        <p:cTn id="3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EA0752-049E-7364-3EA1-C556D6F9A65F}"/>
              </a:ext>
            </a:extLst>
          </p:cNvPr>
          <p:cNvSpPr>
            <a:spLocks noGrp="1"/>
          </p:cNvSpPr>
          <p:nvPr>
            <p:ph sz="half" idx="1"/>
          </p:nvPr>
        </p:nvSpPr>
        <p:spPr>
          <a:xfrm>
            <a:off x="529389" y="1825625"/>
            <a:ext cx="3144253" cy="4351338"/>
          </a:xfrm>
        </p:spPr>
        <p:txBody>
          <a:bodyPr>
            <a:normAutofit fontScale="92500" lnSpcReduction="20000"/>
          </a:bodyPr>
          <a:lstStyle/>
          <a:p>
            <a:pPr marL="0" indent="0">
              <a:buNone/>
            </a:pPr>
            <a:endParaRPr lang="en-GB" sz="4000" b="1" dirty="0">
              <a:highlight>
                <a:srgbClr val="FFFF00"/>
              </a:highlight>
              <a:latin typeface="Times New Roman" panose="02020603050405020304" pitchFamily="18" charset="0"/>
              <a:cs typeface="Times New Roman" panose="02020603050405020304" pitchFamily="18" charset="0"/>
            </a:endParaRPr>
          </a:p>
          <a:p>
            <a:pPr marL="0" indent="0">
              <a:buNone/>
            </a:pPr>
            <a:endParaRPr lang="en-GB" sz="4000" b="1" dirty="0">
              <a:highlight>
                <a:srgbClr val="FFFF00"/>
              </a:highlight>
              <a:latin typeface="Times New Roman" panose="02020603050405020304" pitchFamily="18" charset="0"/>
              <a:cs typeface="Times New Roman" panose="02020603050405020304" pitchFamily="18" charset="0"/>
            </a:endParaRPr>
          </a:p>
          <a:p>
            <a:pPr marL="0" indent="0" algn="ctr">
              <a:buNone/>
            </a:pPr>
            <a:r>
              <a:rPr lang="en-GB" sz="4000" b="1" dirty="0">
                <a:solidFill>
                  <a:schemeClr val="bg1"/>
                </a:solidFill>
                <a:highlight>
                  <a:srgbClr val="00FFFF"/>
                </a:highlight>
                <a:latin typeface="Times New Roman" panose="02020603050405020304" pitchFamily="18" charset="0"/>
                <a:cs typeface="Times New Roman" panose="02020603050405020304" pitchFamily="18" charset="0"/>
              </a:rPr>
              <a:t>Company’s Overview</a:t>
            </a:r>
            <a:endParaRPr lang="en-GB" sz="4000" dirty="0">
              <a:solidFill>
                <a:schemeClr val="bg1"/>
              </a:solidFill>
              <a:highlight>
                <a:srgbClr val="00FFFF"/>
              </a:highlight>
            </a:endParaRPr>
          </a:p>
        </p:txBody>
      </p:sp>
      <p:sp>
        <p:nvSpPr>
          <p:cNvPr id="4" name="Content Placeholder 3">
            <a:extLst>
              <a:ext uri="{FF2B5EF4-FFF2-40B4-BE49-F238E27FC236}">
                <a16:creationId xmlns:a16="http://schemas.microsoft.com/office/drawing/2014/main" id="{F2EDD72F-07E9-E5C8-6021-3BC739C976F6}"/>
              </a:ext>
            </a:extLst>
          </p:cNvPr>
          <p:cNvSpPr>
            <a:spLocks noGrp="1"/>
          </p:cNvSpPr>
          <p:nvPr>
            <p:ph sz="half" idx="2"/>
          </p:nvPr>
        </p:nvSpPr>
        <p:spPr>
          <a:xfrm>
            <a:off x="4251157" y="1363580"/>
            <a:ext cx="5709589" cy="5261809"/>
          </a:xfrm>
        </p:spPr>
        <p:txBody>
          <a:bodyPr>
            <a:normAutofit fontScale="92500" lnSpcReduction="20000"/>
          </a:bodyPr>
          <a:lstStyle/>
          <a:p>
            <a:pPr marL="0" indent="0">
              <a:buNone/>
            </a:pPr>
            <a:endParaRPr lang="en-GB" sz="2800" b="1" dirty="0">
              <a:solidFill>
                <a:schemeClr val="tx1"/>
              </a:solidFill>
              <a:latin typeface="Times New Roman" panose="02020603050405020304" pitchFamily="18" charset="0"/>
              <a:cs typeface="Times New Roman" panose="02020603050405020304" pitchFamily="18" charset="0"/>
            </a:endParaRPr>
          </a:p>
          <a:p>
            <a:r>
              <a:rPr lang="en-GB" sz="2600" b="1" dirty="0">
                <a:solidFill>
                  <a:schemeClr val="tx1"/>
                </a:solidFill>
                <a:latin typeface="Times New Roman" panose="02020603050405020304" pitchFamily="18" charset="0"/>
                <a:cs typeface="Times New Roman" panose="02020603050405020304" pitchFamily="18" charset="0"/>
              </a:rPr>
              <a:t>British Airways is a member of the London Stock Exchange’s FTSE 100 Index. On March 31, 2009</a:t>
            </a:r>
            <a:r>
              <a:rPr lang="en-GB" sz="2400" b="1" dirty="0">
                <a:solidFill>
                  <a:schemeClr val="tx1"/>
                </a:solidFill>
                <a:latin typeface="Times New Roman" panose="02020603050405020304" pitchFamily="18" charset="0"/>
                <a:cs typeface="Times New Roman" panose="02020603050405020304" pitchFamily="18" charset="0"/>
              </a:rPr>
              <a:t>•</a:t>
            </a:r>
            <a:r>
              <a:rPr lang="en-GB" sz="2600" b="1" dirty="0">
                <a:solidFill>
                  <a:schemeClr val="tx1"/>
                </a:solidFill>
                <a:latin typeface="Times New Roman" panose="02020603050405020304" pitchFamily="18" charset="0"/>
                <a:cs typeface="Times New Roman" panose="02020603050405020304" pitchFamily="18" charset="0"/>
              </a:rPr>
              <a:t>, and in 2019 committed to achieving net zero carbon emissions by 2050. </a:t>
            </a:r>
          </a:p>
          <a:p>
            <a:r>
              <a:rPr lang="en-GB" sz="2600" b="1" dirty="0">
                <a:solidFill>
                  <a:schemeClr val="tx1"/>
                </a:solidFill>
                <a:latin typeface="Times New Roman" panose="02020603050405020304" pitchFamily="18" charset="0"/>
                <a:cs typeface="Times New Roman" panose="02020603050405020304" pitchFamily="18" charset="0"/>
              </a:rPr>
              <a:t>British Airways proposes to add over 500 new flights to its already extensive network.</a:t>
            </a:r>
          </a:p>
          <a:p>
            <a:r>
              <a:rPr lang="en-GB" sz="2600" b="1" dirty="0">
                <a:solidFill>
                  <a:schemeClr val="tx1"/>
                </a:solidFill>
                <a:latin typeface="Times New Roman" panose="02020603050405020304" pitchFamily="18" charset="0"/>
                <a:cs typeface="Times New Roman" panose="02020603050405020304" pitchFamily="18" charset="0"/>
              </a:rPr>
              <a:t>British Airways offers a 24-hour business, operating 365 days a year, globally delivering excellent efficiency and premium services for clients at fares suitable for different customer segments.</a:t>
            </a:r>
            <a:endParaRPr lang="en-US" sz="2600" b="1" dirty="0">
              <a:solidFill>
                <a:schemeClr val="tx1"/>
              </a:solidFill>
              <a:latin typeface="Times New Roman" panose="02020603050405020304" pitchFamily="18" charset="0"/>
              <a:cs typeface="Times New Roman" panose="02020603050405020304" pitchFamily="18" charset="0"/>
            </a:endParaRPr>
          </a:p>
          <a:p>
            <a:endParaRPr lang="en-GB" dirty="0"/>
          </a:p>
        </p:txBody>
      </p:sp>
      <p:pic>
        <p:nvPicPr>
          <p:cNvPr id="7" name="Picture 6" descr="Text, logo&#10;&#10;Description automatically generated">
            <a:extLst>
              <a:ext uri="{FF2B5EF4-FFF2-40B4-BE49-F238E27FC236}">
                <a16:creationId xmlns:a16="http://schemas.microsoft.com/office/drawing/2014/main" id="{406295ED-45E0-43D6-0CDA-BAF6CB6F75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7010" y="433137"/>
            <a:ext cx="10515601" cy="1392488"/>
          </a:xfrm>
          <a:prstGeom prst="rect">
            <a:avLst/>
          </a:prstGeom>
        </p:spPr>
      </p:pic>
    </p:spTree>
    <p:extLst>
      <p:ext uri="{BB962C8B-B14F-4D97-AF65-F5344CB8AC3E}">
        <p14:creationId xmlns:p14="http://schemas.microsoft.com/office/powerpoint/2010/main" val="5117462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heel(1)">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 calcmode="lin" valueType="num">
                                      <p:cBhvr additive="base">
                                        <p:cTn id="1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 calcmode="lin" valueType="num">
                                      <p:cBhvr additive="base">
                                        <p:cTn id="2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 calcmode="lin" valueType="num">
                                      <p:cBhvr additive="base">
                                        <p:cTn id="2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FED92-5DC0-E7CE-01BC-79F48E7868AB}"/>
              </a:ext>
            </a:extLst>
          </p:cNvPr>
          <p:cNvSpPr>
            <a:spLocks noGrp="1"/>
          </p:cNvSpPr>
          <p:nvPr>
            <p:ph type="title"/>
          </p:nvPr>
        </p:nvSpPr>
        <p:spPr>
          <a:xfrm>
            <a:off x="368969" y="1860884"/>
            <a:ext cx="3561348" cy="2534653"/>
          </a:xfrm>
        </p:spPr>
        <p:txBody>
          <a:bodyPr vert="horz" lIns="91440" tIns="45720" rIns="91440" bIns="45720" rtlCol="0">
            <a:noAutofit/>
          </a:bodyPr>
          <a:lstStyle/>
          <a:p>
            <a:pPr algn="ctr"/>
            <a:r>
              <a:rPr lang="en-US" sz="4000" b="1" kern="1200" dirty="0">
                <a:solidFill>
                  <a:schemeClr val="bg1"/>
                </a:solidFill>
                <a:effectLst/>
                <a:highlight>
                  <a:srgbClr val="00FFFF"/>
                </a:highlight>
                <a:latin typeface="+mj-lt"/>
                <a:ea typeface="+mj-ea"/>
                <a:cs typeface="+mj-cs"/>
              </a:rPr>
              <a:t>Structure and Performance of the company</a:t>
            </a:r>
            <a:br>
              <a:rPr lang="en-US" sz="4000" b="1" kern="1200" dirty="0">
                <a:solidFill>
                  <a:schemeClr val="tx2"/>
                </a:solidFill>
                <a:effectLst/>
                <a:highlight>
                  <a:srgbClr val="00FFFF"/>
                </a:highlight>
                <a:latin typeface="+mj-lt"/>
                <a:ea typeface="+mj-ea"/>
                <a:cs typeface="+mj-cs"/>
              </a:rPr>
            </a:br>
            <a:endParaRPr lang="en-US" sz="4000" kern="1200" dirty="0">
              <a:solidFill>
                <a:schemeClr val="tx2"/>
              </a:solidFill>
              <a:highlight>
                <a:srgbClr val="00FFFF"/>
              </a:highlight>
              <a:latin typeface="+mj-lt"/>
              <a:ea typeface="+mj-ea"/>
              <a:cs typeface="+mj-cs"/>
            </a:endParaRPr>
          </a:p>
        </p:txBody>
      </p:sp>
      <p:sp>
        <p:nvSpPr>
          <p:cNvPr id="3" name="Content Placeholder 2">
            <a:extLst>
              <a:ext uri="{FF2B5EF4-FFF2-40B4-BE49-F238E27FC236}">
                <a16:creationId xmlns:a16="http://schemas.microsoft.com/office/drawing/2014/main" id="{2164128D-C561-AA83-78AF-EF769566A013}"/>
              </a:ext>
            </a:extLst>
          </p:cNvPr>
          <p:cNvSpPr>
            <a:spLocks noGrp="1"/>
          </p:cNvSpPr>
          <p:nvPr>
            <p:ph idx="1"/>
          </p:nvPr>
        </p:nvSpPr>
        <p:spPr>
          <a:xfrm>
            <a:off x="4283243" y="252663"/>
            <a:ext cx="6432884" cy="6605337"/>
          </a:xfrm>
        </p:spPr>
        <p:txBody>
          <a:bodyPr vert="horz" lIns="91440" tIns="45720" rIns="91440" bIns="45720" rtlCol="0" anchor="ctr">
            <a:normAutofit fontScale="92500" lnSpcReduction="20000"/>
          </a:bodyPr>
          <a:lstStyle/>
          <a:p>
            <a:pPr>
              <a:buFont typeface="Wingdings" panose="05000000000000000000" pitchFamily="2" charset="2"/>
              <a:buChar char="Ø"/>
            </a:pPr>
            <a:r>
              <a:rPr lang="en-GB" sz="2800" b="1" dirty="0">
                <a:solidFill>
                  <a:schemeClr val="tx2"/>
                </a:solidFill>
                <a:effectLst/>
                <a:latin typeface="Times New Roman" panose="02020603050405020304" pitchFamily="18" charset="0"/>
                <a:cs typeface="Times New Roman" panose="02020603050405020304" pitchFamily="18" charset="0"/>
              </a:rPr>
              <a:t>British Airways operates on a hierarchical and authoritative organisational structure that adopts a highly centralised degree of responsibilities and decision-making.</a:t>
            </a:r>
          </a:p>
          <a:p>
            <a:pPr>
              <a:buFont typeface="Wingdings" panose="05000000000000000000" pitchFamily="2" charset="2"/>
              <a:buChar char="Ø"/>
            </a:pPr>
            <a:endParaRPr lang="en-GB" sz="2800" b="1" dirty="0">
              <a:solidFill>
                <a:schemeClr val="tx2"/>
              </a:solidFill>
              <a:effectLst/>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sz="2800" b="1" dirty="0">
                <a:solidFill>
                  <a:schemeClr val="tx2"/>
                </a:solidFill>
                <a:effectLst/>
                <a:latin typeface="Times New Roman" panose="02020603050405020304" pitchFamily="18" charset="0"/>
                <a:cs typeface="Times New Roman" panose="02020603050405020304" pitchFamily="18" charset="0"/>
              </a:rPr>
              <a:t> Due to current times, British Airways has found that a cross-functional team-based structure could be more successful in improving communication and performance and achieving the company's vision.</a:t>
            </a:r>
          </a:p>
          <a:p>
            <a:pPr>
              <a:buFont typeface="Wingdings" panose="05000000000000000000" pitchFamily="2" charset="2"/>
              <a:buChar char="Ø"/>
            </a:pPr>
            <a:endParaRPr lang="en-GB" sz="2800" b="1" dirty="0">
              <a:solidFill>
                <a:schemeClr val="tx2"/>
              </a:solidFill>
              <a:effectLst/>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sz="2800" b="1" dirty="0">
                <a:solidFill>
                  <a:schemeClr val="tx2"/>
                </a:solidFill>
                <a:effectLst/>
                <a:latin typeface="Times New Roman" panose="02020603050405020304" pitchFamily="18" charset="0"/>
                <a:cs typeface="Times New Roman" panose="02020603050405020304" pitchFamily="18" charset="0"/>
              </a:rPr>
              <a:t> British Airways is committed to providing and maintaining an inclusive environment for all its employees and customers.  </a:t>
            </a:r>
          </a:p>
        </p:txBody>
      </p:sp>
      <p:sp>
        <p:nvSpPr>
          <p:cNvPr id="4" name="Content Placeholder 2">
            <a:extLst>
              <a:ext uri="{FF2B5EF4-FFF2-40B4-BE49-F238E27FC236}">
                <a16:creationId xmlns:a16="http://schemas.microsoft.com/office/drawing/2014/main" id="{94ADCB7C-C53F-A1CD-C2C0-7377D8FFF6DB}"/>
              </a:ext>
            </a:extLst>
          </p:cNvPr>
          <p:cNvSpPr txBox="1">
            <a:spLocks/>
          </p:cNvSpPr>
          <p:nvPr/>
        </p:nvSpPr>
        <p:spPr>
          <a:xfrm>
            <a:off x="8661203" y="3143437"/>
            <a:ext cx="3530797" cy="2780412"/>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1600" dirty="0"/>
          </a:p>
        </p:txBody>
      </p:sp>
    </p:spTree>
    <p:extLst>
      <p:ext uri="{BB962C8B-B14F-4D97-AF65-F5344CB8AC3E}">
        <p14:creationId xmlns:p14="http://schemas.microsoft.com/office/powerpoint/2010/main" val="188183961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0EB84-DADD-4E70-034C-E5E268D73CFC}"/>
              </a:ext>
            </a:extLst>
          </p:cNvPr>
          <p:cNvSpPr>
            <a:spLocks noGrp="1"/>
          </p:cNvSpPr>
          <p:nvPr>
            <p:ph type="title"/>
          </p:nvPr>
        </p:nvSpPr>
        <p:spPr>
          <a:xfrm>
            <a:off x="160422" y="1540042"/>
            <a:ext cx="3352799" cy="3689684"/>
          </a:xfrm>
        </p:spPr>
        <p:txBody>
          <a:bodyPr>
            <a:normAutofit/>
          </a:bodyPr>
          <a:lstStyle/>
          <a:p>
            <a:pPr algn="ctr"/>
            <a:r>
              <a:rPr lang="en-GB" dirty="0"/>
              <a:t> </a:t>
            </a:r>
            <a:r>
              <a:rPr lang="en-GB" b="1" dirty="0">
                <a:solidFill>
                  <a:schemeClr val="bg1"/>
                </a:solidFill>
                <a:highlight>
                  <a:srgbClr val="00FFFF"/>
                </a:highlight>
              </a:rPr>
              <a:t>Organisational Structure and Diversity for British Airways</a:t>
            </a:r>
          </a:p>
        </p:txBody>
      </p:sp>
      <p:sp>
        <p:nvSpPr>
          <p:cNvPr id="3" name="Content Placeholder 2">
            <a:extLst>
              <a:ext uri="{FF2B5EF4-FFF2-40B4-BE49-F238E27FC236}">
                <a16:creationId xmlns:a16="http://schemas.microsoft.com/office/drawing/2014/main" id="{7738EC1D-D3A3-B378-A914-A4439FAAFE0B}"/>
              </a:ext>
            </a:extLst>
          </p:cNvPr>
          <p:cNvSpPr>
            <a:spLocks noGrp="1"/>
          </p:cNvSpPr>
          <p:nvPr>
            <p:ph idx="1"/>
          </p:nvPr>
        </p:nvSpPr>
        <p:spPr>
          <a:xfrm>
            <a:off x="3513221" y="224589"/>
            <a:ext cx="6394259" cy="6513095"/>
          </a:xfrm>
        </p:spPr>
        <p:txBody>
          <a:bodyPr>
            <a:noAutofit/>
          </a:bodyPr>
          <a:lstStyle/>
          <a:p>
            <a:pPr>
              <a:buFont typeface="Wingdings" panose="05000000000000000000" pitchFamily="2" charset="2"/>
              <a:buChar char="Ø"/>
            </a:pPr>
            <a:r>
              <a:rPr lang="en-GB" sz="2400" b="1" dirty="0">
                <a:solidFill>
                  <a:schemeClr val="tx2"/>
                </a:solidFill>
                <a:effectLst/>
                <a:latin typeface="Times New Roman" panose="02020603050405020304" pitchFamily="18" charset="0"/>
                <a:cs typeface="Times New Roman" panose="02020603050405020304" pitchFamily="18" charset="0"/>
              </a:rPr>
              <a:t>Their main aim is to deliver a service responsive to their customers' diverse needs (Nelson and Quick, 2018). </a:t>
            </a:r>
            <a:endParaRPr lang="en-US" sz="2400" b="1" dirty="0">
              <a:solidFill>
                <a:schemeClr val="tx2"/>
              </a:solidFill>
              <a:effectLst/>
              <a:latin typeface="Times New Roman" panose="02020603050405020304" pitchFamily="18" charset="0"/>
              <a:cs typeface="Times New Roman" panose="02020603050405020304" pitchFamily="18" charset="0"/>
            </a:endParaRPr>
          </a:p>
          <a:p>
            <a:r>
              <a:rPr lang="en-GB" sz="2400" b="1" dirty="0">
                <a:latin typeface="Times New Roman" panose="02020603050405020304" pitchFamily="18" charset="0"/>
                <a:cs typeface="Times New Roman" panose="02020603050405020304" pitchFamily="18" charset="0"/>
              </a:rPr>
              <a:t> In order to achieve inclusive and diverse service and workplace, the company involved external partners, including the National Forum for Health and Wellbeing at work, Stonewall, alongside a range of services such as a mindfulness app and a 24-hour helpline a network of 150 well-being champions and sponsors. </a:t>
            </a:r>
          </a:p>
          <a:p>
            <a:r>
              <a:rPr lang="en-GB" sz="2400" b="1" dirty="0">
                <a:latin typeface="Times New Roman" panose="02020603050405020304" pitchFamily="18" charset="0"/>
                <a:cs typeface="Times New Roman" panose="02020603050405020304" pitchFamily="18" charset="0"/>
              </a:rPr>
              <a:t>For clients, British Airways recognise that diversity is a powerful force, and everyone adopts a reflective approach to celebrate various needs, background, and perspectives to enhance experiences.</a:t>
            </a:r>
          </a:p>
        </p:txBody>
      </p:sp>
    </p:spTree>
    <p:extLst>
      <p:ext uri="{BB962C8B-B14F-4D97-AF65-F5344CB8AC3E}">
        <p14:creationId xmlns:p14="http://schemas.microsoft.com/office/powerpoint/2010/main" val="19155412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F1870-DA14-421D-2415-C727D7A8354F}"/>
              </a:ext>
            </a:extLst>
          </p:cNvPr>
          <p:cNvSpPr>
            <a:spLocks noGrp="1"/>
          </p:cNvSpPr>
          <p:nvPr>
            <p:ph type="title"/>
          </p:nvPr>
        </p:nvSpPr>
        <p:spPr>
          <a:xfrm>
            <a:off x="640080" y="1243013"/>
            <a:ext cx="3855720" cy="4371974"/>
          </a:xfrm>
        </p:spPr>
        <p:txBody>
          <a:bodyPr>
            <a:normAutofit/>
          </a:bodyPr>
          <a:lstStyle/>
          <a:p>
            <a:pPr algn="ctr"/>
            <a:r>
              <a:rPr lang="en-US" sz="4000" b="1" dirty="0">
                <a:solidFill>
                  <a:schemeClr val="bg1"/>
                </a:solidFill>
                <a:highlight>
                  <a:srgbClr val="00FFFF"/>
                </a:highlight>
                <a:latin typeface="Times New Roman" panose="02020603050405020304" pitchFamily="18" charset="0"/>
                <a:cs typeface="Times New Roman" panose="02020603050405020304" pitchFamily="18" charset="0"/>
              </a:rPr>
              <a:t>C</a:t>
            </a:r>
            <a:r>
              <a:rPr lang="en-US" sz="4000" b="1" dirty="0">
                <a:solidFill>
                  <a:schemeClr val="bg1"/>
                </a:solidFill>
                <a:effectLst/>
                <a:highlight>
                  <a:srgbClr val="00FFFF"/>
                </a:highlight>
                <a:latin typeface="Times New Roman" panose="02020603050405020304" pitchFamily="18" charset="0"/>
                <a:cs typeface="Times New Roman" panose="02020603050405020304" pitchFamily="18" charset="0"/>
              </a:rPr>
              <a:t>ultural diversification in British</a:t>
            </a:r>
            <a:br>
              <a:rPr lang="en-US" sz="4000" b="1" dirty="0">
                <a:solidFill>
                  <a:schemeClr val="bg1"/>
                </a:solidFill>
                <a:effectLst/>
                <a:highlight>
                  <a:srgbClr val="00FFFF"/>
                </a:highlight>
                <a:latin typeface="Times New Roman" panose="02020603050405020304" pitchFamily="18" charset="0"/>
                <a:cs typeface="Times New Roman" panose="02020603050405020304" pitchFamily="18" charset="0"/>
              </a:rPr>
            </a:br>
            <a:r>
              <a:rPr lang="en-US" sz="4000" b="1" dirty="0">
                <a:solidFill>
                  <a:schemeClr val="bg1"/>
                </a:solidFill>
                <a:effectLst/>
                <a:highlight>
                  <a:srgbClr val="00FFFF"/>
                </a:highlight>
                <a:latin typeface="Times New Roman" panose="02020603050405020304" pitchFamily="18" charset="0"/>
                <a:cs typeface="Times New Roman" panose="02020603050405020304" pitchFamily="18" charset="0"/>
              </a:rPr>
              <a:t>Airways</a:t>
            </a:r>
            <a:br>
              <a:rPr lang="en-US" sz="4000" b="1" dirty="0">
                <a:solidFill>
                  <a:schemeClr val="bg1"/>
                </a:solidFill>
                <a:effectLst/>
                <a:highlight>
                  <a:srgbClr val="00FFFF"/>
                </a:highlight>
                <a:latin typeface="Times New Roman" panose="02020603050405020304" pitchFamily="18" charset="0"/>
                <a:cs typeface="Times New Roman" panose="02020603050405020304" pitchFamily="18" charset="0"/>
              </a:rPr>
            </a:br>
            <a:endParaRPr lang="en-US" sz="4000" dirty="0">
              <a:solidFill>
                <a:schemeClr val="bg1"/>
              </a:solidFill>
              <a:highlight>
                <a:srgbClr val="00FFFF"/>
              </a:highligh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7052A35-5593-4FD5-52A1-386997C9BF46}"/>
              </a:ext>
            </a:extLst>
          </p:cNvPr>
          <p:cNvSpPr>
            <a:spLocks noGrp="1"/>
          </p:cNvSpPr>
          <p:nvPr>
            <p:ph idx="1"/>
          </p:nvPr>
        </p:nvSpPr>
        <p:spPr>
          <a:xfrm>
            <a:off x="6172200" y="804672"/>
            <a:ext cx="5221224" cy="5884886"/>
          </a:xfrm>
        </p:spPr>
        <p:txBody>
          <a:bodyPr anchor="ctr">
            <a:normAutofit/>
          </a:bodyPr>
          <a:lstStyle/>
          <a:p>
            <a:r>
              <a:rPr lang="en-US" sz="2800" b="1" i="1" dirty="0">
                <a:solidFill>
                  <a:schemeClr val="tx2"/>
                </a:solidFill>
                <a:effectLst/>
                <a:latin typeface="Times New Roman" panose="02020603050405020304" pitchFamily="18" charset="0"/>
                <a:cs typeface="Times New Roman" panose="02020603050405020304" pitchFamily="18" charset="0"/>
              </a:rPr>
              <a:t>Age</a:t>
            </a:r>
            <a:endParaRPr lang="en-US" sz="2800" b="1" i="1" dirty="0">
              <a:solidFill>
                <a:schemeClr val="tx2"/>
              </a:solidFill>
              <a:latin typeface="Times New Roman" panose="02020603050405020304" pitchFamily="18" charset="0"/>
              <a:cs typeface="Times New Roman" panose="02020603050405020304" pitchFamily="18" charset="0"/>
            </a:endParaRPr>
          </a:p>
          <a:p>
            <a:r>
              <a:rPr lang="en-US" sz="2800" b="1" i="1" dirty="0">
                <a:solidFill>
                  <a:schemeClr val="tx2"/>
                </a:solidFill>
                <a:effectLst/>
                <a:latin typeface="Times New Roman" panose="02020603050405020304" pitchFamily="18" charset="0"/>
                <a:cs typeface="Times New Roman" panose="02020603050405020304" pitchFamily="18" charset="0"/>
              </a:rPr>
              <a:t>Disability</a:t>
            </a:r>
          </a:p>
          <a:p>
            <a:r>
              <a:rPr lang="en-US" sz="2800" b="1" i="1" dirty="0">
                <a:solidFill>
                  <a:schemeClr val="tx2"/>
                </a:solidFill>
                <a:effectLst/>
                <a:latin typeface="Times New Roman" panose="02020603050405020304" pitchFamily="18" charset="0"/>
                <a:cs typeface="Times New Roman" panose="02020603050405020304" pitchFamily="18" charset="0"/>
              </a:rPr>
              <a:t>employees</a:t>
            </a:r>
          </a:p>
          <a:p>
            <a:r>
              <a:rPr lang="en-US" sz="2800" b="1" i="1" dirty="0">
                <a:solidFill>
                  <a:schemeClr val="tx2"/>
                </a:solidFill>
                <a:effectLst/>
                <a:latin typeface="Times New Roman" panose="02020603050405020304" pitchFamily="18" charset="0"/>
                <a:cs typeface="Times New Roman" panose="02020603050405020304" pitchFamily="18" charset="0"/>
              </a:rPr>
              <a:t>Flexible working </a:t>
            </a:r>
            <a:endParaRPr lang="en-US" sz="2800" b="1" i="1" dirty="0">
              <a:solidFill>
                <a:schemeClr val="tx2"/>
              </a:solidFill>
              <a:latin typeface="Times New Roman" panose="02020603050405020304" pitchFamily="18" charset="0"/>
              <a:cs typeface="Times New Roman" panose="02020603050405020304" pitchFamily="18" charset="0"/>
            </a:endParaRPr>
          </a:p>
          <a:p>
            <a:r>
              <a:rPr lang="en-US" sz="2800" b="1" i="1" dirty="0">
                <a:solidFill>
                  <a:schemeClr val="tx2"/>
                </a:solidFill>
                <a:effectLst/>
                <a:latin typeface="Times New Roman" panose="02020603050405020304" pitchFamily="18" charset="0"/>
                <a:cs typeface="Times New Roman" panose="02020603050405020304" pitchFamily="18" charset="0"/>
              </a:rPr>
              <a:t>Gender equality</a:t>
            </a:r>
          </a:p>
          <a:p>
            <a:r>
              <a:rPr lang="en-US" sz="2800" b="1" i="1" dirty="0">
                <a:solidFill>
                  <a:schemeClr val="tx2"/>
                </a:solidFill>
                <a:effectLst/>
                <a:latin typeface="Times New Roman" panose="02020603050405020304" pitchFamily="18" charset="0"/>
                <a:cs typeface="Times New Roman" panose="02020603050405020304" pitchFamily="18" charset="0"/>
              </a:rPr>
              <a:t>Harassment and bullying</a:t>
            </a:r>
            <a:endParaRPr lang="en-US" sz="2800" b="1" i="1" dirty="0">
              <a:solidFill>
                <a:schemeClr val="tx2"/>
              </a:solidFill>
              <a:latin typeface="Times New Roman" panose="02020603050405020304" pitchFamily="18" charset="0"/>
              <a:cs typeface="Times New Roman" panose="02020603050405020304" pitchFamily="18" charset="0"/>
            </a:endParaRPr>
          </a:p>
          <a:p>
            <a:r>
              <a:rPr lang="en-US" sz="2800" b="1" i="1" dirty="0">
                <a:solidFill>
                  <a:schemeClr val="tx2"/>
                </a:solidFill>
                <a:effectLst/>
                <a:latin typeface="Times New Roman" panose="02020603050405020304" pitchFamily="18" charset="0"/>
                <a:cs typeface="Times New Roman" panose="02020603050405020304" pitchFamily="18" charset="0"/>
              </a:rPr>
              <a:t>Racial equality</a:t>
            </a:r>
          </a:p>
          <a:p>
            <a:r>
              <a:rPr lang="en-US" sz="2800" b="1" i="1" dirty="0">
                <a:solidFill>
                  <a:schemeClr val="tx2"/>
                </a:solidFill>
                <a:effectLst/>
                <a:latin typeface="Times New Roman" panose="02020603050405020304" pitchFamily="18" charset="0"/>
                <a:cs typeface="Times New Roman" panose="02020603050405020304" pitchFamily="18" charset="0"/>
              </a:rPr>
              <a:t>Supplier diversity</a:t>
            </a:r>
          </a:p>
          <a:p>
            <a:r>
              <a:rPr lang="en-US" sz="2800" b="1" i="1" dirty="0">
                <a:solidFill>
                  <a:schemeClr val="tx2"/>
                </a:solidFill>
                <a:effectLst/>
                <a:latin typeface="Times New Roman" panose="02020603050405020304" pitchFamily="18" charset="0"/>
                <a:cs typeface="Times New Roman" panose="02020603050405020304" pitchFamily="18" charset="0"/>
              </a:rPr>
              <a:t>Religion and belief</a:t>
            </a:r>
            <a:endParaRPr lang="en-US" sz="2800" b="1" i="1" dirty="0">
              <a:solidFill>
                <a:schemeClr val="tx2"/>
              </a:solidFill>
              <a:latin typeface="Times New Roman" panose="02020603050405020304" pitchFamily="18" charset="0"/>
              <a:cs typeface="Times New Roman" panose="02020603050405020304" pitchFamily="18" charset="0"/>
            </a:endParaRPr>
          </a:p>
          <a:p>
            <a:r>
              <a:rPr lang="en-US" sz="2800" b="1" i="1" dirty="0">
                <a:solidFill>
                  <a:schemeClr val="tx2"/>
                </a:solidFill>
                <a:effectLst/>
                <a:latin typeface="Times New Roman" panose="02020603050405020304" pitchFamily="18" charset="0"/>
                <a:cs typeface="Times New Roman" panose="02020603050405020304" pitchFamily="18" charset="0"/>
              </a:rPr>
              <a:t>Sexual orientation</a:t>
            </a:r>
            <a:endParaRPr lang="en-US" sz="2800" b="1" i="1" dirty="0">
              <a:solidFill>
                <a:schemeClr val="tx2"/>
              </a:solidFill>
              <a:latin typeface="Times New Roman" panose="02020603050405020304" pitchFamily="18" charset="0"/>
              <a:cs typeface="Times New Roman" panose="02020603050405020304" pitchFamily="18" charset="0"/>
            </a:endParaRPr>
          </a:p>
          <a:p>
            <a:pPr marL="0" indent="0">
              <a:buNone/>
            </a:pPr>
            <a:endParaRPr lang="en-US" sz="1800" dirty="0">
              <a:solidFill>
                <a:schemeClr val="tx2"/>
              </a:solidFill>
            </a:endParaRPr>
          </a:p>
        </p:txBody>
      </p:sp>
    </p:spTree>
    <p:extLst>
      <p:ext uri="{BB962C8B-B14F-4D97-AF65-F5344CB8AC3E}">
        <p14:creationId xmlns:p14="http://schemas.microsoft.com/office/powerpoint/2010/main" val="313250275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additive="base">
                                        <p:cTn id="2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 calcmode="lin" valueType="num">
                                      <p:cBhvr additive="base">
                                        <p:cTn id="3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 calcmode="lin" valueType="num">
                                      <p:cBhvr additive="base">
                                        <p:cTn id="3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6" end="6"/>
                                            </p:txEl>
                                          </p:spTgt>
                                        </p:tgtEl>
                                        <p:attrNameLst>
                                          <p:attrName>ppt_y</p:attrName>
                                        </p:attrNameLst>
                                      </p:cBhvr>
                                      <p:tavLst>
                                        <p:tav tm="0">
                                          <p:val>
                                            <p:strVal val="1+#ppt_h/2"/>
                                          </p:val>
                                        </p:tav>
                                        <p:tav tm="100000">
                                          <p:val>
                                            <p:strVal val="#ppt_y"/>
                                          </p:val>
                                        </p:tav>
                                      </p:tavLst>
                                    </p:anim>
                                  </p:childTnLst>
                                </p:cTn>
                              </p:par>
                              <p:par>
                                <p:cTn id="40" presetID="2" presetClass="entr" presetSubtype="4" fill="hold"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4" presetID="2" presetClass="entr" presetSubtype="4" fill="hold" nodeType="with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 calcmode="lin" valueType="num">
                                      <p:cBhvr additive="base">
                                        <p:cTn id="46"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8" presetID="2" presetClass="entr" presetSubtype="4" fill="hold" nodeType="with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 calcmode="lin" valueType="num">
                                      <p:cBhvr additive="base">
                                        <p:cTn id="50"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E8875-2944-C7C0-2637-D82FEFDD995A}"/>
              </a:ext>
            </a:extLst>
          </p:cNvPr>
          <p:cNvSpPr>
            <a:spLocks noGrp="1"/>
          </p:cNvSpPr>
          <p:nvPr>
            <p:ph type="title"/>
          </p:nvPr>
        </p:nvSpPr>
        <p:spPr>
          <a:xfrm>
            <a:off x="804672" y="1243013"/>
            <a:ext cx="3173770" cy="4371974"/>
          </a:xfrm>
        </p:spPr>
        <p:txBody>
          <a:bodyPr vert="horz" lIns="91440" tIns="45720" rIns="91440" bIns="45720" rtlCol="0">
            <a:normAutofit/>
          </a:bodyPr>
          <a:lstStyle/>
          <a:p>
            <a:pPr algn="ctr"/>
            <a:br>
              <a:rPr lang="en-US" sz="3600" b="1" dirty="0">
                <a:solidFill>
                  <a:schemeClr val="bg1"/>
                </a:solidFill>
                <a:highlight>
                  <a:srgbClr val="00FFFF"/>
                </a:highlight>
                <a:latin typeface="Times New Roman" panose="02020603050405020304" pitchFamily="18" charset="0"/>
                <a:cs typeface="Times New Roman" panose="02020603050405020304" pitchFamily="18" charset="0"/>
              </a:rPr>
            </a:br>
            <a:r>
              <a:rPr lang="en-US" sz="4000" b="1" dirty="0">
                <a:solidFill>
                  <a:schemeClr val="bg1"/>
                </a:solidFill>
                <a:highlight>
                  <a:srgbClr val="00FFFF"/>
                </a:highlight>
                <a:latin typeface="Times New Roman" panose="02020603050405020304" pitchFamily="18" charset="0"/>
                <a:cs typeface="Times New Roman" panose="02020603050405020304" pitchFamily="18" charset="0"/>
              </a:rPr>
              <a:t>E</a:t>
            </a:r>
            <a:r>
              <a:rPr lang="en-US" sz="4000" b="1" kern="1200" dirty="0">
                <a:solidFill>
                  <a:schemeClr val="bg1"/>
                </a:solidFill>
                <a:effectLst/>
                <a:highlight>
                  <a:srgbClr val="00FFFF"/>
                </a:highlight>
                <a:latin typeface="Times New Roman" panose="02020603050405020304" pitchFamily="18" charset="0"/>
                <a:cs typeface="Times New Roman" panose="02020603050405020304" pitchFamily="18" charset="0"/>
              </a:rPr>
              <a:t>ffective roles of managers within the company</a:t>
            </a:r>
            <a:br>
              <a:rPr lang="en-US" sz="4000" b="1" kern="1200" dirty="0">
                <a:solidFill>
                  <a:schemeClr val="bg1"/>
                </a:solidFill>
                <a:effectLst/>
                <a:highlight>
                  <a:srgbClr val="00FFFF"/>
                </a:highlight>
                <a:latin typeface="Times New Roman" panose="02020603050405020304" pitchFamily="18" charset="0"/>
                <a:cs typeface="Times New Roman" panose="02020603050405020304" pitchFamily="18" charset="0"/>
              </a:rPr>
            </a:br>
            <a:endParaRPr lang="en-US" sz="4000" kern="1200" dirty="0">
              <a:solidFill>
                <a:schemeClr val="bg1"/>
              </a:solidFill>
              <a:highlight>
                <a:srgbClr val="00FFFF"/>
              </a:highligh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B1A44AD-A816-AD80-224E-59ABE2E0CB30}"/>
              </a:ext>
            </a:extLst>
          </p:cNvPr>
          <p:cNvSpPr>
            <a:spLocks noGrp="1"/>
          </p:cNvSpPr>
          <p:nvPr>
            <p:ph idx="1"/>
          </p:nvPr>
        </p:nvSpPr>
        <p:spPr>
          <a:xfrm>
            <a:off x="4660392" y="433138"/>
            <a:ext cx="5344742" cy="5502442"/>
          </a:xfrm>
        </p:spPr>
        <p:txBody>
          <a:bodyPr vert="horz" lIns="91440" tIns="45720" rIns="91440" bIns="45720" rtlCol="0" anchor="ctr">
            <a:normAutofit lnSpcReduction="10000"/>
          </a:bodyPr>
          <a:lstStyle/>
          <a:p>
            <a:pPr marL="0" indent="0">
              <a:buNone/>
            </a:pPr>
            <a:endParaRPr lang="en-US" sz="2000" b="1" dirty="0">
              <a:solidFill>
                <a:schemeClr val="tx2"/>
              </a:solidFill>
              <a:effectLst/>
              <a:highlight>
                <a:srgbClr val="FFFF00"/>
              </a:highlight>
            </a:endParaRPr>
          </a:p>
          <a:p>
            <a:r>
              <a:rPr lang="en-GB" sz="2600" b="1" dirty="0">
                <a:solidFill>
                  <a:schemeClr val="tx2"/>
                </a:solidFill>
                <a:latin typeface="Times New Roman" panose="02020603050405020304" pitchFamily="18" charset="0"/>
                <a:cs typeface="Times New Roman" panose="02020603050405020304" pitchFamily="18" charset="0"/>
              </a:rPr>
              <a:t>Cabin crew managers are invited to participate in the Leadership Matters program's core element, an engaging two-day workshop.</a:t>
            </a:r>
            <a:endParaRPr lang="en-US" sz="2600" b="1" dirty="0">
              <a:solidFill>
                <a:schemeClr val="tx2"/>
              </a:solidFill>
              <a:latin typeface="Times New Roman" panose="02020603050405020304" pitchFamily="18" charset="0"/>
              <a:cs typeface="Times New Roman" panose="02020603050405020304" pitchFamily="18" charset="0"/>
            </a:endParaRPr>
          </a:p>
          <a:p>
            <a:r>
              <a:rPr lang="en-GB" sz="2600" b="1" dirty="0">
                <a:solidFill>
                  <a:schemeClr val="tx2"/>
                </a:solidFill>
                <a:latin typeface="Times New Roman" panose="02020603050405020304" pitchFamily="18" charset="0"/>
                <a:cs typeface="Times New Roman" panose="02020603050405020304" pitchFamily="18" charset="0"/>
              </a:rPr>
              <a:t>Through its unique creative approach, NKD enhanced the participants' engagement and connection with the programme. </a:t>
            </a:r>
          </a:p>
          <a:p>
            <a:r>
              <a:rPr lang="en-GB" sz="2600" b="1" dirty="0">
                <a:solidFill>
                  <a:schemeClr val="tx2"/>
                </a:solidFill>
                <a:latin typeface="Times New Roman" panose="02020603050405020304" pitchFamily="18" charset="0"/>
                <a:cs typeface="Times New Roman" panose="02020603050405020304" pitchFamily="18" charset="0"/>
              </a:rPr>
              <a:t>BA commissioned NKD to develop a new three-day version of the Leadership Matters programme that will spread worldwide</a:t>
            </a:r>
            <a:endParaRPr lang="en-US" sz="2600" b="1" dirty="0">
              <a:solidFill>
                <a:schemeClr val="tx2"/>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356607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E8875-2944-C7C0-2637-D82FEFDD995A}"/>
              </a:ext>
            </a:extLst>
          </p:cNvPr>
          <p:cNvSpPr>
            <a:spLocks noGrp="1"/>
          </p:cNvSpPr>
          <p:nvPr>
            <p:ph type="title"/>
          </p:nvPr>
        </p:nvSpPr>
        <p:spPr>
          <a:xfrm>
            <a:off x="481264" y="1235241"/>
            <a:ext cx="3320715" cy="3529263"/>
          </a:xfrm>
        </p:spPr>
        <p:txBody>
          <a:bodyPr vert="horz" lIns="91440" tIns="45720" rIns="91440" bIns="45720" rtlCol="0" anchor="ctr">
            <a:noAutofit/>
          </a:bodyPr>
          <a:lstStyle/>
          <a:p>
            <a:pPr algn="ctr"/>
            <a:r>
              <a:rPr lang="en-US" sz="4000" b="1" kern="1200" dirty="0">
                <a:solidFill>
                  <a:schemeClr val="bg1"/>
                </a:solidFill>
                <a:highlight>
                  <a:srgbClr val="00FFFF"/>
                </a:highlight>
                <a:latin typeface="Times New Roman" panose="02020603050405020304" pitchFamily="18" charset="0"/>
                <a:cs typeface="Times New Roman" panose="02020603050405020304" pitchFamily="18" charset="0"/>
              </a:rPr>
              <a:t>E</a:t>
            </a:r>
            <a:r>
              <a:rPr lang="en-US" sz="4000" b="1" kern="1200" dirty="0">
                <a:solidFill>
                  <a:schemeClr val="bg1"/>
                </a:solidFill>
                <a:effectLst/>
                <a:highlight>
                  <a:srgbClr val="00FFFF"/>
                </a:highlight>
                <a:latin typeface="Times New Roman" panose="02020603050405020304" pitchFamily="18" charset="0"/>
                <a:cs typeface="Times New Roman" panose="02020603050405020304" pitchFamily="18" charset="0"/>
              </a:rPr>
              <a:t>ffective roles of managers within the company</a:t>
            </a:r>
            <a:br>
              <a:rPr lang="en-US" sz="4000" b="1" kern="1200" dirty="0">
                <a:solidFill>
                  <a:schemeClr val="bg1"/>
                </a:solidFill>
                <a:effectLst/>
                <a:highlight>
                  <a:srgbClr val="00FFFF"/>
                </a:highlight>
                <a:latin typeface="Times New Roman" panose="02020603050405020304" pitchFamily="18" charset="0"/>
                <a:cs typeface="Times New Roman" panose="02020603050405020304" pitchFamily="18" charset="0"/>
              </a:rPr>
            </a:br>
            <a:endParaRPr lang="en-US" sz="4000" kern="1200" dirty="0">
              <a:solidFill>
                <a:schemeClr val="bg1"/>
              </a:solidFill>
              <a:highlight>
                <a:srgbClr val="00FFFF"/>
              </a:highlight>
              <a:latin typeface="Times New Roman" panose="02020603050405020304" pitchFamily="18"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295A09E4-0058-953C-58B5-4F5336A37FB8}"/>
              </a:ext>
            </a:extLst>
          </p:cNvPr>
          <p:cNvSpPr txBox="1">
            <a:spLocks/>
          </p:cNvSpPr>
          <p:nvPr/>
        </p:nvSpPr>
        <p:spPr>
          <a:xfrm>
            <a:off x="4058653" y="866274"/>
            <a:ext cx="7026442" cy="574307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200"/>
              </a:spcBef>
              <a:spcAft>
                <a:spcPts val="0"/>
              </a:spcAft>
              <a:buNone/>
            </a:pPr>
            <a:r>
              <a:rPr lang="en-US" sz="2400" b="1" dirty="0">
                <a:solidFill>
                  <a:schemeClr val="tx2"/>
                </a:solidFill>
                <a:effectLst/>
              </a:rPr>
              <a:t>Management Role of British Airways</a:t>
            </a:r>
          </a:p>
          <a:p>
            <a:pPr marL="0" indent="0" algn="just">
              <a:buNone/>
            </a:pPr>
            <a:endParaRPr lang="en-US" sz="2400" b="1" dirty="0">
              <a:solidFill>
                <a:schemeClr val="tx2"/>
              </a:solidFill>
              <a:highlight>
                <a:srgbClr val="FFFF00"/>
              </a:highlight>
            </a:endParaRPr>
          </a:p>
          <a:p>
            <a:pPr>
              <a:spcBef>
                <a:spcPts val="0"/>
              </a:spcBef>
              <a:spcAft>
                <a:spcPts val="0"/>
              </a:spcAft>
              <a:buFont typeface="Wingdings" panose="05000000000000000000" pitchFamily="2" charset="2"/>
              <a:buChar char="Ø"/>
            </a:pPr>
            <a:r>
              <a:rPr lang="en-GB" sz="2400" dirty="0">
                <a:solidFill>
                  <a:srgbClr val="0E101A"/>
                </a:solidFill>
                <a:effectLst/>
              </a:rPr>
              <a:t> </a:t>
            </a:r>
            <a:r>
              <a:rPr lang="en-GB" sz="2400" b="1" dirty="0">
                <a:solidFill>
                  <a:srgbClr val="0E101A"/>
                </a:solidFill>
                <a:effectLst/>
                <a:latin typeface="Times New Roman" panose="02020603050405020304" pitchFamily="18" charset="0"/>
                <a:cs typeface="Times New Roman" panose="02020603050405020304" pitchFamily="18" charset="0"/>
              </a:rPr>
              <a:t>British Airways has been the subject of many high-profile disputes and controversies. </a:t>
            </a:r>
          </a:p>
          <a:p>
            <a:pPr>
              <a:spcBef>
                <a:spcPts val="0"/>
              </a:spcBef>
              <a:spcAft>
                <a:spcPts val="0"/>
              </a:spcAft>
              <a:buFont typeface="Wingdings" panose="05000000000000000000" pitchFamily="2" charset="2"/>
              <a:buChar char="Ø"/>
            </a:pPr>
            <a:endParaRPr lang="en-GB" sz="2400" b="1" dirty="0">
              <a:solidFill>
                <a:srgbClr val="0E101A"/>
              </a:solidFill>
              <a:effectLst/>
              <a:latin typeface="Times New Roman" panose="02020603050405020304" pitchFamily="18" charset="0"/>
              <a:cs typeface="Times New Roman" panose="02020603050405020304" pitchFamily="18" charset="0"/>
            </a:endParaRPr>
          </a:p>
          <a:p>
            <a:pPr>
              <a:spcBef>
                <a:spcPts val="0"/>
              </a:spcBef>
              <a:spcAft>
                <a:spcPts val="0"/>
              </a:spcAft>
              <a:buFont typeface="Wingdings" panose="05000000000000000000" pitchFamily="2" charset="2"/>
              <a:buChar char="Ø"/>
            </a:pPr>
            <a:r>
              <a:rPr lang="en-GB" sz="2400" b="1" dirty="0">
                <a:solidFill>
                  <a:srgbClr val="0E101A"/>
                </a:solidFill>
                <a:effectLst/>
                <a:latin typeface="Times New Roman" panose="02020603050405020304" pitchFamily="18" charset="0"/>
                <a:cs typeface="Times New Roman" panose="02020603050405020304" pitchFamily="18" charset="0"/>
              </a:rPr>
              <a:t>During the year, they reorganised their management team. The chief executive officer led the group of nine managers.</a:t>
            </a:r>
          </a:p>
          <a:p>
            <a:pPr>
              <a:spcBef>
                <a:spcPts val="0"/>
              </a:spcBef>
              <a:spcAft>
                <a:spcPts val="0"/>
              </a:spcAft>
              <a:buFont typeface="Wingdings" panose="05000000000000000000" pitchFamily="2" charset="2"/>
              <a:buChar char="Ø"/>
            </a:pPr>
            <a:endParaRPr lang="en-GB" sz="2400" b="1" dirty="0">
              <a:solidFill>
                <a:srgbClr val="0E101A"/>
              </a:solidFill>
              <a:effectLst/>
              <a:latin typeface="Times New Roman" panose="02020603050405020304" pitchFamily="18" charset="0"/>
              <a:cs typeface="Times New Roman" panose="02020603050405020304" pitchFamily="18" charset="0"/>
            </a:endParaRPr>
          </a:p>
          <a:p>
            <a:pPr>
              <a:spcBef>
                <a:spcPts val="0"/>
              </a:spcBef>
              <a:spcAft>
                <a:spcPts val="0"/>
              </a:spcAft>
              <a:buFont typeface="Wingdings" panose="05000000000000000000" pitchFamily="2" charset="2"/>
              <a:buChar char="Ø"/>
            </a:pPr>
            <a:r>
              <a:rPr lang="en-GB" sz="2400" b="1" dirty="0">
                <a:solidFill>
                  <a:srgbClr val="0E101A"/>
                </a:solidFill>
                <a:effectLst/>
                <a:latin typeface="Times New Roman" panose="02020603050405020304" pitchFamily="18" charset="0"/>
                <a:cs typeface="Times New Roman" panose="02020603050405020304" pitchFamily="18" charset="0"/>
              </a:rPr>
              <a:t>The other group is the Customer and Operations Executive, overseeing the company's day-to-day operations.</a:t>
            </a:r>
          </a:p>
          <a:p>
            <a:pPr marL="0" indent="0">
              <a:buNone/>
            </a:pPr>
            <a:endParaRPr lang="en-US" sz="1600" dirty="0">
              <a:solidFill>
                <a:schemeClr val="tx2"/>
              </a:solidFill>
            </a:endParaRPr>
          </a:p>
        </p:txBody>
      </p:sp>
    </p:spTree>
    <p:extLst>
      <p:ext uri="{BB962C8B-B14F-4D97-AF65-F5344CB8AC3E}">
        <p14:creationId xmlns:p14="http://schemas.microsoft.com/office/powerpoint/2010/main" val="2597757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897FB-5456-7C5A-FE26-F763B2251ACD}"/>
              </a:ext>
            </a:extLst>
          </p:cNvPr>
          <p:cNvSpPr>
            <a:spLocks noGrp="1"/>
          </p:cNvSpPr>
          <p:nvPr>
            <p:ph type="title"/>
          </p:nvPr>
        </p:nvSpPr>
        <p:spPr>
          <a:xfrm>
            <a:off x="801139" y="216569"/>
            <a:ext cx="9177050" cy="1179094"/>
          </a:xfrm>
        </p:spPr>
        <p:txBody>
          <a:bodyPr vert="horz" lIns="91440" tIns="45720" rIns="91440" bIns="45720" rtlCol="0">
            <a:normAutofit fontScale="90000"/>
          </a:bodyPr>
          <a:lstStyle/>
          <a:p>
            <a:pPr algn="ctr"/>
            <a:r>
              <a:rPr lang="en-US" sz="4400" b="1" kern="1200" dirty="0">
                <a:solidFill>
                  <a:schemeClr val="bg1"/>
                </a:solidFill>
                <a:effectLst/>
                <a:highlight>
                  <a:srgbClr val="00FFFF"/>
                </a:highlight>
                <a:latin typeface="Times New Roman" panose="02020603050405020304" pitchFamily="18" charset="0"/>
                <a:cs typeface="Times New Roman" panose="02020603050405020304" pitchFamily="18" charset="0"/>
              </a:rPr>
              <a:t>Leadership within British Airways</a:t>
            </a:r>
            <a:br>
              <a:rPr lang="en-US" sz="3600" b="1" kern="1200" dirty="0">
                <a:solidFill>
                  <a:schemeClr val="bg1"/>
                </a:solidFill>
                <a:effectLst/>
                <a:latin typeface="+mj-lt"/>
                <a:ea typeface="+mj-ea"/>
                <a:cs typeface="+mj-cs"/>
              </a:rPr>
            </a:br>
            <a:endParaRPr lang="en-US" sz="3600" kern="1200" dirty="0">
              <a:solidFill>
                <a:schemeClr val="bg1"/>
              </a:solidFill>
              <a:latin typeface="+mj-lt"/>
              <a:ea typeface="+mj-ea"/>
              <a:cs typeface="+mj-cs"/>
            </a:endParaRPr>
          </a:p>
        </p:txBody>
      </p:sp>
      <p:sp>
        <p:nvSpPr>
          <p:cNvPr id="3" name="Content Placeholder 2">
            <a:extLst>
              <a:ext uri="{FF2B5EF4-FFF2-40B4-BE49-F238E27FC236}">
                <a16:creationId xmlns:a16="http://schemas.microsoft.com/office/drawing/2014/main" id="{908AD9DC-8643-9588-0958-BB28332B19B9}"/>
              </a:ext>
            </a:extLst>
          </p:cNvPr>
          <p:cNvSpPr>
            <a:spLocks noGrp="1"/>
          </p:cNvSpPr>
          <p:nvPr>
            <p:ph idx="1"/>
          </p:nvPr>
        </p:nvSpPr>
        <p:spPr>
          <a:xfrm>
            <a:off x="847670" y="1026695"/>
            <a:ext cx="8967535" cy="5614737"/>
          </a:xfrm>
        </p:spPr>
        <p:txBody>
          <a:bodyPr vert="horz" lIns="91440" tIns="45720" rIns="91440" bIns="45720" rtlCol="0" anchor="t">
            <a:normAutofit fontScale="92500" lnSpcReduction="10000"/>
          </a:bodyPr>
          <a:lstStyle/>
          <a:p>
            <a:pPr marL="0" indent="0">
              <a:buNone/>
            </a:pPr>
            <a:endParaRPr lang="en-US" sz="2400" dirty="0">
              <a:solidFill>
                <a:schemeClr val="tx2"/>
              </a:solidFill>
              <a:effectLst/>
            </a:endParaRPr>
          </a:p>
          <a:p>
            <a:pPr>
              <a:buFont typeface="Wingdings" panose="05000000000000000000" pitchFamily="2" charset="2"/>
              <a:buChar char="Ø"/>
            </a:pPr>
            <a:r>
              <a:rPr lang="en-US" sz="2400" dirty="0">
                <a:solidFill>
                  <a:schemeClr val="tx2"/>
                </a:solidFill>
                <a:effectLst/>
              </a:rPr>
              <a:t> </a:t>
            </a:r>
            <a:r>
              <a:rPr lang="en-US" sz="2800" b="1" dirty="0">
                <a:solidFill>
                  <a:schemeClr val="tx2"/>
                </a:solidFill>
                <a:effectLst/>
                <a:latin typeface="Times New Roman" panose="02020603050405020304" pitchFamily="18" charset="0"/>
                <a:cs typeface="Times New Roman" panose="02020603050405020304" pitchFamily="18" charset="0"/>
              </a:rPr>
              <a:t>By definition,  leadership is a process that involves influencing the actions of an organization in achieving its goals. (Spellman, 2020). </a:t>
            </a:r>
          </a:p>
          <a:p>
            <a:pPr>
              <a:buFont typeface="Wingdings" panose="05000000000000000000" pitchFamily="2" charset="2"/>
              <a:buChar char="Ø"/>
            </a:pPr>
            <a:r>
              <a:rPr lang="en-US" sz="2800" b="1" dirty="0">
                <a:solidFill>
                  <a:schemeClr val="tx2"/>
                </a:solidFill>
                <a:latin typeface="Times New Roman" panose="02020603050405020304" pitchFamily="18" charset="0"/>
                <a:cs typeface="Times New Roman" panose="02020603050405020304" pitchFamily="18" charset="0"/>
              </a:rPr>
              <a:t>At British Airways, due to the huge size and extent of the operations provided by the company, the central part of leadership adopted is the autocratic style that determined the company’s poor performance between 1996-2000 through ineffective systems and procedures.</a:t>
            </a:r>
          </a:p>
          <a:p>
            <a:pPr>
              <a:buFont typeface="Wingdings" panose="05000000000000000000" pitchFamily="2" charset="2"/>
              <a:buChar char="Ø"/>
            </a:pPr>
            <a:r>
              <a:rPr lang="en-US" sz="2800" b="1" dirty="0">
                <a:solidFill>
                  <a:schemeClr val="tx2"/>
                </a:solidFill>
                <a:latin typeface="Times New Roman" panose="02020603050405020304" pitchFamily="18" charset="0"/>
                <a:cs typeface="Times New Roman" panose="02020603050405020304" pitchFamily="18" charset="0"/>
              </a:rPr>
              <a:t>As the market liberalized drastically, this style recently is increasingly being replaced by a transformational leadership style that creates a synergy to bring a sense of cooperation and innovation between the employees and the management.</a:t>
            </a:r>
          </a:p>
        </p:txBody>
      </p:sp>
      <p:sp>
        <p:nvSpPr>
          <p:cNvPr id="8" name="Content Placeholder 2">
            <a:extLst>
              <a:ext uri="{FF2B5EF4-FFF2-40B4-BE49-F238E27FC236}">
                <a16:creationId xmlns:a16="http://schemas.microsoft.com/office/drawing/2014/main" id="{F0C8F7AE-10C5-9238-F009-F91C919792AC}"/>
              </a:ext>
            </a:extLst>
          </p:cNvPr>
          <p:cNvSpPr txBox="1">
            <a:spLocks/>
          </p:cNvSpPr>
          <p:nvPr/>
        </p:nvSpPr>
        <p:spPr>
          <a:xfrm>
            <a:off x="5284907" y="2879561"/>
            <a:ext cx="6059423" cy="333835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endParaRPr lang="en-US" sz="1600" dirty="0"/>
          </a:p>
        </p:txBody>
      </p:sp>
    </p:spTree>
    <p:extLst>
      <p:ext uri="{BB962C8B-B14F-4D97-AF65-F5344CB8AC3E}">
        <p14:creationId xmlns:p14="http://schemas.microsoft.com/office/powerpoint/2010/main" val="190404669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E0955-23C3-C055-20E3-6D81F9584ABE}"/>
              </a:ext>
            </a:extLst>
          </p:cNvPr>
          <p:cNvSpPr>
            <a:spLocks noGrp="1"/>
          </p:cNvSpPr>
          <p:nvPr>
            <p:ph type="title"/>
          </p:nvPr>
        </p:nvSpPr>
        <p:spPr>
          <a:xfrm>
            <a:off x="320842" y="1588168"/>
            <a:ext cx="3834063" cy="3577389"/>
          </a:xfrm>
        </p:spPr>
        <p:txBody>
          <a:bodyPr anchor="ctr">
            <a:normAutofit/>
          </a:bodyPr>
          <a:lstStyle/>
          <a:p>
            <a:pPr algn="ctr"/>
            <a:r>
              <a:rPr lang="en-US" sz="4400" b="1" dirty="0">
                <a:solidFill>
                  <a:schemeClr val="bg1"/>
                </a:solidFill>
                <a:effectLst/>
                <a:highlight>
                  <a:srgbClr val="00FFFF"/>
                </a:highlight>
                <a:latin typeface="Times New Roman" panose="02020603050405020304" pitchFamily="18" charset="0"/>
                <a:cs typeface="Times New Roman" panose="02020603050405020304" pitchFamily="18" charset="0"/>
              </a:rPr>
              <a:t>LEADERSHIP</a:t>
            </a:r>
            <a:r>
              <a:rPr lang="en-US" sz="3600" b="1" dirty="0">
                <a:solidFill>
                  <a:schemeClr val="bg1"/>
                </a:solidFill>
                <a:effectLst/>
                <a:highlight>
                  <a:srgbClr val="00FFFF"/>
                </a:highlight>
                <a:latin typeface="Times New Roman" panose="02020603050405020304" pitchFamily="18" charset="0"/>
                <a:cs typeface="Times New Roman" panose="02020603050405020304" pitchFamily="18" charset="0"/>
              </a:rPr>
              <a:t> </a:t>
            </a:r>
            <a:r>
              <a:rPr lang="en-US" sz="4000" b="1" dirty="0">
                <a:solidFill>
                  <a:schemeClr val="bg1"/>
                </a:solidFill>
                <a:effectLst/>
                <a:highlight>
                  <a:srgbClr val="00FFFF"/>
                </a:highlight>
                <a:latin typeface="Times New Roman" panose="02020603050405020304" pitchFamily="18" charset="0"/>
                <a:cs typeface="Times New Roman" panose="02020603050405020304" pitchFamily="18" charset="0"/>
              </a:rPr>
              <a:t>AT BA</a:t>
            </a:r>
            <a:br>
              <a:rPr lang="en-US" sz="3600" b="1" dirty="0">
                <a:solidFill>
                  <a:schemeClr val="bg1"/>
                </a:solidFill>
                <a:effectLst/>
                <a:latin typeface="Times New Roman" panose="02020603050405020304" pitchFamily="18" charset="0"/>
                <a:cs typeface="Times New Roman" panose="02020603050405020304" pitchFamily="18" charset="0"/>
              </a:rPr>
            </a:b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F0ECCD1-3B0A-085E-320F-BCDB9AE7F17D}"/>
              </a:ext>
            </a:extLst>
          </p:cNvPr>
          <p:cNvSpPr>
            <a:spLocks noGrp="1"/>
          </p:cNvSpPr>
          <p:nvPr>
            <p:ph idx="1"/>
          </p:nvPr>
        </p:nvSpPr>
        <p:spPr>
          <a:xfrm>
            <a:off x="4383233" y="557750"/>
            <a:ext cx="5346694" cy="5742500"/>
          </a:xfrm>
        </p:spPr>
        <p:txBody>
          <a:bodyPr anchor="t">
            <a:normAutofit fontScale="85000" lnSpcReduction="20000"/>
          </a:bodyPr>
          <a:lstStyle/>
          <a:p>
            <a:pPr>
              <a:spcBef>
                <a:spcPts val="200"/>
              </a:spcBef>
            </a:pPr>
            <a:endParaRPr lang="en-US" sz="1600" b="1" dirty="0">
              <a:solidFill>
                <a:schemeClr val="tx2"/>
              </a:solidFill>
              <a:effectLst/>
            </a:endParaRPr>
          </a:p>
          <a:p>
            <a:pPr marL="571500" indent="-457200">
              <a:lnSpc>
                <a:spcPct val="110000"/>
              </a:lnSpc>
              <a:spcBef>
                <a:spcPts val="0"/>
              </a:spcBef>
              <a:buFont typeface="Wingdings" panose="05000000000000000000" pitchFamily="2" charset="2"/>
              <a:buChar char="Ø"/>
            </a:pPr>
            <a:r>
              <a:rPr lang="en-GB" sz="2800" b="1" dirty="0">
                <a:solidFill>
                  <a:schemeClr val="tx2"/>
                </a:solidFill>
                <a:effectLst/>
                <a:latin typeface="Times New Roman" panose="02020603050405020304" pitchFamily="18" charset="0"/>
                <a:cs typeface="Times New Roman" panose="02020603050405020304" pitchFamily="18" charset="0"/>
              </a:rPr>
              <a:t>This year, a Leadership Development Portfolio will be unveiled to identify and develop the next generation of leaders.</a:t>
            </a:r>
          </a:p>
          <a:p>
            <a:pPr marL="571500" indent="-457200">
              <a:lnSpc>
                <a:spcPct val="110000"/>
              </a:lnSpc>
              <a:spcBef>
                <a:spcPts val="0"/>
              </a:spcBef>
              <a:buFont typeface="Wingdings" panose="05000000000000000000" pitchFamily="2" charset="2"/>
              <a:buChar char="Ø"/>
            </a:pPr>
            <a:endParaRPr lang="en-GB" sz="2800" b="1" dirty="0">
              <a:solidFill>
                <a:schemeClr val="tx2"/>
              </a:solidFill>
              <a:effectLst/>
              <a:latin typeface="Times New Roman" panose="02020603050405020304" pitchFamily="18" charset="0"/>
              <a:cs typeface="Times New Roman" panose="02020603050405020304" pitchFamily="18" charset="0"/>
            </a:endParaRPr>
          </a:p>
          <a:p>
            <a:pPr marL="571500" indent="-457200">
              <a:lnSpc>
                <a:spcPct val="110000"/>
              </a:lnSpc>
              <a:spcBef>
                <a:spcPts val="0"/>
              </a:spcBef>
              <a:buFont typeface="Wingdings" panose="05000000000000000000" pitchFamily="2" charset="2"/>
              <a:buChar char="Ø"/>
            </a:pPr>
            <a:r>
              <a:rPr lang="en-GB" sz="2800" b="1" dirty="0">
                <a:solidFill>
                  <a:schemeClr val="tx2"/>
                </a:solidFill>
                <a:effectLst/>
                <a:latin typeface="Times New Roman" panose="02020603050405020304" pitchFamily="18" charset="0"/>
                <a:cs typeface="Times New Roman" panose="02020603050405020304" pitchFamily="18" charset="0"/>
              </a:rPr>
              <a:t>The Behaviours for Success programme focuses on developing a supportive and sympathetic environment for personal development (Brown, 2021).</a:t>
            </a:r>
            <a:endParaRPr lang="en-US" sz="2800" b="1" dirty="0">
              <a:solidFill>
                <a:schemeClr val="tx2"/>
              </a:solidFill>
              <a:effectLst/>
              <a:latin typeface="Times New Roman" panose="02020603050405020304" pitchFamily="18" charset="0"/>
              <a:cs typeface="Times New Roman" panose="02020603050405020304" pitchFamily="18" charset="0"/>
            </a:endParaRPr>
          </a:p>
          <a:p>
            <a:pPr marL="571500" indent="-457200">
              <a:lnSpc>
                <a:spcPct val="110000"/>
              </a:lnSpc>
              <a:spcBef>
                <a:spcPts val="0"/>
              </a:spcBef>
              <a:buFont typeface="Wingdings" panose="05000000000000000000" pitchFamily="2" charset="2"/>
              <a:buChar char="Ø"/>
            </a:pPr>
            <a:endParaRPr lang="en-US" sz="2800" b="1" dirty="0">
              <a:solidFill>
                <a:schemeClr val="tx2"/>
              </a:solidFill>
              <a:effectLst/>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Ø"/>
            </a:pPr>
            <a:r>
              <a:rPr lang="en-GB" sz="2800" b="1" dirty="0">
                <a:solidFill>
                  <a:schemeClr val="tx2"/>
                </a:solidFill>
                <a:latin typeface="Times New Roman" panose="02020603050405020304" pitchFamily="18" charset="0"/>
                <a:cs typeface="Times New Roman" panose="02020603050405020304" pitchFamily="18" charset="0"/>
              </a:rPr>
              <a:t>British Airways' Leadership Matters is a framework that aims to identify and improve the leaders responsible for the company's Customer life cycle.</a:t>
            </a:r>
            <a:endParaRPr lang="en-US" sz="2800" b="1"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4426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 calcmode="lin" valueType="num">
                                      <p:cBhvr additive="base">
                                        <p:cTn id="18"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 calcmode="lin" valueType="num">
                                      <p:cBhvr additive="base">
                                        <p:cTn id="2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B7963-C653-AE4D-13F6-F2D6D1545296}"/>
              </a:ext>
            </a:extLst>
          </p:cNvPr>
          <p:cNvSpPr>
            <a:spLocks noGrp="1"/>
          </p:cNvSpPr>
          <p:nvPr>
            <p:ph type="title"/>
          </p:nvPr>
        </p:nvSpPr>
        <p:spPr>
          <a:xfrm>
            <a:off x="593558" y="2023236"/>
            <a:ext cx="3641559" cy="3479206"/>
          </a:xfrm>
        </p:spPr>
        <p:txBody>
          <a:bodyPr>
            <a:normAutofit/>
          </a:bodyPr>
          <a:lstStyle/>
          <a:p>
            <a:pPr algn="ctr"/>
            <a:r>
              <a:rPr lang="en-US" sz="4000" b="1" dirty="0">
                <a:solidFill>
                  <a:schemeClr val="bg1"/>
                </a:solidFill>
                <a:effectLst/>
                <a:highlight>
                  <a:srgbClr val="00FFFF"/>
                </a:highlight>
                <a:latin typeface="Times New Roman" panose="02020603050405020304" pitchFamily="18" charset="0"/>
                <a:ea typeface="Times New Roman" panose="02020603050405020304" pitchFamily="18" charset="0"/>
                <a:cs typeface="Times New Roman" panose="02020603050405020304" pitchFamily="18" charset="0"/>
              </a:rPr>
              <a:t>LEADERSHIP </a:t>
            </a:r>
            <a:br>
              <a:rPr lang="en-US" sz="4000" b="1" dirty="0">
                <a:solidFill>
                  <a:schemeClr val="bg1"/>
                </a:solidFill>
                <a:effectLst/>
                <a:highlight>
                  <a:srgbClr val="00FFFF"/>
                </a:highlight>
                <a:latin typeface="Times New Roman" panose="02020603050405020304" pitchFamily="18" charset="0"/>
                <a:ea typeface="Times New Roman" panose="02020603050405020304" pitchFamily="18" charset="0"/>
                <a:cs typeface="Times New Roman" panose="02020603050405020304" pitchFamily="18" charset="0"/>
              </a:rPr>
            </a:br>
            <a:r>
              <a:rPr lang="en-US" sz="4000" b="1" dirty="0">
                <a:solidFill>
                  <a:schemeClr val="bg1"/>
                </a:solidFill>
                <a:effectLst/>
                <a:highlight>
                  <a:srgbClr val="00FFFF"/>
                </a:highlight>
                <a:latin typeface="Times New Roman" panose="02020603050405020304" pitchFamily="18" charset="0"/>
                <a:ea typeface="Times New Roman" panose="02020603050405020304" pitchFamily="18" charset="0"/>
                <a:cs typeface="Times New Roman" panose="02020603050405020304" pitchFamily="18" charset="0"/>
              </a:rPr>
              <a:t>AT BRITISH</a:t>
            </a:r>
            <a:br>
              <a:rPr lang="en-US" sz="4000" b="1" dirty="0">
                <a:solidFill>
                  <a:schemeClr val="bg1"/>
                </a:solidFill>
                <a:effectLst/>
                <a:highlight>
                  <a:srgbClr val="00FFFF"/>
                </a:highlight>
                <a:latin typeface="Times New Roman" panose="02020603050405020304" pitchFamily="18" charset="0"/>
                <a:ea typeface="Times New Roman" panose="02020603050405020304" pitchFamily="18" charset="0"/>
                <a:cs typeface="Times New Roman" panose="02020603050405020304" pitchFamily="18" charset="0"/>
              </a:rPr>
            </a:br>
            <a:r>
              <a:rPr lang="en-US" sz="4000" b="1" dirty="0">
                <a:solidFill>
                  <a:schemeClr val="bg1"/>
                </a:solidFill>
                <a:effectLst/>
                <a:highlight>
                  <a:srgbClr val="00FFFF"/>
                </a:highlight>
                <a:latin typeface="Times New Roman" panose="02020603050405020304" pitchFamily="18" charset="0"/>
                <a:ea typeface="Times New Roman" panose="02020603050405020304" pitchFamily="18" charset="0"/>
                <a:cs typeface="Times New Roman" panose="02020603050405020304" pitchFamily="18" charset="0"/>
              </a:rPr>
              <a:t>AIRWAYS</a:t>
            </a:r>
            <a:br>
              <a:rPr lang="en-US" sz="4000" b="1" dirty="0">
                <a:solidFill>
                  <a:schemeClr val="bg1"/>
                </a:solidFill>
                <a:effectLst/>
                <a:highlight>
                  <a:srgbClr val="00FFFF"/>
                </a:highlight>
                <a:latin typeface="Times New Roman" panose="02020603050405020304" pitchFamily="18" charset="0"/>
                <a:ea typeface="Times New Roman" panose="02020603050405020304" pitchFamily="18" charset="0"/>
                <a:cs typeface="Times New Roman" panose="02020603050405020304" pitchFamily="18" charset="0"/>
              </a:rPr>
            </a:br>
            <a:endParaRPr lang="en-US" sz="4000" dirty="0">
              <a:solidFill>
                <a:schemeClr val="bg1"/>
              </a:solidFill>
              <a:highlight>
                <a:srgbClr val="00FFFF"/>
              </a:highlight>
            </a:endParaRPr>
          </a:p>
        </p:txBody>
      </p:sp>
      <p:graphicFrame>
        <p:nvGraphicFramePr>
          <p:cNvPr id="5" name="Content Placeholder 2">
            <a:extLst>
              <a:ext uri="{FF2B5EF4-FFF2-40B4-BE49-F238E27FC236}">
                <a16:creationId xmlns:a16="http://schemas.microsoft.com/office/drawing/2014/main" id="{0452A5DA-A5B4-60F6-A6E7-EAB3036AEF76}"/>
              </a:ext>
            </a:extLst>
          </p:cNvPr>
          <p:cNvGraphicFramePr>
            <a:graphicFrameLocks noGrp="1"/>
          </p:cNvGraphicFramePr>
          <p:nvPr>
            <p:ph idx="1"/>
            <p:extLst>
              <p:ext uri="{D42A27DB-BD31-4B8C-83A1-F6EECF244321}">
                <p14:modId xmlns:p14="http://schemas.microsoft.com/office/powerpoint/2010/main" val="575322915"/>
              </p:ext>
            </p:extLst>
          </p:nvPr>
        </p:nvGraphicFramePr>
        <p:xfrm>
          <a:off x="4796590" y="497306"/>
          <a:ext cx="6047873" cy="61120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595106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2AEB8-F313-735F-5F92-F975CAE50809}"/>
              </a:ext>
            </a:extLst>
          </p:cNvPr>
          <p:cNvSpPr>
            <a:spLocks noGrp="1"/>
          </p:cNvSpPr>
          <p:nvPr>
            <p:ph type="title"/>
          </p:nvPr>
        </p:nvSpPr>
        <p:spPr>
          <a:xfrm>
            <a:off x="804671" y="224589"/>
            <a:ext cx="8836634" cy="1363579"/>
          </a:xfrm>
        </p:spPr>
        <p:txBody>
          <a:bodyPr>
            <a:noAutofit/>
          </a:bodyPr>
          <a:lstStyle/>
          <a:p>
            <a:pPr algn="ctr"/>
            <a:r>
              <a:rPr lang="en-US" sz="4000" b="1" kern="0" dirty="0">
                <a:solidFill>
                  <a:schemeClr val="bg1"/>
                </a:solidFill>
                <a:effectLst/>
                <a:highlight>
                  <a:srgbClr val="00FFFF"/>
                </a:highlight>
                <a:latin typeface="Times New Roman" panose="02020603050405020304" pitchFamily="18" charset="0"/>
                <a:ea typeface="Times New Roman" panose="02020603050405020304" pitchFamily="18" charset="0"/>
                <a:cs typeface="Times New Roman" panose="02020603050405020304" pitchFamily="18" charset="0"/>
              </a:rPr>
              <a:t>Factors affecting group/ teamwork and the company's growth</a:t>
            </a:r>
            <a:br>
              <a:rPr lang="en-US" sz="4000" b="1" kern="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4000" dirty="0">
              <a:solidFill>
                <a:schemeClr val="tx2"/>
              </a:solidFill>
            </a:endParaRPr>
          </a:p>
        </p:txBody>
      </p:sp>
      <p:sp>
        <p:nvSpPr>
          <p:cNvPr id="3" name="Content Placeholder 2">
            <a:extLst>
              <a:ext uri="{FF2B5EF4-FFF2-40B4-BE49-F238E27FC236}">
                <a16:creationId xmlns:a16="http://schemas.microsoft.com/office/drawing/2014/main" id="{8AA65355-1187-2616-B9CC-F9404864C6CA}"/>
              </a:ext>
            </a:extLst>
          </p:cNvPr>
          <p:cNvSpPr>
            <a:spLocks noGrp="1"/>
          </p:cNvSpPr>
          <p:nvPr>
            <p:ph idx="1"/>
          </p:nvPr>
        </p:nvSpPr>
        <p:spPr>
          <a:xfrm>
            <a:off x="804672" y="2421683"/>
            <a:ext cx="4765949" cy="3353476"/>
          </a:xfrm>
        </p:spPr>
        <p:txBody>
          <a:bodyPr anchor="t">
            <a:normAutofit lnSpcReduction="10000"/>
          </a:bodyPr>
          <a:lstStyle/>
          <a:p>
            <a:pPr marL="0" indent="0">
              <a:buNone/>
            </a:pPr>
            <a:endParaRPr lang="en-US" sz="1800" b="1" dirty="0">
              <a:solidFill>
                <a:schemeClr val="tx2"/>
              </a:solidFill>
              <a:latin typeface="Times New Roman" panose="02020603050405020304" pitchFamily="18" charset="0"/>
              <a:ea typeface="Times New Roman" panose="02020603050405020304" pitchFamily="18" charset="0"/>
              <a:cs typeface="Times New Roman" panose="02020603050405020304" pitchFamily="18" charset="0"/>
            </a:endParaRPr>
          </a:p>
          <a:p>
            <a:r>
              <a:rPr lang="en-US" sz="3200" b="1" dirty="0">
                <a:solidFill>
                  <a:schemeClr val="tx2"/>
                </a:solidFill>
                <a:effectLst/>
                <a:latin typeface="Times New Roman" panose="02020603050405020304" pitchFamily="18" charset="0"/>
                <a:ea typeface="Calibri" panose="020F0502020204030204" pitchFamily="34" charset="0"/>
              </a:rPr>
              <a:t>Physiological Needs</a:t>
            </a:r>
            <a:endParaRPr lang="en-US" sz="3200" b="1"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US" sz="3200" b="1" dirty="0">
                <a:solidFill>
                  <a:schemeClr val="tx2"/>
                </a:solidFill>
                <a:effectLst/>
                <a:latin typeface="Times New Roman" panose="02020603050405020304" pitchFamily="18" charset="0"/>
                <a:ea typeface="Calibri" panose="020F0502020204030204" pitchFamily="34" charset="0"/>
              </a:rPr>
              <a:t>Safety Needs</a:t>
            </a:r>
            <a:endParaRPr lang="en-US" sz="3200" b="1" dirty="0">
              <a:solidFill>
                <a:schemeClr val="tx2"/>
              </a:solidFill>
              <a:latin typeface="Times New Roman" panose="02020603050405020304" pitchFamily="18" charset="0"/>
              <a:ea typeface="Calibri" panose="020F0502020204030204" pitchFamily="34" charset="0"/>
              <a:cs typeface="Times New Roman" panose="02020603050405020304" pitchFamily="18" charset="0"/>
            </a:endParaRPr>
          </a:p>
          <a:p>
            <a:r>
              <a:rPr lang="en-US" sz="3200" b="1" dirty="0">
                <a:solidFill>
                  <a:schemeClr val="tx2"/>
                </a:solidFill>
                <a:effectLst/>
                <a:latin typeface="Times New Roman" panose="02020603050405020304" pitchFamily="18" charset="0"/>
                <a:ea typeface="Calibri" panose="020F0502020204030204" pitchFamily="34" charset="0"/>
              </a:rPr>
              <a:t>Social Needs</a:t>
            </a:r>
            <a:endParaRPr lang="en-US" sz="3200" b="1"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US" sz="3200" b="1" dirty="0">
                <a:solidFill>
                  <a:schemeClr val="tx2"/>
                </a:solidFill>
                <a:effectLst/>
                <a:latin typeface="Times New Roman" panose="02020603050405020304" pitchFamily="18" charset="0"/>
                <a:ea typeface="Calibri" panose="020F0502020204030204" pitchFamily="34" charset="0"/>
              </a:rPr>
              <a:t>Self-Esteem</a:t>
            </a:r>
            <a:endParaRPr lang="en-US" sz="3200" b="1" dirty="0">
              <a:solidFill>
                <a:schemeClr val="tx2"/>
              </a:solidFill>
              <a:latin typeface="Times New Roman" panose="02020603050405020304" pitchFamily="18" charset="0"/>
              <a:ea typeface="Calibri" panose="020F0502020204030204" pitchFamily="34" charset="0"/>
              <a:cs typeface="Times New Roman" panose="02020603050405020304" pitchFamily="18" charset="0"/>
            </a:endParaRPr>
          </a:p>
          <a:p>
            <a:r>
              <a:rPr lang="en-US" sz="3200" b="1" dirty="0">
                <a:solidFill>
                  <a:schemeClr val="tx2"/>
                </a:solidFill>
                <a:effectLst/>
                <a:latin typeface="Times New Roman" panose="02020603050405020304" pitchFamily="18" charset="0"/>
                <a:ea typeface="Calibri" panose="020F0502020204030204" pitchFamily="34" charset="0"/>
              </a:rPr>
              <a:t>Self-Actualizations</a:t>
            </a:r>
            <a:endParaRPr lang="en-US" sz="3200" b="1"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sz="1800" dirty="0">
              <a:solidFill>
                <a:schemeClr val="tx2"/>
              </a:solidFill>
            </a:endParaRPr>
          </a:p>
        </p:txBody>
      </p:sp>
      <p:pic>
        <p:nvPicPr>
          <p:cNvPr id="4098" name="Picture 2" descr="Marketing Theories - Maslow's Hierarchy of Needs">
            <a:extLst>
              <a:ext uri="{FF2B5EF4-FFF2-40B4-BE49-F238E27FC236}">
                <a16:creationId xmlns:a16="http://schemas.microsoft.com/office/drawing/2014/main" id="{A6DADB58-88EB-1D46-7443-B7225A1EC83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03"/>
          <a:stretch/>
        </p:blipFill>
        <p:spPr bwMode="auto">
          <a:xfrm>
            <a:off x="4748463" y="1953593"/>
            <a:ext cx="6464968" cy="48074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477629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4098"/>
                                        </p:tgtEl>
                                        <p:attrNameLst>
                                          <p:attrName>style.visibility</p:attrName>
                                        </p:attrNameLst>
                                      </p:cBhvr>
                                      <p:to>
                                        <p:strVal val="visible"/>
                                      </p:to>
                                    </p:set>
                                    <p:animEffect transition="in" filter="wheel(1)">
                                      <p:cBhvr>
                                        <p:cTn id="13" dur="2000"/>
                                        <p:tgtEl>
                                          <p:spTgt spid="4098"/>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wheel(1)">
                                      <p:cBhvr>
                                        <p:cTn id="18" dur="2000"/>
                                        <p:tgtEl>
                                          <p:spTgt spid="3">
                                            <p:txEl>
                                              <p:pRg st="1" end="1"/>
                                            </p:txEl>
                                          </p:spTgt>
                                        </p:tgtEl>
                                      </p:cBhvr>
                                    </p:animEffect>
                                  </p:childTnLst>
                                </p:cTn>
                              </p:par>
                              <p:par>
                                <p:cTn id="19" presetID="21" presetClass="entr" presetSubtype="1"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wheel(1)">
                                      <p:cBhvr>
                                        <p:cTn id="21" dur="2000"/>
                                        <p:tgtEl>
                                          <p:spTgt spid="3">
                                            <p:txEl>
                                              <p:pRg st="2" end="2"/>
                                            </p:txEl>
                                          </p:spTgt>
                                        </p:tgtEl>
                                      </p:cBhvr>
                                    </p:animEffect>
                                  </p:childTnLst>
                                </p:cTn>
                              </p:par>
                              <p:par>
                                <p:cTn id="22" presetID="21" presetClass="entr" presetSubtype="1"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wheel(1)">
                                      <p:cBhvr>
                                        <p:cTn id="24" dur="2000"/>
                                        <p:tgtEl>
                                          <p:spTgt spid="3">
                                            <p:txEl>
                                              <p:pRg st="3" end="3"/>
                                            </p:txEl>
                                          </p:spTgt>
                                        </p:tgtEl>
                                      </p:cBhvr>
                                    </p:animEffect>
                                  </p:childTnLst>
                                </p:cTn>
                              </p:par>
                              <p:par>
                                <p:cTn id="25" presetID="21" presetClass="entr" presetSubtype="1"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heel(1)">
                                      <p:cBhvr>
                                        <p:cTn id="27" dur="2000"/>
                                        <p:tgtEl>
                                          <p:spTgt spid="3">
                                            <p:txEl>
                                              <p:pRg st="4" end="4"/>
                                            </p:txEl>
                                          </p:spTgt>
                                        </p:tgtEl>
                                      </p:cBhvr>
                                    </p:animEffect>
                                  </p:childTnLst>
                                </p:cTn>
                              </p:par>
                              <p:par>
                                <p:cTn id="28" presetID="21" presetClass="entr" presetSubtype="1"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wheel(1)">
                                      <p:cBhvr>
                                        <p:cTn id="30"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A5092-C2F9-8EC0-EF4A-9CDCB1735C21}"/>
              </a:ext>
            </a:extLst>
          </p:cNvPr>
          <p:cNvSpPr>
            <a:spLocks noGrp="1"/>
          </p:cNvSpPr>
          <p:nvPr>
            <p:ph type="title"/>
          </p:nvPr>
        </p:nvSpPr>
        <p:spPr>
          <a:xfrm>
            <a:off x="838201" y="365125"/>
            <a:ext cx="3011904" cy="5041063"/>
          </a:xfrm>
        </p:spPr>
        <p:txBody>
          <a:bodyPr vert="horz" lIns="91440" tIns="45720" rIns="91440" bIns="45720" rtlCol="0" anchor="ctr">
            <a:normAutofit/>
          </a:bodyPr>
          <a:lstStyle/>
          <a:p>
            <a:pPr algn="ctr"/>
            <a:r>
              <a:rPr lang="en-US" sz="4000" b="1" kern="1200" dirty="0">
                <a:solidFill>
                  <a:schemeClr val="bg1"/>
                </a:solidFill>
                <a:effectLst/>
                <a:highlight>
                  <a:srgbClr val="00FFFF"/>
                </a:highlight>
                <a:latin typeface="Times New Roman" panose="02020603050405020304" pitchFamily="18" charset="0"/>
                <a:cs typeface="Times New Roman" panose="02020603050405020304" pitchFamily="18" charset="0"/>
              </a:rPr>
              <a:t>Team effectiveness at British Airways</a:t>
            </a:r>
            <a:br>
              <a:rPr lang="en-US" sz="4000" b="1" kern="1200" dirty="0">
                <a:solidFill>
                  <a:schemeClr val="bg1"/>
                </a:solidFill>
                <a:effectLst/>
                <a:highlight>
                  <a:srgbClr val="00FFFF"/>
                </a:highlight>
                <a:latin typeface="Times New Roman" panose="02020603050405020304" pitchFamily="18" charset="0"/>
                <a:cs typeface="Times New Roman" panose="02020603050405020304" pitchFamily="18" charset="0"/>
              </a:rPr>
            </a:br>
            <a:endParaRPr lang="en-US" sz="4000" kern="1200" dirty="0">
              <a:solidFill>
                <a:schemeClr val="bg1"/>
              </a:solidFill>
              <a:highlight>
                <a:srgbClr val="00FFFF"/>
              </a:highlight>
              <a:latin typeface="Times New Roman" panose="02020603050405020304" pitchFamily="18" charset="0"/>
              <a:cs typeface="Times New Roman" panose="02020603050405020304" pitchFamily="18" charset="0"/>
            </a:endParaRPr>
          </a:p>
        </p:txBody>
      </p:sp>
      <p:sp>
        <p:nvSpPr>
          <p:cNvPr id="18" name="Content Placeholder 2">
            <a:extLst>
              <a:ext uri="{FF2B5EF4-FFF2-40B4-BE49-F238E27FC236}">
                <a16:creationId xmlns:a16="http://schemas.microsoft.com/office/drawing/2014/main" id="{8E4E743A-DECA-88CA-34EA-D33D5E93512A}"/>
              </a:ext>
            </a:extLst>
          </p:cNvPr>
          <p:cNvSpPr>
            <a:spLocks noGrp="1"/>
          </p:cNvSpPr>
          <p:nvPr>
            <p:ph idx="1"/>
          </p:nvPr>
        </p:nvSpPr>
        <p:spPr>
          <a:xfrm>
            <a:off x="3850105" y="377323"/>
            <a:ext cx="6297072" cy="3051677"/>
          </a:xfrm>
        </p:spPr>
        <p:txBody>
          <a:bodyPr vert="horz" lIns="91440" tIns="45720" rIns="91440" bIns="45720" rtlCol="0">
            <a:normAutofit fontScale="55000" lnSpcReduction="20000"/>
          </a:bodyPr>
          <a:lstStyle/>
          <a:p>
            <a:pPr marL="0" indent="0">
              <a:buNone/>
            </a:pPr>
            <a:r>
              <a:rPr lang="en-US" sz="3800" b="1" dirty="0">
                <a:solidFill>
                  <a:schemeClr val="tx1"/>
                </a:solidFill>
                <a:effectLst/>
                <a:highlight>
                  <a:srgbClr val="00FFFF"/>
                </a:highlight>
                <a:latin typeface="Times New Roman" panose="02020603050405020304" pitchFamily="18" charset="0"/>
                <a:cs typeface="Times New Roman" panose="02020603050405020304" pitchFamily="18" charset="0"/>
              </a:rPr>
              <a:t>Diversity and inclusion</a:t>
            </a:r>
          </a:p>
          <a:p>
            <a:r>
              <a:rPr lang="en-US" sz="3800" b="1" dirty="0">
                <a:solidFill>
                  <a:schemeClr val="tx1"/>
                </a:solidFill>
                <a:effectLst/>
                <a:latin typeface="Times New Roman" panose="02020603050405020304" pitchFamily="18" charset="0"/>
                <a:cs typeface="Times New Roman" panose="02020603050405020304" pitchFamily="18" charset="0"/>
              </a:rPr>
              <a:t>provide them with the necessary guidance and practical knowledge to make informed decisions.</a:t>
            </a:r>
            <a:endParaRPr lang="en-US" sz="3800" b="1" dirty="0">
              <a:solidFill>
                <a:schemeClr val="tx1"/>
              </a:solidFill>
              <a:latin typeface="Times New Roman" panose="02020603050405020304" pitchFamily="18" charset="0"/>
              <a:cs typeface="Times New Roman" panose="02020603050405020304" pitchFamily="18" charset="0"/>
            </a:endParaRPr>
          </a:p>
          <a:p>
            <a:r>
              <a:rPr lang="en-US" sz="3800" b="1" dirty="0">
                <a:solidFill>
                  <a:schemeClr val="tx1"/>
                </a:solidFill>
                <a:effectLst/>
                <a:latin typeface="Times New Roman" panose="02020603050405020304" pitchFamily="18" charset="0"/>
                <a:cs typeface="Times New Roman" panose="02020603050405020304" pitchFamily="18" charset="0"/>
              </a:rPr>
              <a:t>British Airways helps its employees identify and address their concerns about working with disabled individuals.</a:t>
            </a:r>
          </a:p>
          <a:p>
            <a:r>
              <a:rPr lang="en-US" sz="3800" b="1" dirty="0">
                <a:solidFill>
                  <a:schemeClr val="tx1"/>
                </a:solidFill>
                <a:effectLst/>
                <a:latin typeface="Times New Roman" panose="02020603050405020304" pitchFamily="18" charset="0"/>
                <a:cs typeface="Times New Roman" panose="02020603050405020304" pitchFamily="18" charset="0"/>
              </a:rPr>
              <a:t>training provided BA with valuable insight into how to effectively implement the Paralympic values in its operations. (</a:t>
            </a:r>
            <a:r>
              <a:rPr lang="en-US" sz="3800" b="1" dirty="0" err="1">
                <a:solidFill>
                  <a:schemeClr val="tx1"/>
                </a:solidFill>
                <a:effectLst/>
                <a:latin typeface="Times New Roman" panose="02020603050405020304" pitchFamily="18" charset="0"/>
                <a:cs typeface="Times New Roman" panose="02020603050405020304" pitchFamily="18" charset="0"/>
              </a:rPr>
              <a:t>Batuk</a:t>
            </a:r>
            <a:r>
              <a:rPr lang="en-US" sz="3800" b="1" dirty="0">
                <a:solidFill>
                  <a:schemeClr val="tx1"/>
                </a:solidFill>
                <a:effectLst/>
                <a:latin typeface="Times New Roman" panose="02020603050405020304" pitchFamily="18" charset="0"/>
                <a:cs typeface="Times New Roman" panose="02020603050405020304" pitchFamily="18" charset="0"/>
              </a:rPr>
              <a:t> et. al, 2021).</a:t>
            </a:r>
          </a:p>
        </p:txBody>
      </p:sp>
      <p:sp>
        <p:nvSpPr>
          <p:cNvPr id="5" name="TextBox 4">
            <a:extLst>
              <a:ext uri="{FF2B5EF4-FFF2-40B4-BE49-F238E27FC236}">
                <a16:creationId xmlns:a16="http://schemas.microsoft.com/office/drawing/2014/main" id="{DFC7944E-B496-153E-236B-FE9E501A01E5}"/>
              </a:ext>
            </a:extLst>
          </p:cNvPr>
          <p:cNvSpPr txBox="1"/>
          <p:nvPr/>
        </p:nvSpPr>
        <p:spPr>
          <a:xfrm>
            <a:off x="3850105" y="3552752"/>
            <a:ext cx="5933087" cy="2940123"/>
          </a:xfrm>
          <a:prstGeom prst="rect">
            <a:avLst/>
          </a:prstGeom>
        </p:spPr>
        <p:txBody>
          <a:bodyPr vert="horz" lIns="91440" tIns="45720" rIns="91440" bIns="45720" rtlCol="0">
            <a:noAutofit/>
          </a:bodyPr>
          <a:lstStyle/>
          <a:p>
            <a:pPr>
              <a:lnSpc>
                <a:spcPct val="90000"/>
              </a:lnSpc>
              <a:spcAft>
                <a:spcPts val="600"/>
              </a:spcAft>
            </a:pPr>
            <a:r>
              <a:rPr lang="en-US" sz="2400" b="1" dirty="0">
                <a:effectLst/>
                <a:highlight>
                  <a:srgbClr val="00FFFF"/>
                </a:highlight>
                <a:latin typeface="Times New Roman" panose="02020603050405020304" pitchFamily="18" charset="0"/>
                <a:cs typeface="Times New Roman" panose="02020603050405020304" pitchFamily="18" charset="0"/>
              </a:rPr>
              <a:t>Colleague involvement</a:t>
            </a:r>
          </a:p>
          <a:p>
            <a:pPr marL="342900" indent="-342900">
              <a:lnSpc>
                <a:spcPct val="90000"/>
              </a:lnSpc>
              <a:spcAft>
                <a:spcPts val="600"/>
              </a:spcAft>
              <a:buClr>
                <a:schemeClr val="accent1">
                  <a:lumMod val="60000"/>
                  <a:lumOff val="40000"/>
                </a:schemeClr>
              </a:buClr>
              <a:buFont typeface="Wingdings" panose="05000000000000000000" pitchFamily="2" charset="2"/>
              <a:buChar char="Ø"/>
            </a:pPr>
            <a:r>
              <a:rPr lang="en-US" sz="2400" b="1" dirty="0">
                <a:effectLst/>
                <a:latin typeface="Times New Roman" panose="02020603050405020304" pitchFamily="18" charset="0"/>
                <a:cs typeface="Times New Roman" panose="02020603050405020304" pitchFamily="18" charset="0"/>
              </a:rPr>
              <a:t>BA has adopted an inclusive communication strategy. This includes regular updates on the company's work and activities. (Gibson, 2018). </a:t>
            </a:r>
            <a:endParaRPr lang="en-US" sz="2400" b="1" dirty="0">
              <a:latin typeface="Times New Roman" panose="02020603050405020304" pitchFamily="18" charset="0"/>
              <a:cs typeface="Times New Roman" panose="02020603050405020304" pitchFamily="18" charset="0"/>
            </a:endParaRPr>
          </a:p>
          <a:p>
            <a:pPr marL="342900" indent="-342900">
              <a:lnSpc>
                <a:spcPct val="90000"/>
              </a:lnSpc>
              <a:spcAft>
                <a:spcPts val="600"/>
              </a:spcAft>
              <a:buClr>
                <a:schemeClr val="accent1">
                  <a:lumMod val="60000"/>
                  <a:lumOff val="40000"/>
                </a:schemeClr>
              </a:buClr>
              <a:buFont typeface="Wingdings" panose="05000000000000000000" pitchFamily="2" charset="2"/>
              <a:buChar char="Ø"/>
            </a:pPr>
            <a:r>
              <a:rPr lang="en-US" sz="2400" b="1" dirty="0">
                <a:effectLst/>
                <a:latin typeface="Times New Roman" panose="02020603050405020304" pitchFamily="18" charset="0"/>
                <a:cs typeface="Times New Roman" panose="02020603050405020304" pitchFamily="18" charset="0"/>
              </a:rPr>
              <a:t>BA aims to help its managers make key statements and improve their communication skills.</a:t>
            </a:r>
          </a:p>
        </p:txBody>
      </p:sp>
    </p:spTree>
    <p:extLst>
      <p:ext uri="{BB962C8B-B14F-4D97-AF65-F5344CB8AC3E}">
        <p14:creationId xmlns:p14="http://schemas.microsoft.com/office/powerpoint/2010/main" val="282290084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
                                            <p:txEl>
                                              <p:pRg st="0" end="0"/>
                                            </p:txEl>
                                          </p:spTgt>
                                        </p:tgtEl>
                                        <p:attrNameLst>
                                          <p:attrName>style.visibility</p:attrName>
                                        </p:attrNameLst>
                                      </p:cBhvr>
                                      <p:to>
                                        <p:strVal val="visible"/>
                                      </p:to>
                                    </p:set>
                                    <p:anim calcmode="lin" valueType="num">
                                      <p:cBhvr additive="base">
                                        <p:cTn id="13"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
                                            <p:txEl>
                                              <p:pRg st="1" end="1"/>
                                            </p:txEl>
                                          </p:spTgt>
                                        </p:tgtEl>
                                        <p:attrNameLst>
                                          <p:attrName>style.visibility</p:attrName>
                                        </p:attrNameLst>
                                      </p:cBhvr>
                                      <p:to>
                                        <p:strVal val="visible"/>
                                      </p:to>
                                    </p:set>
                                    <p:anim calcmode="lin" valueType="num">
                                      <p:cBhvr additive="base">
                                        <p:cTn id="19" dur="500" fill="hold"/>
                                        <p:tgtEl>
                                          <p:spTgt spid="18">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xEl>
                                              <p:pRg st="2" end="2"/>
                                            </p:txEl>
                                          </p:spTgt>
                                        </p:tgtEl>
                                        <p:attrNameLst>
                                          <p:attrName>style.visibility</p:attrName>
                                        </p:attrNameLst>
                                      </p:cBhvr>
                                      <p:to>
                                        <p:strVal val="visible"/>
                                      </p:to>
                                    </p:set>
                                    <p:anim calcmode="lin" valueType="num">
                                      <p:cBhvr additive="base">
                                        <p:cTn id="25" dur="500" fill="hold"/>
                                        <p:tgtEl>
                                          <p:spTgt spid="18">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
                                            <p:txEl>
                                              <p:pRg st="3" end="3"/>
                                            </p:txEl>
                                          </p:spTgt>
                                        </p:tgtEl>
                                        <p:attrNameLst>
                                          <p:attrName>style.visibility</p:attrName>
                                        </p:attrNameLst>
                                      </p:cBhvr>
                                      <p:to>
                                        <p:strVal val="visible"/>
                                      </p:to>
                                    </p:set>
                                    <p:anim calcmode="lin" valueType="num">
                                      <p:cBhvr additive="base">
                                        <p:cTn id="31" dur="500" fill="hold"/>
                                        <p:tgtEl>
                                          <p:spTgt spid="18">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8" grpId="0" build="p"/>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CA3B3-5272-BF1B-9032-198E4F8D2136}"/>
              </a:ext>
            </a:extLst>
          </p:cNvPr>
          <p:cNvSpPr>
            <a:spLocks noGrp="1"/>
          </p:cNvSpPr>
          <p:nvPr>
            <p:ph type="title"/>
          </p:nvPr>
        </p:nvSpPr>
        <p:spPr>
          <a:xfrm>
            <a:off x="804672" y="385012"/>
            <a:ext cx="8034528" cy="1437512"/>
          </a:xfrm>
        </p:spPr>
        <p:txBody>
          <a:bodyPr>
            <a:normAutofit fontScale="90000"/>
          </a:bodyPr>
          <a:lstStyle/>
          <a:p>
            <a:pPr algn="ctr"/>
            <a:r>
              <a:rPr lang="en-US" sz="4400" b="1" dirty="0">
                <a:solidFill>
                  <a:schemeClr val="bg1"/>
                </a:solidFill>
                <a:effectLst/>
                <a:highlight>
                  <a:srgbClr val="00FFFF"/>
                </a:highlight>
                <a:latin typeface="Times New Roman" panose="02020603050405020304" pitchFamily="18" charset="0"/>
                <a:ea typeface="Times New Roman" panose="02020603050405020304" pitchFamily="18" charset="0"/>
                <a:cs typeface="Times New Roman" panose="02020603050405020304" pitchFamily="18" charset="0"/>
              </a:rPr>
              <a:t>Team Effectiveness Theory used by British Airways</a:t>
            </a:r>
            <a:br>
              <a:rPr lang="en-US" sz="3300" b="1"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3300" dirty="0">
              <a:solidFill>
                <a:schemeClr val="tx2"/>
              </a:solidFill>
            </a:endParaRPr>
          </a:p>
        </p:txBody>
      </p:sp>
      <p:graphicFrame>
        <p:nvGraphicFramePr>
          <p:cNvPr id="5" name="Content Placeholder 2">
            <a:extLst>
              <a:ext uri="{FF2B5EF4-FFF2-40B4-BE49-F238E27FC236}">
                <a16:creationId xmlns:a16="http://schemas.microsoft.com/office/drawing/2014/main" id="{E4138B63-3A08-8BA1-5381-2F20B754D5BB}"/>
              </a:ext>
            </a:extLst>
          </p:cNvPr>
          <p:cNvGraphicFramePr>
            <a:graphicFrameLocks noGrp="1"/>
          </p:cNvGraphicFramePr>
          <p:nvPr>
            <p:ph idx="1"/>
            <p:extLst>
              <p:ext uri="{D42A27DB-BD31-4B8C-83A1-F6EECF244321}">
                <p14:modId xmlns:p14="http://schemas.microsoft.com/office/powerpoint/2010/main" val="3831003734"/>
              </p:ext>
            </p:extLst>
          </p:nvPr>
        </p:nvGraphicFramePr>
        <p:xfrm>
          <a:off x="804671" y="2421682"/>
          <a:ext cx="5740507" cy="4436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Comparing Theory X and Theory Y | Human Resource Management">
            <a:extLst>
              <a:ext uri="{FF2B5EF4-FFF2-40B4-BE49-F238E27FC236}">
                <a16:creationId xmlns:a16="http://schemas.microsoft.com/office/drawing/2014/main" id="{CED06EC5-3E01-3AA5-A733-4DD1F63E9C5B}"/>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6569241" y="2588534"/>
            <a:ext cx="5502442" cy="2991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4465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122"/>
                                        </p:tgtEl>
                                        <p:attrNameLst>
                                          <p:attrName>style.visibility</p:attrName>
                                        </p:attrNameLst>
                                      </p:cBhvr>
                                      <p:to>
                                        <p:strVal val="visible"/>
                                      </p:to>
                                    </p:set>
                                    <p:anim calcmode="lin" valueType="num">
                                      <p:cBhvr additive="base">
                                        <p:cTn id="19" dur="500" fill="hold"/>
                                        <p:tgtEl>
                                          <p:spTgt spid="5122"/>
                                        </p:tgtEl>
                                        <p:attrNameLst>
                                          <p:attrName>ppt_x</p:attrName>
                                        </p:attrNameLst>
                                      </p:cBhvr>
                                      <p:tavLst>
                                        <p:tav tm="0">
                                          <p:val>
                                            <p:strVal val="#ppt_x"/>
                                          </p:val>
                                        </p:tav>
                                        <p:tav tm="100000">
                                          <p:val>
                                            <p:strVal val="#ppt_x"/>
                                          </p:val>
                                        </p:tav>
                                      </p:tavLst>
                                    </p:anim>
                                    <p:anim calcmode="lin" valueType="num">
                                      <p:cBhvr additive="base">
                                        <p:cTn id="20" dur="500" fill="hold"/>
                                        <p:tgtEl>
                                          <p:spTgt spid="51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A361A-01AB-4A88-0B99-F07BA3286569}"/>
              </a:ext>
            </a:extLst>
          </p:cNvPr>
          <p:cNvSpPr>
            <a:spLocks noGrp="1"/>
          </p:cNvSpPr>
          <p:nvPr>
            <p:ph type="title"/>
          </p:nvPr>
        </p:nvSpPr>
        <p:spPr>
          <a:xfrm>
            <a:off x="467321" y="1428491"/>
            <a:ext cx="3831496" cy="2881383"/>
          </a:xfrm>
        </p:spPr>
        <p:txBody>
          <a:bodyPr>
            <a:normAutofit/>
          </a:bodyPr>
          <a:lstStyle/>
          <a:p>
            <a:pPr algn="ctr"/>
            <a:r>
              <a:rPr lang="en-US" sz="4000" b="1" dirty="0">
                <a:solidFill>
                  <a:schemeClr val="bg1"/>
                </a:solidFill>
                <a:effectLst/>
                <a:highlight>
                  <a:srgbClr val="00FFFF"/>
                </a:highlight>
                <a:latin typeface="Times New Roman" panose="02020603050405020304" pitchFamily="18" charset="0"/>
                <a:ea typeface="Calibri" panose="020F0502020204030204" pitchFamily="34" charset="0"/>
              </a:rPr>
              <a:t>IP Technology to create an enhanced Team Effectiveness</a:t>
            </a:r>
            <a:endParaRPr lang="en-US" sz="4000" b="1" dirty="0">
              <a:solidFill>
                <a:schemeClr val="bg1"/>
              </a:solidFill>
              <a:highlight>
                <a:srgbClr val="00FFFF"/>
              </a:highlight>
            </a:endParaRPr>
          </a:p>
        </p:txBody>
      </p:sp>
      <p:sp>
        <p:nvSpPr>
          <p:cNvPr id="37" name="Content Placeholder 2">
            <a:extLst>
              <a:ext uri="{FF2B5EF4-FFF2-40B4-BE49-F238E27FC236}">
                <a16:creationId xmlns:a16="http://schemas.microsoft.com/office/drawing/2014/main" id="{820BFCD6-2AFF-9249-39DE-9791948D0156}"/>
              </a:ext>
            </a:extLst>
          </p:cNvPr>
          <p:cNvSpPr>
            <a:spLocks noGrp="1"/>
          </p:cNvSpPr>
          <p:nvPr>
            <p:ph idx="1"/>
          </p:nvPr>
        </p:nvSpPr>
        <p:spPr>
          <a:xfrm>
            <a:off x="4939879" y="605589"/>
            <a:ext cx="6128084" cy="5646821"/>
          </a:xfrm>
        </p:spPr>
        <p:txBody>
          <a:bodyPr anchor="ctr">
            <a:normAutofit fontScale="85000" lnSpcReduction="10000"/>
          </a:bodyPr>
          <a:lstStyle/>
          <a:p>
            <a:r>
              <a:rPr lang="en-US" sz="3100" b="1" dirty="0">
                <a:solidFill>
                  <a:schemeClr val="tx2"/>
                </a:solidFill>
                <a:effectLst/>
                <a:latin typeface="Times New Roman" panose="02020603050405020304" pitchFamily="18" charset="0"/>
                <a:ea typeface="Calibri" panose="020F0502020204030204" pitchFamily="34" charset="0"/>
              </a:rPr>
              <a:t>British Airways has a network of professional agencies that distribute its key messages to its customers and media in over 80 countries. </a:t>
            </a:r>
          </a:p>
          <a:p>
            <a:r>
              <a:rPr lang="en-US" sz="3100" b="1" dirty="0">
                <a:solidFill>
                  <a:schemeClr val="tx2"/>
                </a:solidFill>
                <a:effectLst/>
                <a:latin typeface="Times New Roman" panose="02020603050405020304" pitchFamily="18" charset="0"/>
                <a:ea typeface="Calibri" panose="020F0502020204030204" pitchFamily="34" charset="0"/>
              </a:rPr>
              <a:t>British Airways Media is the sales arm of the company's communications channels (Robbins, 2018). </a:t>
            </a:r>
            <a:endParaRPr lang="en-US" sz="3100" b="1" dirty="0">
              <a:solidFill>
                <a:schemeClr val="tx2"/>
              </a:solidFill>
              <a:latin typeface="Times New Roman" panose="02020603050405020304" pitchFamily="18" charset="0"/>
              <a:ea typeface="Calibri" panose="020F0502020204030204" pitchFamily="34" charset="0"/>
            </a:endParaRPr>
          </a:p>
          <a:p>
            <a:r>
              <a:rPr lang="en-US" sz="3100" b="1" dirty="0">
                <a:solidFill>
                  <a:schemeClr val="tx2"/>
                </a:solidFill>
                <a:effectLst/>
                <a:latin typeface="Times New Roman" panose="02020603050405020304" pitchFamily="18" charset="0"/>
                <a:ea typeface="Calibri" panose="020F0502020204030204" pitchFamily="34" charset="0"/>
              </a:rPr>
              <a:t>It offers a wide range of products and services to its customers, including television, magazines, and radio. </a:t>
            </a:r>
          </a:p>
          <a:p>
            <a:r>
              <a:rPr lang="en-US" sz="3100" b="1" dirty="0">
                <a:solidFill>
                  <a:schemeClr val="tx2"/>
                </a:solidFill>
                <a:latin typeface="Times New Roman" panose="02020603050405020304" pitchFamily="18" charset="0"/>
                <a:ea typeface="Calibri" panose="020F0502020204030204" pitchFamily="34" charset="0"/>
                <a:cs typeface="Times New Roman" panose="02020603050405020304" pitchFamily="18" charset="0"/>
              </a:rPr>
              <a:t>The company</a:t>
            </a:r>
            <a:r>
              <a:rPr lang="en-US" sz="3100" b="1"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 produces various other media outlets such as marketing material lounges and TV shows.</a:t>
            </a:r>
          </a:p>
          <a:p>
            <a:endParaRPr lang="en-US" sz="1800" dirty="0">
              <a:solidFill>
                <a:schemeClr val="tx2"/>
              </a:solidFill>
            </a:endParaRPr>
          </a:p>
        </p:txBody>
      </p:sp>
    </p:spTree>
    <p:extLst>
      <p:ext uri="{BB962C8B-B14F-4D97-AF65-F5344CB8AC3E}">
        <p14:creationId xmlns:p14="http://schemas.microsoft.com/office/powerpoint/2010/main" val="26783541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6E161-2BA2-5427-776C-F51C8FD4F655}"/>
              </a:ext>
            </a:extLst>
          </p:cNvPr>
          <p:cNvSpPr>
            <a:spLocks noGrp="1"/>
          </p:cNvSpPr>
          <p:nvPr>
            <p:ph type="title"/>
          </p:nvPr>
        </p:nvSpPr>
        <p:spPr>
          <a:xfrm>
            <a:off x="1179225" y="224589"/>
            <a:ext cx="7226838" cy="1443790"/>
          </a:xfrm>
        </p:spPr>
        <p:txBody>
          <a:bodyPr anchor="b">
            <a:normAutofit/>
          </a:bodyPr>
          <a:lstStyle/>
          <a:p>
            <a:r>
              <a:rPr lang="en-US" sz="4000" b="1" kern="0" dirty="0">
                <a:solidFill>
                  <a:schemeClr val="bg1"/>
                </a:solidFill>
                <a:effectLst/>
                <a:highlight>
                  <a:srgbClr val="00FFFF"/>
                </a:highlight>
                <a:latin typeface="Times New Roman" panose="02020603050405020304" pitchFamily="18" charset="0"/>
                <a:ea typeface="Times New Roman" panose="02020603050405020304" pitchFamily="18" charset="0"/>
                <a:cs typeface="Times New Roman" panose="02020603050405020304" pitchFamily="18" charset="0"/>
              </a:rPr>
              <a:t>Recommendations:</a:t>
            </a:r>
            <a:br>
              <a:rPr lang="en-US" sz="4000" b="1" kern="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4000" dirty="0">
              <a:solidFill>
                <a:schemeClr val="tx2"/>
              </a:solidFill>
            </a:endParaRPr>
          </a:p>
        </p:txBody>
      </p:sp>
      <p:sp>
        <p:nvSpPr>
          <p:cNvPr id="3" name="Content Placeholder 2">
            <a:extLst>
              <a:ext uri="{FF2B5EF4-FFF2-40B4-BE49-F238E27FC236}">
                <a16:creationId xmlns:a16="http://schemas.microsoft.com/office/drawing/2014/main" id="{B99523B2-63DC-0D0C-793F-D2706FB3A88E}"/>
              </a:ext>
            </a:extLst>
          </p:cNvPr>
          <p:cNvSpPr>
            <a:spLocks noGrp="1"/>
          </p:cNvSpPr>
          <p:nvPr>
            <p:ph idx="1"/>
          </p:nvPr>
        </p:nvSpPr>
        <p:spPr>
          <a:xfrm>
            <a:off x="577517" y="1315453"/>
            <a:ext cx="8912712" cy="5317958"/>
          </a:xfrm>
        </p:spPr>
        <p:txBody>
          <a:bodyPr anchor="ctr">
            <a:normAutofit/>
          </a:bodyPr>
          <a:lstStyle/>
          <a:p>
            <a:pPr>
              <a:spcBef>
                <a:spcPts val="0"/>
              </a:spcBef>
              <a:spcAft>
                <a:spcPts val="0"/>
              </a:spcAft>
            </a:pPr>
            <a:r>
              <a:rPr lang="en-GB" sz="2400" b="1" dirty="0">
                <a:solidFill>
                  <a:srgbClr val="0E101A"/>
                </a:solidFill>
                <a:effectLst/>
                <a:latin typeface="Times New Roman" panose="02020603050405020304" pitchFamily="18" charset="0"/>
                <a:cs typeface="Times New Roman" panose="02020603050405020304" pitchFamily="18" charset="0"/>
              </a:rPr>
              <a:t>The decentralisation of various management variations could help create an environment of self-awareness within the organisation. </a:t>
            </a:r>
          </a:p>
          <a:p>
            <a:pPr>
              <a:spcBef>
                <a:spcPts val="0"/>
              </a:spcBef>
              <a:spcAft>
                <a:spcPts val="0"/>
              </a:spcAft>
            </a:pPr>
            <a:r>
              <a:rPr lang="en-GB" sz="2400" b="1" dirty="0">
                <a:solidFill>
                  <a:srgbClr val="0E101A"/>
                </a:solidFill>
                <a:effectLst/>
                <a:latin typeface="Times New Roman" panose="02020603050405020304" pitchFamily="18" charset="0"/>
                <a:cs typeface="Times New Roman" panose="02020603050405020304" pitchFamily="18" charset="0"/>
              </a:rPr>
              <a:t>Reducing the number of unprofitable sections of the market and taking steps to maintain and improve its effectiveness are some steps that can be taken to improve its efficiency.</a:t>
            </a:r>
          </a:p>
          <a:p>
            <a:pPr>
              <a:spcBef>
                <a:spcPts val="0"/>
              </a:spcBef>
              <a:spcAft>
                <a:spcPts val="0"/>
              </a:spcAft>
            </a:pPr>
            <a:r>
              <a:rPr lang="en-GB" sz="2400" b="1" dirty="0">
                <a:solidFill>
                  <a:srgbClr val="0E101A"/>
                </a:solidFill>
                <a:effectLst/>
                <a:latin typeface="Times New Roman" panose="02020603050405020304" pitchFamily="18" charset="0"/>
                <a:cs typeface="Times New Roman" panose="02020603050405020304" pitchFamily="18" charset="0"/>
              </a:rPr>
              <a:t>The company should implement a strategy involving employees from all levels of the workplace to create an inclusive and effective work environment and attitude.</a:t>
            </a:r>
          </a:p>
          <a:p>
            <a:pPr>
              <a:spcBef>
                <a:spcPts val="0"/>
              </a:spcBef>
              <a:spcAft>
                <a:spcPts val="0"/>
              </a:spcAft>
            </a:pPr>
            <a:r>
              <a:rPr lang="en-GB" sz="2400" b="1" dirty="0">
                <a:solidFill>
                  <a:srgbClr val="0E101A"/>
                </a:solidFill>
                <a:effectLst/>
                <a:latin typeface="Times New Roman" panose="02020603050405020304" pitchFamily="18" charset="0"/>
                <a:cs typeface="Times New Roman" panose="02020603050405020304" pitchFamily="18" charset="0"/>
              </a:rPr>
              <a:t>Establishing more loyalty programmes for customers and enhanced, flexible services that suit all financial needs is a vital strategy to be adopted as soon as possible. </a:t>
            </a:r>
          </a:p>
          <a:p>
            <a:endParaRPr lang="en-US" sz="1800" dirty="0">
              <a:solidFill>
                <a:schemeClr val="tx2"/>
              </a:solidFill>
            </a:endParaRPr>
          </a:p>
        </p:txBody>
      </p:sp>
    </p:spTree>
    <p:extLst>
      <p:ext uri="{BB962C8B-B14F-4D97-AF65-F5344CB8AC3E}">
        <p14:creationId xmlns:p14="http://schemas.microsoft.com/office/powerpoint/2010/main" val="80583552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7B860-B1D5-DB09-5E2A-94031CECD14C}"/>
              </a:ext>
            </a:extLst>
          </p:cNvPr>
          <p:cNvSpPr>
            <a:spLocks noGrp="1"/>
          </p:cNvSpPr>
          <p:nvPr>
            <p:ph type="title"/>
          </p:nvPr>
        </p:nvSpPr>
        <p:spPr>
          <a:xfrm>
            <a:off x="385011" y="2454317"/>
            <a:ext cx="3272589" cy="1090988"/>
          </a:xfrm>
        </p:spPr>
        <p:txBody>
          <a:bodyPr>
            <a:normAutofit/>
          </a:bodyPr>
          <a:lstStyle/>
          <a:p>
            <a:r>
              <a:rPr lang="en-US" sz="4400" b="1" dirty="0">
                <a:solidFill>
                  <a:schemeClr val="bg1"/>
                </a:solidFill>
                <a:highlight>
                  <a:srgbClr val="00FFFF"/>
                </a:highlight>
                <a:latin typeface="Times New Roman" panose="02020603050405020304" pitchFamily="18" charset="0"/>
                <a:cs typeface="Times New Roman" panose="02020603050405020304" pitchFamily="18" charset="0"/>
              </a:rPr>
              <a:t>Conclusion</a:t>
            </a:r>
            <a:r>
              <a:rPr lang="en-US" sz="3600" b="1" dirty="0">
                <a:solidFill>
                  <a:schemeClr val="tx2"/>
                </a:solidFill>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69CFFE44-3303-0DD2-69F9-CD17D95C45BE}"/>
              </a:ext>
            </a:extLst>
          </p:cNvPr>
          <p:cNvSpPr>
            <a:spLocks noGrp="1"/>
          </p:cNvSpPr>
          <p:nvPr>
            <p:ph idx="1"/>
          </p:nvPr>
        </p:nvSpPr>
        <p:spPr>
          <a:xfrm>
            <a:off x="3256547" y="804672"/>
            <a:ext cx="7684169" cy="5612170"/>
          </a:xfrm>
        </p:spPr>
        <p:txBody>
          <a:bodyPr anchor="ctr">
            <a:noAutofit/>
          </a:bodyPr>
          <a:lstStyle/>
          <a:p>
            <a:pPr>
              <a:buFont typeface="Wingdings" panose="05000000000000000000" pitchFamily="2" charset="2"/>
              <a:buChar char="Ø"/>
            </a:pPr>
            <a:r>
              <a:rPr lang="en-GB" sz="2400" b="1" dirty="0">
                <a:solidFill>
                  <a:schemeClr val="tx2"/>
                </a:solidFill>
                <a:latin typeface="Times New Roman" panose="02020603050405020304" pitchFamily="18" charset="0"/>
                <a:cs typeface="Times New Roman" panose="02020603050405020304" pitchFamily="18" charset="0"/>
              </a:rPr>
              <a:t>The People in the Division are responsible for ensuring that the individuals in British Airways are they'll-equipped to handle the various tasks and responsibilities of their role (</a:t>
            </a:r>
            <a:r>
              <a:rPr lang="en-GB" sz="2400" b="1" dirty="0" err="1">
                <a:solidFill>
                  <a:schemeClr val="tx2"/>
                </a:solidFill>
                <a:latin typeface="Times New Roman" panose="02020603050405020304" pitchFamily="18" charset="0"/>
                <a:cs typeface="Times New Roman" panose="02020603050405020304" pitchFamily="18" charset="0"/>
              </a:rPr>
              <a:t>Batuk</a:t>
            </a:r>
            <a:r>
              <a:rPr lang="en-GB" sz="2400" b="1" dirty="0">
                <a:solidFill>
                  <a:schemeClr val="tx2"/>
                </a:solidFill>
                <a:latin typeface="Times New Roman" panose="02020603050405020304" pitchFamily="18" charset="0"/>
                <a:cs typeface="Times New Roman" panose="02020603050405020304" pitchFamily="18" charset="0"/>
              </a:rPr>
              <a:t> et al., 2021). </a:t>
            </a:r>
          </a:p>
          <a:p>
            <a:pPr>
              <a:buFont typeface="Wingdings" panose="05000000000000000000" pitchFamily="2" charset="2"/>
              <a:buChar char="Ø"/>
            </a:pPr>
            <a:r>
              <a:rPr lang="en-GB" sz="2400" b="1" dirty="0">
                <a:solidFill>
                  <a:schemeClr val="tx2"/>
                </a:solidFill>
                <a:latin typeface="Times New Roman" panose="02020603050405020304" pitchFamily="18" charset="0"/>
                <a:cs typeface="Times New Roman" panose="02020603050405020304" pitchFamily="18" charset="0"/>
              </a:rPr>
              <a:t>To address the various issues affecting the company's customer and employee relationships, British Airways has launched a new strategy focusing on putting people first (Patel, 2020).</a:t>
            </a:r>
          </a:p>
          <a:p>
            <a:pPr>
              <a:buFont typeface="Wingdings" panose="05000000000000000000" pitchFamily="2" charset="2"/>
              <a:buChar char="Ø"/>
            </a:pPr>
            <a:r>
              <a:rPr lang="en-GB" sz="2400" b="1" dirty="0">
                <a:solidFill>
                  <a:schemeClr val="tx2"/>
                </a:solidFill>
                <a:latin typeface="Times New Roman" panose="02020603050405020304" pitchFamily="18" charset="0"/>
                <a:cs typeface="Times New Roman" panose="02020603050405020304" pitchFamily="18" charset="0"/>
              </a:rPr>
              <a:t> This new approach aims to improve the company's performance and create a better employee environment.</a:t>
            </a:r>
            <a:endParaRPr lang="en-US" sz="2400" b="1"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577077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3752F-EC8C-2622-5E98-50A4922B1765}"/>
              </a:ext>
            </a:extLst>
          </p:cNvPr>
          <p:cNvSpPr>
            <a:spLocks noGrp="1"/>
          </p:cNvSpPr>
          <p:nvPr>
            <p:ph type="title"/>
          </p:nvPr>
        </p:nvSpPr>
        <p:spPr>
          <a:xfrm>
            <a:off x="417095" y="320843"/>
            <a:ext cx="4973051" cy="786062"/>
          </a:xfrm>
        </p:spPr>
        <p:txBody>
          <a:bodyPr>
            <a:normAutofit/>
          </a:bodyPr>
          <a:lstStyle/>
          <a:p>
            <a:r>
              <a:rPr lang="en-US" sz="4000" b="1" dirty="0">
                <a:solidFill>
                  <a:schemeClr val="bg1"/>
                </a:solidFill>
                <a:highlight>
                  <a:srgbClr val="00FFFF"/>
                </a:highlight>
                <a:latin typeface="Times New Roman" panose="02020603050405020304" pitchFamily="18" charset="0"/>
                <a:cs typeface="Times New Roman" panose="02020603050405020304" pitchFamily="18" charset="0"/>
              </a:rPr>
              <a:t>References:</a:t>
            </a:r>
            <a:r>
              <a:rPr lang="en-US" sz="4000" b="1" dirty="0">
                <a:solidFill>
                  <a:schemeClr val="bg1"/>
                </a:solidFill>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71DF9591-C11E-4007-C715-255D47D32C54}"/>
              </a:ext>
            </a:extLst>
          </p:cNvPr>
          <p:cNvSpPr>
            <a:spLocks noGrp="1"/>
          </p:cNvSpPr>
          <p:nvPr>
            <p:ph idx="1"/>
          </p:nvPr>
        </p:nvSpPr>
        <p:spPr>
          <a:xfrm>
            <a:off x="240633" y="1106904"/>
            <a:ext cx="10924672" cy="5751095"/>
          </a:xfrm>
          <a:noFill/>
          <a:ln>
            <a:noFill/>
          </a:ln>
        </p:spPr>
        <p:txBody>
          <a:bodyPr anchor="ctr">
            <a:normAutofit fontScale="85000" lnSpcReduction="20000"/>
          </a:bodyPr>
          <a:lstStyle/>
          <a:p>
            <a:pPr>
              <a:spcBef>
                <a:spcPts val="0"/>
              </a:spcBef>
              <a:spcAft>
                <a:spcPts val="0"/>
              </a:spcAft>
            </a:pPr>
            <a:r>
              <a:rPr lang="en-GB" sz="2600" dirty="0">
                <a:solidFill>
                  <a:srgbClr val="0E101A"/>
                </a:solidFill>
                <a:latin typeface="Times New Roman" panose="02020603050405020304" pitchFamily="18" charset="0"/>
                <a:cs typeface="Times New Roman" panose="02020603050405020304" pitchFamily="18" charset="0"/>
              </a:rPr>
              <a:t>1</a:t>
            </a:r>
            <a:r>
              <a:rPr lang="en-GB" sz="2600" dirty="0">
                <a:solidFill>
                  <a:srgbClr val="0E101A"/>
                </a:solidFill>
                <a:effectLst/>
                <a:latin typeface="Times New Roman" panose="02020603050405020304" pitchFamily="18" charset="0"/>
                <a:cs typeface="Times New Roman" panose="02020603050405020304" pitchFamily="18" charset="0"/>
              </a:rPr>
              <a:t>. Mullins, L.J. (2019) </a:t>
            </a:r>
            <a:r>
              <a:rPr lang="en-GB" sz="2600" i="1" dirty="0">
                <a:solidFill>
                  <a:srgbClr val="0E101A"/>
                </a:solidFill>
                <a:effectLst/>
                <a:latin typeface="Times New Roman" panose="02020603050405020304" pitchFamily="18" charset="0"/>
                <a:cs typeface="Times New Roman" panose="02020603050405020304" pitchFamily="18" charset="0"/>
              </a:rPr>
              <a:t>Organisational behaviour in the workplace</a:t>
            </a:r>
            <a:r>
              <a:rPr lang="en-GB" sz="2600" dirty="0">
                <a:solidFill>
                  <a:srgbClr val="0E101A"/>
                </a:solidFill>
                <a:effectLst/>
                <a:latin typeface="Times New Roman" panose="02020603050405020304" pitchFamily="18" charset="0"/>
                <a:cs typeface="Times New Roman" panose="02020603050405020304" pitchFamily="18" charset="0"/>
              </a:rPr>
              <a:t>. Twelfth edition. Jacqueline E. McLean (ed.). Harlow, United Kingdom, Pearson Education Limited.</a:t>
            </a:r>
          </a:p>
          <a:p>
            <a:pPr>
              <a:spcBef>
                <a:spcPts val="0"/>
              </a:spcBef>
              <a:spcAft>
                <a:spcPts val="0"/>
              </a:spcAft>
            </a:pPr>
            <a:r>
              <a:rPr lang="en-GB" sz="2600" dirty="0">
                <a:solidFill>
                  <a:srgbClr val="0E101A"/>
                </a:solidFill>
                <a:effectLst/>
                <a:latin typeface="Times New Roman" panose="02020603050405020304" pitchFamily="18" charset="0"/>
                <a:cs typeface="Times New Roman" panose="02020603050405020304" pitchFamily="18" charset="0"/>
              </a:rPr>
              <a:t> 2. Nelson, D &amp; Quick, J (2018), Understanding Organisational </a:t>
            </a:r>
            <a:r>
              <a:rPr lang="en-GB" sz="2600" i="1" dirty="0">
                <a:solidFill>
                  <a:srgbClr val="0E101A"/>
                </a:solidFill>
                <a:effectLst/>
                <a:latin typeface="Times New Roman" panose="02020603050405020304" pitchFamily="18" charset="0"/>
                <a:cs typeface="Times New Roman" panose="02020603050405020304" pitchFamily="18" charset="0"/>
              </a:rPr>
              <a:t>Behaviour</a:t>
            </a:r>
            <a:r>
              <a:rPr lang="en-GB" sz="2600" dirty="0">
                <a:solidFill>
                  <a:srgbClr val="0E101A"/>
                </a:solidFill>
                <a:effectLst/>
                <a:latin typeface="Times New Roman" panose="02020603050405020304" pitchFamily="18" charset="0"/>
                <a:cs typeface="Times New Roman" panose="02020603050405020304" pitchFamily="18" charset="0"/>
              </a:rPr>
              <a:t>, Thomson/South-</a:t>
            </a:r>
            <a:r>
              <a:rPr lang="en-GB" sz="2600" dirty="0" err="1">
                <a:solidFill>
                  <a:srgbClr val="0E101A"/>
                </a:solidFill>
                <a:effectLst/>
                <a:latin typeface="Times New Roman" panose="02020603050405020304" pitchFamily="18" charset="0"/>
                <a:cs typeface="Times New Roman" panose="02020603050405020304" pitchFamily="18" charset="0"/>
              </a:rPr>
              <a:t>Theystern</a:t>
            </a:r>
            <a:r>
              <a:rPr lang="en-GB" sz="2600" dirty="0">
                <a:solidFill>
                  <a:srgbClr val="0E101A"/>
                </a:solidFill>
                <a:effectLst/>
                <a:latin typeface="Times New Roman" panose="02020603050405020304" pitchFamily="18" charset="0"/>
                <a:cs typeface="Times New Roman" panose="02020603050405020304" pitchFamily="18" charset="0"/>
              </a:rPr>
              <a:t>, Mason.</a:t>
            </a:r>
          </a:p>
          <a:p>
            <a:pPr>
              <a:spcBef>
                <a:spcPts val="0"/>
              </a:spcBef>
              <a:spcAft>
                <a:spcPts val="0"/>
              </a:spcAft>
            </a:pPr>
            <a:r>
              <a:rPr lang="en-GB" sz="2600" dirty="0">
                <a:solidFill>
                  <a:srgbClr val="0E101A"/>
                </a:solidFill>
                <a:effectLst/>
                <a:latin typeface="Times New Roman" panose="02020603050405020304" pitchFamily="18" charset="0"/>
                <a:cs typeface="Times New Roman" panose="02020603050405020304" pitchFamily="18" charset="0"/>
              </a:rPr>
              <a:t>3. Buchanan, D.A. (2016) </a:t>
            </a:r>
            <a:r>
              <a:rPr lang="en-GB" sz="2600" i="1" dirty="0">
                <a:solidFill>
                  <a:srgbClr val="0E101A"/>
                </a:solidFill>
                <a:effectLst/>
                <a:latin typeface="Times New Roman" panose="02020603050405020304" pitchFamily="18" charset="0"/>
                <a:cs typeface="Times New Roman" panose="02020603050405020304" pitchFamily="18" charset="0"/>
              </a:rPr>
              <a:t>Organisational behaviour</a:t>
            </a:r>
            <a:r>
              <a:rPr lang="en-GB" sz="2600" dirty="0">
                <a:solidFill>
                  <a:srgbClr val="0E101A"/>
                </a:solidFill>
                <a:effectLst/>
                <a:latin typeface="Times New Roman" panose="02020603050405020304" pitchFamily="18" charset="0"/>
                <a:cs typeface="Times New Roman" panose="02020603050405020304" pitchFamily="18" charset="0"/>
              </a:rPr>
              <a:t>. Ninth edition. Andrzej Huczynski (ed.). Harlow, England; New York, New York; Harlow, England; New York, New York, Pearson.</a:t>
            </a:r>
          </a:p>
          <a:p>
            <a:pPr>
              <a:spcBef>
                <a:spcPts val="0"/>
              </a:spcBef>
              <a:spcAft>
                <a:spcPts val="0"/>
              </a:spcAft>
            </a:pPr>
            <a:r>
              <a:rPr lang="en-GB" sz="2600" dirty="0">
                <a:solidFill>
                  <a:srgbClr val="0E101A"/>
                </a:solidFill>
                <a:effectLst/>
                <a:latin typeface="Times New Roman" panose="02020603050405020304" pitchFamily="18" charset="0"/>
                <a:cs typeface="Times New Roman" panose="02020603050405020304" pitchFamily="18" charset="0"/>
              </a:rPr>
              <a:t>4. Robbins, S (2018), Organisational </a:t>
            </a:r>
            <a:r>
              <a:rPr lang="en-GB" sz="2600" dirty="0" err="1">
                <a:solidFill>
                  <a:srgbClr val="0E101A"/>
                </a:solidFill>
                <a:effectLst/>
                <a:latin typeface="Times New Roman" panose="02020603050405020304" pitchFamily="18" charset="0"/>
                <a:cs typeface="Times New Roman" panose="02020603050405020304" pitchFamily="18" charset="0"/>
              </a:rPr>
              <a:t>Behavior</a:t>
            </a:r>
            <a:r>
              <a:rPr lang="en-GB" sz="2600" dirty="0">
                <a:solidFill>
                  <a:srgbClr val="0E101A"/>
                </a:solidFill>
                <a:effectLst/>
                <a:latin typeface="Times New Roman" panose="02020603050405020304" pitchFamily="18" charset="0"/>
                <a:cs typeface="Times New Roman" panose="02020603050405020304" pitchFamily="18" charset="0"/>
              </a:rPr>
              <a:t>, Pearson Education, Upper Saddle River.</a:t>
            </a:r>
          </a:p>
          <a:p>
            <a:pPr>
              <a:spcBef>
                <a:spcPts val="0"/>
              </a:spcBef>
              <a:spcAft>
                <a:spcPts val="0"/>
              </a:spcAft>
            </a:pPr>
            <a:r>
              <a:rPr lang="en-GB" sz="2600" dirty="0">
                <a:solidFill>
                  <a:srgbClr val="0E101A"/>
                </a:solidFill>
                <a:effectLst/>
                <a:latin typeface="Times New Roman" panose="02020603050405020304" pitchFamily="18" charset="0"/>
                <a:cs typeface="Times New Roman" panose="02020603050405020304" pitchFamily="18" charset="0"/>
              </a:rPr>
              <a:t>5. Armstrong, M. (2012) </a:t>
            </a:r>
            <a:r>
              <a:rPr lang="en-GB" sz="2600" i="1" dirty="0">
                <a:solidFill>
                  <a:srgbClr val="0E101A"/>
                </a:solidFill>
                <a:effectLst/>
                <a:latin typeface="Times New Roman" panose="02020603050405020304" pitchFamily="18" charset="0"/>
                <a:cs typeface="Times New Roman" panose="02020603050405020304" pitchFamily="18" charset="0"/>
              </a:rPr>
              <a:t>Armstrong's handbook of human resource management practice</a:t>
            </a:r>
            <a:r>
              <a:rPr lang="en-GB" sz="2600" dirty="0">
                <a:solidFill>
                  <a:srgbClr val="0E101A"/>
                </a:solidFill>
                <a:effectLst/>
                <a:latin typeface="Times New Roman" panose="02020603050405020304" pitchFamily="18" charset="0"/>
                <a:cs typeface="Times New Roman" panose="02020603050405020304" pitchFamily="18" charset="0"/>
              </a:rPr>
              <a:t>. 12th ed. Michael Armstrong (ed.). London; Philadelphia, Kogan Page. </a:t>
            </a:r>
          </a:p>
          <a:p>
            <a:pPr>
              <a:spcBef>
                <a:spcPts val="0"/>
              </a:spcBef>
              <a:spcAft>
                <a:spcPts val="0"/>
              </a:spcAft>
            </a:pPr>
            <a:r>
              <a:rPr lang="en-GB" sz="2600" dirty="0">
                <a:solidFill>
                  <a:srgbClr val="0E101A"/>
                </a:solidFill>
                <a:effectLst/>
                <a:latin typeface="Times New Roman" panose="02020603050405020304" pitchFamily="18" charset="0"/>
                <a:cs typeface="Times New Roman" panose="02020603050405020304" pitchFamily="18" charset="0"/>
              </a:rPr>
              <a:t>6.Angouri, Jo. (2021). Aspects of the modern workplace</a:t>
            </a:r>
          </a:p>
          <a:p>
            <a:pPr>
              <a:spcBef>
                <a:spcPts val="0"/>
              </a:spcBef>
              <a:spcAft>
                <a:spcPts val="0"/>
              </a:spcAft>
            </a:pPr>
            <a:r>
              <a:rPr lang="en-GB" sz="2600" dirty="0">
                <a:solidFill>
                  <a:srgbClr val="0E101A"/>
                </a:solidFill>
                <a:effectLst/>
                <a:latin typeface="Times New Roman" panose="02020603050405020304" pitchFamily="18" charset="0"/>
                <a:cs typeface="Times New Roman" panose="02020603050405020304" pitchFamily="18" charset="0"/>
              </a:rPr>
              <a:t>Lang GmbH, </a:t>
            </a:r>
            <a:r>
              <a:rPr lang="en-GB" sz="2600" dirty="0" err="1">
                <a:solidFill>
                  <a:srgbClr val="0E101A"/>
                </a:solidFill>
                <a:effectLst/>
                <a:latin typeface="Times New Roman" panose="02020603050405020304" pitchFamily="18" charset="0"/>
                <a:cs typeface="Times New Roman" panose="02020603050405020304" pitchFamily="18" charset="0"/>
              </a:rPr>
              <a:t>Internationaler</a:t>
            </a:r>
            <a:r>
              <a:rPr lang="en-GB" sz="2600" dirty="0">
                <a:solidFill>
                  <a:srgbClr val="0E101A"/>
                </a:solidFill>
                <a:effectLst/>
                <a:latin typeface="Times New Roman" panose="02020603050405020304" pitchFamily="18" charset="0"/>
                <a:cs typeface="Times New Roman" panose="02020603050405020304" pitchFamily="18" charset="0"/>
              </a:rPr>
              <a:t> Verlag der </a:t>
            </a:r>
            <a:r>
              <a:rPr lang="en-GB" sz="2600" dirty="0" err="1">
                <a:solidFill>
                  <a:srgbClr val="0E101A"/>
                </a:solidFill>
                <a:effectLst/>
                <a:latin typeface="Times New Roman" panose="02020603050405020304" pitchFamily="18" charset="0"/>
                <a:cs typeface="Times New Roman" panose="02020603050405020304" pitchFamily="18" charset="0"/>
              </a:rPr>
              <a:t>Wissenschaften</a:t>
            </a:r>
            <a:r>
              <a:rPr lang="en-GB" sz="2600" dirty="0">
                <a:solidFill>
                  <a:srgbClr val="0E101A"/>
                </a:solidFill>
                <a:effectLst/>
                <a:latin typeface="Times New Roman" panose="02020603050405020304" pitchFamily="18" charset="0"/>
                <a:cs typeface="Times New Roman" panose="02020603050405020304" pitchFamily="18" charset="0"/>
              </a:rPr>
              <a:t>.</a:t>
            </a:r>
          </a:p>
          <a:p>
            <a:pPr>
              <a:spcBef>
                <a:spcPts val="0"/>
              </a:spcBef>
              <a:spcAft>
                <a:spcPts val="0"/>
              </a:spcAft>
            </a:pPr>
            <a:r>
              <a:rPr lang="en-GB" sz="2600" dirty="0">
                <a:solidFill>
                  <a:srgbClr val="0E101A"/>
                </a:solidFill>
                <a:effectLst/>
                <a:latin typeface="Times New Roman" panose="02020603050405020304" pitchFamily="18" charset="0"/>
                <a:cs typeface="Times New Roman" panose="02020603050405020304" pitchFamily="18" charset="0"/>
              </a:rPr>
              <a:t>7. Brown, W. (2021). The evolution of the modern workplace. Cambridge: Cambridge University</a:t>
            </a:r>
          </a:p>
          <a:p>
            <a:pPr>
              <a:spcBef>
                <a:spcPts val="0"/>
              </a:spcBef>
              <a:spcAft>
                <a:spcPts val="0"/>
              </a:spcAft>
            </a:pPr>
            <a:r>
              <a:rPr lang="en-GB" sz="2600" dirty="0">
                <a:solidFill>
                  <a:srgbClr val="0E101A"/>
                </a:solidFill>
                <a:effectLst/>
                <a:latin typeface="Times New Roman" panose="02020603050405020304" pitchFamily="18" charset="0"/>
                <a:cs typeface="Times New Roman" panose="02020603050405020304" pitchFamily="18" charset="0"/>
              </a:rPr>
              <a:t>Press.</a:t>
            </a:r>
          </a:p>
          <a:p>
            <a:pPr>
              <a:spcBef>
                <a:spcPts val="0"/>
              </a:spcBef>
              <a:spcAft>
                <a:spcPts val="0"/>
              </a:spcAft>
            </a:pPr>
            <a:r>
              <a:rPr lang="en-GB" sz="2600" dirty="0">
                <a:solidFill>
                  <a:srgbClr val="0E101A"/>
                </a:solidFill>
                <a:latin typeface="Times New Roman" panose="02020603050405020304" pitchFamily="18" charset="0"/>
                <a:cs typeface="Times New Roman" panose="02020603050405020304" pitchFamily="18" charset="0"/>
              </a:rPr>
              <a:t>8</a:t>
            </a:r>
            <a:r>
              <a:rPr lang="en-GB" sz="2600" dirty="0">
                <a:solidFill>
                  <a:srgbClr val="0E101A"/>
                </a:solidFill>
                <a:effectLst/>
                <a:latin typeface="Times New Roman" panose="02020603050405020304" pitchFamily="18" charset="0"/>
                <a:cs typeface="Times New Roman" panose="02020603050405020304" pitchFamily="18" charset="0"/>
              </a:rPr>
              <a:t>. Hobson, J. (2021) The evolution of modern capitalism.</a:t>
            </a:r>
          </a:p>
          <a:p>
            <a:pPr>
              <a:spcBef>
                <a:spcPts val="0"/>
              </a:spcBef>
              <a:spcAft>
                <a:spcPts val="0"/>
              </a:spcAft>
            </a:pPr>
            <a:r>
              <a:rPr lang="en-GB" sz="2600" dirty="0">
                <a:solidFill>
                  <a:srgbClr val="0E101A"/>
                </a:solidFill>
                <a:effectLst/>
                <a:latin typeface="Times New Roman" panose="02020603050405020304" pitchFamily="18" charset="0"/>
                <a:cs typeface="Times New Roman" panose="02020603050405020304" pitchFamily="18" charset="0"/>
              </a:rPr>
              <a:t>SPRINGER. (2022). FLEXIBLE WORKPLACE. [</a:t>
            </a:r>
            <a:r>
              <a:rPr lang="en-GB" sz="2600" dirty="0" err="1">
                <a:solidFill>
                  <a:srgbClr val="0E101A"/>
                </a:solidFill>
                <a:effectLst/>
                <a:latin typeface="Times New Roman" panose="02020603050405020304" pitchFamily="18" charset="0"/>
                <a:cs typeface="Times New Roman" panose="02020603050405020304" pitchFamily="18" charset="0"/>
              </a:rPr>
              <a:t>S.l.</a:t>
            </a:r>
            <a:r>
              <a:rPr lang="en-GB" sz="2600" dirty="0">
                <a:solidFill>
                  <a:srgbClr val="0E101A"/>
                </a:solidFill>
                <a:effectLst/>
                <a:latin typeface="Times New Roman" panose="02020603050405020304" pitchFamily="18" charset="0"/>
                <a:cs typeface="Times New Roman" panose="02020603050405020304" pitchFamily="18" charset="0"/>
              </a:rPr>
              <a:t>].</a:t>
            </a:r>
          </a:p>
          <a:p>
            <a:pPr>
              <a:spcBef>
                <a:spcPts val="0"/>
              </a:spcBef>
              <a:spcAft>
                <a:spcPts val="0"/>
              </a:spcAft>
            </a:pPr>
            <a:r>
              <a:rPr lang="en-GB" sz="2600" dirty="0">
                <a:solidFill>
                  <a:srgbClr val="0E101A"/>
                </a:solidFill>
                <a:latin typeface="Times New Roman" panose="02020603050405020304" pitchFamily="18" charset="0"/>
                <a:cs typeface="Times New Roman" panose="02020603050405020304" pitchFamily="18" charset="0"/>
              </a:rPr>
              <a:t>9</a:t>
            </a:r>
            <a:r>
              <a:rPr lang="en-GB" sz="2600" dirty="0">
                <a:solidFill>
                  <a:srgbClr val="0E101A"/>
                </a:solidFill>
                <a:effectLst/>
                <a:latin typeface="Times New Roman" panose="02020603050405020304" pitchFamily="18" charset="0"/>
                <a:cs typeface="Times New Roman" panose="02020603050405020304" pitchFamily="18" charset="0"/>
              </a:rPr>
              <a:t>. Gibson, V. (2018). Flexible working needs flexible space. Journal Of Property Investment and Amp; Finance, 21(1), 12-22. </a:t>
            </a:r>
          </a:p>
          <a:p>
            <a:pPr marL="0" marR="0" indent="0">
              <a:spcBef>
                <a:spcPts val="0"/>
              </a:spcBef>
              <a:spcAft>
                <a:spcPts val="800"/>
              </a:spcAft>
              <a:buNone/>
            </a:pPr>
            <a:endParaRPr lang="en-US" sz="26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US" sz="1000"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212309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7052</TotalTime>
  <Words>1531</Words>
  <Application>Microsoft Office PowerPoint</Application>
  <PresentationFormat>Widescreen</PresentationFormat>
  <Paragraphs>121</Paragraphs>
  <Slides>19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Amasis MT Pro Black</vt:lpstr>
      <vt:lpstr>Arial</vt:lpstr>
      <vt:lpstr>Calibri</vt:lpstr>
      <vt:lpstr>Times New Roman</vt:lpstr>
      <vt:lpstr>Trebuchet MS</vt:lpstr>
      <vt:lpstr>Wingdings</vt:lpstr>
      <vt:lpstr>Wingdings 3</vt:lpstr>
      <vt:lpstr>Facet</vt:lpstr>
      <vt:lpstr>PowerPoint Presentation</vt:lpstr>
      <vt:lpstr>PowerPoint Presentation</vt:lpstr>
      <vt:lpstr>Profile of the company </vt:lpstr>
      <vt:lpstr>PowerPoint Presentation</vt:lpstr>
      <vt:lpstr>Structure and Performance of the company </vt:lpstr>
      <vt:lpstr> Organisational Structure and Diversity for British Airways</vt:lpstr>
      <vt:lpstr>Cultural diversification in British Airways </vt:lpstr>
      <vt:lpstr> Effective roles of managers within the company </vt:lpstr>
      <vt:lpstr>Effective roles of managers within the company </vt:lpstr>
      <vt:lpstr>Leadership within British Airways </vt:lpstr>
      <vt:lpstr>LEADERSHIP AT BA </vt:lpstr>
      <vt:lpstr>LEADERSHIP  AT BRITISH AIRWAYS </vt:lpstr>
      <vt:lpstr>Factors affecting group/ teamwork and the company's growth </vt:lpstr>
      <vt:lpstr>Team effectiveness at British Airways </vt:lpstr>
      <vt:lpstr>Team Effectiveness Theory used by British Airways </vt:lpstr>
      <vt:lpstr>IP Technology to create an enhanced Team Effectiveness</vt:lpstr>
      <vt:lpstr>Recommendations: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2830</dc:creator>
  <cp:lastModifiedBy>Vladimir Bara (2110942)</cp:lastModifiedBy>
  <cp:revision>16</cp:revision>
  <dcterms:created xsi:type="dcterms:W3CDTF">2022-07-20T18:32:26Z</dcterms:created>
  <dcterms:modified xsi:type="dcterms:W3CDTF">2022-08-20T22:14:20Z</dcterms:modified>
</cp:coreProperties>
</file>