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
  </p:notesMasterIdLst>
  <p:sldIdLst>
    <p:sldId id="256" r:id="rId2"/>
  </p:sldIdLst>
  <p:sldSz cx="12801600" cy="9601200" type="A3"/>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AFF"/>
    <a:srgbClr val="003063"/>
    <a:srgbClr val="FFC216"/>
    <a:srgbClr val="FFBBBB"/>
    <a:srgbClr val="99D2FF"/>
    <a:srgbClr val="A6FFFF"/>
    <a:srgbClr val="D9E6FF"/>
    <a:srgbClr val="A3DBFF"/>
    <a:srgbClr val="FFC6C6"/>
    <a:srgbClr val="F6C3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7" d="100"/>
          <a:sy n="77" d="100"/>
        </p:scale>
        <p:origin x="734"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A8E15810-B117-42BF-BC60-98B9C6027F5B}" type="datetimeFigureOut">
              <a:rPr lang="en-GB" smtClean="0"/>
              <a:t>25/10/2026</a:t>
            </a:fld>
            <a:endParaRPr lang="en-GB"/>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5BFFFD9D-A183-4A42-AFAF-CC31B4F2044A}" type="slidenum">
              <a:rPr lang="en-GB" smtClean="0"/>
              <a:t>‹#›</a:t>
            </a:fld>
            <a:endParaRPr lang="en-GB"/>
          </a:p>
        </p:txBody>
      </p:sp>
    </p:spTree>
    <p:extLst>
      <p:ext uri="{BB962C8B-B14F-4D97-AF65-F5344CB8AC3E}">
        <p14:creationId xmlns:p14="http://schemas.microsoft.com/office/powerpoint/2010/main" val="32037631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028950" y="857250"/>
            <a:ext cx="3086100" cy="231457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BFFFD9D-A183-4A42-AFAF-CC31B4F2044A}" type="slidenum">
              <a:rPr lang="en-GB" smtClean="0"/>
              <a:t>1</a:t>
            </a:fld>
            <a:endParaRPr lang="en-GB"/>
          </a:p>
        </p:txBody>
      </p:sp>
    </p:spTree>
    <p:extLst>
      <p:ext uri="{BB962C8B-B14F-4D97-AF65-F5344CB8AC3E}">
        <p14:creationId xmlns:p14="http://schemas.microsoft.com/office/powerpoint/2010/main" val="8611316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GB"/>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923C7A9-D1C4-4FF1-990B-F5BDBBEA7F9F}" type="datetimeFigureOut">
              <a:rPr lang="en-GB" smtClean="0"/>
              <a:t>25/10/2026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5DEA85-5843-40EE-8BF0-EDA472B04BE4}" type="slidenum">
              <a:rPr lang="en-GB" smtClean="0"/>
              <a:t>‹#›</a:t>
            </a:fld>
            <a:endParaRPr lang="en-GB"/>
          </a:p>
        </p:txBody>
      </p:sp>
    </p:spTree>
    <p:extLst>
      <p:ext uri="{BB962C8B-B14F-4D97-AF65-F5344CB8AC3E}">
        <p14:creationId xmlns:p14="http://schemas.microsoft.com/office/powerpoint/2010/main" val="32864620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23C7A9-D1C4-4FF1-990B-F5BDBBEA7F9F}" type="datetimeFigureOut">
              <a:rPr lang="en-GB" smtClean="0"/>
              <a:t>25/10/2026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5DEA85-5843-40EE-8BF0-EDA472B04BE4}" type="slidenum">
              <a:rPr lang="en-GB" smtClean="0"/>
              <a:t>‹#›</a:t>
            </a:fld>
            <a:endParaRPr lang="en-GB"/>
          </a:p>
        </p:txBody>
      </p:sp>
    </p:spTree>
    <p:extLst>
      <p:ext uri="{BB962C8B-B14F-4D97-AF65-F5344CB8AC3E}">
        <p14:creationId xmlns:p14="http://schemas.microsoft.com/office/powerpoint/2010/main" val="34236756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GB"/>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923C7A9-D1C4-4FF1-990B-F5BDBBEA7F9F}" type="datetimeFigureOut">
              <a:rPr lang="en-GB" smtClean="0"/>
              <a:t>25/10/2026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5DEA85-5843-40EE-8BF0-EDA472B04BE4}" type="slidenum">
              <a:rPr lang="en-GB" smtClean="0"/>
              <a:t>‹#›</a:t>
            </a:fld>
            <a:endParaRPr lang="en-GB"/>
          </a:p>
        </p:txBody>
      </p:sp>
    </p:spTree>
    <p:extLst>
      <p:ext uri="{BB962C8B-B14F-4D97-AF65-F5344CB8AC3E}">
        <p14:creationId xmlns:p14="http://schemas.microsoft.com/office/powerpoint/2010/main" val="2210144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923C7A9-D1C4-4FF1-990B-F5BDBBEA7F9F}" type="datetimeFigureOut">
              <a:rPr lang="en-GB" smtClean="0"/>
              <a:t>25/10/2026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35DEA85-5843-40EE-8BF0-EDA472B04BE4}" type="slidenum">
              <a:rPr lang="en-GB" smtClean="0"/>
              <a:t>‹#›</a:t>
            </a:fld>
            <a:endParaRPr lang="en-GB"/>
          </a:p>
        </p:txBody>
      </p:sp>
    </p:spTree>
    <p:extLst>
      <p:ext uri="{BB962C8B-B14F-4D97-AF65-F5344CB8AC3E}">
        <p14:creationId xmlns:p14="http://schemas.microsoft.com/office/powerpoint/2010/main" val="10879858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923C7A9-D1C4-4FF1-990B-F5BDBBEA7F9F}" type="datetimeFigureOut">
              <a:rPr lang="en-GB" smtClean="0"/>
              <a:t>25/10/2026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35DEA85-5843-40EE-8BF0-EDA472B04BE4}" type="slidenum">
              <a:rPr lang="en-GB" smtClean="0"/>
              <a:t>‹#›</a:t>
            </a:fld>
            <a:endParaRPr lang="en-GB"/>
          </a:p>
        </p:txBody>
      </p:sp>
    </p:spTree>
    <p:extLst>
      <p:ext uri="{BB962C8B-B14F-4D97-AF65-F5344CB8AC3E}">
        <p14:creationId xmlns:p14="http://schemas.microsoft.com/office/powerpoint/2010/main" val="4266238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923C7A9-D1C4-4FF1-990B-F5BDBBEA7F9F}" type="datetimeFigureOut">
              <a:rPr lang="en-GB" smtClean="0"/>
              <a:t>25/10/2026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35DEA85-5843-40EE-8BF0-EDA472B04BE4}" type="slidenum">
              <a:rPr lang="en-GB" smtClean="0"/>
              <a:t>‹#›</a:t>
            </a:fld>
            <a:endParaRPr lang="en-GB"/>
          </a:p>
        </p:txBody>
      </p:sp>
    </p:spTree>
    <p:extLst>
      <p:ext uri="{BB962C8B-B14F-4D97-AF65-F5344CB8AC3E}">
        <p14:creationId xmlns:p14="http://schemas.microsoft.com/office/powerpoint/2010/main" val="3656455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23C7A9-D1C4-4FF1-990B-F5BDBBEA7F9F}" type="datetimeFigureOut">
              <a:rPr lang="en-GB" smtClean="0"/>
              <a:t>25/10/2026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35DEA85-5843-40EE-8BF0-EDA472B04BE4}" type="slidenum">
              <a:rPr lang="en-GB" smtClean="0"/>
              <a:t>‹#›</a:t>
            </a:fld>
            <a:endParaRPr lang="en-GB"/>
          </a:p>
        </p:txBody>
      </p:sp>
    </p:spTree>
    <p:extLst>
      <p:ext uri="{BB962C8B-B14F-4D97-AF65-F5344CB8AC3E}">
        <p14:creationId xmlns:p14="http://schemas.microsoft.com/office/powerpoint/2010/main" val="24918774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23C7A9-D1C4-4FF1-990B-F5BDBBEA7F9F}" type="datetimeFigureOut">
              <a:rPr lang="en-GB" smtClean="0"/>
              <a:t>25/10/2026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35DEA85-5843-40EE-8BF0-EDA472B04BE4}" type="slidenum">
              <a:rPr lang="en-GB" smtClean="0"/>
              <a:t>‹#›</a:t>
            </a:fld>
            <a:endParaRPr lang="en-GB"/>
          </a:p>
        </p:txBody>
      </p:sp>
    </p:spTree>
    <p:extLst>
      <p:ext uri="{BB962C8B-B14F-4D97-AF65-F5344CB8AC3E}">
        <p14:creationId xmlns:p14="http://schemas.microsoft.com/office/powerpoint/2010/main" val="17187553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GB"/>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23C7A9-D1C4-4FF1-990B-F5BDBBEA7F9F}" type="datetimeFigureOut">
              <a:rPr lang="en-GB" smtClean="0"/>
              <a:t>25/10/2026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35DEA85-5843-40EE-8BF0-EDA472B04BE4}" type="slidenum">
              <a:rPr lang="en-GB" smtClean="0"/>
              <a:t>‹#›</a:t>
            </a:fld>
            <a:endParaRPr lang="en-GB"/>
          </a:p>
        </p:txBody>
      </p:sp>
    </p:spTree>
    <p:extLst>
      <p:ext uri="{BB962C8B-B14F-4D97-AF65-F5344CB8AC3E}">
        <p14:creationId xmlns:p14="http://schemas.microsoft.com/office/powerpoint/2010/main" val="36048327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23C7A9-D1C4-4FF1-990B-F5BDBBEA7F9F}" type="datetimeFigureOut">
              <a:rPr lang="en-GB" smtClean="0"/>
              <a:t>25/10/2026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5DEA85-5843-40EE-8BF0-EDA472B04BE4}" type="slidenum">
              <a:rPr lang="en-GB" smtClean="0"/>
              <a:t>‹#›</a:t>
            </a:fld>
            <a:endParaRPr lang="en-GB"/>
          </a:p>
        </p:txBody>
      </p:sp>
    </p:spTree>
    <p:extLst>
      <p:ext uri="{BB962C8B-B14F-4D97-AF65-F5344CB8AC3E}">
        <p14:creationId xmlns:p14="http://schemas.microsoft.com/office/powerpoint/2010/main" val="5378378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23C7A9-D1C4-4FF1-990B-F5BDBBEA7F9F}" type="datetimeFigureOut">
              <a:rPr lang="en-GB" smtClean="0"/>
              <a:t>25/10/2026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5DEA85-5843-40EE-8BF0-EDA472B04BE4}" type="slidenum">
              <a:rPr lang="en-GB" smtClean="0"/>
              <a:t>‹#›</a:t>
            </a:fld>
            <a:endParaRPr lang="en-GB"/>
          </a:p>
        </p:txBody>
      </p:sp>
    </p:spTree>
    <p:extLst>
      <p:ext uri="{BB962C8B-B14F-4D97-AF65-F5344CB8AC3E}">
        <p14:creationId xmlns:p14="http://schemas.microsoft.com/office/powerpoint/2010/main" val="36472531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0923C7A9-D1C4-4FF1-990B-F5BDBBEA7F9F}" type="datetimeFigureOut">
              <a:rPr lang="en-GB" smtClean="0"/>
              <a:t>25/10/2026</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E35DEA85-5843-40EE-8BF0-EDA472B04BE4}" type="slidenum">
              <a:rPr lang="en-GB" smtClean="0"/>
              <a:t>‹#›</a:t>
            </a:fld>
            <a:endParaRPr lang="en-GB"/>
          </a:p>
        </p:txBody>
      </p:sp>
    </p:spTree>
    <p:extLst>
      <p:ext uri="{BB962C8B-B14F-4D97-AF65-F5344CB8AC3E}">
        <p14:creationId xmlns:p14="http://schemas.microsoft.com/office/powerpoint/2010/main" val="390980418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pmc.ncbi.nlm.nih.gov/articles/PMC4794135/" TargetMode="External"/><Relationship Id="rId13" Type="http://schemas.openxmlformats.org/officeDocument/2006/relationships/hyperlink" Target="https://www.gov.uk/government/statistics/hiv-annual-data/hiv-testing-prep-new-hiv-diagnoses-and-care-outcomes-for-people-accessing-hiv-services-2025-report" TargetMode="External"/><Relationship Id="rId18" Type="http://schemas.openxmlformats.org/officeDocument/2006/relationships/image" Target="../media/image1.jpeg"/><Relationship Id="rId3" Type="http://schemas.openxmlformats.org/officeDocument/2006/relationships/hyperlink" Target="https://sti.bmj.com/content/102/1/3.abstract" TargetMode="External"/><Relationship Id="rId21" Type="http://schemas.openxmlformats.org/officeDocument/2006/relationships/image" Target="../media/image4.jpeg"/><Relationship Id="rId7" Type="http://schemas.openxmlformats.org/officeDocument/2006/relationships/hyperlink" Target="https://onlinelibrary.wiley.com/doi/abs/10.1111/hiv.12617" TargetMode="External"/><Relationship Id="rId12" Type="http://schemas.openxmlformats.org/officeDocument/2006/relationships/hyperlink" Target="https://link.springer.com/article/10.1186/s12889-021-11000-7" TargetMode="External"/><Relationship Id="rId17" Type="http://schemas.openxmlformats.org/officeDocument/2006/relationships/hyperlink" Target="https://www.sciencedirect.com/science/article/pii/S1470211824013113" TargetMode="External"/><Relationship Id="rId2" Type="http://schemas.openxmlformats.org/officeDocument/2006/relationships/notesSlide" Target="../notesSlides/notesSlide1.xml"/><Relationship Id="rId16" Type="http://schemas.openxmlformats.org/officeDocument/2006/relationships/hyperlink" Target="https://publications.parliament.uk/pa/cm5901/cmselect/cmwomeq/1249/report.html" TargetMode="External"/><Relationship Id="rId20" Type="http://schemas.openxmlformats.org/officeDocument/2006/relationships/image" Target="../media/image3.jpeg"/><Relationship Id="rId1" Type="http://schemas.openxmlformats.org/officeDocument/2006/relationships/slideLayout" Target="../slideLayouts/slideLayout4.xml"/><Relationship Id="rId6" Type="http://schemas.openxmlformats.org/officeDocument/2006/relationships/hyperlink" Target="https://journals.sagepub.com/doi/abs/10.1177/09564624231202287" TargetMode="External"/><Relationship Id="rId11" Type="http://schemas.openxmlformats.org/officeDocument/2006/relationships/hyperlink" Target="https://link.springer.com/article/10.1186/s12889-016-3278-4" TargetMode="External"/><Relationship Id="rId5" Type="http://schemas.openxmlformats.org/officeDocument/2006/relationships/hyperlink" Target="https://journals.sagepub.com/doi/abs/10.1177/1355819620943242" TargetMode="External"/><Relationship Id="rId15" Type="http://schemas.openxmlformats.org/officeDocument/2006/relationships/hyperlink" Target="https://www.emerald.com/jhr/article/32/2/152/223406" TargetMode="External"/><Relationship Id="rId10" Type="http://schemas.openxmlformats.org/officeDocument/2006/relationships/hyperlink" Target="https://link.springer.com/article/10.1186/s12889-024-19329-5" TargetMode="External"/><Relationship Id="rId19" Type="http://schemas.openxmlformats.org/officeDocument/2006/relationships/image" Target="../media/image2.jpeg"/><Relationship Id="rId4" Type="http://schemas.openxmlformats.org/officeDocument/2006/relationships/hyperlink" Target="https://www.bashh.org/news/1695/new_ukhsa_data_release_hiv_in_the_uk_2024/" TargetMode="External"/><Relationship Id="rId9" Type="http://schemas.openxmlformats.org/officeDocument/2006/relationships/hyperlink" Target="https://sti.bmj.com/content/95/5/351.abstract" TargetMode="External"/><Relationship Id="rId14" Type="http://schemas.openxmlformats.org/officeDocument/2006/relationships/hyperlink" Target="https://discovery.ucl.ac.uk/id/eprint/10120450/1/BBB%20HIV%20testing%20GL%20V15%20approved%20Sept20.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4C072A67-EE3A-DFE1-B461-CC0CD8C9412A}"/>
              </a:ext>
            </a:extLst>
          </p:cNvPr>
          <p:cNvSpPr>
            <a:spLocks noGrp="1"/>
          </p:cNvSpPr>
          <p:nvPr>
            <p:ph type="title"/>
          </p:nvPr>
        </p:nvSpPr>
        <p:spPr>
          <a:xfrm>
            <a:off x="92350" y="93859"/>
            <a:ext cx="12626121" cy="1032822"/>
          </a:xfrm>
          <a:solidFill>
            <a:schemeClr val="accent4">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6"/>
          </a:lnRef>
          <a:fillRef idx="3">
            <a:schemeClr val="accent6"/>
          </a:fillRef>
          <a:effectRef idx="3">
            <a:schemeClr val="accent6"/>
          </a:effectRef>
          <a:fontRef idx="minor">
            <a:schemeClr val="lt1"/>
          </a:fontRef>
        </p:style>
        <p:txBody>
          <a:bodyPr>
            <a:normAutofit/>
          </a:bodyPr>
          <a:lstStyle/>
          <a:p>
            <a:r>
              <a:rPr lang="en-GB" sz="1600" b="1" u="sng" dirty="0">
                <a:solidFill>
                  <a:schemeClr val="accent5">
                    <a:lumMod val="50000"/>
                  </a:schemeClr>
                </a:solidFill>
                <a:latin typeface="ADLaM Display" panose="02010000000000000000" pitchFamily="2" charset="0"/>
                <a:ea typeface="ADLaM Display" panose="02010000000000000000" pitchFamily="2" charset="0"/>
                <a:cs typeface="ADLaM Display" panose="02010000000000000000" pitchFamily="2" charset="0"/>
              </a:rPr>
              <a:t>Factors Influencing HIV Testing Uptake and Early Diagnosis Among Adults in the United Kingdom: A Systematic Review</a:t>
            </a:r>
            <a:br>
              <a:rPr lang="en-US" sz="1600" dirty="0">
                <a:latin typeface="ADLaM Display" panose="02010000000000000000" pitchFamily="2" charset="0"/>
                <a:ea typeface="ADLaM Display" panose="02010000000000000000" pitchFamily="2" charset="0"/>
                <a:cs typeface="ADLaM Display" panose="02010000000000000000" pitchFamily="2" charset="0"/>
              </a:rPr>
            </a:br>
            <a:br>
              <a:rPr lang="en-US" sz="1600" dirty="0">
                <a:latin typeface="ADLaM Display" panose="02010000000000000000" pitchFamily="2" charset="0"/>
                <a:ea typeface="ADLaM Display" panose="02010000000000000000" pitchFamily="2" charset="0"/>
                <a:cs typeface="ADLaM Display" panose="02010000000000000000" pitchFamily="2" charset="0"/>
              </a:rPr>
            </a:br>
            <a:r>
              <a:rPr lang="en-GB" sz="1100" b="1" kern="100" dirty="0">
                <a:latin typeface="Arial" panose="020B0604020202020204" pitchFamily="34" charset="0"/>
                <a:ea typeface="ADLaM Display" panose="02010000000000000000" pitchFamily="2" charset="0"/>
                <a:cs typeface="Arial" panose="020B0604020202020204" pitchFamily="34" charset="0"/>
              </a:rPr>
              <a:t>Student Name: </a:t>
            </a:r>
            <a:r>
              <a:rPr lang="en-GB" sz="1100" b="1" kern="100">
                <a:latin typeface="Arial" panose="020B0604020202020204" pitchFamily="34" charset="0"/>
                <a:ea typeface="ADLaM Display" panose="02010000000000000000" pitchFamily="2" charset="0"/>
                <a:cs typeface="Arial" panose="020B0604020202020204" pitchFamily="34" charset="0"/>
              </a:rPr>
              <a:t>Payalben Kaushikbhai Joshi                    </a:t>
            </a:r>
            <a:r>
              <a:rPr lang="en-GB" sz="1100" b="1" kern="100" dirty="0">
                <a:latin typeface="Arial" panose="020B0604020202020204" pitchFamily="34" charset="0"/>
                <a:ea typeface="ADLaM Display" panose="02010000000000000000" pitchFamily="2" charset="0"/>
                <a:cs typeface="Arial" panose="020B0604020202020204" pitchFamily="34" charset="0"/>
              </a:rPr>
              <a:t>Student ID:2530075         University email ID: 2530075@student.uwtsd.ac.uk            Lecturer </a:t>
            </a:r>
            <a:r>
              <a:rPr lang="en-GB" sz="1100" b="1" kern="100" dirty="0" err="1">
                <a:latin typeface="Arial" panose="020B0604020202020204" pitchFamily="34" charset="0"/>
                <a:ea typeface="ADLaM Display" panose="02010000000000000000" pitchFamily="2" charset="0"/>
                <a:cs typeface="Arial" panose="020B0604020202020204" pitchFamily="34" charset="0"/>
              </a:rPr>
              <a:t>Name:Oluwadamilola</a:t>
            </a:r>
            <a:r>
              <a:rPr lang="en-GB" sz="1100" b="1" kern="100" dirty="0">
                <a:latin typeface="Arial" panose="020B0604020202020204" pitchFamily="34" charset="0"/>
                <a:ea typeface="ADLaM Display" panose="02010000000000000000" pitchFamily="2" charset="0"/>
                <a:cs typeface="Arial" panose="020B0604020202020204" pitchFamily="34" charset="0"/>
              </a:rPr>
              <a:t> Tayo                                    Module Name : Practise Based Research                          Program Name: MSc in Public Health and Social Care in Practice    </a:t>
            </a:r>
            <a:endParaRPr lang="en-GB" sz="1600" b="1" dirty="0">
              <a:latin typeface="Arial" panose="020B0604020202020204" pitchFamily="34" charset="0"/>
              <a:ea typeface="ADLaM Display" panose="02010000000000000000" pitchFamily="2" charset="0"/>
              <a:cs typeface="Arial" panose="020B0604020202020204" pitchFamily="34" charset="0"/>
            </a:endParaRPr>
          </a:p>
        </p:txBody>
      </p:sp>
      <p:graphicFrame>
        <p:nvGraphicFramePr>
          <p:cNvPr id="14" name="Table 13">
            <a:extLst>
              <a:ext uri="{FF2B5EF4-FFF2-40B4-BE49-F238E27FC236}">
                <a16:creationId xmlns:a16="http://schemas.microsoft.com/office/drawing/2014/main" id="{0AC72BF4-3894-60E1-CBB9-648EE68EFA68}"/>
              </a:ext>
            </a:extLst>
          </p:cNvPr>
          <p:cNvGraphicFramePr>
            <a:graphicFrameLocks noGrp="1"/>
          </p:cNvGraphicFramePr>
          <p:nvPr>
            <p:extLst>
              <p:ext uri="{D42A27DB-BD31-4B8C-83A1-F6EECF244321}">
                <p14:modId xmlns:p14="http://schemas.microsoft.com/office/powerpoint/2010/main" val="3771564952"/>
              </p:ext>
            </p:extLst>
          </p:nvPr>
        </p:nvGraphicFramePr>
        <p:xfrm>
          <a:off x="7162095" y="3436961"/>
          <a:ext cx="3691082" cy="2057751"/>
        </p:xfrm>
        <a:graphic>
          <a:graphicData uri="http://schemas.openxmlformats.org/drawingml/2006/table">
            <a:tbl>
              <a:tblPr firstRow="1" bandRow="1">
                <a:effectLst>
                  <a:outerShdw blurRad="50800" dist="50800" dir="5400000" algn="ctr" rotWithShape="0">
                    <a:schemeClr val="accent5">
                      <a:lumMod val="20000"/>
                      <a:lumOff val="80000"/>
                    </a:schemeClr>
                  </a:outerShdw>
                </a:effectLst>
                <a:tableStyleId>{F5AB1C69-6EDB-4FF4-983F-18BD219EF322}</a:tableStyleId>
              </a:tblPr>
              <a:tblGrid>
                <a:gridCol w="3691082">
                  <a:extLst>
                    <a:ext uri="{9D8B030D-6E8A-4147-A177-3AD203B41FA5}">
                      <a16:colId xmlns:a16="http://schemas.microsoft.com/office/drawing/2014/main" val="1016373061"/>
                    </a:ext>
                  </a:extLst>
                </a:gridCol>
              </a:tblGrid>
              <a:tr h="246968">
                <a:tc>
                  <a:txBody>
                    <a:bodyPr/>
                    <a:lstStyle/>
                    <a:p>
                      <a:pPr algn="ctr"/>
                      <a:r>
                        <a:rPr lang="en-GB" sz="900" u="none" baseline="0" dirty="0">
                          <a:solidFill>
                            <a:srgbClr val="0070C0"/>
                          </a:solidFill>
                          <a:effectLst/>
                          <a:latin typeface="Arial" panose="020B0604020202020204" pitchFamily="34" charset="0"/>
                          <a:cs typeface="Arial" panose="020B0604020202020204" pitchFamily="34" charset="0"/>
                        </a:rPr>
                        <a:t>4. Re</a:t>
                      </a:r>
                      <a:r>
                        <a:rPr lang="en-GB" sz="1000" u="none" baseline="0" dirty="0">
                          <a:solidFill>
                            <a:srgbClr val="0070C0"/>
                          </a:solidFill>
                          <a:effectLst/>
                          <a:latin typeface="Arial" panose="020B0604020202020204" pitchFamily="34" charset="0"/>
                          <a:cs typeface="Arial" panose="020B0604020202020204" pitchFamily="34" charset="0"/>
                        </a:rPr>
                        <a:t>search Aim, Objectives and Question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491083399"/>
                  </a:ext>
                </a:extLst>
              </a:tr>
              <a:tr h="1810783">
                <a:tc>
                  <a:txBody>
                    <a:bodyPr/>
                    <a:lstStyle/>
                    <a:p>
                      <a:pPr algn="just"/>
                      <a:r>
                        <a:rPr lang="en-US" sz="900" b="1" kern="1200" dirty="0">
                          <a:solidFill>
                            <a:schemeClr val="dk1"/>
                          </a:solidFill>
                          <a:effectLst/>
                          <a:highlight>
                            <a:srgbClr val="00FFFF"/>
                          </a:highlight>
                          <a:latin typeface="Arial" panose="020B0604020202020204" pitchFamily="34" charset="0"/>
                          <a:ea typeface="+mn-ea"/>
                          <a:cs typeface="Arial" panose="020B0604020202020204" pitchFamily="34" charset="0"/>
                        </a:rPr>
                        <a:t>Research Aim: </a:t>
                      </a:r>
                      <a:r>
                        <a:rPr lang="en-GB" sz="900" kern="1200" dirty="0">
                          <a:solidFill>
                            <a:schemeClr val="dk1"/>
                          </a:solidFill>
                          <a:effectLst/>
                          <a:latin typeface="Arial" panose="020B0604020202020204" pitchFamily="34" charset="0"/>
                          <a:ea typeface="+mn-ea"/>
                          <a:cs typeface="Arial" panose="020B0604020202020204" pitchFamily="34" charset="0"/>
                        </a:rPr>
                        <a:t>To systematically review and synthesise the evidence on factors influencing HIV testing uptake and early diagnosis among adults in the United Kingdom.</a:t>
                      </a:r>
                      <a:endParaRPr lang="en-US" sz="900" kern="1200" dirty="0">
                        <a:solidFill>
                          <a:schemeClr val="dk1"/>
                        </a:solidFill>
                        <a:effectLst/>
                        <a:latin typeface="Arial" panose="020B0604020202020204" pitchFamily="34" charset="0"/>
                        <a:ea typeface="+mn-ea"/>
                        <a:cs typeface="Arial" panose="020B0604020202020204" pitchFamily="34" charset="0"/>
                      </a:endParaRPr>
                    </a:p>
                    <a:p>
                      <a:pPr marL="0" marR="0" lvl="0" indent="0" algn="just" defTabSz="1280160" rtl="0" eaLnBrk="1" fontAlgn="auto" latinLnBrk="0" hangingPunct="1">
                        <a:lnSpc>
                          <a:spcPct val="100000"/>
                        </a:lnSpc>
                        <a:spcBef>
                          <a:spcPts val="0"/>
                        </a:spcBef>
                        <a:spcAft>
                          <a:spcPts val="0"/>
                        </a:spcAft>
                        <a:buClrTx/>
                        <a:buSzTx/>
                        <a:buFontTx/>
                        <a:buNone/>
                        <a:tabLst/>
                        <a:defRPr/>
                      </a:pPr>
                      <a:r>
                        <a:rPr lang="en-US" sz="900" b="1" kern="1200" dirty="0">
                          <a:solidFill>
                            <a:schemeClr val="dk1"/>
                          </a:solidFill>
                          <a:effectLst/>
                          <a:highlight>
                            <a:srgbClr val="00FFFF"/>
                          </a:highlight>
                          <a:latin typeface="Arial" panose="020B0604020202020204" pitchFamily="34" charset="0"/>
                          <a:ea typeface="+mn-ea"/>
                          <a:cs typeface="Arial" panose="020B0604020202020204" pitchFamily="34" charset="0"/>
                        </a:rPr>
                        <a:t>Research Question:</a:t>
                      </a:r>
                      <a:r>
                        <a:rPr lang="en-US" sz="900" kern="1200" dirty="0">
                          <a:solidFill>
                            <a:schemeClr val="dk1"/>
                          </a:solidFill>
                          <a:effectLst/>
                          <a:highlight>
                            <a:srgbClr val="00FFFF"/>
                          </a:highlight>
                          <a:latin typeface="Arial" panose="020B0604020202020204" pitchFamily="34" charset="0"/>
                          <a:ea typeface="+mn-ea"/>
                          <a:cs typeface="Arial" panose="020B0604020202020204" pitchFamily="34" charset="0"/>
                        </a:rPr>
                        <a:t> </a:t>
                      </a:r>
                      <a:r>
                        <a:rPr lang="en-GB" sz="900" kern="1200" dirty="0">
                          <a:solidFill>
                            <a:schemeClr val="dk1"/>
                          </a:solidFill>
                          <a:effectLst/>
                          <a:latin typeface="Arial" panose="020B0604020202020204" pitchFamily="34" charset="0"/>
                          <a:ea typeface="+mn-ea"/>
                          <a:cs typeface="Arial" panose="020B0604020202020204" pitchFamily="34" charset="0"/>
                        </a:rPr>
                        <a:t>What factors influence HIV testing uptake and early diagnosis among adults in the United Kingdom?</a:t>
                      </a:r>
                      <a:endParaRPr lang="en-US" sz="900" kern="1200" dirty="0">
                        <a:solidFill>
                          <a:schemeClr val="dk1"/>
                        </a:solidFill>
                        <a:effectLst/>
                        <a:latin typeface="Arial" panose="020B0604020202020204" pitchFamily="34" charset="0"/>
                        <a:ea typeface="+mn-ea"/>
                        <a:cs typeface="Arial" panose="020B0604020202020204" pitchFamily="34" charset="0"/>
                      </a:endParaRPr>
                    </a:p>
                    <a:p>
                      <a:pPr algn="just"/>
                      <a:r>
                        <a:rPr lang="en-US" sz="900" b="1" kern="1200" dirty="0">
                          <a:solidFill>
                            <a:schemeClr val="dk1"/>
                          </a:solidFill>
                          <a:effectLst/>
                          <a:highlight>
                            <a:srgbClr val="00FFFF"/>
                          </a:highlight>
                          <a:latin typeface="Arial" panose="020B0604020202020204" pitchFamily="34" charset="0"/>
                          <a:ea typeface="+mn-ea"/>
                          <a:cs typeface="Arial" panose="020B0604020202020204" pitchFamily="34" charset="0"/>
                        </a:rPr>
                        <a:t>Research Objectives</a:t>
                      </a:r>
                      <a:endParaRPr lang="en-US" sz="900" kern="1200" dirty="0">
                        <a:solidFill>
                          <a:schemeClr val="dk1"/>
                        </a:solidFill>
                        <a:effectLst/>
                        <a:highlight>
                          <a:srgbClr val="00FFFF"/>
                        </a:highlight>
                        <a:latin typeface="Arial" panose="020B0604020202020204" pitchFamily="34" charset="0"/>
                        <a:ea typeface="+mn-ea"/>
                        <a:cs typeface="Arial" panose="020B0604020202020204" pitchFamily="34" charset="0"/>
                      </a:endParaRPr>
                    </a:p>
                    <a:p>
                      <a:pPr algn="just"/>
                      <a:r>
                        <a:rPr lang="en-GB" sz="900" kern="1200" dirty="0">
                          <a:solidFill>
                            <a:schemeClr val="tx1"/>
                          </a:solidFill>
                          <a:effectLst/>
                          <a:latin typeface="Arial" panose="020B0604020202020204" pitchFamily="34" charset="0"/>
                          <a:ea typeface="+mn-ea"/>
                          <a:cs typeface="Arial" panose="020B0604020202020204" pitchFamily="34" charset="0"/>
                        </a:rPr>
                        <a:t>1. To identify demographic, socioeconomic, and behavioural factors associated with HIV testing uptake among adults in the UK. </a:t>
                      </a:r>
                      <a:endParaRPr lang="en-US" sz="900" kern="1200" dirty="0">
                        <a:solidFill>
                          <a:schemeClr val="tx1"/>
                        </a:solidFill>
                        <a:effectLst/>
                        <a:latin typeface="Arial" panose="020B0604020202020204" pitchFamily="34" charset="0"/>
                        <a:ea typeface="+mn-ea"/>
                        <a:cs typeface="Arial" panose="020B0604020202020204" pitchFamily="34" charset="0"/>
                      </a:endParaRPr>
                    </a:p>
                    <a:p>
                      <a:pPr algn="just"/>
                      <a:r>
                        <a:rPr lang="en-GB" sz="900" kern="1200" dirty="0">
                          <a:solidFill>
                            <a:schemeClr val="tx1"/>
                          </a:solidFill>
                          <a:effectLst/>
                          <a:latin typeface="Arial" panose="020B0604020202020204" pitchFamily="34" charset="0"/>
                          <a:ea typeface="+mn-ea"/>
                          <a:cs typeface="Arial" panose="020B0604020202020204" pitchFamily="34" charset="0"/>
                        </a:rPr>
                        <a:t>2. To examine barriers and facilitators affecting access to HIV testing services and early HIV diagnosis in the UK. </a:t>
                      </a:r>
                      <a:endParaRPr lang="en-US" sz="900" kern="1200" dirty="0">
                        <a:solidFill>
                          <a:schemeClr val="tx1"/>
                        </a:solidFill>
                        <a:effectLst/>
                        <a:latin typeface="Arial" panose="020B0604020202020204" pitchFamily="34" charset="0"/>
                        <a:ea typeface="+mn-ea"/>
                        <a:cs typeface="Arial" panose="020B0604020202020204" pitchFamily="34" charset="0"/>
                      </a:endParaRPr>
                    </a:p>
                    <a:p>
                      <a:pPr algn="just"/>
                      <a:r>
                        <a:rPr lang="en-GB" sz="900" kern="1200" dirty="0">
                          <a:solidFill>
                            <a:schemeClr val="tx1"/>
                          </a:solidFill>
                          <a:effectLst/>
                          <a:latin typeface="Arial" panose="020B0604020202020204" pitchFamily="34" charset="0"/>
                          <a:ea typeface="+mn-ea"/>
                          <a:cs typeface="Arial" panose="020B0604020202020204" pitchFamily="34" charset="0"/>
                        </a:rPr>
                        <a:t>3. To evaluate the impact of identified factors on HIV testing uptake and early diagnosis outcomes among UK adults. </a:t>
                      </a:r>
                      <a:endParaRPr lang="en-US" sz="900" kern="1200" dirty="0">
                        <a:solidFill>
                          <a:schemeClr val="tx1"/>
                        </a:solidFill>
                        <a:effectLst/>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420617626"/>
                  </a:ext>
                </a:extLst>
              </a:tr>
            </a:tbl>
          </a:graphicData>
        </a:graphic>
      </p:graphicFrame>
      <p:graphicFrame>
        <p:nvGraphicFramePr>
          <p:cNvPr id="15" name="Table 14">
            <a:extLst>
              <a:ext uri="{FF2B5EF4-FFF2-40B4-BE49-F238E27FC236}">
                <a16:creationId xmlns:a16="http://schemas.microsoft.com/office/drawing/2014/main" id="{10EDEC3B-AE31-D02D-43D1-DBA40296A326}"/>
              </a:ext>
            </a:extLst>
          </p:cNvPr>
          <p:cNvGraphicFramePr>
            <a:graphicFrameLocks noGrp="1"/>
          </p:cNvGraphicFramePr>
          <p:nvPr>
            <p:extLst>
              <p:ext uri="{D42A27DB-BD31-4B8C-83A1-F6EECF244321}">
                <p14:modId xmlns:p14="http://schemas.microsoft.com/office/powerpoint/2010/main" val="1259523356"/>
              </p:ext>
            </p:extLst>
          </p:nvPr>
        </p:nvGraphicFramePr>
        <p:xfrm>
          <a:off x="92351" y="1248442"/>
          <a:ext cx="4279692" cy="2118360"/>
        </p:xfrm>
        <a:graphic>
          <a:graphicData uri="http://schemas.openxmlformats.org/drawingml/2006/table">
            <a:tbl>
              <a:tblPr firstRow="1" bandRow="1">
                <a:tableStyleId>{F5AB1C69-6EDB-4FF4-983F-18BD219EF322}</a:tableStyleId>
              </a:tblPr>
              <a:tblGrid>
                <a:gridCol w="4279692">
                  <a:extLst>
                    <a:ext uri="{9D8B030D-6E8A-4147-A177-3AD203B41FA5}">
                      <a16:colId xmlns:a16="http://schemas.microsoft.com/office/drawing/2014/main" val="1089935945"/>
                    </a:ext>
                  </a:extLst>
                </a:gridCol>
              </a:tblGrid>
              <a:tr h="227295">
                <a:tc>
                  <a:txBody>
                    <a:bodyPr/>
                    <a:lstStyle/>
                    <a:p>
                      <a:pPr marL="0" indent="0" algn="ctr">
                        <a:buFont typeface="Arial" panose="020B0604020202020204" pitchFamily="34" charset="0"/>
                        <a:buNone/>
                      </a:pPr>
                      <a:r>
                        <a:rPr lang="en-GB" sz="1000" b="1" kern="1200" dirty="0">
                          <a:solidFill>
                            <a:schemeClr val="lt1"/>
                          </a:solidFill>
                          <a:effectLst/>
                          <a:latin typeface="Arial" panose="020B0604020202020204" pitchFamily="34" charset="0"/>
                          <a:ea typeface="+mn-ea"/>
                          <a:cs typeface="Arial" panose="020B0604020202020204" pitchFamily="34" charset="0"/>
                        </a:rPr>
                        <a:t>1. Introduction</a:t>
                      </a:r>
                      <a:endParaRPr lang="en-GB" sz="900" b="1" kern="1200" dirty="0">
                        <a:solidFill>
                          <a:schemeClr val="lt1"/>
                        </a:solidFill>
                        <a:effectLst/>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2699882377"/>
                  </a:ext>
                </a:extLst>
              </a:tr>
              <a:tr h="1673720">
                <a:tc>
                  <a:txBody>
                    <a:bodyPr/>
                    <a:lstStyle/>
                    <a:p>
                      <a:pPr marL="171450" lvl="0" indent="-171450" algn="just">
                        <a:buFont typeface="Arial" panose="020B0604020202020204" pitchFamily="34" charset="0"/>
                        <a:buChar char="•"/>
                      </a:pPr>
                      <a:r>
                        <a:rPr lang="en-US" sz="900" kern="1200" dirty="0">
                          <a:solidFill>
                            <a:schemeClr val="dk1"/>
                          </a:solidFill>
                          <a:effectLst/>
                          <a:latin typeface="Arial" panose="020B0604020202020204" pitchFamily="34" charset="0"/>
                          <a:ea typeface="+mn-ea"/>
                          <a:cs typeface="Arial" panose="020B0604020202020204" pitchFamily="34" charset="0"/>
                        </a:rPr>
                        <a:t>Human immunodeficiency virus (HIV) remains an important public health concern in the United Kingdom because delayed diagnosis can increase the risk of serious illness, onward transmission and poorer health outcomes (</a:t>
                      </a:r>
                      <a:r>
                        <a:rPr lang="en-GB" sz="900" kern="1200" dirty="0">
                          <a:solidFill>
                            <a:schemeClr val="dk1"/>
                          </a:solidFill>
                          <a:effectLst/>
                          <a:latin typeface="Arial" panose="020B0604020202020204" pitchFamily="34" charset="0"/>
                          <a:ea typeface="+mn-ea"/>
                          <a:cs typeface="Arial" panose="020B0604020202020204" pitchFamily="34" charset="0"/>
                        </a:rPr>
                        <a:t>Brown et al., 2018)</a:t>
                      </a:r>
                      <a:r>
                        <a:rPr lang="en-US" sz="900" kern="1200" dirty="0">
                          <a:solidFill>
                            <a:schemeClr val="dk1"/>
                          </a:solidFill>
                          <a:effectLst/>
                          <a:latin typeface="Arial" panose="020B0604020202020204" pitchFamily="34" charset="0"/>
                          <a:ea typeface="+mn-ea"/>
                          <a:cs typeface="Arial" panose="020B0604020202020204" pitchFamily="34" charset="0"/>
                        </a:rPr>
                        <a:t>.</a:t>
                      </a:r>
                    </a:p>
                    <a:p>
                      <a:pPr marL="171450" lvl="0" indent="-171450" algn="just">
                        <a:buFont typeface="Arial" panose="020B0604020202020204" pitchFamily="34" charset="0"/>
                        <a:buChar char="•"/>
                      </a:pPr>
                      <a:r>
                        <a:rPr lang="en-US" sz="900" kern="1200" dirty="0">
                          <a:solidFill>
                            <a:schemeClr val="dk1"/>
                          </a:solidFill>
                          <a:effectLst/>
                          <a:latin typeface="Arial" panose="020B0604020202020204" pitchFamily="34" charset="0"/>
                          <a:ea typeface="+mn-ea"/>
                          <a:cs typeface="Arial" panose="020B0604020202020204" pitchFamily="34" charset="0"/>
                        </a:rPr>
                        <a:t>HIV testing is essential for identifying infection early, enabling timely antiretroviral treatment and helping people living with HIV achieve a near-normal life expectancy (</a:t>
                      </a:r>
                      <a:r>
                        <a:rPr lang="en-GB" sz="900" kern="1200" dirty="0">
                          <a:solidFill>
                            <a:schemeClr val="dk1"/>
                          </a:solidFill>
                          <a:effectLst/>
                          <a:latin typeface="Arial" panose="020B0604020202020204" pitchFamily="34" charset="0"/>
                          <a:ea typeface="+mn-ea"/>
                          <a:cs typeface="Arial" panose="020B0604020202020204" pitchFamily="34" charset="0"/>
                        </a:rPr>
                        <a:t>Boardman et al., 2024)</a:t>
                      </a:r>
                      <a:r>
                        <a:rPr lang="en-US" sz="900" kern="1200" dirty="0">
                          <a:solidFill>
                            <a:schemeClr val="dk1"/>
                          </a:solidFill>
                          <a:effectLst/>
                          <a:latin typeface="Arial" panose="020B0604020202020204" pitchFamily="34" charset="0"/>
                          <a:ea typeface="+mn-ea"/>
                          <a:cs typeface="Arial" panose="020B0604020202020204" pitchFamily="34" charset="0"/>
                        </a:rPr>
                        <a:t>.</a:t>
                      </a:r>
                    </a:p>
                    <a:p>
                      <a:pPr marL="171450" lvl="0" indent="-171450" algn="just">
                        <a:buFont typeface="Arial" panose="020B0604020202020204" pitchFamily="34" charset="0"/>
                        <a:buChar char="•"/>
                      </a:pPr>
                      <a:r>
                        <a:rPr lang="en-US" sz="900" kern="1200" dirty="0">
                          <a:solidFill>
                            <a:schemeClr val="dk1"/>
                          </a:solidFill>
                          <a:effectLst/>
                          <a:latin typeface="Arial" panose="020B0604020202020204" pitchFamily="34" charset="0"/>
                          <a:ea typeface="+mn-ea"/>
                          <a:cs typeface="Arial" panose="020B0604020202020204" pitchFamily="34" charset="0"/>
                        </a:rPr>
                        <a:t>HIV testing uptake is influenced by demographic characteristics, socioeconomic circumstances, perceived risk, stigma, cultural beliefs, awareness and access to healthcare services (</a:t>
                      </a:r>
                      <a:r>
                        <a:rPr lang="en-GB" sz="900" kern="1200" dirty="0">
                          <a:solidFill>
                            <a:schemeClr val="dk1"/>
                          </a:solidFill>
                          <a:effectLst/>
                          <a:latin typeface="Arial" panose="020B0604020202020204" pitchFamily="34" charset="0"/>
                          <a:ea typeface="+mn-ea"/>
                          <a:cs typeface="Arial" panose="020B0604020202020204" pitchFamily="34" charset="0"/>
                        </a:rPr>
                        <a:t>Bell et al., 2021)</a:t>
                      </a:r>
                      <a:r>
                        <a:rPr lang="en-US" sz="900" kern="1200" dirty="0">
                          <a:solidFill>
                            <a:schemeClr val="dk1"/>
                          </a:solidFill>
                          <a:effectLst/>
                          <a:latin typeface="Arial" panose="020B0604020202020204" pitchFamily="34" charset="0"/>
                          <a:ea typeface="+mn-ea"/>
                          <a:cs typeface="Arial" panose="020B0604020202020204" pitchFamily="34" charset="0"/>
                        </a:rPr>
                        <a:t>.</a:t>
                      </a:r>
                    </a:p>
                    <a:p>
                      <a:pPr marL="171450" lvl="0" indent="-171450" algn="just">
                        <a:buFont typeface="Arial" panose="020B0604020202020204" pitchFamily="34" charset="0"/>
                        <a:buChar char="•"/>
                      </a:pPr>
                      <a:r>
                        <a:rPr lang="en-US" sz="900" kern="1200" dirty="0">
                          <a:solidFill>
                            <a:schemeClr val="dk1"/>
                          </a:solidFill>
                          <a:effectLst/>
                          <a:latin typeface="Arial" panose="020B0604020202020204" pitchFamily="34" charset="0"/>
                          <a:ea typeface="+mn-ea"/>
                          <a:cs typeface="Arial" panose="020B0604020202020204" pitchFamily="34" charset="0"/>
                        </a:rPr>
                        <a:t>This systematic review will examine the factors affecting HIV testing uptake and early diagnosis among UK adults, focusing on barriers, facilitators and opportunities to improve testing services.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6C6"/>
                    </a:solidFill>
                  </a:tcPr>
                </a:tc>
                <a:extLst>
                  <a:ext uri="{0D108BD9-81ED-4DB2-BD59-A6C34878D82A}">
                    <a16:rowId xmlns:a16="http://schemas.microsoft.com/office/drawing/2014/main" val="2745030031"/>
                  </a:ext>
                </a:extLst>
              </a:tr>
            </a:tbl>
          </a:graphicData>
        </a:graphic>
      </p:graphicFrame>
      <p:graphicFrame>
        <p:nvGraphicFramePr>
          <p:cNvPr id="16" name="Table 15">
            <a:extLst>
              <a:ext uri="{FF2B5EF4-FFF2-40B4-BE49-F238E27FC236}">
                <a16:creationId xmlns:a16="http://schemas.microsoft.com/office/drawing/2014/main" id="{76B91CE4-E0F5-0B62-87B6-B4CF2D02D90D}"/>
              </a:ext>
            </a:extLst>
          </p:cNvPr>
          <p:cNvGraphicFramePr>
            <a:graphicFrameLocks noGrp="1"/>
          </p:cNvGraphicFramePr>
          <p:nvPr>
            <p:extLst>
              <p:ext uri="{D42A27DB-BD31-4B8C-83A1-F6EECF244321}">
                <p14:modId xmlns:p14="http://schemas.microsoft.com/office/powerpoint/2010/main" val="3852555905"/>
              </p:ext>
            </p:extLst>
          </p:nvPr>
        </p:nvGraphicFramePr>
        <p:xfrm>
          <a:off x="92351" y="3436962"/>
          <a:ext cx="6953027" cy="2118361"/>
        </p:xfrm>
        <a:graphic>
          <a:graphicData uri="http://schemas.openxmlformats.org/drawingml/2006/table">
            <a:tbl>
              <a:tblPr firstRow="1" bandRow="1">
                <a:tableStyleId>{F5AB1C69-6EDB-4FF4-983F-18BD219EF322}</a:tableStyleId>
              </a:tblPr>
              <a:tblGrid>
                <a:gridCol w="6953027">
                  <a:extLst>
                    <a:ext uri="{9D8B030D-6E8A-4147-A177-3AD203B41FA5}">
                      <a16:colId xmlns:a16="http://schemas.microsoft.com/office/drawing/2014/main" val="1089935945"/>
                    </a:ext>
                  </a:extLst>
                </a:gridCol>
              </a:tblGrid>
              <a:tr h="243840">
                <a:tc>
                  <a:txBody>
                    <a:bodyPr/>
                    <a:lstStyle/>
                    <a:p>
                      <a:pPr marL="0" indent="0" algn="ctr">
                        <a:buFont typeface="Arial" panose="020B0604020202020204" pitchFamily="34" charset="0"/>
                        <a:buNone/>
                      </a:pPr>
                      <a:r>
                        <a:rPr lang="en-GB" sz="1000" b="1" kern="1200" dirty="0">
                          <a:solidFill>
                            <a:schemeClr val="lt1"/>
                          </a:solidFill>
                          <a:effectLst/>
                          <a:latin typeface="Arial" panose="020B0604020202020204" pitchFamily="34" charset="0"/>
                          <a:ea typeface="+mn-ea"/>
                          <a:cs typeface="Arial" panose="020B0604020202020204" pitchFamily="34" charset="0"/>
                        </a:rPr>
                        <a:t>3. Rationale for the Research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50000"/>
                      </a:schemeClr>
                    </a:solidFill>
                  </a:tcPr>
                </a:tc>
                <a:extLst>
                  <a:ext uri="{0D108BD9-81ED-4DB2-BD59-A6C34878D82A}">
                    <a16:rowId xmlns:a16="http://schemas.microsoft.com/office/drawing/2014/main" val="2699882377"/>
                  </a:ext>
                </a:extLst>
              </a:tr>
              <a:tr h="1874521">
                <a:tc>
                  <a:txBody>
                    <a:bodyPr/>
                    <a:lstStyle/>
                    <a:p>
                      <a:pPr marL="171450" lvl="0" indent="-171450" algn="just">
                        <a:buFont typeface="Arial" panose="020B0604020202020204" pitchFamily="34" charset="0"/>
                        <a:buChar char="•"/>
                      </a:pPr>
                      <a:r>
                        <a:rPr lang="en-US" sz="900" kern="1200" dirty="0">
                          <a:solidFill>
                            <a:schemeClr val="dk1"/>
                          </a:solidFill>
                          <a:effectLst/>
                          <a:latin typeface="Arial" panose="020B0604020202020204" pitchFamily="34" charset="0"/>
                          <a:ea typeface="+mn-ea"/>
                          <a:cs typeface="Arial" panose="020B0604020202020204" pitchFamily="34" charset="0"/>
                        </a:rPr>
                        <a:t>Despite improvements in HIV prevention, testing and treatment, late diagnosis remains a significant public health concern in the UK, making it important to identify factors that prevent adults from accessing timely testing (</a:t>
                      </a:r>
                      <a:r>
                        <a:rPr lang="en-GB" sz="900" kern="1200" dirty="0" err="1">
                          <a:solidFill>
                            <a:schemeClr val="dk1"/>
                          </a:solidFill>
                          <a:effectLst/>
                          <a:latin typeface="Arial" panose="020B0604020202020204" pitchFamily="34" charset="0"/>
                          <a:ea typeface="+mn-ea"/>
                          <a:cs typeface="Arial" panose="020B0604020202020204" pitchFamily="34" charset="0"/>
                        </a:rPr>
                        <a:t>Palfreeman</a:t>
                      </a:r>
                      <a:r>
                        <a:rPr lang="en-GB" sz="900" kern="1200" dirty="0">
                          <a:solidFill>
                            <a:schemeClr val="dk1"/>
                          </a:solidFill>
                          <a:effectLst/>
                          <a:latin typeface="Arial" panose="020B0604020202020204" pitchFamily="34" charset="0"/>
                          <a:ea typeface="+mn-ea"/>
                          <a:cs typeface="Arial" panose="020B0604020202020204" pitchFamily="34" charset="0"/>
                        </a:rPr>
                        <a:t> et al., 2020)</a:t>
                      </a:r>
                      <a:r>
                        <a:rPr lang="en-US" sz="900" kern="1200" dirty="0">
                          <a:solidFill>
                            <a:schemeClr val="dk1"/>
                          </a:solidFill>
                          <a:effectLst/>
                          <a:latin typeface="Arial" panose="020B0604020202020204" pitchFamily="34" charset="0"/>
                          <a:ea typeface="+mn-ea"/>
                          <a:cs typeface="Arial" panose="020B0604020202020204" pitchFamily="34" charset="0"/>
                        </a:rPr>
                        <a:t>.</a:t>
                      </a:r>
                    </a:p>
                    <a:p>
                      <a:pPr marL="171450" lvl="0" indent="-171450" algn="just">
                        <a:buFont typeface="Arial" panose="020B0604020202020204" pitchFamily="34" charset="0"/>
                        <a:buChar char="•"/>
                      </a:pPr>
                      <a:r>
                        <a:rPr lang="en-US" sz="900" kern="1200" dirty="0">
                          <a:solidFill>
                            <a:schemeClr val="dk1"/>
                          </a:solidFill>
                          <a:effectLst/>
                          <a:latin typeface="Arial" panose="020B0604020202020204" pitchFamily="34" charset="0"/>
                          <a:ea typeface="+mn-ea"/>
                          <a:cs typeface="Arial" panose="020B0604020202020204" pitchFamily="34" charset="0"/>
                        </a:rPr>
                        <a:t>Understanding demographic, socioeconomic and </a:t>
                      </a:r>
                      <a:r>
                        <a:rPr lang="en-US" sz="900" kern="1200" dirty="0" err="1">
                          <a:solidFill>
                            <a:schemeClr val="dk1"/>
                          </a:solidFill>
                          <a:effectLst/>
                          <a:latin typeface="Arial" panose="020B0604020202020204" pitchFamily="34" charset="0"/>
                          <a:ea typeface="+mn-ea"/>
                          <a:cs typeface="Arial" panose="020B0604020202020204" pitchFamily="34" charset="0"/>
                        </a:rPr>
                        <a:t>behavioural</a:t>
                      </a:r>
                      <a:r>
                        <a:rPr lang="en-US" sz="900" kern="1200" dirty="0">
                          <a:solidFill>
                            <a:schemeClr val="dk1"/>
                          </a:solidFill>
                          <a:effectLst/>
                          <a:latin typeface="Arial" panose="020B0604020202020204" pitchFamily="34" charset="0"/>
                          <a:ea typeface="+mn-ea"/>
                          <a:cs typeface="Arial" panose="020B0604020202020204" pitchFamily="34" charset="0"/>
                        </a:rPr>
                        <a:t> influences can help explain why some adults are less likely to accept an HIV test or seek testing when they are at risk (</a:t>
                      </a:r>
                      <a:r>
                        <a:rPr lang="en-US" sz="900" kern="1200" dirty="0" err="1">
                          <a:solidFill>
                            <a:schemeClr val="dk1"/>
                          </a:solidFill>
                          <a:effectLst/>
                          <a:latin typeface="Arial" panose="020B0604020202020204" pitchFamily="34" charset="0"/>
                          <a:ea typeface="+mn-ea"/>
                          <a:cs typeface="Arial" panose="020B0604020202020204" pitchFamily="34" charset="0"/>
                        </a:rPr>
                        <a:t>Endalamaw</a:t>
                      </a:r>
                      <a:r>
                        <a:rPr lang="en-US" sz="900" kern="1200" dirty="0">
                          <a:solidFill>
                            <a:schemeClr val="dk1"/>
                          </a:solidFill>
                          <a:effectLst/>
                          <a:latin typeface="Arial" panose="020B0604020202020204" pitchFamily="34" charset="0"/>
                          <a:ea typeface="+mn-ea"/>
                          <a:cs typeface="Arial" panose="020B0604020202020204" pitchFamily="34" charset="0"/>
                        </a:rPr>
                        <a:t> </a:t>
                      </a:r>
                      <a:r>
                        <a:rPr lang="en-GB" sz="900" kern="1200" dirty="0">
                          <a:solidFill>
                            <a:schemeClr val="dk1"/>
                          </a:solidFill>
                          <a:effectLst/>
                          <a:latin typeface="Arial" panose="020B0604020202020204" pitchFamily="34" charset="0"/>
                          <a:ea typeface="+mn-ea"/>
                          <a:cs typeface="Arial" panose="020B0604020202020204" pitchFamily="34" charset="0"/>
                        </a:rPr>
                        <a:t>et al., 2016)</a:t>
                      </a:r>
                      <a:r>
                        <a:rPr lang="en-US" sz="900" kern="1200" dirty="0">
                          <a:solidFill>
                            <a:schemeClr val="dk1"/>
                          </a:solidFill>
                          <a:effectLst/>
                          <a:latin typeface="Arial" panose="020B0604020202020204" pitchFamily="34" charset="0"/>
                          <a:ea typeface="+mn-ea"/>
                          <a:cs typeface="Arial" panose="020B0604020202020204" pitchFamily="34" charset="0"/>
                        </a:rPr>
                        <a:t>.</a:t>
                      </a:r>
                    </a:p>
                    <a:p>
                      <a:pPr marL="171450" lvl="0" indent="-171450" algn="just">
                        <a:buFont typeface="Arial" panose="020B0604020202020204" pitchFamily="34" charset="0"/>
                        <a:buChar char="•"/>
                      </a:pPr>
                      <a:r>
                        <a:rPr lang="en-US" sz="900" kern="1200" dirty="0">
                          <a:solidFill>
                            <a:schemeClr val="dk1"/>
                          </a:solidFill>
                          <a:effectLst/>
                          <a:latin typeface="Arial" panose="020B0604020202020204" pitchFamily="34" charset="0"/>
                          <a:ea typeface="+mn-ea"/>
                          <a:cs typeface="Arial" panose="020B0604020202020204" pitchFamily="34" charset="0"/>
                        </a:rPr>
                        <a:t>HIV-related stigma, fear of a positive result, concerns about confidentiality, limited awareness and perceived low personal risk may discourage individuals from accessing testing services (</a:t>
                      </a:r>
                      <a:r>
                        <a:rPr lang="en-GB" sz="900" kern="1200" dirty="0">
                          <a:solidFill>
                            <a:schemeClr val="dk1"/>
                          </a:solidFill>
                          <a:effectLst/>
                          <a:latin typeface="Arial" panose="020B0604020202020204" pitchFamily="34" charset="0"/>
                          <a:ea typeface="+mn-ea"/>
                          <a:cs typeface="Arial" panose="020B0604020202020204" pitchFamily="34" charset="0"/>
                        </a:rPr>
                        <a:t>Hedge et al., 2021)</a:t>
                      </a:r>
                      <a:r>
                        <a:rPr lang="en-US" sz="900" kern="1200" dirty="0">
                          <a:solidFill>
                            <a:schemeClr val="dk1"/>
                          </a:solidFill>
                          <a:effectLst/>
                          <a:latin typeface="Arial" panose="020B0604020202020204" pitchFamily="34" charset="0"/>
                          <a:ea typeface="+mn-ea"/>
                          <a:cs typeface="Arial" panose="020B0604020202020204" pitchFamily="34" charset="0"/>
                        </a:rPr>
                        <a:t>.</a:t>
                      </a:r>
                    </a:p>
                    <a:p>
                      <a:pPr marL="171450" lvl="0" indent="-171450" algn="just">
                        <a:buFont typeface="Arial" panose="020B0604020202020204" pitchFamily="34" charset="0"/>
                        <a:buChar char="•"/>
                      </a:pPr>
                      <a:r>
                        <a:rPr lang="en-US" sz="900" kern="1200" dirty="0">
                          <a:solidFill>
                            <a:schemeClr val="dk1"/>
                          </a:solidFill>
                          <a:effectLst/>
                          <a:latin typeface="Arial" panose="020B0604020202020204" pitchFamily="34" charset="0"/>
                          <a:ea typeface="+mn-ea"/>
                          <a:cs typeface="Arial" panose="020B0604020202020204" pitchFamily="34" charset="0"/>
                        </a:rPr>
                        <a:t>Existing testing approaches, including sexual health clinics, community-based testing and online self-testing, may reach different population groups unevenly, highlighting the need to examine barriers and facilitators across service settings (</a:t>
                      </a:r>
                      <a:r>
                        <a:rPr lang="en-GB" sz="900" kern="1200" dirty="0">
                          <a:solidFill>
                            <a:schemeClr val="dk1"/>
                          </a:solidFill>
                          <a:effectLst/>
                          <a:latin typeface="Arial" panose="020B0604020202020204" pitchFamily="34" charset="0"/>
                          <a:ea typeface="+mn-ea"/>
                          <a:cs typeface="Arial" panose="020B0604020202020204" pitchFamily="34" charset="0"/>
                        </a:rPr>
                        <a:t>Adeniyi et al., 2026)</a:t>
                      </a:r>
                      <a:r>
                        <a:rPr lang="en-US" sz="900" kern="1200" dirty="0">
                          <a:solidFill>
                            <a:schemeClr val="dk1"/>
                          </a:solidFill>
                          <a:effectLst/>
                          <a:latin typeface="Arial" panose="020B0604020202020204" pitchFamily="34" charset="0"/>
                          <a:ea typeface="+mn-ea"/>
                          <a:cs typeface="Arial" panose="020B0604020202020204" pitchFamily="34" charset="0"/>
                        </a:rPr>
                        <a:t>.</a:t>
                      </a:r>
                    </a:p>
                    <a:p>
                      <a:pPr marL="171450" lvl="0" indent="-171450" algn="just">
                        <a:buFont typeface="Arial" panose="020B0604020202020204" pitchFamily="34" charset="0"/>
                        <a:buChar char="•"/>
                      </a:pPr>
                      <a:r>
                        <a:rPr lang="en-US" sz="900" kern="1200" dirty="0">
                          <a:solidFill>
                            <a:schemeClr val="dk1"/>
                          </a:solidFill>
                          <a:effectLst/>
                          <a:latin typeface="Arial" panose="020B0604020202020204" pitchFamily="34" charset="0"/>
                          <a:ea typeface="+mn-ea"/>
                          <a:cs typeface="Arial" panose="020B0604020202020204" pitchFamily="34" charset="0"/>
                        </a:rPr>
                        <a:t>This systematic review will </a:t>
                      </a:r>
                      <a:r>
                        <a:rPr lang="en-US" sz="900" kern="1200" dirty="0" err="1">
                          <a:solidFill>
                            <a:schemeClr val="dk1"/>
                          </a:solidFill>
                          <a:effectLst/>
                          <a:latin typeface="Arial" panose="020B0604020202020204" pitchFamily="34" charset="0"/>
                          <a:ea typeface="+mn-ea"/>
                          <a:cs typeface="Arial" panose="020B0604020202020204" pitchFamily="34" charset="0"/>
                        </a:rPr>
                        <a:t>synthesise</a:t>
                      </a:r>
                      <a:r>
                        <a:rPr lang="en-US" sz="900" kern="1200" dirty="0">
                          <a:solidFill>
                            <a:schemeClr val="dk1"/>
                          </a:solidFill>
                          <a:effectLst/>
                          <a:latin typeface="Arial" panose="020B0604020202020204" pitchFamily="34" charset="0"/>
                          <a:ea typeface="+mn-ea"/>
                          <a:cs typeface="Arial" panose="020B0604020202020204" pitchFamily="34" charset="0"/>
                        </a:rPr>
                        <a:t> evidence from UK studies to provide a combined understanding of individual, social and healthcare-related influences on testing uptake and early diagnosis (</a:t>
                      </a:r>
                      <a:r>
                        <a:rPr lang="en-GB" sz="900" kern="1200" dirty="0">
                          <a:solidFill>
                            <a:schemeClr val="dk1"/>
                          </a:solidFill>
                          <a:effectLst/>
                          <a:latin typeface="Arial" panose="020B0604020202020204" pitchFamily="34" charset="0"/>
                          <a:ea typeface="+mn-ea"/>
                          <a:cs typeface="Arial" panose="020B0604020202020204" pitchFamily="34" charset="0"/>
                        </a:rPr>
                        <a:t>Clifton et al., 2016)</a:t>
                      </a:r>
                      <a:r>
                        <a:rPr lang="en-US" sz="900" kern="1200" dirty="0">
                          <a:solidFill>
                            <a:schemeClr val="dk1"/>
                          </a:solidFill>
                          <a:effectLst/>
                          <a:latin typeface="Arial" panose="020B0604020202020204" pitchFamily="34" charset="0"/>
                          <a:ea typeface="+mn-ea"/>
                          <a:cs typeface="Arial" panose="020B0604020202020204" pitchFamily="34" charset="0"/>
                        </a:rPr>
                        <a:t>.</a:t>
                      </a:r>
                    </a:p>
                    <a:p>
                      <a:pPr marL="171450" lvl="0" indent="-171450" algn="just">
                        <a:buFont typeface="Arial" panose="020B0604020202020204" pitchFamily="34" charset="0"/>
                        <a:buChar char="•"/>
                      </a:pPr>
                      <a:r>
                        <a:rPr lang="en-US" sz="900" kern="1200" dirty="0">
                          <a:solidFill>
                            <a:schemeClr val="dk1"/>
                          </a:solidFill>
                          <a:effectLst/>
                          <a:latin typeface="Arial" panose="020B0604020202020204" pitchFamily="34" charset="0"/>
                          <a:ea typeface="+mn-ea"/>
                          <a:cs typeface="Arial" panose="020B0604020202020204" pitchFamily="34" charset="0"/>
                        </a:rPr>
                        <a:t>The originality of this research lies in its integrated focus on demographic, socioeconomic and </a:t>
                      </a:r>
                      <a:r>
                        <a:rPr lang="en-US" sz="900" kern="1200" dirty="0" err="1">
                          <a:solidFill>
                            <a:schemeClr val="dk1"/>
                          </a:solidFill>
                          <a:effectLst/>
                          <a:latin typeface="Arial" panose="020B0604020202020204" pitchFamily="34" charset="0"/>
                          <a:ea typeface="+mn-ea"/>
                          <a:cs typeface="Arial" panose="020B0604020202020204" pitchFamily="34" charset="0"/>
                        </a:rPr>
                        <a:t>behavioural</a:t>
                      </a:r>
                      <a:r>
                        <a:rPr lang="en-US" sz="900" kern="1200" dirty="0">
                          <a:solidFill>
                            <a:schemeClr val="dk1"/>
                          </a:solidFill>
                          <a:effectLst/>
                          <a:latin typeface="Arial" panose="020B0604020202020204" pitchFamily="34" charset="0"/>
                          <a:ea typeface="+mn-ea"/>
                          <a:cs typeface="Arial" panose="020B0604020202020204" pitchFamily="34" charset="0"/>
                        </a:rPr>
                        <a:t> factors alongside service accessibility and early diagnosis outcomes among UK adults, helping to identify evidence gaps and priorities for future interventions (</a:t>
                      </a:r>
                      <a:r>
                        <a:rPr lang="en-GB" sz="900" kern="1200" dirty="0">
                          <a:solidFill>
                            <a:schemeClr val="dk1"/>
                          </a:solidFill>
                          <a:effectLst/>
                          <a:latin typeface="Arial" panose="020B0604020202020204" pitchFamily="34" charset="0"/>
                          <a:ea typeface="+mn-ea"/>
                          <a:cs typeface="Arial" panose="020B0604020202020204" pitchFamily="34" charset="0"/>
                        </a:rPr>
                        <a:t>Adeniyi et al., 2026)</a:t>
                      </a:r>
                      <a:r>
                        <a:rPr lang="en-US" sz="900" kern="1200" dirty="0">
                          <a:solidFill>
                            <a:schemeClr val="dk1"/>
                          </a:solidFill>
                          <a:effectLst/>
                          <a:latin typeface="Arial" panose="020B0604020202020204" pitchFamily="34" charset="0"/>
                          <a:ea typeface="+mn-ea"/>
                          <a:cs typeface="Arial" panose="020B0604020202020204" pitchFamily="34" charset="0"/>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3DBFF"/>
                    </a:solidFill>
                  </a:tcPr>
                </a:tc>
                <a:extLst>
                  <a:ext uri="{0D108BD9-81ED-4DB2-BD59-A6C34878D82A}">
                    <a16:rowId xmlns:a16="http://schemas.microsoft.com/office/drawing/2014/main" val="2745030031"/>
                  </a:ext>
                </a:extLst>
              </a:tr>
            </a:tbl>
          </a:graphicData>
        </a:graphic>
      </p:graphicFrame>
      <p:graphicFrame>
        <p:nvGraphicFramePr>
          <p:cNvPr id="17" name="Table 16">
            <a:extLst>
              <a:ext uri="{FF2B5EF4-FFF2-40B4-BE49-F238E27FC236}">
                <a16:creationId xmlns:a16="http://schemas.microsoft.com/office/drawing/2014/main" id="{7ED98650-7764-C955-574F-1BAD4E6268E2}"/>
              </a:ext>
            </a:extLst>
          </p:cNvPr>
          <p:cNvGraphicFramePr>
            <a:graphicFrameLocks noGrp="1"/>
          </p:cNvGraphicFramePr>
          <p:nvPr>
            <p:extLst>
              <p:ext uri="{D42A27DB-BD31-4B8C-83A1-F6EECF244321}">
                <p14:modId xmlns:p14="http://schemas.microsoft.com/office/powerpoint/2010/main" val="2970695530"/>
              </p:ext>
            </p:extLst>
          </p:nvPr>
        </p:nvGraphicFramePr>
        <p:xfrm>
          <a:off x="162779" y="5747375"/>
          <a:ext cx="3112436" cy="3626211"/>
        </p:xfrm>
        <a:graphic>
          <a:graphicData uri="http://schemas.openxmlformats.org/drawingml/2006/table">
            <a:tbl>
              <a:tblPr firstRow="1" bandRow="1">
                <a:tableStyleId>{F5AB1C69-6EDB-4FF4-983F-18BD219EF322}</a:tableStyleId>
              </a:tblPr>
              <a:tblGrid>
                <a:gridCol w="3112436">
                  <a:extLst>
                    <a:ext uri="{9D8B030D-6E8A-4147-A177-3AD203B41FA5}">
                      <a16:colId xmlns:a16="http://schemas.microsoft.com/office/drawing/2014/main" val="1089935945"/>
                    </a:ext>
                  </a:extLst>
                </a:gridCol>
              </a:tblGrid>
              <a:tr h="274973">
                <a:tc>
                  <a:txBody>
                    <a:bodyPr/>
                    <a:lstStyle/>
                    <a:p>
                      <a:pPr marL="0" indent="0" algn="ctr">
                        <a:buFont typeface="Wingdings" panose="05000000000000000000" pitchFamily="2" charset="2"/>
                        <a:buNone/>
                      </a:pPr>
                      <a:r>
                        <a:rPr lang="en-GB" sz="1000" u="none" baseline="0" dirty="0">
                          <a:solidFill>
                            <a:srgbClr val="0070C0"/>
                          </a:solidFill>
                          <a:effectLst/>
                          <a:latin typeface="Arial" panose="020B0604020202020204" pitchFamily="34" charset="0"/>
                          <a:cs typeface="Arial" panose="020B0604020202020204" pitchFamily="34" charset="0"/>
                        </a:rPr>
                        <a:t>5. Research Impact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699882377"/>
                  </a:ext>
                </a:extLst>
              </a:tr>
              <a:tr h="3351238">
                <a:tc>
                  <a:txBody>
                    <a:bodyPr/>
                    <a:lstStyle/>
                    <a:p>
                      <a:pPr marL="171450" lvl="0" indent="-171450" algn="just">
                        <a:buFont typeface="Wingdings" panose="05000000000000000000" pitchFamily="2" charset="2"/>
                        <a:buChar char="ü"/>
                      </a:pPr>
                      <a:r>
                        <a:rPr lang="en-US" sz="900" kern="1200" dirty="0">
                          <a:solidFill>
                            <a:schemeClr val="dk1"/>
                          </a:solidFill>
                          <a:effectLst/>
                          <a:latin typeface="Arial" panose="020B0604020202020204" pitchFamily="34" charset="0"/>
                          <a:ea typeface="+mn-ea"/>
                          <a:cs typeface="Arial" panose="020B0604020202020204" pitchFamily="34" charset="0"/>
                        </a:rPr>
                        <a:t>The findings may help identify adults and population groups who experience barriers to HIV testing, supporting more targeted and equitable testing strategies (</a:t>
                      </a:r>
                      <a:r>
                        <a:rPr lang="en-GB" sz="900" kern="1200" dirty="0">
                          <a:solidFill>
                            <a:schemeClr val="dk1"/>
                          </a:solidFill>
                          <a:effectLst/>
                          <a:latin typeface="Arial" panose="020B0604020202020204" pitchFamily="34" charset="0"/>
                          <a:ea typeface="+mn-ea"/>
                          <a:cs typeface="Arial" panose="020B0604020202020204" pitchFamily="34" charset="0"/>
                        </a:rPr>
                        <a:t>Youssef et al., 2017)</a:t>
                      </a:r>
                      <a:r>
                        <a:rPr lang="en-US" sz="900" kern="1200" dirty="0">
                          <a:solidFill>
                            <a:schemeClr val="dk1"/>
                          </a:solidFill>
                          <a:effectLst/>
                          <a:latin typeface="Arial" panose="020B0604020202020204" pitchFamily="34" charset="0"/>
                          <a:ea typeface="+mn-ea"/>
                          <a:cs typeface="Arial" panose="020B0604020202020204" pitchFamily="34" charset="0"/>
                        </a:rPr>
                        <a:t>.</a:t>
                      </a:r>
                    </a:p>
                    <a:p>
                      <a:pPr marL="171450" lvl="0" indent="-171450" algn="just">
                        <a:buFont typeface="Wingdings" panose="05000000000000000000" pitchFamily="2" charset="2"/>
                        <a:buChar char="ü"/>
                      </a:pPr>
                      <a:r>
                        <a:rPr lang="en-US" sz="900" kern="1200" dirty="0">
                          <a:solidFill>
                            <a:schemeClr val="dk1"/>
                          </a:solidFill>
                          <a:effectLst/>
                          <a:latin typeface="Arial" panose="020B0604020202020204" pitchFamily="34" charset="0"/>
                          <a:ea typeface="+mn-ea"/>
                          <a:cs typeface="Arial" panose="020B0604020202020204" pitchFamily="34" charset="0"/>
                        </a:rPr>
                        <a:t>The review may inform public health campaigns that address HIV-related stigma, improve awareness and encourage people to seek testing without fear or embarrassment (</a:t>
                      </a:r>
                      <a:r>
                        <a:rPr lang="en-GB" sz="900" kern="1200" dirty="0">
                          <a:solidFill>
                            <a:schemeClr val="dk1"/>
                          </a:solidFill>
                          <a:effectLst/>
                          <a:latin typeface="Arial" panose="020B0604020202020204" pitchFamily="34" charset="0"/>
                          <a:ea typeface="+mn-ea"/>
                          <a:cs typeface="Arial" panose="020B0604020202020204" pitchFamily="34" charset="0"/>
                        </a:rPr>
                        <a:t>Evans et al., 2016)</a:t>
                      </a:r>
                      <a:r>
                        <a:rPr lang="en-US" sz="900" kern="1200" dirty="0">
                          <a:solidFill>
                            <a:schemeClr val="dk1"/>
                          </a:solidFill>
                          <a:effectLst/>
                          <a:latin typeface="Arial" panose="020B0604020202020204" pitchFamily="34" charset="0"/>
                          <a:ea typeface="+mn-ea"/>
                          <a:cs typeface="Arial" panose="020B0604020202020204" pitchFamily="34" charset="0"/>
                        </a:rPr>
                        <a:t>.</a:t>
                      </a:r>
                    </a:p>
                    <a:p>
                      <a:pPr marL="171450" lvl="0" indent="-171450" algn="just">
                        <a:buFont typeface="Wingdings" panose="05000000000000000000" pitchFamily="2" charset="2"/>
                        <a:buChar char="ü"/>
                      </a:pPr>
                      <a:r>
                        <a:rPr lang="en-US" sz="900" kern="1200" dirty="0">
                          <a:solidFill>
                            <a:schemeClr val="dk1"/>
                          </a:solidFill>
                          <a:effectLst/>
                          <a:latin typeface="Arial" panose="020B0604020202020204" pitchFamily="34" charset="0"/>
                          <a:ea typeface="+mn-ea"/>
                          <a:cs typeface="Arial" panose="020B0604020202020204" pitchFamily="34" charset="0"/>
                        </a:rPr>
                        <a:t>Healthcare professionals, including nurses, sexual health practitioners and general practitioners, may use the findings to improve communication, offer testing appropriately and </a:t>
                      </a:r>
                      <a:r>
                        <a:rPr lang="en-US" sz="900" kern="1200" dirty="0" err="1">
                          <a:solidFill>
                            <a:schemeClr val="dk1"/>
                          </a:solidFill>
                          <a:effectLst/>
                          <a:latin typeface="Arial" panose="020B0604020202020204" pitchFamily="34" charset="0"/>
                          <a:ea typeface="+mn-ea"/>
                          <a:cs typeface="Arial" panose="020B0604020202020204" pitchFamily="34" charset="0"/>
                        </a:rPr>
                        <a:t>recognise</a:t>
                      </a:r>
                      <a:r>
                        <a:rPr lang="en-US" sz="900" kern="1200" dirty="0">
                          <a:solidFill>
                            <a:schemeClr val="dk1"/>
                          </a:solidFill>
                          <a:effectLst/>
                          <a:latin typeface="Arial" panose="020B0604020202020204" pitchFamily="34" charset="0"/>
                          <a:ea typeface="+mn-ea"/>
                          <a:cs typeface="Arial" panose="020B0604020202020204" pitchFamily="34" charset="0"/>
                        </a:rPr>
                        <a:t> factors associated with delayed diagnosis (</a:t>
                      </a:r>
                      <a:r>
                        <a:rPr lang="en-GB" sz="900" kern="1200" dirty="0">
                          <a:solidFill>
                            <a:schemeClr val="dk1"/>
                          </a:solidFill>
                          <a:effectLst/>
                          <a:latin typeface="Arial" panose="020B0604020202020204" pitchFamily="34" charset="0"/>
                          <a:ea typeface="+mn-ea"/>
                          <a:cs typeface="Arial" panose="020B0604020202020204" pitchFamily="34" charset="0"/>
                        </a:rPr>
                        <a:t>Dalrymple et al., 2019)</a:t>
                      </a:r>
                      <a:r>
                        <a:rPr lang="en-US" sz="900" kern="1200" dirty="0">
                          <a:solidFill>
                            <a:schemeClr val="dk1"/>
                          </a:solidFill>
                          <a:effectLst/>
                          <a:latin typeface="Arial" panose="020B0604020202020204" pitchFamily="34" charset="0"/>
                          <a:ea typeface="+mn-ea"/>
                          <a:cs typeface="Arial" panose="020B0604020202020204" pitchFamily="34" charset="0"/>
                        </a:rPr>
                        <a:t>.</a:t>
                      </a:r>
                    </a:p>
                    <a:p>
                      <a:pPr marL="171450" lvl="0" indent="-171450" algn="just">
                        <a:buFont typeface="Wingdings" panose="05000000000000000000" pitchFamily="2" charset="2"/>
                        <a:buChar char="ü"/>
                      </a:pPr>
                      <a:r>
                        <a:rPr lang="en-US" sz="900" kern="1200" dirty="0">
                          <a:solidFill>
                            <a:schemeClr val="dk1"/>
                          </a:solidFill>
                          <a:effectLst/>
                          <a:latin typeface="Arial" panose="020B0604020202020204" pitchFamily="34" charset="0"/>
                          <a:ea typeface="+mn-ea"/>
                          <a:cs typeface="Arial" panose="020B0604020202020204" pitchFamily="34" charset="0"/>
                        </a:rPr>
                        <a:t>The findings may support improvements in access to testing through sexual health clinics, community services and online testing options, particularly for groups who face practical or social barriers (</a:t>
                      </a:r>
                      <a:r>
                        <a:rPr lang="en-GB" sz="900" kern="1200" dirty="0">
                          <a:solidFill>
                            <a:schemeClr val="dk1"/>
                          </a:solidFill>
                          <a:effectLst/>
                          <a:latin typeface="Arial" panose="020B0604020202020204" pitchFamily="34" charset="0"/>
                          <a:ea typeface="+mn-ea"/>
                          <a:cs typeface="Arial" panose="020B0604020202020204" pitchFamily="34" charset="0"/>
                        </a:rPr>
                        <a:t>Sulat et al., 2018)</a:t>
                      </a:r>
                      <a:r>
                        <a:rPr lang="en-US" sz="900" kern="1200" dirty="0">
                          <a:solidFill>
                            <a:schemeClr val="dk1"/>
                          </a:solidFill>
                          <a:effectLst/>
                          <a:latin typeface="Arial" panose="020B0604020202020204" pitchFamily="34" charset="0"/>
                          <a:ea typeface="+mn-ea"/>
                          <a:cs typeface="Arial" panose="020B0604020202020204" pitchFamily="34" charset="0"/>
                        </a:rPr>
                        <a:t>.</a:t>
                      </a:r>
                    </a:p>
                    <a:p>
                      <a:pPr marL="171450" lvl="0" indent="-171450" algn="just">
                        <a:buFont typeface="Wingdings" panose="05000000000000000000" pitchFamily="2" charset="2"/>
                        <a:buChar char="ü"/>
                      </a:pPr>
                      <a:r>
                        <a:rPr lang="en-US" sz="900" kern="1200" dirty="0">
                          <a:solidFill>
                            <a:schemeClr val="dk1"/>
                          </a:solidFill>
                          <a:effectLst/>
                          <a:latin typeface="Arial" panose="020B0604020202020204" pitchFamily="34" charset="0"/>
                          <a:ea typeface="+mn-ea"/>
                          <a:cs typeface="Arial" panose="020B0604020202020204" pitchFamily="34" charset="0"/>
                        </a:rPr>
                        <a:t>Public health services and policymakers may use the evidence to inform HIV prevention </a:t>
                      </a:r>
                      <a:r>
                        <a:rPr lang="en-US" sz="900" kern="1200" dirty="0" err="1">
                          <a:solidFill>
                            <a:schemeClr val="dk1"/>
                          </a:solidFill>
                          <a:effectLst/>
                          <a:latin typeface="Arial" panose="020B0604020202020204" pitchFamily="34" charset="0"/>
                          <a:ea typeface="+mn-ea"/>
                          <a:cs typeface="Arial" panose="020B0604020202020204" pitchFamily="34" charset="0"/>
                        </a:rPr>
                        <a:t>programmes</a:t>
                      </a:r>
                      <a:r>
                        <a:rPr lang="en-US" sz="900" kern="1200" dirty="0">
                          <a:solidFill>
                            <a:schemeClr val="dk1"/>
                          </a:solidFill>
                          <a:effectLst/>
                          <a:latin typeface="Arial" panose="020B0604020202020204" pitchFamily="34" charset="0"/>
                          <a:ea typeface="+mn-ea"/>
                          <a:cs typeface="Arial" panose="020B0604020202020204" pitchFamily="34" charset="0"/>
                        </a:rPr>
                        <a:t>, testing policies and strategies aimed at reducing inequalities in diagnosis and access to treatment (</a:t>
                      </a:r>
                      <a:r>
                        <a:rPr lang="en-GB" sz="900" kern="1200" dirty="0">
                          <a:solidFill>
                            <a:schemeClr val="dk1"/>
                          </a:solidFill>
                          <a:effectLst/>
                          <a:latin typeface="Arial" panose="020B0604020202020204" pitchFamily="34" charset="0"/>
                          <a:ea typeface="+mn-ea"/>
                          <a:cs typeface="Arial" panose="020B0604020202020204" pitchFamily="34" charset="0"/>
                        </a:rPr>
                        <a:t>Dalrymple et al., 2019)</a:t>
                      </a:r>
                      <a:r>
                        <a:rPr lang="en-US" sz="900" kern="1200" dirty="0">
                          <a:solidFill>
                            <a:schemeClr val="dk1"/>
                          </a:solidFill>
                          <a:effectLst/>
                          <a:latin typeface="Arial" panose="020B0604020202020204" pitchFamily="34" charset="0"/>
                          <a:ea typeface="+mn-ea"/>
                          <a:cs typeface="Arial" panose="020B0604020202020204" pitchFamily="34" charset="0"/>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AFF"/>
                    </a:solidFill>
                  </a:tcPr>
                </a:tc>
                <a:extLst>
                  <a:ext uri="{0D108BD9-81ED-4DB2-BD59-A6C34878D82A}">
                    <a16:rowId xmlns:a16="http://schemas.microsoft.com/office/drawing/2014/main" val="2745030031"/>
                  </a:ext>
                </a:extLst>
              </a:tr>
            </a:tbl>
          </a:graphicData>
        </a:graphic>
      </p:graphicFrame>
      <p:graphicFrame>
        <p:nvGraphicFramePr>
          <p:cNvPr id="18" name="Table 17">
            <a:extLst>
              <a:ext uri="{FF2B5EF4-FFF2-40B4-BE49-F238E27FC236}">
                <a16:creationId xmlns:a16="http://schemas.microsoft.com/office/drawing/2014/main" id="{E8E034C5-AC9B-FB65-51F7-42A2605C6466}"/>
              </a:ext>
            </a:extLst>
          </p:cNvPr>
          <p:cNvGraphicFramePr>
            <a:graphicFrameLocks noGrp="1"/>
          </p:cNvGraphicFramePr>
          <p:nvPr>
            <p:extLst>
              <p:ext uri="{D42A27DB-BD31-4B8C-83A1-F6EECF244321}">
                <p14:modId xmlns:p14="http://schemas.microsoft.com/office/powerpoint/2010/main" val="3763329090"/>
              </p:ext>
            </p:extLst>
          </p:nvPr>
        </p:nvGraphicFramePr>
        <p:xfrm>
          <a:off x="3366655" y="5694633"/>
          <a:ext cx="9351817" cy="3840480"/>
        </p:xfrm>
        <a:graphic>
          <a:graphicData uri="http://schemas.openxmlformats.org/drawingml/2006/table">
            <a:tbl>
              <a:tblPr firstRow="1" bandRow="1">
                <a:tableStyleId>{F5AB1C69-6EDB-4FF4-983F-18BD219EF322}</a:tableStyleId>
              </a:tblPr>
              <a:tblGrid>
                <a:gridCol w="9351817">
                  <a:extLst>
                    <a:ext uri="{9D8B030D-6E8A-4147-A177-3AD203B41FA5}">
                      <a16:colId xmlns:a16="http://schemas.microsoft.com/office/drawing/2014/main" val="1089935945"/>
                    </a:ext>
                  </a:extLst>
                </a:gridCol>
              </a:tblGrid>
              <a:tr h="200842">
                <a:tc>
                  <a:txBody>
                    <a:bodyPr/>
                    <a:lstStyle/>
                    <a:p>
                      <a:pPr marL="0" indent="0" algn="ctr">
                        <a:buFont typeface="Arial" panose="020B0604020202020204" pitchFamily="34" charset="0"/>
                        <a:buNone/>
                      </a:pPr>
                      <a:r>
                        <a:rPr lang="en-GB" sz="800" b="1" u="none" baseline="0" dirty="0">
                          <a:solidFill>
                            <a:schemeClr val="tx1"/>
                          </a:solidFill>
                          <a:effectLst/>
                          <a:latin typeface="Arial" panose="020B0604020202020204" pitchFamily="34" charset="0"/>
                          <a:cs typeface="Arial" panose="020B0604020202020204" pitchFamily="34" charset="0"/>
                        </a:rPr>
                        <a:t>Reference list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699882377"/>
                  </a:ext>
                </a:extLst>
              </a:tr>
              <a:tr h="2039319">
                <a:tc>
                  <a:txBody>
                    <a:bodyPr/>
                    <a:lstStyle/>
                    <a:p>
                      <a:pPr marL="457200" indent="-457200" algn="just">
                        <a:buFont typeface="Arial" panose="020B0604020202020204" pitchFamily="34" charset="0"/>
                        <a:buChar char="•"/>
                      </a:pPr>
                      <a:r>
                        <a:rPr lang="en-GB" sz="800" kern="1200" dirty="0">
                          <a:solidFill>
                            <a:schemeClr val="dk1"/>
                          </a:solidFill>
                          <a:effectLst/>
                          <a:latin typeface="Arial" panose="020B0604020202020204" pitchFamily="34" charset="0"/>
                          <a:ea typeface="+mn-ea"/>
                          <a:cs typeface="Arial" panose="020B0604020202020204" pitchFamily="34" charset="0"/>
                        </a:rPr>
                        <a:t>Adeniyi, T., Horwood, J., Doran, M., Piggott, K., </a:t>
                      </a:r>
                      <a:r>
                        <a:rPr lang="en-GB" sz="800" kern="1200" dirty="0" err="1">
                          <a:solidFill>
                            <a:schemeClr val="dk1"/>
                          </a:solidFill>
                          <a:effectLst/>
                          <a:latin typeface="Arial" panose="020B0604020202020204" pitchFamily="34" charset="0"/>
                          <a:ea typeface="+mn-ea"/>
                          <a:cs typeface="Arial" panose="020B0604020202020204" pitchFamily="34" charset="0"/>
                        </a:rPr>
                        <a:t>Namurach</a:t>
                      </a:r>
                      <a:r>
                        <a:rPr lang="en-GB" sz="800" kern="1200" dirty="0">
                          <a:solidFill>
                            <a:schemeClr val="dk1"/>
                          </a:solidFill>
                          <a:effectLst/>
                          <a:latin typeface="Arial" panose="020B0604020202020204" pitchFamily="34" charset="0"/>
                          <a:ea typeface="+mn-ea"/>
                          <a:cs typeface="Arial" panose="020B0604020202020204" pitchFamily="34" charset="0"/>
                        </a:rPr>
                        <a:t>, A.M., Harryman, L., </a:t>
                      </a:r>
                      <a:r>
                        <a:rPr lang="en-GB" sz="800" kern="1200" dirty="0" err="1">
                          <a:solidFill>
                            <a:schemeClr val="dk1"/>
                          </a:solidFill>
                          <a:effectLst/>
                          <a:latin typeface="Arial" panose="020B0604020202020204" pitchFamily="34" charset="0"/>
                          <a:ea typeface="+mn-ea"/>
                          <a:cs typeface="Arial" panose="020B0604020202020204" pitchFamily="34" charset="0"/>
                        </a:rPr>
                        <a:t>Oldenbourg</a:t>
                      </a:r>
                      <a:r>
                        <a:rPr lang="en-GB" sz="800" kern="1200" dirty="0">
                          <a:solidFill>
                            <a:schemeClr val="dk1"/>
                          </a:solidFill>
                          <a:effectLst/>
                          <a:latin typeface="Arial" panose="020B0604020202020204" pitchFamily="34" charset="0"/>
                          <a:ea typeface="+mn-ea"/>
                          <a:cs typeface="Arial" panose="020B0604020202020204" pitchFamily="34" charset="0"/>
                        </a:rPr>
                        <a:t>, E., </a:t>
                      </a:r>
                      <a:r>
                        <a:rPr lang="en-GB" sz="800" kern="1200" dirty="0" err="1">
                          <a:solidFill>
                            <a:schemeClr val="dk1"/>
                          </a:solidFill>
                          <a:effectLst/>
                          <a:latin typeface="Arial" panose="020B0604020202020204" pitchFamily="34" charset="0"/>
                          <a:ea typeface="+mn-ea"/>
                          <a:cs typeface="Arial" panose="020B0604020202020204" pitchFamily="34" charset="0"/>
                        </a:rPr>
                        <a:t>Kiflu</a:t>
                      </a:r>
                      <a:r>
                        <a:rPr lang="en-GB" sz="800" kern="1200" dirty="0">
                          <a:solidFill>
                            <a:schemeClr val="dk1"/>
                          </a:solidFill>
                          <a:effectLst/>
                          <a:latin typeface="Arial" panose="020B0604020202020204" pitchFamily="34" charset="0"/>
                          <a:ea typeface="+mn-ea"/>
                          <a:cs typeface="Arial" panose="020B0604020202020204" pitchFamily="34" charset="0"/>
                        </a:rPr>
                        <a:t>, M., Speare, N., Griffin, M. and Wilson, M., (2026). Barriers and facilitators to HIV testing among African and Caribbean heritage communities: a mixed methods study. </a:t>
                      </a:r>
                      <a:r>
                        <a:rPr lang="en-GB" sz="800" i="1" kern="1200" dirty="0">
                          <a:solidFill>
                            <a:schemeClr val="dk1"/>
                          </a:solidFill>
                          <a:effectLst/>
                          <a:latin typeface="Arial" panose="020B0604020202020204" pitchFamily="34" charset="0"/>
                          <a:ea typeface="+mn-ea"/>
                          <a:cs typeface="Arial" panose="020B0604020202020204" pitchFamily="34" charset="0"/>
                        </a:rPr>
                        <a:t>Sexually Transmitted Infections</a:t>
                      </a:r>
                      <a:r>
                        <a:rPr lang="en-GB" sz="800" kern="1200" dirty="0">
                          <a:solidFill>
                            <a:schemeClr val="dk1"/>
                          </a:solidFill>
                          <a:effectLst/>
                          <a:latin typeface="Arial" panose="020B0604020202020204" pitchFamily="34" charset="0"/>
                          <a:ea typeface="+mn-ea"/>
                          <a:cs typeface="Arial" panose="020B0604020202020204" pitchFamily="34" charset="0"/>
                        </a:rPr>
                        <a:t>, </a:t>
                      </a:r>
                      <a:r>
                        <a:rPr lang="en-GB" sz="800" i="1" kern="1200" dirty="0">
                          <a:solidFill>
                            <a:schemeClr val="dk1"/>
                          </a:solidFill>
                          <a:effectLst/>
                          <a:latin typeface="Arial" panose="020B0604020202020204" pitchFamily="34" charset="0"/>
                          <a:ea typeface="+mn-ea"/>
                          <a:cs typeface="Arial" panose="020B0604020202020204" pitchFamily="34" charset="0"/>
                        </a:rPr>
                        <a:t>102</a:t>
                      </a:r>
                      <a:r>
                        <a:rPr lang="en-GB" sz="800" kern="1200" dirty="0">
                          <a:solidFill>
                            <a:schemeClr val="dk1"/>
                          </a:solidFill>
                          <a:effectLst/>
                          <a:latin typeface="Arial" panose="020B0604020202020204" pitchFamily="34" charset="0"/>
                          <a:ea typeface="+mn-ea"/>
                          <a:cs typeface="Arial" panose="020B0604020202020204" pitchFamily="34" charset="0"/>
                        </a:rPr>
                        <a:t>(1), pp.3-10. </a:t>
                      </a:r>
                      <a:r>
                        <a:rPr lang="en-GB" sz="800" u="sng" kern="1200" dirty="0">
                          <a:solidFill>
                            <a:schemeClr val="dk1"/>
                          </a:solidFill>
                          <a:effectLst/>
                          <a:latin typeface="Arial" panose="020B0604020202020204" pitchFamily="34" charset="0"/>
                          <a:ea typeface="+mn-ea"/>
                          <a:cs typeface="Arial" panose="020B0604020202020204" pitchFamily="34" charset="0"/>
                          <a:hlinkClick r:id="rId3"/>
                        </a:rPr>
                        <a:t>https://sti.bmj.com/content/102/1/3.abstract</a:t>
                      </a:r>
                      <a:endParaRPr lang="en-US" sz="800" kern="1200" dirty="0">
                        <a:solidFill>
                          <a:schemeClr val="dk1"/>
                        </a:solidFill>
                        <a:effectLst/>
                        <a:latin typeface="Arial" panose="020B0604020202020204" pitchFamily="34" charset="0"/>
                        <a:ea typeface="+mn-ea"/>
                        <a:cs typeface="Arial" panose="020B0604020202020204" pitchFamily="34" charset="0"/>
                      </a:endParaRPr>
                    </a:p>
                    <a:p>
                      <a:pPr marL="457200" indent="-457200" algn="just">
                        <a:buFont typeface="Arial" panose="020B0604020202020204" pitchFamily="34" charset="0"/>
                        <a:buChar char="•"/>
                      </a:pPr>
                      <a:r>
                        <a:rPr lang="en-GB" sz="800" kern="1200" dirty="0">
                          <a:solidFill>
                            <a:schemeClr val="dk1"/>
                          </a:solidFill>
                          <a:effectLst/>
                          <a:latin typeface="Arial" panose="020B0604020202020204" pitchFamily="34" charset="0"/>
                          <a:ea typeface="+mn-ea"/>
                          <a:cs typeface="Arial" panose="020B0604020202020204" pitchFamily="34" charset="0"/>
                        </a:rPr>
                        <a:t>BASHH (British Association for Sexual Health and HIV) (2025), </a:t>
                      </a:r>
                      <a:r>
                        <a:rPr lang="en-US" sz="800" kern="1200" dirty="0">
                          <a:solidFill>
                            <a:schemeClr val="dk1"/>
                          </a:solidFill>
                          <a:effectLst/>
                          <a:latin typeface="Arial" panose="020B0604020202020204" pitchFamily="34" charset="0"/>
                          <a:ea typeface="+mn-ea"/>
                          <a:cs typeface="Arial" panose="020B0604020202020204" pitchFamily="34" charset="0"/>
                        </a:rPr>
                        <a:t>New UKHSA data release: HIV in the UK 2024. </a:t>
                      </a:r>
                      <a:r>
                        <a:rPr lang="en-US" sz="800" u="sng" kern="1200" dirty="0">
                          <a:solidFill>
                            <a:schemeClr val="dk1"/>
                          </a:solidFill>
                          <a:effectLst/>
                          <a:latin typeface="Arial" panose="020B0604020202020204" pitchFamily="34" charset="0"/>
                          <a:ea typeface="+mn-ea"/>
                          <a:cs typeface="Arial" panose="020B0604020202020204" pitchFamily="34" charset="0"/>
                          <a:hlinkClick r:id="rId4"/>
                        </a:rPr>
                        <a:t>https://www.bashh.org/news/1695/new_ukhsa_data_release_hiv_in_the_uk_2024/</a:t>
                      </a:r>
                      <a:endParaRPr lang="en-US" sz="800" kern="1200" dirty="0">
                        <a:solidFill>
                          <a:schemeClr val="dk1"/>
                        </a:solidFill>
                        <a:effectLst/>
                        <a:latin typeface="Arial" panose="020B0604020202020204" pitchFamily="34" charset="0"/>
                        <a:ea typeface="+mn-ea"/>
                        <a:cs typeface="Arial" panose="020B0604020202020204" pitchFamily="34" charset="0"/>
                      </a:endParaRPr>
                    </a:p>
                    <a:p>
                      <a:pPr marL="457200" indent="-457200" algn="just">
                        <a:buFont typeface="Arial" panose="020B0604020202020204" pitchFamily="34" charset="0"/>
                        <a:buChar char="•"/>
                      </a:pPr>
                      <a:r>
                        <a:rPr lang="en-GB" sz="800" kern="1200" dirty="0">
                          <a:solidFill>
                            <a:schemeClr val="dk1"/>
                          </a:solidFill>
                          <a:effectLst/>
                          <a:latin typeface="Arial" panose="020B0604020202020204" pitchFamily="34" charset="0"/>
                          <a:ea typeface="+mn-ea"/>
                          <a:cs typeface="Arial" panose="020B0604020202020204" pitchFamily="34" charset="0"/>
                        </a:rPr>
                        <a:t>Bell, S., Doran, T., Martin, F. and Adamson, J., (2021). Journeys to HIV testing and diagnosis among adults aged 50+ years in England: a qualitative interview study. </a:t>
                      </a:r>
                      <a:r>
                        <a:rPr lang="en-GB" sz="800" i="1" kern="1200" dirty="0">
                          <a:solidFill>
                            <a:schemeClr val="dk1"/>
                          </a:solidFill>
                          <a:effectLst/>
                          <a:latin typeface="Arial" panose="020B0604020202020204" pitchFamily="34" charset="0"/>
                          <a:ea typeface="+mn-ea"/>
                          <a:cs typeface="Arial" panose="020B0604020202020204" pitchFamily="34" charset="0"/>
                        </a:rPr>
                        <a:t>Journal of health services research &amp; policy</a:t>
                      </a:r>
                      <a:r>
                        <a:rPr lang="en-GB" sz="800" kern="1200" dirty="0">
                          <a:solidFill>
                            <a:schemeClr val="dk1"/>
                          </a:solidFill>
                          <a:effectLst/>
                          <a:latin typeface="Arial" panose="020B0604020202020204" pitchFamily="34" charset="0"/>
                          <a:ea typeface="+mn-ea"/>
                          <a:cs typeface="Arial" panose="020B0604020202020204" pitchFamily="34" charset="0"/>
                        </a:rPr>
                        <a:t>, </a:t>
                      </a:r>
                      <a:r>
                        <a:rPr lang="en-GB" sz="800" i="1" kern="1200" dirty="0">
                          <a:solidFill>
                            <a:schemeClr val="dk1"/>
                          </a:solidFill>
                          <a:effectLst/>
                          <a:latin typeface="Arial" panose="020B0604020202020204" pitchFamily="34" charset="0"/>
                          <a:ea typeface="+mn-ea"/>
                          <a:cs typeface="Arial" panose="020B0604020202020204" pitchFamily="34" charset="0"/>
                        </a:rPr>
                        <a:t>26</a:t>
                      </a:r>
                      <a:r>
                        <a:rPr lang="en-GB" sz="800" kern="1200" dirty="0">
                          <a:solidFill>
                            <a:schemeClr val="dk1"/>
                          </a:solidFill>
                          <a:effectLst/>
                          <a:latin typeface="Arial" panose="020B0604020202020204" pitchFamily="34" charset="0"/>
                          <a:ea typeface="+mn-ea"/>
                          <a:cs typeface="Arial" panose="020B0604020202020204" pitchFamily="34" charset="0"/>
                        </a:rPr>
                        <a:t>(2), pp.85-94. </a:t>
                      </a:r>
                      <a:r>
                        <a:rPr lang="en-GB" sz="800" u="sng" kern="1200" dirty="0">
                          <a:solidFill>
                            <a:schemeClr val="dk1"/>
                          </a:solidFill>
                          <a:effectLst/>
                          <a:latin typeface="Arial" panose="020B0604020202020204" pitchFamily="34" charset="0"/>
                          <a:ea typeface="+mn-ea"/>
                          <a:cs typeface="Arial" panose="020B0604020202020204" pitchFamily="34" charset="0"/>
                          <a:hlinkClick r:id="rId5"/>
                        </a:rPr>
                        <a:t>https://journals.sagepub.com/doi/abs/10.1177/1355819620943242</a:t>
                      </a:r>
                      <a:endParaRPr lang="en-US" sz="800" kern="1200" dirty="0">
                        <a:solidFill>
                          <a:schemeClr val="dk1"/>
                        </a:solidFill>
                        <a:effectLst/>
                        <a:latin typeface="Arial" panose="020B0604020202020204" pitchFamily="34" charset="0"/>
                        <a:ea typeface="+mn-ea"/>
                        <a:cs typeface="Arial" panose="020B0604020202020204" pitchFamily="34" charset="0"/>
                      </a:endParaRPr>
                    </a:p>
                    <a:p>
                      <a:pPr marL="457200" indent="-457200" algn="just">
                        <a:buFont typeface="Arial" panose="020B0604020202020204" pitchFamily="34" charset="0"/>
                        <a:buChar char="•"/>
                      </a:pPr>
                      <a:r>
                        <a:rPr lang="en-GB" sz="800" kern="1200" dirty="0">
                          <a:solidFill>
                            <a:schemeClr val="dk1"/>
                          </a:solidFill>
                          <a:effectLst/>
                          <a:latin typeface="Arial" panose="020B0604020202020204" pitchFamily="34" charset="0"/>
                          <a:ea typeface="+mn-ea"/>
                          <a:cs typeface="Arial" panose="020B0604020202020204" pitchFamily="34" charset="0"/>
                        </a:rPr>
                        <a:t>Boardman, E., </a:t>
                      </a:r>
                      <a:r>
                        <a:rPr lang="en-GB" sz="800" kern="1200" dirty="0" err="1">
                          <a:solidFill>
                            <a:schemeClr val="dk1"/>
                          </a:solidFill>
                          <a:effectLst/>
                          <a:latin typeface="Arial" panose="020B0604020202020204" pitchFamily="34" charset="0"/>
                          <a:ea typeface="+mn-ea"/>
                          <a:cs typeface="Arial" panose="020B0604020202020204" pitchFamily="34" charset="0"/>
                        </a:rPr>
                        <a:t>Boffito</a:t>
                      </a:r>
                      <a:r>
                        <a:rPr lang="en-GB" sz="800" kern="1200" dirty="0">
                          <a:solidFill>
                            <a:schemeClr val="dk1"/>
                          </a:solidFill>
                          <a:effectLst/>
                          <a:latin typeface="Arial" panose="020B0604020202020204" pitchFamily="34" charset="0"/>
                          <a:ea typeface="+mn-ea"/>
                          <a:cs typeface="Arial" panose="020B0604020202020204" pitchFamily="34" charset="0"/>
                        </a:rPr>
                        <a:t>, M., Chadwick, D.R., </a:t>
                      </a:r>
                      <a:r>
                        <a:rPr lang="en-GB" sz="800" kern="1200" dirty="0" err="1">
                          <a:solidFill>
                            <a:schemeClr val="dk1"/>
                          </a:solidFill>
                          <a:effectLst/>
                          <a:latin typeface="Arial" panose="020B0604020202020204" pitchFamily="34" charset="0"/>
                          <a:ea typeface="+mn-ea"/>
                          <a:cs typeface="Arial" panose="020B0604020202020204" pitchFamily="34" charset="0"/>
                        </a:rPr>
                        <a:t>Cheserem</a:t>
                      </a:r>
                      <a:r>
                        <a:rPr lang="en-GB" sz="800" kern="1200" dirty="0">
                          <a:solidFill>
                            <a:schemeClr val="dk1"/>
                          </a:solidFill>
                          <a:effectLst/>
                          <a:latin typeface="Arial" panose="020B0604020202020204" pitchFamily="34" charset="0"/>
                          <a:ea typeface="+mn-ea"/>
                          <a:cs typeface="Arial" panose="020B0604020202020204" pitchFamily="34" charset="0"/>
                        </a:rPr>
                        <a:t>, E., Kabagambe, S., </a:t>
                      </a:r>
                      <a:r>
                        <a:rPr lang="en-GB" sz="800" kern="1200" dirty="0" err="1">
                          <a:solidFill>
                            <a:schemeClr val="dk1"/>
                          </a:solidFill>
                          <a:effectLst/>
                          <a:latin typeface="Arial" panose="020B0604020202020204" pitchFamily="34" charset="0"/>
                          <a:ea typeface="+mn-ea"/>
                          <a:cs typeface="Arial" panose="020B0604020202020204" pitchFamily="34" charset="0"/>
                        </a:rPr>
                        <a:t>Kasadha</a:t>
                      </a:r>
                      <a:r>
                        <a:rPr lang="en-GB" sz="800" kern="1200" dirty="0">
                          <a:solidFill>
                            <a:schemeClr val="dk1"/>
                          </a:solidFill>
                          <a:effectLst/>
                          <a:latin typeface="Arial" panose="020B0604020202020204" pitchFamily="34" charset="0"/>
                          <a:ea typeface="+mn-ea"/>
                          <a:cs typeface="Arial" panose="020B0604020202020204" pitchFamily="34" charset="0"/>
                        </a:rPr>
                        <a:t>, B. and Elliott, C., (2024). Tackling late HIV diagnosis: lessons from the UK in the COVID-19 era. </a:t>
                      </a:r>
                      <a:r>
                        <a:rPr lang="en-GB" sz="800" i="1" kern="1200" dirty="0">
                          <a:solidFill>
                            <a:schemeClr val="dk1"/>
                          </a:solidFill>
                          <a:effectLst/>
                          <a:latin typeface="Arial" panose="020B0604020202020204" pitchFamily="34" charset="0"/>
                          <a:ea typeface="+mn-ea"/>
                          <a:cs typeface="Arial" panose="020B0604020202020204" pitchFamily="34" charset="0"/>
                        </a:rPr>
                        <a:t>International journal of STD &amp; AIDS</a:t>
                      </a:r>
                      <a:r>
                        <a:rPr lang="en-GB" sz="800" kern="1200" dirty="0">
                          <a:solidFill>
                            <a:schemeClr val="dk1"/>
                          </a:solidFill>
                          <a:effectLst/>
                          <a:latin typeface="Arial" panose="020B0604020202020204" pitchFamily="34" charset="0"/>
                          <a:ea typeface="+mn-ea"/>
                          <a:cs typeface="Arial" panose="020B0604020202020204" pitchFamily="34" charset="0"/>
                        </a:rPr>
                        <a:t>, </a:t>
                      </a:r>
                      <a:r>
                        <a:rPr lang="en-GB" sz="800" i="1" kern="1200" dirty="0">
                          <a:solidFill>
                            <a:schemeClr val="dk1"/>
                          </a:solidFill>
                          <a:effectLst/>
                          <a:latin typeface="Arial" panose="020B0604020202020204" pitchFamily="34" charset="0"/>
                          <a:ea typeface="+mn-ea"/>
                          <a:cs typeface="Arial" panose="020B0604020202020204" pitchFamily="34" charset="0"/>
                        </a:rPr>
                        <a:t>35</a:t>
                      </a:r>
                      <a:r>
                        <a:rPr lang="en-GB" sz="800" kern="1200" dirty="0">
                          <a:solidFill>
                            <a:schemeClr val="dk1"/>
                          </a:solidFill>
                          <a:effectLst/>
                          <a:latin typeface="Arial" panose="020B0604020202020204" pitchFamily="34" charset="0"/>
                          <a:ea typeface="+mn-ea"/>
                          <a:cs typeface="Arial" panose="020B0604020202020204" pitchFamily="34" charset="0"/>
                        </a:rPr>
                        <a:t>(4), pp.244-253. </a:t>
                      </a:r>
                      <a:r>
                        <a:rPr lang="en-GB" sz="800" u="sng" kern="1200" dirty="0">
                          <a:solidFill>
                            <a:schemeClr val="dk1"/>
                          </a:solidFill>
                          <a:effectLst/>
                          <a:latin typeface="Arial" panose="020B0604020202020204" pitchFamily="34" charset="0"/>
                          <a:ea typeface="+mn-ea"/>
                          <a:cs typeface="Arial" panose="020B0604020202020204" pitchFamily="34" charset="0"/>
                          <a:hlinkClick r:id="rId6"/>
                        </a:rPr>
                        <a:t>https://journals.sagepub.com/doi/abs/10.1177/09564624231202287</a:t>
                      </a:r>
                      <a:endParaRPr lang="en-US" sz="800" kern="1200" dirty="0">
                        <a:solidFill>
                          <a:schemeClr val="dk1"/>
                        </a:solidFill>
                        <a:effectLst/>
                        <a:latin typeface="Arial" panose="020B0604020202020204" pitchFamily="34" charset="0"/>
                        <a:ea typeface="+mn-ea"/>
                        <a:cs typeface="Arial" panose="020B0604020202020204" pitchFamily="34" charset="0"/>
                      </a:endParaRPr>
                    </a:p>
                    <a:p>
                      <a:pPr marL="457200" indent="-457200" algn="just">
                        <a:buFont typeface="Arial" panose="020B0604020202020204" pitchFamily="34" charset="0"/>
                        <a:buChar char="•"/>
                      </a:pPr>
                      <a:r>
                        <a:rPr lang="en-GB" sz="800" kern="1200" dirty="0">
                          <a:solidFill>
                            <a:schemeClr val="dk1"/>
                          </a:solidFill>
                          <a:effectLst/>
                          <a:latin typeface="Arial" panose="020B0604020202020204" pitchFamily="34" charset="0"/>
                          <a:ea typeface="+mn-ea"/>
                          <a:cs typeface="Arial" panose="020B0604020202020204" pitchFamily="34" charset="0"/>
                        </a:rPr>
                        <a:t>Brown, A.E., Nash, S., Connor, N., Kirwan, P.D., Ogaz, D., Croxford, S., De Angelis, D. and Delpech, V.C., (2018). Towards elimination of HIV transmission, AIDS and HIV‐related deaths in the UK. </a:t>
                      </a:r>
                      <a:r>
                        <a:rPr lang="en-US" sz="800" i="1" kern="1200" dirty="0">
                          <a:solidFill>
                            <a:schemeClr val="dk1"/>
                          </a:solidFill>
                          <a:effectLst/>
                          <a:latin typeface="Arial" panose="020B0604020202020204" pitchFamily="34" charset="0"/>
                          <a:ea typeface="+mn-ea"/>
                          <a:cs typeface="Arial" panose="020B0604020202020204" pitchFamily="34" charset="0"/>
                        </a:rPr>
                        <a:t>HIV medicine</a:t>
                      </a:r>
                      <a:r>
                        <a:rPr lang="en-US" sz="800" kern="1200" dirty="0">
                          <a:solidFill>
                            <a:schemeClr val="dk1"/>
                          </a:solidFill>
                          <a:effectLst/>
                          <a:latin typeface="Arial" panose="020B0604020202020204" pitchFamily="34" charset="0"/>
                          <a:ea typeface="+mn-ea"/>
                          <a:cs typeface="Arial" panose="020B0604020202020204" pitchFamily="34" charset="0"/>
                        </a:rPr>
                        <a:t>, </a:t>
                      </a:r>
                      <a:r>
                        <a:rPr lang="en-US" sz="800" i="1" kern="1200" dirty="0">
                          <a:solidFill>
                            <a:schemeClr val="dk1"/>
                          </a:solidFill>
                          <a:effectLst/>
                          <a:latin typeface="Arial" panose="020B0604020202020204" pitchFamily="34" charset="0"/>
                          <a:ea typeface="+mn-ea"/>
                          <a:cs typeface="Arial" panose="020B0604020202020204" pitchFamily="34" charset="0"/>
                        </a:rPr>
                        <a:t>19</a:t>
                      </a:r>
                      <a:r>
                        <a:rPr lang="en-US" sz="800" kern="1200" dirty="0">
                          <a:solidFill>
                            <a:schemeClr val="dk1"/>
                          </a:solidFill>
                          <a:effectLst/>
                          <a:latin typeface="Arial" panose="020B0604020202020204" pitchFamily="34" charset="0"/>
                          <a:ea typeface="+mn-ea"/>
                          <a:cs typeface="Arial" panose="020B0604020202020204" pitchFamily="34" charset="0"/>
                        </a:rPr>
                        <a:t>(8), pp.505-512. </a:t>
                      </a:r>
                      <a:r>
                        <a:rPr lang="en-US" sz="800" u="sng" kern="1200" dirty="0">
                          <a:solidFill>
                            <a:schemeClr val="dk1"/>
                          </a:solidFill>
                          <a:effectLst/>
                          <a:latin typeface="Arial" panose="020B0604020202020204" pitchFamily="34" charset="0"/>
                          <a:ea typeface="+mn-ea"/>
                          <a:cs typeface="Arial" panose="020B0604020202020204" pitchFamily="34" charset="0"/>
                          <a:hlinkClick r:id="rId7"/>
                        </a:rPr>
                        <a:t>https://onlinelibrary.wiley.com/doi/abs/10.1111/hiv.12617</a:t>
                      </a:r>
                      <a:endParaRPr lang="en-US" sz="800" kern="1200" dirty="0">
                        <a:solidFill>
                          <a:schemeClr val="dk1"/>
                        </a:solidFill>
                        <a:effectLst/>
                        <a:latin typeface="Arial" panose="020B0604020202020204" pitchFamily="34" charset="0"/>
                        <a:ea typeface="+mn-ea"/>
                        <a:cs typeface="Arial" panose="020B0604020202020204" pitchFamily="34" charset="0"/>
                      </a:endParaRPr>
                    </a:p>
                    <a:p>
                      <a:pPr marL="457200" indent="-457200" algn="just">
                        <a:buFont typeface="Arial" panose="020B0604020202020204" pitchFamily="34" charset="0"/>
                        <a:buChar char="•"/>
                      </a:pPr>
                      <a:r>
                        <a:rPr lang="en-GB" sz="800" kern="1200" dirty="0">
                          <a:solidFill>
                            <a:schemeClr val="dk1"/>
                          </a:solidFill>
                          <a:effectLst/>
                          <a:latin typeface="Arial" panose="020B0604020202020204" pitchFamily="34" charset="0"/>
                          <a:ea typeface="+mn-ea"/>
                          <a:cs typeface="Arial" panose="020B0604020202020204" pitchFamily="34" charset="0"/>
                        </a:rPr>
                        <a:t>Clifton, S., Nardone, A., Field, N., Mercer, C.H., Tanton, C., Macdowall, W., Johnson, A.M. and Sonnenberg, P., (2016). HIV testing, risk perception, and behaviour in the British population. </a:t>
                      </a:r>
                      <a:r>
                        <a:rPr lang="en-GB" sz="800" i="1" kern="1200" dirty="0">
                          <a:solidFill>
                            <a:schemeClr val="dk1"/>
                          </a:solidFill>
                          <a:effectLst/>
                          <a:latin typeface="Arial" panose="020B0604020202020204" pitchFamily="34" charset="0"/>
                          <a:ea typeface="+mn-ea"/>
                          <a:cs typeface="Arial" panose="020B0604020202020204" pitchFamily="34" charset="0"/>
                        </a:rPr>
                        <a:t>AIDS (London, England)</a:t>
                      </a:r>
                      <a:r>
                        <a:rPr lang="en-GB" sz="800" kern="1200" dirty="0">
                          <a:solidFill>
                            <a:schemeClr val="dk1"/>
                          </a:solidFill>
                          <a:effectLst/>
                          <a:latin typeface="Arial" panose="020B0604020202020204" pitchFamily="34" charset="0"/>
                          <a:ea typeface="+mn-ea"/>
                          <a:cs typeface="Arial" panose="020B0604020202020204" pitchFamily="34" charset="0"/>
                        </a:rPr>
                        <a:t>, </a:t>
                      </a:r>
                      <a:r>
                        <a:rPr lang="en-GB" sz="800" i="1" kern="1200" dirty="0">
                          <a:solidFill>
                            <a:schemeClr val="dk1"/>
                          </a:solidFill>
                          <a:effectLst/>
                          <a:latin typeface="Arial" panose="020B0604020202020204" pitchFamily="34" charset="0"/>
                          <a:ea typeface="+mn-ea"/>
                          <a:cs typeface="Arial" panose="020B0604020202020204" pitchFamily="34" charset="0"/>
                        </a:rPr>
                        <a:t>30</a:t>
                      </a:r>
                      <a:r>
                        <a:rPr lang="en-GB" sz="800" kern="1200" dirty="0">
                          <a:solidFill>
                            <a:schemeClr val="dk1"/>
                          </a:solidFill>
                          <a:effectLst/>
                          <a:latin typeface="Arial" panose="020B0604020202020204" pitchFamily="34" charset="0"/>
                          <a:ea typeface="+mn-ea"/>
                          <a:cs typeface="Arial" panose="020B0604020202020204" pitchFamily="34" charset="0"/>
                        </a:rPr>
                        <a:t>(6), p.943. </a:t>
                      </a:r>
                      <a:r>
                        <a:rPr lang="en-GB" sz="800" u="sng" kern="1200" dirty="0">
                          <a:solidFill>
                            <a:schemeClr val="dk1"/>
                          </a:solidFill>
                          <a:effectLst/>
                          <a:latin typeface="Arial" panose="020B0604020202020204" pitchFamily="34" charset="0"/>
                          <a:ea typeface="+mn-ea"/>
                          <a:cs typeface="Arial" panose="020B0604020202020204" pitchFamily="34" charset="0"/>
                          <a:hlinkClick r:id="rId8"/>
                        </a:rPr>
                        <a:t>https://pmc.ncbi.nlm.nih.gov/articles/PMC4794135/</a:t>
                      </a:r>
                      <a:endParaRPr lang="en-US" sz="800" kern="1200" dirty="0">
                        <a:solidFill>
                          <a:schemeClr val="dk1"/>
                        </a:solidFill>
                        <a:effectLst/>
                        <a:latin typeface="Arial" panose="020B0604020202020204" pitchFamily="34" charset="0"/>
                        <a:ea typeface="+mn-ea"/>
                        <a:cs typeface="Arial" panose="020B0604020202020204" pitchFamily="34" charset="0"/>
                      </a:endParaRPr>
                    </a:p>
                    <a:p>
                      <a:pPr marL="457200" indent="-457200" algn="just">
                        <a:buFont typeface="Arial" panose="020B0604020202020204" pitchFamily="34" charset="0"/>
                        <a:buChar char="•"/>
                      </a:pPr>
                      <a:r>
                        <a:rPr lang="en-GB" sz="800" kern="1200" dirty="0">
                          <a:solidFill>
                            <a:schemeClr val="dk1"/>
                          </a:solidFill>
                          <a:effectLst/>
                          <a:latin typeface="Arial" panose="020B0604020202020204" pitchFamily="34" charset="0"/>
                          <a:ea typeface="+mn-ea"/>
                          <a:cs typeface="Arial" panose="020B0604020202020204" pitchFamily="34" charset="0"/>
                        </a:rPr>
                        <a:t>Dalrymple, J., McAloney-Kocaman, K., Flowers, P., McDaid, L.M. and </a:t>
                      </a:r>
                      <a:r>
                        <a:rPr lang="en-GB" sz="800" kern="1200" dirty="0" err="1">
                          <a:solidFill>
                            <a:schemeClr val="dk1"/>
                          </a:solidFill>
                          <a:effectLst/>
                          <a:latin typeface="Arial" panose="020B0604020202020204" pitchFamily="34" charset="0"/>
                          <a:ea typeface="+mn-ea"/>
                          <a:cs typeface="Arial" panose="020B0604020202020204" pitchFamily="34" charset="0"/>
                        </a:rPr>
                        <a:t>Frankis</a:t>
                      </a:r>
                      <a:r>
                        <a:rPr lang="en-GB" sz="800" kern="1200" dirty="0">
                          <a:solidFill>
                            <a:schemeClr val="dk1"/>
                          </a:solidFill>
                          <a:effectLst/>
                          <a:latin typeface="Arial" panose="020B0604020202020204" pitchFamily="34" charset="0"/>
                          <a:ea typeface="+mn-ea"/>
                          <a:cs typeface="Arial" panose="020B0604020202020204" pitchFamily="34" charset="0"/>
                        </a:rPr>
                        <a:t>, J.S., (2019). Age-related factors influence HIV testing within subpopulations: a cross-sectional survey of MSM within the Celtic nations. </a:t>
                      </a:r>
                      <a:r>
                        <a:rPr lang="en-GB" sz="800" i="1" kern="1200" dirty="0">
                          <a:solidFill>
                            <a:schemeClr val="dk1"/>
                          </a:solidFill>
                          <a:effectLst/>
                          <a:latin typeface="Arial" panose="020B0604020202020204" pitchFamily="34" charset="0"/>
                          <a:ea typeface="+mn-ea"/>
                          <a:cs typeface="Arial" panose="020B0604020202020204" pitchFamily="34" charset="0"/>
                        </a:rPr>
                        <a:t>Sexually transmitted infections</a:t>
                      </a:r>
                      <a:r>
                        <a:rPr lang="en-GB" sz="800" kern="1200" dirty="0">
                          <a:solidFill>
                            <a:schemeClr val="dk1"/>
                          </a:solidFill>
                          <a:effectLst/>
                          <a:latin typeface="Arial" panose="020B0604020202020204" pitchFamily="34" charset="0"/>
                          <a:ea typeface="+mn-ea"/>
                          <a:cs typeface="Arial" panose="020B0604020202020204" pitchFamily="34" charset="0"/>
                        </a:rPr>
                        <a:t>, </a:t>
                      </a:r>
                      <a:r>
                        <a:rPr lang="en-GB" sz="800" i="1" kern="1200" dirty="0">
                          <a:solidFill>
                            <a:schemeClr val="dk1"/>
                          </a:solidFill>
                          <a:effectLst/>
                          <a:latin typeface="Arial" panose="020B0604020202020204" pitchFamily="34" charset="0"/>
                          <a:ea typeface="+mn-ea"/>
                          <a:cs typeface="Arial" panose="020B0604020202020204" pitchFamily="34" charset="0"/>
                        </a:rPr>
                        <a:t>95</a:t>
                      </a:r>
                      <a:r>
                        <a:rPr lang="en-GB" sz="800" kern="1200" dirty="0">
                          <a:solidFill>
                            <a:schemeClr val="dk1"/>
                          </a:solidFill>
                          <a:effectLst/>
                          <a:latin typeface="Arial" panose="020B0604020202020204" pitchFamily="34" charset="0"/>
                          <a:ea typeface="+mn-ea"/>
                          <a:cs typeface="Arial" panose="020B0604020202020204" pitchFamily="34" charset="0"/>
                        </a:rPr>
                        <a:t>(5), pp.351-357. </a:t>
                      </a:r>
                      <a:r>
                        <a:rPr lang="en-GB" sz="800" u="sng" kern="1200" dirty="0">
                          <a:solidFill>
                            <a:schemeClr val="dk1"/>
                          </a:solidFill>
                          <a:effectLst/>
                          <a:latin typeface="Arial" panose="020B0604020202020204" pitchFamily="34" charset="0"/>
                          <a:ea typeface="+mn-ea"/>
                          <a:cs typeface="Arial" panose="020B0604020202020204" pitchFamily="34" charset="0"/>
                          <a:hlinkClick r:id="rId9"/>
                        </a:rPr>
                        <a:t>https://sti.bmj.com/content/95/5/351.abstract</a:t>
                      </a:r>
                      <a:endParaRPr lang="en-US" sz="800" kern="1200" dirty="0">
                        <a:solidFill>
                          <a:schemeClr val="dk1"/>
                        </a:solidFill>
                        <a:effectLst/>
                        <a:latin typeface="Arial" panose="020B0604020202020204" pitchFamily="34" charset="0"/>
                        <a:ea typeface="+mn-ea"/>
                        <a:cs typeface="Arial" panose="020B0604020202020204" pitchFamily="34" charset="0"/>
                      </a:endParaRPr>
                    </a:p>
                    <a:p>
                      <a:pPr marL="457200" indent="-457200" algn="just">
                        <a:buFont typeface="Arial" panose="020B0604020202020204" pitchFamily="34" charset="0"/>
                        <a:buChar char="•"/>
                      </a:pPr>
                      <a:r>
                        <a:rPr lang="gu-IN" sz="800" b="0" i="0" kern="1200" dirty="0">
                          <a:solidFill>
                            <a:schemeClr val="dk1"/>
                          </a:solidFill>
                          <a:effectLst/>
                          <a:latin typeface="Arial" panose="020B0604020202020204" pitchFamily="34" charset="0"/>
                          <a:ea typeface="+mn-ea"/>
                          <a:cs typeface="+mn-cs"/>
                        </a:rPr>
                        <a:t>Endalamaw, A., Gilks, C.F., Ambaw, F., Shiferaw, W.S. and Assefa, Y., </a:t>
                      </a:r>
                      <a:r>
                        <a:rPr lang="en-GB" sz="800" b="0" i="0" kern="1200" dirty="0">
                          <a:solidFill>
                            <a:schemeClr val="dk1"/>
                          </a:solidFill>
                          <a:effectLst/>
                          <a:latin typeface="Arial" panose="020B0604020202020204" pitchFamily="34" charset="0"/>
                          <a:ea typeface="+mn-ea"/>
                          <a:cs typeface="+mn-cs"/>
                        </a:rPr>
                        <a:t>(</a:t>
                      </a:r>
                      <a:r>
                        <a:rPr lang="gu-IN" sz="800" b="0" i="0" kern="1200" dirty="0">
                          <a:solidFill>
                            <a:schemeClr val="dk1"/>
                          </a:solidFill>
                          <a:effectLst/>
                          <a:latin typeface="Arial" panose="020B0604020202020204" pitchFamily="34" charset="0"/>
                          <a:ea typeface="+mn-ea"/>
                          <a:cs typeface="+mn-cs"/>
                        </a:rPr>
                        <a:t>2024</a:t>
                      </a:r>
                      <a:r>
                        <a:rPr lang="en-GB" sz="800" b="0" i="0" kern="1200" dirty="0">
                          <a:solidFill>
                            <a:schemeClr val="dk1"/>
                          </a:solidFill>
                          <a:effectLst/>
                          <a:latin typeface="Arial" panose="020B0604020202020204" pitchFamily="34" charset="0"/>
                          <a:ea typeface="+mn-ea"/>
                          <a:cs typeface="+mn-cs"/>
                        </a:rPr>
                        <a:t>)</a:t>
                      </a:r>
                      <a:r>
                        <a:rPr lang="gu-IN" sz="800" b="0" i="0" kern="1200" dirty="0">
                          <a:solidFill>
                            <a:schemeClr val="dk1"/>
                          </a:solidFill>
                          <a:effectLst/>
                          <a:latin typeface="Arial" panose="020B0604020202020204" pitchFamily="34" charset="0"/>
                          <a:ea typeface="+mn-ea"/>
                          <a:cs typeface="+mn-cs"/>
                        </a:rPr>
                        <a:t>. Explaining inequity in knowledge, attitude, and services related to HIV/AIDS: a systematic review. </a:t>
                      </a:r>
                      <a:r>
                        <a:rPr lang="gu-IN" sz="800" b="0" i="1" kern="1200" dirty="0">
                          <a:solidFill>
                            <a:schemeClr val="dk1"/>
                          </a:solidFill>
                          <a:effectLst/>
                          <a:latin typeface="Arial" panose="020B0604020202020204" pitchFamily="34" charset="0"/>
                          <a:ea typeface="+mn-ea"/>
                          <a:cs typeface="+mn-cs"/>
                        </a:rPr>
                        <a:t>BMC Public Health</a:t>
                      </a:r>
                      <a:r>
                        <a:rPr lang="gu-IN" sz="800" b="0" i="0" kern="1200" dirty="0">
                          <a:solidFill>
                            <a:schemeClr val="dk1"/>
                          </a:solidFill>
                          <a:effectLst/>
                          <a:latin typeface="Arial" panose="020B0604020202020204" pitchFamily="34" charset="0"/>
                          <a:ea typeface="+mn-ea"/>
                          <a:cs typeface="+mn-cs"/>
                        </a:rPr>
                        <a:t>, </a:t>
                      </a:r>
                      <a:r>
                        <a:rPr lang="gu-IN" sz="800" b="0" i="1" kern="1200" dirty="0">
                          <a:solidFill>
                            <a:schemeClr val="dk1"/>
                          </a:solidFill>
                          <a:effectLst/>
                          <a:latin typeface="Arial" panose="020B0604020202020204" pitchFamily="34" charset="0"/>
                          <a:ea typeface="+mn-ea"/>
                          <a:cs typeface="+mn-cs"/>
                        </a:rPr>
                        <a:t>24</a:t>
                      </a:r>
                      <a:r>
                        <a:rPr lang="gu-IN" sz="800" b="0" i="0" kern="1200" dirty="0">
                          <a:solidFill>
                            <a:schemeClr val="dk1"/>
                          </a:solidFill>
                          <a:effectLst/>
                          <a:latin typeface="Arial" panose="020B0604020202020204" pitchFamily="34" charset="0"/>
                          <a:ea typeface="+mn-ea"/>
                          <a:cs typeface="+mn-cs"/>
                        </a:rPr>
                        <a:t>(1), p.1815.</a:t>
                      </a:r>
                      <a:r>
                        <a:rPr lang="en-GB" sz="800" b="0" i="0" kern="1200" dirty="0">
                          <a:solidFill>
                            <a:schemeClr val="dk1"/>
                          </a:solidFill>
                          <a:effectLst/>
                          <a:latin typeface="Arial" panose="020B0604020202020204" pitchFamily="34" charset="0"/>
                          <a:ea typeface="+mn-ea"/>
                          <a:cs typeface="Arial" panose="020B0604020202020204" pitchFamily="34" charset="0"/>
                        </a:rPr>
                        <a:t> </a:t>
                      </a:r>
                      <a:r>
                        <a:rPr lang="en-GB" sz="800" b="0" i="0" kern="1200" dirty="0">
                          <a:solidFill>
                            <a:schemeClr val="dk1"/>
                          </a:solidFill>
                          <a:effectLst/>
                          <a:latin typeface="Arial" panose="020B0604020202020204" pitchFamily="34" charset="0"/>
                          <a:ea typeface="+mn-ea"/>
                          <a:cs typeface="Arial" panose="020B0604020202020204" pitchFamily="34" charset="0"/>
                          <a:hlinkClick r:id="rId10"/>
                        </a:rPr>
                        <a:t>https://link.springer.com/article/10.1186/s12889-024-19329-5</a:t>
                      </a:r>
                      <a:endParaRPr lang="en-GB" sz="800" kern="1200" dirty="0">
                        <a:solidFill>
                          <a:schemeClr val="dk1"/>
                        </a:solidFill>
                        <a:effectLst/>
                        <a:latin typeface="Arial" panose="020B0604020202020204" pitchFamily="34" charset="0"/>
                        <a:ea typeface="+mn-ea"/>
                        <a:cs typeface="Arial" panose="020B0604020202020204" pitchFamily="34" charset="0"/>
                      </a:endParaRPr>
                    </a:p>
                    <a:p>
                      <a:pPr marL="457200" indent="-457200" algn="just">
                        <a:buFont typeface="Arial" panose="020B0604020202020204" pitchFamily="34" charset="0"/>
                        <a:buChar char="•"/>
                      </a:pPr>
                      <a:r>
                        <a:rPr lang="en-GB" sz="800" kern="1200" dirty="0">
                          <a:solidFill>
                            <a:schemeClr val="dk1"/>
                          </a:solidFill>
                          <a:effectLst/>
                          <a:latin typeface="Arial" panose="020B0604020202020204" pitchFamily="34" charset="0"/>
                          <a:ea typeface="+mn-ea"/>
                          <a:cs typeface="Arial" panose="020B0604020202020204" pitchFamily="34" charset="0"/>
                        </a:rPr>
                        <a:t>Evans, C., Turner, K., Suggs, L.S., </a:t>
                      </a:r>
                      <a:r>
                        <a:rPr lang="en-GB" sz="800" kern="1200" dirty="0" err="1">
                          <a:solidFill>
                            <a:schemeClr val="dk1"/>
                          </a:solidFill>
                          <a:effectLst/>
                          <a:latin typeface="Arial" panose="020B0604020202020204" pitchFamily="34" charset="0"/>
                          <a:ea typeface="+mn-ea"/>
                          <a:cs typeface="Arial" panose="020B0604020202020204" pitchFamily="34" charset="0"/>
                        </a:rPr>
                        <a:t>Occa</a:t>
                      </a:r>
                      <a:r>
                        <a:rPr lang="en-GB" sz="800" kern="1200" dirty="0">
                          <a:solidFill>
                            <a:schemeClr val="dk1"/>
                          </a:solidFill>
                          <a:effectLst/>
                          <a:latin typeface="Arial" panose="020B0604020202020204" pitchFamily="34" charset="0"/>
                          <a:ea typeface="+mn-ea"/>
                          <a:cs typeface="Arial" panose="020B0604020202020204" pitchFamily="34" charset="0"/>
                        </a:rPr>
                        <a:t>, A., Juma, A. and Blake, H., (2016). Developing a mHealth intervention to promote uptake of HIV testing among African communities in the UK: a qualitative study. </a:t>
                      </a:r>
                      <a:r>
                        <a:rPr lang="en-GB" sz="800" i="1" kern="1200" dirty="0">
                          <a:solidFill>
                            <a:schemeClr val="dk1"/>
                          </a:solidFill>
                          <a:effectLst/>
                          <a:latin typeface="Arial" panose="020B0604020202020204" pitchFamily="34" charset="0"/>
                          <a:ea typeface="+mn-ea"/>
                          <a:cs typeface="Arial" panose="020B0604020202020204" pitchFamily="34" charset="0"/>
                        </a:rPr>
                        <a:t>BMC public health</a:t>
                      </a:r>
                      <a:r>
                        <a:rPr lang="en-GB" sz="800" kern="1200" dirty="0">
                          <a:solidFill>
                            <a:schemeClr val="dk1"/>
                          </a:solidFill>
                          <a:effectLst/>
                          <a:latin typeface="Arial" panose="020B0604020202020204" pitchFamily="34" charset="0"/>
                          <a:ea typeface="+mn-ea"/>
                          <a:cs typeface="Arial" panose="020B0604020202020204" pitchFamily="34" charset="0"/>
                        </a:rPr>
                        <a:t>, </a:t>
                      </a:r>
                      <a:r>
                        <a:rPr lang="en-GB" sz="800" i="1" kern="1200" dirty="0">
                          <a:solidFill>
                            <a:schemeClr val="dk1"/>
                          </a:solidFill>
                          <a:effectLst/>
                          <a:latin typeface="Arial" panose="020B0604020202020204" pitchFamily="34" charset="0"/>
                          <a:ea typeface="+mn-ea"/>
                          <a:cs typeface="Arial" panose="020B0604020202020204" pitchFamily="34" charset="0"/>
                        </a:rPr>
                        <a:t>16</a:t>
                      </a:r>
                      <a:r>
                        <a:rPr lang="en-GB" sz="800" kern="1200" dirty="0">
                          <a:solidFill>
                            <a:schemeClr val="dk1"/>
                          </a:solidFill>
                          <a:effectLst/>
                          <a:latin typeface="Arial" panose="020B0604020202020204" pitchFamily="34" charset="0"/>
                          <a:ea typeface="+mn-ea"/>
                          <a:cs typeface="Arial" panose="020B0604020202020204" pitchFamily="34" charset="0"/>
                        </a:rPr>
                        <a:t>(1), p.656. </a:t>
                      </a:r>
                      <a:r>
                        <a:rPr lang="en-GB" sz="800" u="sng" kern="1200" dirty="0">
                          <a:solidFill>
                            <a:schemeClr val="dk1"/>
                          </a:solidFill>
                          <a:effectLst/>
                          <a:latin typeface="Arial" panose="020B0604020202020204" pitchFamily="34" charset="0"/>
                          <a:ea typeface="+mn-ea"/>
                          <a:cs typeface="Arial" panose="020B0604020202020204" pitchFamily="34" charset="0"/>
                          <a:hlinkClick r:id="rId11"/>
                        </a:rPr>
                        <a:t>https://link.springer.com/article/10.1186/s12889-016-3278-4</a:t>
                      </a:r>
                      <a:endParaRPr lang="en-US" sz="800" kern="1200" dirty="0">
                        <a:solidFill>
                          <a:schemeClr val="dk1"/>
                        </a:solidFill>
                        <a:effectLst/>
                        <a:latin typeface="Arial" panose="020B0604020202020204" pitchFamily="34" charset="0"/>
                        <a:ea typeface="+mn-ea"/>
                        <a:cs typeface="Arial" panose="020B0604020202020204" pitchFamily="34" charset="0"/>
                      </a:endParaRPr>
                    </a:p>
                    <a:p>
                      <a:pPr marL="457200" indent="-457200" algn="just">
                        <a:buFont typeface="Arial" panose="020B0604020202020204" pitchFamily="34" charset="0"/>
                        <a:buChar char="•"/>
                      </a:pPr>
                      <a:r>
                        <a:rPr lang="en-GB" sz="800" kern="1200" dirty="0">
                          <a:solidFill>
                            <a:schemeClr val="dk1"/>
                          </a:solidFill>
                          <a:effectLst/>
                          <a:latin typeface="Arial" panose="020B0604020202020204" pitchFamily="34" charset="0"/>
                          <a:ea typeface="+mn-ea"/>
                          <a:cs typeface="Arial" panose="020B0604020202020204" pitchFamily="34" charset="0"/>
                        </a:rPr>
                        <a:t>Hedge, B., Devan, K., Catalan, J., Cheshire, A. and Ridge, D., (2021). HIV-related stigma in the UK then and now: to what extent are we on track to eliminate stigma? A qualitative investigation. </a:t>
                      </a:r>
                      <a:r>
                        <a:rPr lang="en-GB" sz="800" i="1" kern="1200" dirty="0">
                          <a:solidFill>
                            <a:schemeClr val="dk1"/>
                          </a:solidFill>
                          <a:effectLst/>
                          <a:latin typeface="Arial" panose="020B0604020202020204" pitchFamily="34" charset="0"/>
                          <a:ea typeface="+mn-ea"/>
                          <a:cs typeface="Arial" panose="020B0604020202020204" pitchFamily="34" charset="0"/>
                        </a:rPr>
                        <a:t>BMC public health</a:t>
                      </a:r>
                      <a:r>
                        <a:rPr lang="en-GB" sz="800" kern="1200" dirty="0">
                          <a:solidFill>
                            <a:schemeClr val="dk1"/>
                          </a:solidFill>
                          <a:effectLst/>
                          <a:latin typeface="Arial" panose="020B0604020202020204" pitchFamily="34" charset="0"/>
                          <a:ea typeface="+mn-ea"/>
                          <a:cs typeface="Arial" panose="020B0604020202020204" pitchFamily="34" charset="0"/>
                        </a:rPr>
                        <a:t>, </a:t>
                      </a:r>
                      <a:r>
                        <a:rPr lang="en-GB" sz="800" i="1" kern="1200" dirty="0">
                          <a:solidFill>
                            <a:schemeClr val="dk1"/>
                          </a:solidFill>
                          <a:effectLst/>
                          <a:latin typeface="Arial" panose="020B0604020202020204" pitchFamily="34" charset="0"/>
                          <a:ea typeface="+mn-ea"/>
                          <a:cs typeface="Arial" panose="020B0604020202020204" pitchFamily="34" charset="0"/>
                        </a:rPr>
                        <a:t>21</a:t>
                      </a:r>
                      <a:r>
                        <a:rPr lang="en-GB" sz="800" kern="1200" dirty="0">
                          <a:solidFill>
                            <a:schemeClr val="dk1"/>
                          </a:solidFill>
                          <a:effectLst/>
                          <a:latin typeface="Arial" panose="020B0604020202020204" pitchFamily="34" charset="0"/>
                          <a:ea typeface="+mn-ea"/>
                          <a:cs typeface="Arial" panose="020B0604020202020204" pitchFamily="34" charset="0"/>
                        </a:rPr>
                        <a:t>(1), p.1022. </a:t>
                      </a:r>
                      <a:r>
                        <a:rPr lang="en-GB" sz="800" u="sng" kern="1200" dirty="0">
                          <a:solidFill>
                            <a:schemeClr val="dk1"/>
                          </a:solidFill>
                          <a:effectLst/>
                          <a:latin typeface="Arial" panose="020B0604020202020204" pitchFamily="34" charset="0"/>
                          <a:ea typeface="+mn-ea"/>
                          <a:cs typeface="Arial" panose="020B0604020202020204" pitchFamily="34" charset="0"/>
                          <a:hlinkClick r:id="rId12"/>
                        </a:rPr>
                        <a:t>https://link.springer.com/article/10.1186/s12889-021-11000-7</a:t>
                      </a:r>
                      <a:endParaRPr lang="en-US" sz="800" kern="1200" dirty="0">
                        <a:solidFill>
                          <a:schemeClr val="dk1"/>
                        </a:solidFill>
                        <a:effectLst/>
                        <a:latin typeface="Arial" panose="020B0604020202020204" pitchFamily="34" charset="0"/>
                        <a:ea typeface="+mn-ea"/>
                        <a:cs typeface="Arial" panose="020B0604020202020204" pitchFamily="34" charset="0"/>
                      </a:endParaRPr>
                    </a:p>
                    <a:p>
                      <a:pPr marL="457200" indent="-457200" algn="just">
                        <a:buFont typeface="Arial" panose="020B0604020202020204" pitchFamily="34" charset="0"/>
                        <a:buChar char="•"/>
                      </a:pPr>
                      <a:r>
                        <a:rPr lang="en-US" sz="800" kern="1200" dirty="0">
                          <a:solidFill>
                            <a:schemeClr val="dk1"/>
                          </a:solidFill>
                          <a:effectLst/>
                          <a:latin typeface="Arial" panose="020B0604020202020204" pitchFamily="34" charset="0"/>
                          <a:ea typeface="+mn-ea"/>
                          <a:cs typeface="Arial" panose="020B0604020202020204" pitchFamily="34" charset="0"/>
                        </a:rPr>
                        <a:t>Gov.UK (2026), </a:t>
                      </a:r>
                      <a:r>
                        <a:rPr lang="en-US" sz="800" kern="1200" dirty="0">
                          <a:solidFill>
                            <a:schemeClr val="dk1"/>
                          </a:solidFill>
                          <a:effectLst/>
                          <a:latin typeface="Arial" panose="020B0604020202020204" pitchFamily="34" charset="0"/>
                          <a:ea typeface="+mn-ea"/>
                          <a:cs typeface="Arial" panose="020B0604020202020204" pitchFamily="34" charset="0"/>
                          <a:hlinkClick r:id="rId13"/>
                        </a:rPr>
                        <a:t>https://www.gov.uk/government/statistics/hiv-annual-data/hiv-testing-prep-new-hiv-diagnoses-and-care-outcomes-for-people-accessing-hiv-services-2025-report</a:t>
                      </a:r>
                      <a:endParaRPr lang="en-US" sz="800" kern="1200" dirty="0">
                        <a:solidFill>
                          <a:schemeClr val="dk1"/>
                        </a:solidFill>
                        <a:effectLst/>
                        <a:latin typeface="Arial" panose="020B0604020202020204" pitchFamily="34" charset="0"/>
                        <a:ea typeface="+mn-ea"/>
                        <a:cs typeface="Arial" panose="020B0604020202020204" pitchFamily="34" charset="0"/>
                      </a:endParaRPr>
                    </a:p>
                    <a:p>
                      <a:pPr marL="457200" indent="-457200" algn="just">
                        <a:buFont typeface="Arial" panose="020B0604020202020204" pitchFamily="34" charset="0"/>
                        <a:buChar char="•"/>
                      </a:pPr>
                      <a:r>
                        <a:rPr lang="en-GB" sz="800" kern="1200" dirty="0" err="1">
                          <a:solidFill>
                            <a:schemeClr val="dk1"/>
                          </a:solidFill>
                          <a:effectLst/>
                          <a:latin typeface="Arial" panose="020B0604020202020204" pitchFamily="34" charset="0"/>
                          <a:ea typeface="+mn-ea"/>
                          <a:cs typeface="Arial" panose="020B0604020202020204" pitchFamily="34" charset="0"/>
                        </a:rPr>
                        <a:t>Palfreeman</a:t>
                      </a:r>
                      <a:r>
                        <a:rPr lang="en-GB" sz="800" kern="1200" dirty="0">
                          <a:solidFill>
                            <a:schemeClr val="dk1"/>
                          </a:solidFill>
                          <a:effectLst/>
                          <a:latin typeface="Arial" panose="020B0604020202020204" pitchFamily="34" charset="0"/>
                          <a:ea typeface="+mn-ea"/>
                          <a:cs typeface="Arial" panose="020B0604020202020204" pitchFamily="34" charset="0"/>
                        </a:rPr>
                        <a:t>, A., Sullivan, A., Rayment, M., Waters, L., Buckley, A., Burns, F., Clutterbuck, D., Cormack, I., Croxford, S., Dean, G. and Delpech, V., (2020). British HIV association/British association for sexual health and HIV/British infection association adult HIV testing guidelines 2020. </a:t>
                      </a:r>
                      <a:r>
                        <a:rPr lang="en-GB" sz="800" i="1" kern="1200" dirty="0">
                          <a:solidFill>
                            <a:schemeClr val="dk1"/>
                          </a:solidFill>
                          <a:effectLst/>
                          <a:latin typeface="Arial" panose="020B0604020202020204" pitchFamily="34" charset="0"/>
                          <a:ea typeface="+mn-ea"/>
                          <a:cs typeface="Arial" panose="020B0604020202020204" pitchFamily="34" charset="0"/>
                        </a:rPr>
                        <a:t>HIV medicine</a:t>
                      </a:r>
                      <a:r>
                        <a:rPr lang="en-GB" sz="800" kern="1200" dirty="0">
                          <a:solidFill>
                            <a:schemeClr val="dk1"/>
                          </a:solidFill>
                          <a:effectLst/>
                          <a:latin typeface="Arial" panose="020B0604020202020204" pitchFamily="34" charset="0"/>
                          <a:ea typeface="+mn-ea"/>
                          <a:cs typeface="Arial" panose="020B0604020202020204" pitchFamily="34" charset="0"/>
                        </a:rPr>
                        <a:t>, </a:t>
                      </a:r>
                      <a:r>
                        <a:rPr lang="en-GB" sz="800" i="1" kern="1200" dirty="0">
                          <a:solidFill>
                            <a:schemeClr val="dk1"/>
                          </a:solidFill>
                          <a:effectLst/>
                          <a:latin typeface="Arial" panose="020B0604020202020204" pitchFamily="34" charset="0"/>
                          <a:ea typeface="+mn-ea"/>
                          <a:cs typeface="Arial" panose="020B0604020202020204" pitchFamily="34" charset="0"/>
                        </a:rPr>
                        <a:t>21</a:t>
                      </a:r>
                      <a:r>
                        <a:rPr lang="en-GB" sz="800" kern="1200" dirty="0">
                          <a:solidFill>
                            <a:schemeClr val="dk1"/>
                          </a:solidFill>
                          <a:effectLst/>
                          <a:latin typeface="Arial" panose="020B0604020202020204" pitchFamily="34" charset="0"/>
                          <a:ea typeface="+mn-ea"/>
                          <a:cs typeface="Arial" panose="020B0604020202020204" pitchFamily="34" charset="0"/>
                        </a:rPr>
                        <a:t>(S6), pp.1-26. </a:t>
                      </a:r>
                      <a:r>
                        <a:rPr lang="en-GB" sz="800" u="sng" kern="1200" dirty="0">
                          <a:solidFill>
                            <a:schemeClr val="dk1"/>
                          </a:solidFill>
                          <a:effectLst/>
                          <a:latin typeface="Arial" panose="020B0604020202020204" pitchFamily="34" charset="0"/>
                          <a:ea typeface="+mn-ea"/>
                          <a:cs typeface="Arial" panose="020B0604020202020204" pitchFamily="34" charset="0"/>
                          <a:hlinkClick r:id="rId14"/>
                        </a:rPr>
                        <a:t>https://discovery.ucl.ac.uk/id/eprint/10120450/1/BBB%20HIV%20testing%20GL%20V15%20approved%20Sept20.pdf</a:t>
                      </a:r>
                      <a:endParaRPr lang="en-US" sz="800" kern="1200" dirty="0">
                        <a:solidFill>
                          <a:schemeClr val="dk1"/>
                        </a:solidFill>
                        <a:effectLst/>
                        <a:latin typeface="Arial" panose="020B0604020202020204" pitchFamily="34" charset="0"/>
                        <a:ea typeface="+mn-ea"/>
                        <a:cs typeface="Arial" panose="020B0604020202020204" pitchFamily="34" charset="0"/>
                      </a:endParaRPr>
                    </a:p>
                    <a:p>
                      <a:pPr marL="457200" indent="-457200" algn="just">
                        <a:buFont typeface="Arial" panose="020B0604020202020204" pitchFamily="34" charset="0"/>
                        <a:buChar char="•"/>
                      </a:pPr>
                      <a:r>
                        <a:rPr lang="en-GB" sz="800" kern="1200" dirty="0">
                          <a:solidFill>
                            <a:schemeClr val="dk1"/>
                          </a:solidFill>
                          <a:effectLst/>
                          <a:latin typeface="Arial" panose="020B0604020202020204" pitchFamily="34" charset="0"/>
                          <a:ea typeface="+mn-ea"/>
                          <a:cs typeface="Arial" panose="020B0604020202020204" pitchFamily="34" charset="0"/>
                        </a:rPr>
                        <a:t>Sulat, J.S., </a:t>
                      </a:r>
                      <a:r>
                        <a:rPr lang="en-GB" sz="800" kern="1200" dirty="0" err="1">
                          <a:solidFill>
                            <a:schemeClr val="dk1"/>
                          </a:solidFill>
                          <a:effectLst/>
                          <a:latin typeface="Arial" panose="020B0604020202020204" pitchFamily="34" charset="0"/>
                          <a:ea typeface="+mn-ea"/>
                          <a:cs typeface="Arial" panose="020B0604020202020204" pitchFamily="34" charset="0"/>
                        </a:rPr>
                        <a:t>Prabandari</a:t>
                      </a:r>
                      <a:r>
                        <a:rPr lang="en-GB" sz="800" kern="1200" dirty="0">
                          <a:solidFill>
                            <a:schemeClr val="dk1"/>
                          </a:solidFill>
                          <a:effectLst/>
                          <a:latin typeface="Arial" panose="020B0604020202020204" pitchFamily="34" charset="0"/>
                          <a:ea typeface="+mn-ea"/>
                          <a:cs typeface="Arial" panose="020B0604020202020204" pitchFamily="34" charset="0"/>
                        </a:rPr>
                        <a:t>, Y.S., Sanusi, R., </a:t>
                      </a:r>
                      <a:r>
                        <a:rPr lang="en-GB" sz="800" kern="1200" dirty="0" err="1">
                          <a:solidFill>
                            <a:schemeClr val="dk1"/>
                          </a:solidFill>
                          <a:effectLst/>
                          <a:latin typeface="Arial" panose="020B0604020202020204" pitchFamily="34" charset="0"/>
                          <a:ea typeface="+mn-ea"/>
                          <a:cs typeface="Arial" panose="020B0604020202020204" pitchFamily="34" charset="0"/>
                        </a:rPr>
                        <a:t>Hapsari</a:t>
                      </a:r>
                      <a:r>
                        <a:rPr lang="en-GB" sz="800" kern="1200" dirty="0">
                          <a:solidFill>
                            <a:schemeClr val="dk1"/>
                          </a:solidFill>
                          <a:effectLst/>
                          <a:latin typeface="Arial" panose="020B0604020202020204" pitchFamily="34" charset="0"/>
                          <a:ea typeface="+mn-ea"/>
                          <a:cs typeface="Arial" panose="020B0604020202020204" pitchFamily="34" charset="0"/>
                        </a:rPr>
                        <a:t>, E.D. and Santoso, B., (2018). The impacts of community-based HIV testing and counselling on testing uptake: A systematic review. </a:t>
                      </a:r>
                      <a:r>
                        <a:rPr lang="en-GB" sz="800" i="1" kern="1200" dirty="0">
                          <a:solidFill>
                            <a:schemeClr val="dk1"/>
                          </a:solidFill>
                          <a:effectLst/>
                          <a:latin typeface="Arial" panose="020B0604020202020204" pitchFamily="34" charset="0"/>
                          <a:ea typeface="+mn-ea"/>
                          <a:cs typeface="Arial" panose="020B0604020202020204" pitchFamily="34" charset="0"/>
                        </a:rPr>
                        <a:t>Journal of Health Research</a:t>
                      </a:r>
                      <a:r>
                        <a:rPr lang="en-GB" sz="800" kern="1200" dirty="0">
                          <a:solidFill>
                            <a:schemeClr val="dk1"/>
                          </a:solidFill>
                          <a:effectLst/>
                          <a:latin typeface="Arial" panose="020B0604020202020204" pitchFamily="34" charset="0"/>
                          <a:ea typeface="+mn-ea"/>
                          <a:cs typeface="Arial" panose="020B0604020202020204" pitchFamily="34" charset="0"/>
                        </a:rPr>
                        <a:t>, </a:t>
                      </a:r>
                      <a:r>
                        <a:rPr lang="en-GB" sz="800" i="1" kern="1200" dirty="0">
                          <a:solidFill>
                            <a:schemeClr val="dk1"/>
                          </a:solidFill>
                          <a:effectLst/>
                          <a:latin typeface="Arial" panose="020B0604020202020204" pitchFamily="34" charset="0"/>
                          <a:ea typeface="+mn-ea"/>
                          <a:cs typeface="Arial" panose="020B0604020202020204" pitchFamily="34" charset="0"/>
                        </a:rPr>
                        <a:t>32</a:t>
                      </a:r>
                      <a:r>
                        <a:rPr lang="en-GB" sz="800" kern="1200" dirty="0">
                          <a:solidFill>
                            <a:schemeClr val="dk1"/>
                          </a:solidFill>
                          <a:effectLst/>
                          <a:latin typeface="Arial" panose="020B0604020202020204" pitchFamily="34" charset="0"/>
                          <a:ea typeface="+mn-ea"/>
                          <a:cs typeface="Arial" panose="020B0604020202020204" pitchFamily="34" charset="0"/>
                        </a:rPr>
                        <a:t>(2), pp.152-163. </a:t>
                      </a:r>
                      <a:r>
                        <a:rPr lang="en-GB" sz="800" u="sng" kern="1200" dirty="0">
                          <a:solidFill>
                            <a:schemeClr val="dk1"/>
                          </a:solidFill>
                          <a:effectLst/>
                          <a:latin typeface="Arial" panose="020B0604020202020204" pitchFamily="34" charset="0"/>
                          <a:ea typeface="+mn-ea"/>
                          <a:cs typeface="Arial" panose="020B0604020202020204" pitchFamily="34" charset="0"/>
                          <a:hlinkClick r:id="rId15"/>
                        </a:rPr>
                        <a:t>https://www.emerald.com/jhr/article/32/2/152/223406</a:t>
                      </a:r>
                      <a:endParaRPr lang="en-US" sz="800" kern="1200" dirty="0">
                        <a:solidFill>
                          <a:schemeClr val="dk1"/>
                        </a:solidFill>
                        <a:effectLst/>
                        <a:latin typeface="Arial" panose="020B0604020202020204" pitchFamily="34" charset="0"/>
                        <a:ea typeface="+mn-ea"/>
                        <a:cs typeface="Arial" panose="020B0604020202020204" pitchFamily="34" charset="0"/>
                      </a:endParaRPr>
                    </a:p>
                    <a:p>
                      <a:pPr marL="457200" indent="-457200" algn="just">
                        <a:buFont typeface="Arial" panose="020B0604020202020204" pitchFamily="34" charset="0"/>
                        <a:buChar char="•"/>
                      </a:pPr>
                      <a:r>
                        <a:rPr lang="en-GB" sz="800" kern="1200" dirty="0">
                          <a:solidFill>
                            <a:schemeClr val="dk1"/>
                          </a:solidFill>
                          <a:effectLst/>
                          <a:latin typeface="Arial" panose="020B0604020202020204" pitchFamily="34" charset="0"/>
                          <a:ea typeface="+mn-ea"/>
                          <a:cs typeface="Arial" panose="020B0604020202020204" pitchFamily="34" charset="0"/>
                        </a:rPr>
                        <a:t>UK Parliament (2025), </a:t>
                      </a:r>
                      <a:r>
                        <a:rPr lang="en-GB" sz="800" kern="1200" dirty="0">
                          <a:solidFill>
                            <a:schemeClr val="dk1"/>
                          </a:solidFill>
                          <a:effectLst/>
                          <a:latin typeface="Arial" panose="020B0604020202020204" pitchFamily="34" charset="0"/>
                          <a:ea typeface="+mn-ea"/>
                          <a:cs typeface="Arial" panose="020B0604020202020204" pitchFamily="34" charset="0"/>
                          <a:hlinkClick r:id="rId16"/>
                        </a:rPr>
                        <a:t>https://publications.parliament.uk/pa/cm5901/cmselect/cmwomeq/1249/report.html</a:t>
                      </a:r>
                      <a:endParaRPr lang="en-GB" sz="800" kern="1200" dirty="0">
                        <a:solidFill>
                          <a:schemeClr val="dk1"/>
                        </a:solidFill>
                        <a:effectLst/>
                        <a:latin typeface="Arial" panose="020B0604020202020204" pitchFamily="34" charset="0"/>
                        <a:ea typeface="+mn-ea"/>
                        <a:cs typeface="Arial" panose="020B0604020202020204" pitchFamily="34" charset="0"/>
                      </a:endParaRPr>
                    </a:p>
                    <a:p>
                      <a:pPr marL="457200" indent="-457200" algn="just">
                        <a:buFont typeface="Arial" panose="020B0604020202020204" pitchFamily="34" charset="0"/>
                        <a:buChar char="•"/>
                      </a:pPr>
                      <a:r>
                        <a:rPr lang="en-GB" sz="800" kern="1200" dirty="0">
                          <a:solidFill>
                            <a:schemeClr val="dk1"/>
                          </a:solidFill>
                          <a:effectLst/>
                          <a:latin typeface="Arial" panose="020B0604020202020204" pitchFamily="34" charset="0"/>
                          <a:ea typeface="+mn-ea"/>
                          <a:cs typeface="Arial" panose="020B0604020202020204" pitchFamily="34" charset="0"/>
                        </a:rPr>
                        <a:t>Youssef, E., Cooper, V., Delpech, V., Davies, K. and Wright, J., (2017). Barriers and facilitators to HIV testing in people age 50 and above: a systematic review. </a:t>
                      </a:r>
                      <a:r>
                        <a:rPr lang="en-GB" sz="800" i="1" kern="1200" dirty="0">
                          <a:solidFill>
                            <a:schemeClr val="dk1"/>
                          </a:solidFill>
                          <a:effectLst/>
                          <a:latin typeface="Arial" panose="020B0604020202020204" pitchFamily="34" charset="0"/>
                          <a:ea typeface="+mn-ea"/>
                          <a:cs typeface="Arial" panose="020B0604020202020204" pitchFamily="34" charset="0"/>
                        </a:rPr>
                        <a:t>Clinical Medicine</a:t>
                      </a:r>
                      <a:r>
                        <a:rPr lang="en-GB" sz="800" kern="1200" dirty="0">
                          <a:solidFill>
                            <a:schemeClr val="dk1"/>
                          </a:solidFill>
                          <a:effectLst/>
                          <a:latin typeface="Arial" panose="020B0604020202020204" pitchFamily="34" charset="0"/>
                          <a:ea typeface="+mn-ea"/>
                          <a:cs typeface="Arial" panose="020B0604020202020204" pitchFamily="34" charset="0"/>
                        </a:rPr>
                        <a:t>, </a:t>
                      </a:r>
                      <a:r>
                        <a:rPr lang="en-GB" sz="800" i="1" kern="1200" dirty="0">
                          <a:solidFill>
                            <a:schemeClr val="dk1"/>
                          </a:solidFill>
                          <a:effectLst/>
                          <a:latin typeface="Arial" panose="020B0604020202020204" pitchFamily="34" charset="0"/>
                          <a:ea typeface="+mn-ea"/>
                          <a:cs typeface="Arial" panose="020B0604020202020204" pitchFamily="34" charset="0"/>
                        </a:rPr>
                        <a:t>17</a:t>
                      </a:r>
                      <a:r>
                        <a:rPr lang="en-GB" sz="800" kern="1200" dirty="0">
                          <a:solidFill>
                            <a:schemeClr val="dk1"/>
                          </a:solidFill>
                          <a:effectLst/>
                          <a:latin typeface="Arial" panose="020B0604020202020204" pitchFamily="34" charset="0"/>
                          <a:ea typeface="+mn-ea"/>
                          <a:cs typeface="Arial" panose="020B0604020202020204" pitchFamily="34" charset="0"/>
                        </a:rPr>
                        <a:t>(6), pp.508-520. </a:t>
                      </a:r>
                      <a:r>
                        <a:rPr lang="en-GB" sz="800" u="sng" kern="1200" dirty="0">
                          <a:solidFill>
                            <a:schemeClr val="dk1"/>
                          </a:solidFill>
                          <a:effectLst/>
                          <a:latin typeface="Arial" panose="020B0604020202020204" pitchFamily="34" charset="0"/>
                          <a:ea typeface="+mn-ea"/>
                          <a:cs typeface="Arial" panose="020B0604020202020204" pitchFamily="34" charset="0"/>
                          <a:hlinkClick r:id="rId17"/>
                        </a:rPr>
                        <a:t>https://www.sciencedirect.com/science/article/pii/S1470211824013113</a:t>
                      </a:r>
                      <a:endParaRPr lang="en-US" sz="800" kern="1200" dirty="0">
                        <a:solidFill>
                          <a:schemeClr val="dk1"/>
                        </a:solidFill>
                        <a:effectLst/>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chemeClr val="accent1">
                            <a:lumMod val="5000"/>
                            <a:lumOff val="95000"/>
                          </a:schemeClr>
                        </a:gs>
                        <a:gs pos="35000">
                          <a:schemeClr val="accent6">
                            <a:lumMod val="20000"/>
                            <a:lumOff val="80000"/>
                          </a:schemeClr>
                        </a:gs>
                        <a:gs pos="83000">
                          <a:schemeClr val="accent1">
                            <a:lumMod val="45000"/>
                            <a:lumOff val="55000"/>
                          </a:schemeClr>
                        </a:gs>
                        <a:gs pos="100000">
                          <a:schemeClr val="accent1">
                            <a:lumMod val="30000"/>
                            <a:lumOff val="70000"/>
                          </a:schemeClr>
                        </a:gs>
                      </a:gsLst>
                      <a:lin ang="8100000" scaled="1"/>
                    </a:gradFill>
                  </a:tcPr>
                </a:tc>
                <a:extLst>
                  <a:ext uri="{0D108BD9-81ED-4DB2-BD59-A6C34878D82A}">
                    <a16:rowId xmlns:a16="http://schemas.microsoft.com/office/drawing/2014/main" val="2745030031"/>
                  </a:ext>
                </a:extLst>
              </a:tr>
            </a:tbl>
          </a:graphicData>
        </a:graphic>
      </p:graphicFrame>
      <p:graphicFrame>
        <p:nvGraphicFramePr>
          <p:cNvPr id="5" name="Table 4">
            <a:extLst>
              <a:ext uri="{FF2B5EF4-FFF2-40B4-BE49-F238E27FC236}">
                <a16:creationId xmlns:a16="http://schemas.microsoft.com/office/drawing/2014/main" id="{4C880D96-7B44-7700-50C0-CC7E9929E21E}"/>
              </a:ext>
            </a:extLst>
          </p:cNvPr>
          <p:cNvGraphicFramePr>
            <a:graphicFrameLocks noGrp="1"/>
          </p:cNvGraphicFramePr>
          <p:nvPr>
            <p:extLst>
              <p:ext uri="{D42A27DB-BD31-4B8C-83A1-F6EECF244321}">
                <p14:modId xmlns:p14="http://schemas.microsoft.com/office/powerpoint/2010/main" val="3377659342"/>
              </p:ext>
            </p:extLst>
          </p:nvPr>
        </p:nvGraphicFramePr>
        <p:xfrm>
          <a:off x="8429559" y="1226331"/>
          <a:ext cx="4219731" cy="2118360"/>
        </p:xfrm>
        <a:graphic>
          <a:graphicData uri="http://schemas.openxmlformats.org/drawingml/2006/table">
            <a:tbl>
              <a:tblPr firstRow="1" bandRow="1">
                <a:tableStyleId>{1E171933-4619-4E11-9A3F-F7608DF75F80}</a:tableStyleId>
              </a:tblPr>
              <a:tblGrid>
                <a:gridCol w="4219731">
                  <a:extLst>
                    <a:ext uri="{9D8B030D-6E8A-4147-A177-3AD203B41FA5}">
                      <a16:colId xmlns:a16="http://schemas.microsoft.com/office/drawing/2014/main" val="1089935945"/>
                    </a:ext>
                  </a:extLst>
                </a:gridCol>
              </a:tblGrid>
              <a:tr h="228052">
                <a:tc>
                  <a:txBody>
                    <a:bodyPr/>
                    <a:lstStyle/>
                    <a:p>
                      <a:pPr marL="0" marR="0" lvl="0" indent="0" algn="ctr" defTabSz="128016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b="1" kern="1200" dirty="0">
                          <a:solidFill>
                            <a:srgbClr val="FF0000"/>
                          </a:solidFill>
                          <a:effectLst/>
                          <a:latin typeface="Arial" panose="020B0604020202020204" pitchFamily="34" charset="0"/>
                          <a:cs typeface="Arial" panose="020B0604020202020204" pitchFamily="34" charset="0"/>
                        </a:rPr>
                        <a:t>2. Prevalence</a:t>
                      </a:r>
                      <a:endParaRPr lang="en-US" sz="1000" b="1" kern="1200" dirty="0">
                        <a:solidFill>
                          <a:srgbClr val="FF0000"/>
                        </a:solidFill>
                        <a:effectLst/>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699882377"/>
                  </a:ext>
                </a:extLst>
              </a:tr>
              <a:tr h="1753148">
                <a:tc>
                  <a:txBody>
                    <a:bodyPr/>
                    <a:lstStyle/>
                    <a:p>
                      <a:pPr marL="171450" lvl="0" indent="-171450" algn="just">
                        <a:buFont typeface="Arial" panose="020B0604020202020204" pitchFamily="34" charset="0"/>
                        <a:buChar char="•"/>
                      </a:pPr>
                      <a:r>
                        <a:rPr lang="gu-IN" sz="900" dirty="0">
                          <a:latin typeface="Arial" panose="020B0604020202020204" pitchFamily="34" charset="0"/>
                        </a:rPr>
                        <a:t>In England, 928 adults were diagnosed late with HIV in 2024, accounting for 42% (928 out of 2,196) of adults with a reported CD4 count within 91 days of diagnosis</a:t>
                      </a:r>
                      <a:r>
                        <a:rPr lang="en-GB" sz="900" dirty="0">
                          <a:latin typeface="Arial" panose="020B0604020202020204" pitchFamily="34" charset="0"/>
                          <a:cs typeface="Arial" panose="020B0604020202020204" pitchFamily="34" charset="0"/>
                        </a:rPr>
                        <a:t> </a:t>
                      </a:r>
                      <a:r>
                        <a:rPr lang="en-US" sz="900" kern="1200" dirty="0">
                          <a:solidFill>
                            <a:schemeClr val="dk1"/>
                          </a:solidFill>
                          <a:effectLst/>
                          <a:latin typeface="Arial" panose="020B0604020202020204" pitchFamily="34" charset="0"/>
                          <a:cs typeface="Arial" panose="020B0604020202020204" pitchFamily="34" charset="0"/>
                        </a:rPr>
                        <a:t>(Gov.UK, 2026).  </a:t>
                      </a:r>
                    </a:p>
                    <a:p>
                      <a:pPr marL="171450" lvl="0" indent="-171450" algn="just">
                        <a:buFont typeface="Arial" panose="020B0604020202020204" pitchFamily="34" charset="0"/>
                        <a:buChar char="•"/>
                      </a:pPr>
                      <a:r>
                        <a:rPr lang="gu-IN" sz="900" dirty="0">
                          <a:latin typeface="Arial" panose="020B0604020202020204" pitchFamily="34" charset="0"/>
                        </a:rPr>
                        <a:t>In 2024, 50% of newly diagnosed Black African heterosexual adults in England were diagnosed late (285 out of 572), highlighting inequalities in early diagnosis</a:t>
                      </a:r>
                      <a:r>
                        <a:rPr lang="en-GB" sz="900" dirty="0">
                          <a:latin typeface="Arial" panose="020B0604020202020204" pitchFamily="34" charset="0"/>
                          <a:cs typeface="Arial" panose="020B0604020202020204" pitchFamily="34" charset="0"/>
                        </a:rPr>
                        <a:t> </a:t>
                      </a:r>
                      <a:r>
                        <a:rPr lang="en-US" sz="900" kern="1200" dirty="0">
                          <a:solidFill>
                            <a:schemeClr val="dk1"/>
                          </a:solidFill>
                          <a:effectLst/>
                          <a:latin typeface="Arial" panose="020B0604020202020204" pitchFamily="34" charset="0"/>
                          <a:cs typeface="Arial" panose="020B0604020202020204" pitchFamily="34" charset="0"/>
                        </a:rPr>
                        <a:t>(Gov.UK, 2026)</a:t>
                      </a:r>
                      <a:r>
                        <a:rPr lang="gu-IN" sz="900" dirty="0">
                          <a:latin typeface="Arial" panose="020B0604020202020204" pitchFamily="34" charset="0"/>
                        </a:rPr>
                        <a:t>.</a:t>
                      </a:r>
                      <a:endParaRPr lang="en-GB" sz="900" dirty="0">
                        <a:latin typeface="Arial" panose="020B0604020202020204" pitchFamily="34" charset="0"/>
                        <a:cs typeface="Arial" panose="020B0604020202020204" pitchFamily="34" charset="0"/>
                      </a:endParaRPr>
                    </a:p>
                    <a:p>
                      <a:pPr marL="171450" lvl="0" indent="-171450" algn="just">
                        <a:buFont typeface="Arial" panose="020B0604020202020204" pitchFamily="34" charset="0"/>
                        <a:buChar char="•"/>
                      </a:pPr>
                      <a:r>
                        <a:rPr lang="gu-IN" sz="900" dirty="0">
                          <a:latin typeface="Arial" panose="020B0604020202020204" pitchFamily="34" charset="0"/>
                        </a:rPr>
                        <a:t>Adults diagnosed late with HIV in England in 2023 were 10 times more likely to die within one year of diagnosis than those diagnosed promptly, demonstrating the importance of improving early testing and diagnosis</a:t>
                      </a:r>
                      <a:r>
                        <a:rPr lang="en-GB" sz="900" dirty="0">
                          <a:latin typeface="Arial" panose="020B0604020202020204" pitchFamily="34" charset="0"/>
                          <a:cs typeface="Arial" panose="020B0604020202020204" pitchFamily="34" charset="0"/>
                        </a:rPr>
                        <a:t> (UK Parliament, 2025).</a:t>
                      </a:r>
                      <a:endParaRPr lang="en-US" sz="900" kern="1200" dirty="0">
                        <a:solidFill>
                          <a:schemeClr val="dk1"/>
                        </a:solidFill>
                        <a:effectLst/>
                        <a:latin typeface="Arial" panose="020B0604020202020204" pitchFamily="34" charset="0"/>
                        <a:cs typeface="Arial" panose="020B0604020202020204" pitchFamily="34" charset="0"/>
                      </a:endParaRPr>
                    </a:p>
                    <a:p>
                      <a:pPr marL="171450" lvl="0" indent="-171450" algn="just">
                        <a:buFont typeface="Arial" panose="020B0604020202020204" pitchFamily="34" charset="0"/>
                        <a:buChar char="•"/>
                      </a:pPr>
                      <a:r>
                        <a:rPr lang="en-US" sz="900" kern="1200" dirty="0">
                          <a:solidFill>
                            <a:schemeClr val="dk1"/>
                          </a:solidFill>
                          <a:effectLst/>
                          <a:latin typeface="Arial" panose="020B0604020202020204" pitchFamily="34" charset="0"/>
                          <a:cs typeface="Arial" panose="020B0604020202020204" pitchFamily="34" charset="0"/>
                        </a:rPr>
                        <a:t>In 2024, sexual health services in England tested approximately 1.32 million people for HIV, demonstrating the substantial role of these services in identifying infection and supporting access to treatment (BASHH, 2025). </a:t>
                      </a:r>
                      <a:endParaRPr lang="en-US" sz="900" kern="1200" dirty="0">
                        <a:solidFill>
                          <a:schemeClr val="dk1"/>
                        </a:solidFill>
                        <a:effectLst/>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2745030031"/>
                  </a:ext>
                </a:extLst>
              </a:tr>
            </a:tbl>
          </a:graphicData>
        </a:graphic>
      </p:graphicFrame>
      <p:pic>
        <p:nvPicPr>
          <p:cNvPr id="7" name="Picture 6" descr="What is HIV Test - Its Types, Procedure, Process, Result - HEALTHIANS BLOG">
            <a:extLst>
              <a:ext uri="{FF2B5EF4-FFF2-40B4-BE49-F238E27FC236}">
                <a16:creationId xmlns:a16="http://schemas.microsoft.com/office/drawing/2014/main" id="{FCED0B60-1FC1-C08F-6C3B-21352C2E9C32}"/>
              </a:ext>
            </a:extLst>
          </p:cNvPr>
          <p:cNvPicPr>
            <a:picLocks noChangeAspect="1"/>
          </p:cNvPicPr>
          <p:nvPr/>
        </p:nvPicPr>
        <p:blipFill>
          <a:blip r:embed="rId18"/>
          <a:stretch>
            <a:fillRect/>
          </a:stretch>
        </p:blipFill>
        <p:spPr>
          <a:xfrm>
            <a:off x="4517409" y="1243722"/>
            <a:ext cx="2074460" cy="2057751"/>
          </a:xfrm>
          <a:prstGeom prst="rect">
            <a:avLst/>
          </a:prstGeom>
        </p:spPr>
      </p:pic>
      <p:pic>
        <p:nvPicPr>
          <p:cNvPr id="9" name="Picture 8" descr="Closeup red ribbon as sign of HIV and world AIDS day awareness ribbon on white background. Healthcare and medicine concept.">
            <a:extLst>
              <a:ext uri="{FF2B5EF4-FFF2-40B4-BE49-F238E27FC236}">
                <a16:creationId xmlns:a16="http://schemas.microsoft.com/office/drawing/2014/main" id="{6E7D4622-9D7B-6D05-84C0-32741CF16081}"/>
              </a:ext>
            </a:extLst>
          </p:cNvPr>
          <p:cNvPicPr>
            <a:picLocks noChangeAspect="1"/>
          </p:cNvPicPr>
          <p:nvPr/>
        </p:nvPicPr>
        <p:blipFill>
          <a:blip r:embed="rId19"/>
          <a:srcRect l="37578" t="17878" r="37668" b="26410"/>
          <a:stretch>
            <a:fillRect/>
          </a:stretch>
        </p:blipFill>
        <p:spPr>
          <a:xfrm>
            <a:off x="11707594" y="191069"/>
            <a:ext cx="941696" cy="865645"/>
          </a:xfrm>
          <a:prstGeom prst="rect">
            <a:avLst/>
          </a:prstGeom>
        </p:spPr>
      </p:pic>
      <p:pic>
        <p:nvPicPr>
          <p:cNvPr id="13" name="Picture 12" descr="Communicable Disease Programs: Stop HIV Stigma">
            <a:extLst>
              <a:ext uri="{FF2B5EF4-FFF2-40B4-BE49-F238E27FC236}">
                <a16:creationId xmlns:a16="http://schemas.microsoft.com/office/drawing/2014/main" id="{DD76BCA9-2013-589B-7615-159548C673BC}"/>
              </a:ext>
            </a:extLst>
          </p:cNvPr>
          <p:cNvPicPr>
            <a:picLocks noChangeAspect="1"/>
          </p:cNvPicPr>
          <p:nvPr/>
        </p:nvPicPr>
        <p:blipFill>
          <a:blip r:embed="rId20"/>
          <a:stretch>
            <a:fillRect/>
          </a:stretch>
        </p:blipFill>
        <p:spPr>
          <a:xfrm>
            <a:off x="10878453" y="3376352"/>
            <a:ext cx="1840018" cy="2118360"/>
          </a:xfrm>
          <a:prstGeom prst="rect">
            <a:avLst/>
          </a:prstGeom>
        </p:spPr>
      </p:pic>
      <p:pic>
        <p:nvPicPr>
          <p:cNvPr id="19" name="Picture 18" descr="TalkHIV | Social Media Toolkits | Partner With Us | Let's Stop HIV Together | CDC">
            <a:extLst>
              <a:ext uri="{FF2B5EF4-FFF2-40B4-BE49-F238E27FC236}">
                <a16:creationId xmlns:a16="http://schemas.microsoft.com/office/drawing/2014/main" id="{718EBFD4-D510-FA9E-52CE-EBB7077ED145}"/>
              </a:ext>
            </a:extLst>
          </p:cNvPr>
          <p:cNvPicPr>
            <a:picLocks noChangeAspect="1"/>
          </p:cNvPicPr>
          <p:nvPr/>
        </p:nvPicPr>
        <p:blipFill>
          <a:blip r:embed="rId21"/>
          <a:stretch>
            <a:fillRect/>
          </a:stretch>
        </p:blipFill>
        <p:spPr>
          <a:xfrm>
            <a:off x="6737235" y="1218951"/>
            <a:ext cx="1546956" cy="2025958"/>
          </a:xfrm>
          <a:prstGeom prst="rect">
            <a:avLst/>
          </a:prstGeom>
        </p:spPr>
      </p:pic>
    </p:spTree>
    <p:extLst>
      <p:ext uri="{BB962C8B-B14F-4D97-AF65-F5344CB8AC3E}">
        <p14:creationId xmlns:p14="http://schemas.microsoft.com/office/powerpoint/2010/main" val="1034874474"/>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383</TotalTime>
  <Words>1938</Words>
  <Application>Microsoft Office PowerPoint</Application>
  <PresentationFormat>A3 Paper (297x420 mm)</PresentationFormat>
  <Paragraphs>48</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ADLaM Display</vt:lpstr>
      <vt:lpstr>Arial</vt:lpstr>
      <vt:lpstr>Calibri</vt:lpstr>
      <vt:lpstr>Calibri Light</vt:lpstr>
      <vt:lpstr>Wingdings</vt:lpstr>
      <vt:lpstr>Office 2013 - 2022 Theme</vt:lpstr>
      <vt:lpstr>Factors Influencing HIV Testing Uptake and Early Diagnosis Among Adults in the United Kingdom: A Systematic Review  Student Name: Payalben Kaushikbhai Joshi                    Student ID:2530075         University email ID: 2530075@student.uwtsd.ac.uk            Lecturer Name:Oluwadamilola Tayo                                    Module Name : Practise Based Research                          Program Name: MSc in Public Health and Social Care in Practice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p:lastModifiedBy>Payalben Kaushikbhai Joshi (2530075)</cp:lastModifiedBy>
  <cp:revision>1</cp:revision>
  <dcterms:created xsi:type="dcterms:W3CDTF">2024-07-04T21:09:47Z</dcterms:created>
  <dcterms:modified xsi:type="dcterms:W3CDTF">2026-10-25T11:57:46Z</dcterms:modified>
</cp:coreProperties>
</file>