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sldIdLst>
    <p:sldId id="304" r:id="rId5"/>
    <p:sldId id="314" r:id="rId6"/>
    <p:sldId id="319" r:id="rId7"/>
    <p:sldId id="308" r:id="rId8"/>
    <p:sldId id="320" r:id="rId9"/>
    <p:sldId id="299" r:id="rId10"/>
    <p:sldId id="310" r:id="rId11"/>
    <p:sldId id="268" r:id="rId12"/>
    <p:sldId id="327" r:id="rId13"/>
    <p:sldId id="328" r:id="rId14"/>
    <p:sldId id="326" r:id="rId15"/>
    <p:sldId id="321" r:id="rId16"/>
    <p:sldId id="322" r:id="rId17"/>
    <p:sldId id="324" r:id="rId18"/>
    <p:sldId id="325" r:id="rId19"/>
    <p:sldId id="323" r:id="rId20"/>
    <p:sldId id="275" r:id="rId21"/>
    <p:sldId id="32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3AE38F-164F-0187-3509-D3A9130082D5}" v="241" dt="2023-10-22T16:01:26.921"/>
  </p1510:revLst>
</p1510:revInfo>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14" autoAdjust="0"/>
    <p:restoredTop sz="96327" autoAdjust="0"/>
  </p:normalViewPr>
  <p:slideViewPr>
    <p:cSldViewPr snapToGrid="0">
      <p:cViewPr>
        <p:scale>
          <a:sx n="100" d="100"/>
          <a:sy n="100" d="100"/>
        </p:scale>
        <p:origin x="139" y="-451"/>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iorascu (2121406)" userId="S::2121406@student.uwtsd.ac.uk::6b02624b-b042-4c6b-8c51-cb509068428c" providerId="AD" clId="Web-{E23AE38F-164F-0187-3509-D3A9130082D5}"/>
    <pc:docChg chg="delSld modSld">
      <pc:chgData name="Maria Ciorascu (2121406)" userId="S::2121406@student.uwtsd.ac.uk::6b02624b-b042-4c6b-8c51-cb509068428c" providerId="AD" clId="Web-{E23AE38F-164F-0187-3509-D3A9130082D5}" dt="2023-10-22T16:01:26.921" v="368"/>
      <pc:docMkLst>
        <pc:docMk/>
      </pc:docMkLst>
      <pc:sldChg chg="modSp modNotes">
        <pc:chgData name="Maria Ciorascu (2121406)" userId="S::2121406@student.uwtsd.ac.uk::6b02624b-b042-4c6b-8c51-cb509068428c" providerId="AD" clId="Web-{E23AE38F-164F-0187-3509-D3A9130082D5}" dt="2023-10-22T15:57:58.893" v="367" actId="20577"/>
        <pc:sldMkLst>
          <pc:docMk/>
          <pc:sldMk cId="920173932" sldId="275"/>
        </pc:sldMkLst>
        <pc:spChg chg="mod">
          <ac:chgData name="Maria Ciorascu (2121406)" userId="S::2121406@student.uwtsd.ac.uk::6b02624b-b042-4c6b-8c51-cb509068428c" providerId="AD" clId="Web-{E23AE38F-164F-0187-3509-D3A9130082D5}" dt="2023-10-22T15:57:58.893" v="367" actId="20577"/>
          <ac:spMkLst>
            <pc:docMk/>
            <pc:sldMk cId="920173932" sldId="275"/>
            <ac:spMk id="8" creationId="{A8BC7200-0759-8EDE-B140-CF98164A1EF0}"/>
          </ac:spMkLst>
        </pc:spChg>
      </pc:sldChg>
      <pc:sldChg chg="modSp modNotes">
        <pc:chgData name="Maria Ciorascu (2121406)" userId="S::2121406@student.uwtsd.ac.uk::6b02624b-b042-4c6b-8c51-cb509068428c" providerId="AD" clId="Web-{E23AE38F-164F-0187-3509-D3A9130082D5}" dt="2023-10-22T15:38:52.376" v="289" actId="20577"/>
        <pc:sldMkLst>
          <pc:docMk/>
          <pc:sldMk cId="2281914008" sldId="299"/>
        </pc:sldMkLst>
        <pc:spChg chg="mod">
          <ac:chgData name="Maria Ciorascu (2121406)" userId="S::2121406@student.uwtsd.ac.uk::6b02624b-b042-4c6b-8c51-cb509068428c" providerId="AD" clId="Web-{E23AE38F-164F-0187-3509-D3A9130082D5}" dt="2023-10-22T15:37:38.996" v="272" actId="20577"/>
          <ac:spMkLst>
            <pc:docMk/>
            <pc:sldMk cId="2281914008" sldId="299"/>
            <ac:spMk id="5" creationId="{F70419B2-F393-4213-A2F2-54D877B3EE40}"/>
          </ac:spMkLst>
        </pc:spChg>
        <pc:spChg chg="mod">
          <ac:chgData name="Maria Ciorascu (2121406)" userId="S::2121406@student.uwtsd.ac.uk::6b02624b-b042-4c6b-8c51-cb509068428c" providerId="AD" clId="Web-{E23AE38F-164F-0187-3509-D3A9130082D5}" dt="2023-10-22T15:38:20.702" v="280" actId="20577"/>
          <ac:spMkLst>
            <pc:docMk/>
            <pc:sldMk cId="2281914008" sldId="299"/>
            <ac:spMk id="6" creationId="{FB02A17B-8C7F-4600-9FBE-49BE31E3E1FA}"/>
          </ac:spMkLst>
        </pc:spChg>
        <pc:spChg chg="mod">
          <ac:chgData name="Maria Ciorascu (2121406)" userId="S::2121406@student.uwtsd.ac.uk::6b02624b-b042-4c6b-8c51-cb509068428c" providerId="AD" clId="Web-{E23AE38F-164F-0187-3509-D3A9130082D5}" dt="2023-10-22T15:37:29.621" v="270" actId="20577"/>
          <ac:spMkLst>
            <pc:docMk/>
            <pc:sldMk cId="2281914008" sldId="299"/>
            <ac:spMk id="7" creationId="{A83EA85C-EBA3-4B50-86CE-7FD4A374EC95}"/>
          </ac:spMkLst>
        </pc:spChg>
        <pc:spChg chg="mod">
          <ac:chgData name="Maria Ciorascu (2121406)" userId="S::2121406@student.uwtsd.ac.uk::6b02624b-b042-4c6b-8c51-cb509068428c" providerId="AD" clId="Web-{E23AE38F-164F-0187-3509-D3A9130082D5}" dt="2023-10-22T15:38:29.546" v="283" actId="20577"/>
          <ac:spMkLst>
            <pc:docMk/>
            <pc:sldMk cId="2281914008" sldId="299"/>
            <ac:spMk id="8" creationId="{107A6D8A-72F9-4BD4-A4AE-69013301D93C}"/>
          </ac:spMkLst>
        </pc:spChg>
        <pc:spChg chg="mod">
          <ac:chgData name="Maria Ciorascu (2121406)" userId="S::2121406@student.uwtsd.ac.uk::6b02624b-b042-4c6b-8c51-cb509068428c" providerId="AD" clId="Web-{E23AE38F-164F-0187-3509-D3A9130082D5}" dt="2023-10-22T15:37:52.903" v="275" actId="20577"/>
          <ac:spMkLst>
            <pc:docMk/>
            <pc:sldMk cId="2281914008" sldId="299"/>
            <ac:spMk id="9" creationId="{8C01D04F-A541-4735-B655-9BDF5313C65C}"/>
          </ac:spMkLst>
        </pc:spChg>
        <pc:spChg chg="mod">
          <ac:chgData name="Maria Ciorascu (2121406)" userId="S::2121406@student.uwtsd.ac.uk::6b02624b-b042-4c6b-8c51-cb509068428c" providerId="AD" clId="Web-{E23AE38F-164F-0187-3509-D3A9130082D5}" dt="2023-10-22T15:38:37.703" v="285" actId="20577"/>
          <ac:spMkLst>
            <pc:docMk/>
            <pc:sldMk cId="2281914008" sldId="299"/>
            <ac:spMk id="10" creationId="{B3247631-4CDA-4DAE-BFB7-19E0E06A3FEC}"/>
          </ac:spMkLst>
        </pc:spChg>
        <pc:spChg chg="mod">
          <ac:chgData name="Maria Ciorascu (2121406)" userId="S::2121406@student.uwtsd.ac.uk::6b02624b-b042-4c6b-8c51-cb509068428c" providerId="AD" clId="Web-{E23AE38F-164F-0187-3509-D3A9130082D5}" dt="2023-10-22T15:38:10.764" v="278" actId="20577"/>
          <ac:spMkLst>
            <pc:docMk/>
            <pc:sldMk cId="2281914008" sldId="299"/>
            <ac:spMk id="11" creationId="{44E7FBD4-2705-45F7-AB4F-8925DE1DB8D3}"/>
          </ac:spMkLst>
        </pc:spChg>
        <pc:spChg chg="mod">
          <ac:chgData name="Maria Ciorascu (2121406)" userId="S::2121406@student.uwtsd.ac.uk::6b02624b-b042-4c6b-8c51-cb509068428c" providerId="AD" clId="Web-{E23AE38F-164F-0187-3509-D3A9130082D5}" dt="2023-10-22T15:38:52.376" v="289" actId="20577"/>
          <ac:spMkLst>
            <pc:docMk/>
            <pc:sldMk cId="2281914008" sldId="299"/>
            <ac:spMk id="12" creationId="{7F67EAD8-DD92-4AEB-8BE7-53E5FA194B44}"/>
          </ac:spMkLst>
        </pc:spChg>
      </pc:sldChg>
      <pc:sldChg chg="modSp">
        <pc:chgData name="Maria Ciorascu (2121406)" userId="S::2121406@student.uwtsd.ac.uk::6b02624b-b042-4c6b-8c51-cb509068428c" providerId="AD" clId="Web-{E23AE38F-164F-0187-3509-D3A9130082D5}" dt="2023-10-22T15:47:34.753" v="358" actId="20577"/>
        <pc:sldMkLst>
          <pc:docMk/>
          <pc:sldMk cId="1476137269" sldId="304"/>
        </pc:sldMkLst>
        <pc:spChg chg="mod">
          <ac:chgData name="Maria Ciorascu (2121406)" userId="S::2121406@student.uwtsd.ac.uk::6b02624b-b042-4c6b-8c51-cb509068428c" providerId="AD" clId="Web-{E23AE38F-164F-0187-3509-D3A9130082D5}" dt="2023-10-22T15:47:34.753" v="358" actId="20577"/>
          <ac:spMkLst>
            <pc:docMk/>
            <pc:sldMk cId="1476137269" sldId="304"/>
            <ac:spMk id="9" creationId="{F9A70E70-C058-4A66-85BB-82F2C235E05B}"/>
          </ac:spMkLst>
        </pc:spChg>
        <pc:spChg chg="mod">
          <ac:chgData name="Maria Ciorascu (2121406)" userId="S::2121406@student.uwtsd.ac.uk::6b02624b-b042-4c6b-8c51-cb509068428c" providerId="AD" clId="Web-{E23AE38F-164F-0187-3509-D3A9130082D5}" dt="2023-10-22T15:46:47.532" v="355" actId="1076"/>
          <ac:spMkLst>
            <pc:docMk/>
            <pc:sldMk cId="1476137269" sldId="304"/>
            <ac:spMk id="20" creationId="{B1DFF4FF-96BE-9147-96D1-A240ED566CE1}"/>
          </ac:spMkLst>
        </pc:spChg>
      </pc:sldChg>
      <pc:sldChg chg="del">
        <pc:chgData name="Maria Ciorascu (2121406)" userId="S::2121406@student.uwtsd.ac.uk::6b02624b-b042-4c6b-8c51-cb509068428c" providerId="AD" clId="Web-{E23AE38F-164F-0187-3509-D3A9130082D5}" dt="2023-10-22T16:01:26.921" v="368"/>
        <pc:sldMkLst>
          <pc:docMk/>
          <pc:sldMk cId="2135673684" sldId="305"/>
        </pc:sldMkLst>
      </pc:sldChg>
      <pc:sldChg chg="modSp modNotes">
        <pc:chgData name="Maria Ciorascu (2121406)" userId="S::2121406@student.uwtsd.ac.uk::6b02624b-b042-4c6b-8c51-cb509068428c" providerId="AD" clId="Web-{E23AE38F-164F-0187-3509-D3A9130082D5}" dt="2023-10-22T15:36:16.303" v="261" actId="20577"/>
        <pc:sldMkLst>
          <pc:docMk/>
          <pc:sldMk cId="731641844" sldId="308"/>
        </pc:sldMkLst>
        <pc:spChg chg="mod">
          <ac:chgData name="Maria Ciorascu (2121406)" userId="S::2121406@student.uwtsd.ac.uk::6b02624b-b042-4c6b-8c51-cb509068428c" providerId="AD" clId="Web-{E23AE38F-164F-0187-3509-D3A9130082D5}" dt="2023-10-22T15:36:16.303" v="261" actId="20577"/>
          <ac:spMkLst>
            <pc:docMk/>
            <pc:sldMk cId="731641844" sldId="308"/>
            <ac:spMk id="3" creationId="{7D779DE4-CAEA-4617-897E-FEC9A2AC2D6A}"/>
          </ac:spMkLst>
        </pc:spChg>
        <pc:spChg chg="mod">
          <ac:chgData name="Maria Ciorascu (2121406)" userId="S::2121406@student.uwtsd.ac.uk::6b02624b-b042-4c6b-8c51-cb509068428c" providerId="AD" clId="Web-{E23AE38F-164F-0187-3509-D3A9130082D5}" dt="2023-10-22T15:36:04.475" v="258" actId="20577"/>
          <ac:spMkLst>
            <pc:docMk/>
            <pc:sldMk cId="731641844" sldId="308"/>
            <ac:spMk id="16" creationId="{6833B00A-55B6-4D4D-AE3C-CFF37D65FA50}"/>
          </ac:spMkLst>
        </pc:spChg>
      </pc:sldChg>
      <pc:sldChg chg="delSp modSp modNotes">
        <pc:chgData name="Maria Ciorascu (2121406)" userId="S::2121406@student.uwtsd.ac.uk::6b02624b-b042-4c6b-8c51-cb509068428c" providerId="AD" clId="Web-{E23AE38F-164F-0187-3509-D3A9130082D5}" dt="2023-10-22T15:54:10.031" v="365" actId="1076"/>
        <pc:sldMkLst>
          <pc:docMk/>
          <pc:sldMk cId="3140179507" sldId="310"/>
        </pc:sldMkLst>
        <pc:spChg chg="mod">
          <ac:chgData name="Maria Ciorascu (2121406)" userId="S::2121406@student.uwtsd.ac.uk::6b02624b-b042-4c6b-8c51-cb509068428c" providerId="AD" clId="Web-{E23AE38F-164F-0187-3509-D3A9130082D5}" dt="2023-10-22T15:39:26.597" v="294" actId="14100"/>
          <ac:spMkLst>
            <pc:docMk/>
            <pc:sldMk cId="3140179507" sldId="310"/>
            <ac:spMk id="2" creationId="{537E1C88-627C-4655-A4FB-0BB02EDB078A}"/>
          </ac:spMkLst>
        </pc:spChg>
        <pc:spChg chg="del">
          <ac:chgData name="Maria Ciorascu (2121406)" userId="S::2121406@student.uwtsd.ac.uk::6b02624b-b042-4c6b-8c51-cb509068428c" providerId="AD" clId="Web-{E23AE38F-164F-0187-3509-D3A9130082D5}" dt="2023-10-22T15:53:57.921" v="363"/>
          <ac:spMkLst>
            <pc:docMk/>
            <pc:sldMk cId="3140179507" sldId="310"/>
            <ac:spMk id="15" creationId="{478B586B-C3E7-1725-98F0-C587CE613DC3}"/>
          </ac:spMkLst>
        </pc:spChg>
        <pc:spChg chg="mod">
          <ac:chgData name="Maria Ciorascu (2121406)" userId="S::2121406@student.uwtsd.ac.uk::6b02624b-b042-4c6b-8c51-cb509068428c" providerId="AD" clId="Web-{E23AE38F-164F-0187-3509-D3A9130082D5}" dt="2023-10-22T15:54:10.031" v="365" actId="1076"/>
          <ac:spMkLst>
            <pc:docMk/>
            <pc:sldMk cId="3140179507" sldId="310"/>
            <ac:spMk id="17" creationId="{C0FE328B-DADF-48F4-7742-B14904FE66DF}"/>
          </ac:spMkLst>
        </pc:spChg>
        <pc:spChg chg="mod">
          <ac:chgData name="Maria Ciorascu (2121406)" userId="S::2121406@student.uwtsd.ac.uk::6b02624b-b042-4c6b-8c51-cb509068428c" providerId="AD" clId="Web-{E23AE38F-164F-0187-3509-D3A9130082D5}" dt="2023-10-22T15:41:47.605" v="311" actId="20577"/>
          <ac:spMkLst>
            <pc:docMk/>
            <pc:sldMk cId="3140179507" sldId="310"/>
            <ac:spMk id="19" creationId="{FF83BD64-0FB0-7EAB-C3C1-42B8C0B88492}"/>
          </ac:spMkLst>
        </pc:spChg>
        <pc:spChg chg="mod">
          <ac:chgData name="Maria Ciorascu (2121406)" userId="S::2121406@student.uwtsd.ac.uk::6b02624b-b042-4c6b-8c51-cb509068428c" providerId="AD" clId="Web-{E23AE38F-164F-0187-3509-D3A9130082D5}" dt="2023-10-22T15:54:04.015" v="364" actId="1076"/>
          <ac:spMkLst>
            <pc:docMk/>
            <pc:sldMk cId="3140179507" sldId="310"/>
            <ac:spMk id="20" creationId="{96A25842-BD20-438E-8C0B-8759A486D435}"/>
          </ac:spMkLst>
        </pc:spChg>
      </pc:sldChg>
      <pc:sldChg chg="modSp">
        <pc:chgData name="Maria Ciorascu (2121406)" userId="S::2121406@student.uwtsd.ac.uk::6b02624b-b042-4c6b-8c51-cb509068428c" providerId="AD" clId="Web-{E23AE38F-164F-0187-3509-D3A9130082D5}" dt="2023-10-22T15:47:04.861" v="357" actId="20577"/>
        <pc:sldMkLst>
          <pc:docMk/>
          <pc:sldMk cId="620991316" sldId="314"/>
        </pc:sldMkLst>
        <pc:spChg chg="mod">
          <ac:chgData name="Maria Ciorascu (2121406)" userId="S::2121406@student.uwtsd.ac.uk::6b02624b-b042-4c6b-8c51-cb509068428c" providerId="AD" clId="Web-{E23AE38F-164F-0187-3509-D3A9130082D5}" dt="2023-10-22T15:47:04.861" v="357" actId="20577"/>
          <ac:spMkLst>
            <pc:docMk/>
            <pc:sldMk cId="620991316" sldId="314"/>
            <ac:spMk id="3" creationId="{35E3EA69-4E0E-41BD-8095-A124225A2647}"/>
          </ac:spMkLst>
        </pc:spChg>
      </pc:sldChg>
      <pc:sldChg chg="modSp modNotes">
        <pc:chgData name="Maria Ciorascu (2121406)" userId="S::2121406@student.uwtsd.ac.uk::6b02624b-b042-4c6b-8c51-cb509068428c" providerId="AD" clId="Web-{E23AE38F-164F-0187-3509-D3A9130082D5}" dt="2023-10-22T15:48:14.928" v="361" actId="20577"/>
        <pc:sldMkLst>
          <pc:docMk/>
          <pc:sldMk cId="4147115779" sldId="319"/>
        </pc:sldMkLst>
        <pc:spChg chg="mod">
          <ac:chgData name="Maria Ciorascu (2121406)" userId="S::2121406@student.uwtsd.ac.uk::6b02624b-b042-4c6b-8c51-cb509068428c" providerId="AD" clId="Web-{E23AE38F-164F-0187-3509-D3A9130082D5}" dt="2023-10-22T15:35:22.503" v="253" actId="20577"/>
          <ac:spMkLst>
            <pc:docMk/>
            <pc:sldMk cId="4147115779" sldId="319"/>
            <ac:spMk id="6" creationId="{EE97D067-BF14-0069-832D-032A95B1BB1D}"/>
          </ac:spMkLst>
        </pc:spChg>
        <pc:spChg chg="mod">
          <ac:chgData name="Maria Ciorascu (2121406)" userId="S::2121406@student.uwtsd.ac.uk::6b02624b-b042-4c6b-8c51-cb509068428c" providerId="AD" clId="Web-{E23AE38F-164F-0187-3509-D3A9130082D5}" dt="2023-10-22T15:17:04.466" v="55" actId="20577"/>
          <ac:spMkLst>
            <pc:docMk/>
            <pc:sldMk cId="4147115779" sldId="319"/>
            <ac:spMk id="7" creationId="{82FDC7B1-BF41-EF5D-297D-C1EF282377AC}"/>
          </ac:spMkLst>
        </pc:spChg>
        <pc:spChg chg="mod">
          <ac:chgData name="Maria Ciorascu (2121406)" userId="S::2121406@student.uwtsd.ac.uk::6b02624b-b042-4c6b-8c51-cb509068428c" providerId="AD" clId="Web-{E23AE38F-164F-0187-3509-D3A9130082D5}" dt="2023-10-22T15:17:00.122" v="54" actId="20577"/>
          <ac:spMkLst>
            <pc:docMk/>
            <pc:sldMk cId="4147115779" sldId="319"/>
            <ac:spMk id="9" creationId="{CA011071-9225-0E17-D1DC-D84D85CB98DF}"/>
          </ac:spMkLst>
        </pc:spChg>
        <pc:spChg chg="mod">
          <ac:chgData name="Maria Ciorascu (2121406)" userId="S::2121406@student.uwtsd.ac.uk::6b02624b-b042-4c6b-8c51-cb509068428c" providerId="AD" clId="Web-{E23AE38F-164F-0187-3509-D3A9130082D5}" dt="2023-10-22T15:47:58.958" v="359" actId="20577"/>
          <ac:spMkLst>
            <pc:docMk/>
            <pc:sldMk cId="4147115779" sldId="319"/>
            <ac:spMk id="10" creationId="{0366DC77-8DED-BBB2-80A8-ED92FB170A84}"/>
          </ac:spMkLst>
        </pc:spChg>
        <pc:spChg chg="mod">
          <ac:chgData name="Maria Ciorascu (2121406)" userId="S::2121406@student.uwtsd.ac.uk::6b02624b-b042-4c6b-8c51-cb509068428c" providerId="AD" clId="Web-{E23AE38F-164F-0187-3509-D3A9130082D5}" dt="2023-10-22T15:16:44.809" v="51" actId="20577"/>
          <ac:spMkLst>
            <pc:docMk/>
            <pc:sldMk cId="4147115779" sldId="319"/>
            <ac:spMk id="11" creationId="{564C0438-AC6F-71C3-535F-0ADA062A23FE}"/>
          </ac:spMkLst>
        </pc:spChg>
        <pc:spChg chg="mod">
          <ac:chgData name="Maria Ciorascu (2121406)" userId="S::2121406@student.uwtsd.ac.uk::6b02624b-b042-4c6b-8c51-cb509068428c" providerId="AD" clId="Web-{E23AE38F-164F-0187-3509-D3A9130082D5}" dt="2023-10-22T15:48:14.928" v="361" actId="20577"/>
          <ac:spMkLst>
            <pc:docMk/>
            <pc:sldMk cId="4147115779" sldId="319"/>
            <ac:spMk id="12" creationId="{3BAF0CFB-79EE-59E1-69CE-B6801AFAC89C}"/>
          </ac:spMkLst>
        </pc:spChg>
      </pc:sldChg>
      <pc:sldChg chg="modSp modNotes">
        <pc:chgData name="Maria Ciorascu (2121406)" userId="S::2121406@student.uwtsd.ac.uk::6b02624b-b042-4c6b-8c51-cb509068428c" providerId="AD" clId="Web-{E23AE38F-164F-0187-3509-D3A9130082D5}" dt="2023-10-22T15:37:12.291" v="268" actId="20577"/>
        <pc:sldMkLst>
          <pc:docMk/>
          <pc:sldMk cId="2400348528" sldId="320"/>
        </pc:sldMkLst>
        <pc:spChg chg="mod">
          <ac:chgData name="Maria Ciorascu (2121406)" userId="S::2121406@student.uwtsd.ac.uk::6b02624b-b042-4c6b-8c51-cb509068428c" providerId="AD" clId="Web-{E23AE38F-164F-0187-3509-D3A9130082D5}" dt="2023-10-22T15:37:12.291" v="268" actId="20577"/>
          <ac:spMkLst>
            <pc:docMk/>
            <pc:sldMk cId="2400348528" sldId="320"/>
            <ac:spMk id="3" creationId="{A7FB75A7-B221-F4C0-F2D4-D483DF100BD1}"/>
          </ac:spMkLst>
        </pc:spChg>
        <pc:spChg chg="mod">
          <ac:chgData name="Maria Ciorascu (2121406)" userId="S::2121406@student.uwtsd.ac.uk::6b02624b-b042-4c6b-8c51-cb509068428c" providerId="AD" clId="Web-{E23AE38F-164F-0187-3509-D3A9130082D5}" dt="2023-10-22T15:36:35.820" v="262" actId="20577"/>
          <ac:spMkLst>
            <pc:docMk/>
            <pc:sldMk cId="2400348528" sldId="320"/>
            <ac:spMk id="4" creationId="{E09D2EB6-8F5D-17F3-C86D-9A4139AE4543}"/>
          </ac:spMkLst>
        </pc:spChg>
        <pc:spChg chg="mod">
          <ac:chgData name="Maria Ciorascu (2121406)" userId="S::2121406@student.uwtsd.ac.uk::6b02624b-b042-4c6b-8c51-cb509068428c" providerId="AD" clId="Web-{E23AE38F-164F-0187-3509-D3A9130082D5}" dt="2023-10-22T15:37:04.260" v="266" actId="20577"/>
          <ac:spMkLst>
            <pc:docMk/>
            <pc:sldMk cId="2400348528" sldId="320"/>
            <ac:spMk id="9" creationId="{5025443C-658A-DC13-BDA1-7C89F755662F}"/>
          </ac:spMkLst>
        </pc:spChg>
        <pc:spChg chg="mod">
          <ac:chgData name="Maria Ciorascu (2121406)" userId="S::2121406@student.uwtsd.ac.uk::6b02624b-b042-4c6b-8c51-cb509068428c" providerId="AD" clId="Web-{E23AE38F-164F-0187-3509-D3A9130082D5}" dt="2023-10-22T15:36:45.024" v="263" actId="20577"/>
          <ac:spMkLst>
            <pc:docMk/>
            <pc:sldMk cId="2400348528" sldId="320"/>
            <ac:spMk id="10" creationId="{37AF1CFD-B7E2-4B04-4941-9C3F3B773DCA}"/>
          </ac:spMkLst>
        </pc:spChg>
      </pc:sldChg>
      <pc:sldChg chg="modSp">
        <pc:chgData name="Maria Ciorascu (2121406)" userId="S::2121406@student.uwtsd.ac.uk::6b02624b-b042-4c6b-8c51-cb509068428c" providerId="AD" clId="Web-{E23AE38F-164F-0187-3509-D3A9130082D5}" dt="2023-10-22T15:45:29.808" v="348" actId="1076"/>
        <pc:sldMkLst>
          <pc:docMk/>
          <pc:sldMk cId="1455696027" sldId="321"/>
        </pc:sldMkLst>
        <pc:spChg chg="mod">
          <ac:chgData name="Maria Ciorascu (2121406)" userId="S::2121406@student.uwtsd.ac.uk::6b02624b-b042-4c6b-8c51-cb509068428c" providerId="AD" clId="Web-{E23AE38F-164F-0187-3509-D3A9130082D5}" dt="2023-10-22T15:45:09.275" v="344" actId="1076"/>
          <ac:spMkLst>
            <pc:docMk/>
            <pc:sldMk cId="1455696027" sldId="321"/>
            <ac:spMk id="2" creationId="{42DB7AD3-19BC-CB10-DCD8-AEBCB6873C43}"/>
          </ac:spMkLst>
        </pc:spChg>
        <pc:spChg chg="mod">
          <ac:chgData name="Maria Ciorascu (2121406)" userId="S::2121406@student.uwtsd.ac.uk::6b02624b-b042-4c6b-8c51-cb509068428c" providerId="AD" clId="Web-{E23AE38F-164F-0187-3509-D3A9130082D5}" dt="2023-10-22T15:45:29.808" v="348" actId="1076"/>
          <ac:spMkLst>
            <pc:docMk/>
            <pc:sldMk cId="1455696027" sldId="321"/>
            <ac:spMk id="8" creationId="{6F805A59-C87B-2026-5200-964D286AAD62}"/>
          </ac:spMkLst>
        </pc:spChg>
      </pc:sldChg>
      <pc:sldChg chg="modSp">
        <pc:chgData name="Maria Ciorascu (2121406)" userId="S::2121406@student.uwtsd.ac.uk::6b02624b-b042-4c6b-8c51-cb509068428c" providerId="AD" clId="Web-{E23AE38F-164F-0187-3509-D3A9130082D5}" dt="2023-10-22T15:29:40.888" v="184" actId="20577"/>
        <pc:sldMkLst>
          <pc:docMk/>
          <pc:sldMk cId="311459043" sldId="322"/>
        </pc:sldMkLst>
        <pc:spChg chg="mod">
          <ac:chgData name="Maria Ciorascu (2121406)" userId="S::2121406@student.uwtsd.ac.uk::6b02624b-b042-4c6b-8c51-cb509068428c" providerId="AD" clId="Web-{E23AE38F-164F-0187-3509-D3A9130082D5}" dt="2023-10-22T15:29:40.888" v="184" actId="20577"/>
          <ac:spMkLst>
            <pc:docMk/>
            <pc:sldMk cId="311459043" sldId="322"/>
            <ac:spMk id="3" creationId="{5C09AC4B-EBDA-8168-EF5A-8FDBE54C81AF}"/>
          </ac:spMkLst>
        </pc:spChg>
        <pc:spChg chg="mod">
          <ac:chgData name="Maria Ciorascu (2121406)" userId="S::2121406@student.uwtsd.ac.uk::6b02624b-b042-4c6b-8c51-cb509068428c" providerId="AD" clId="Web-{E23AE38F-164F-0187-3509-D3A9130082D5}" dt="2023-10-22T15:29:15.762" v="181" actId="20577"/>
          <ac:spMkLst>
            <pc:docMk/>
            <pc:sldMk cId="311459043" sldId="322"/>
            <ac:spMk id="10" creationId="{91812FEB-A431-6475-A3C5-EDCA0378EA98}"/>
          </ac:spMkLst>
        </pc:spChg>
        <pc:spChg chg="mod">
          <ac:chgData name="Maria Ciorascu (2121406)" userId="S::2121406@student.uwtsd.ac.uk::6b02624b-b042-4c6b-8c51-cb509068428c" providerId="AD" clId="Web-{E23AE38F-164F-0187-3509-D3A9130082D5}" dt="2023-10-22T15:28:59.620" v="179" actId="20577"/>
          <ac:spMkLst>
            <pc:docMk/>
            <pc:sldMk cId="311459043" sldId="322"/>
            <ac:spMk id="11" creationId="{86BC26AB-8A51-243C-207C-7D51615E7144}"/>
          </ac:spMkLst>
        </pc:spChg>
      </pc:sldChg>
      <pc:sldChg chg="modSp">
        <pc:chgData name="Maria Ciorascu (2121406)" userId="S::2121406@student.uwtsd.ac.uk::6b02624b-b042-4c6b-8c51-cb509068428c" providerId="AD" clId="Web-{E23AE38F-164F-0187-3509-D3A9130082D5}" dt="2023-10-22T15:46:27.030" v="354" actId="14100"/>
        <pc:sldMkLst>
          <pc:docMk/>
          <pc:sldMk cId="3304688188" sldId="323"/>
        </pc:sldMkLst>
        <pc:spChg chg="mod">
          <ac:chgData name="Maria Ciorascu (2121406)" userId="S::2121406@student.uwtsd.ac.uk::6b02624b-b042-4c6b-8c51-cb509068428c" providerId="AD" clId="Web-{E23AE38F-164F-0187-3509-D3A9130082D5}" dt="2023-10-22T15:46:17.561" v="352" actId="1076"/>
          <ac:spMkLst>
            <pc:docMk/>
            <pc:sldMk cId="3304688188" sldId="323"/>
            <ac:spMk id="2" creationId="{065589D6-BFE7-7426-3E5C-0239E053BA2C}"/>
          </ac:spMkLst>
        </pc:spChg>
        <pc:spChg chg="mod">
          <ac:chgData name="Maria Ciorascu (2121406)" userId="S::2121406@student.uwtsd.ac.uk::6b02624b-b042-4c6b-8c51-cb509068428c" providerId="AD" clId="Web-{E23AE38F-164F-0187-3509-D3A9130082D5}" dt="2023-10-22T15:46:27.030" v="354" actId="14100"/>
          <ac:spMkLst>
            <pc:docMk/>
            <pc:sldMk cId="3304688188" sldId="323"/>
            <ac:spMk id="7" creationId="{F367397A-6BDE-DA31-27EA-E012D13AAD39}"/>
          </ac:spMkLst>
        </pc:spChg>
      </pc:sldChg>
      <pc:sldChg chg="modSp">
        <pc:chgData name="Maria Ciorascu (2121406)" userId="S::2121406@student.uwtsd.ac.uk::6b02624b-b042-4c6b-8c51-cb509068428c" providerId="AD" clId="Web-{E23AE38F-164F-0187-3509-D3A9130082D5}" dt="2023-10-22T15:30:06.890" v="186" actId="20577"/>
        <pc:sldMkLst>
          <pc:docMk/>
          <pc:sldMk cId="103503399" sldId="324"/>
        </pc:sldMkLst>
        <pc:spChg chg="mod">
          <ac:chgData name="Maria Ciorascu (2121406)" userId="S::2121406@student.uwtsd.ac.uk::6b02624b-b042-4c6b-8c51-cb509068428c" providerId="AD" clId="Web-{E23AE38F-164F-0187-3509-D3A9130082D5}" dt="2023-10-22T15:30:06.890" v="186" actId="20577"/>
          <ac:spMkLst>
            <pc:docMk/>
            <pc:sldMk cId="103503399" sldId="324"/>
            <ac:spMk id="3" creationId="{D1CB238B-58E5-A4FB-9BC4-06265A9D8591}"/>
          </ac:spMkLst>
        </pc:spChg>
      </pc:sldChg>
      <pc:sldChg chg="modSp modNotes">
        <pc:chgData name="Maria Ciorascu (2121406)" userId="S::2121406@student.uwtsd.ac.uk::6b02624b-b042-4c6b-8c51-cb509068428c" providerId="AD" clId="Web-{E23AE38F-164F-0187-3509-D3A9130082D5}" dt="2023-10-22T15:45:52.919" v="350" actId="1076"/>
        <pc:sldMkLst>
          <pc:docMk/>
          <pc:sldMk cId="4139559901" sldId="325"/>
        </pc:sldMkLst>
        <pc:spChg chg="mod">
          <ac:chgData name="Maria Ciorascu (2121406)" userId="S::2121406@student.uwtsd.ac.uk::6b02624b-b042-4c6b-8c51-cb509068428c" providerId="AD" clId="Web-{E23AE38F-164F-0187-3509-D3A9130082D5}" dt="2023-10-22T15:45:52.919" v="350" actId="1076"/>
          <ac:spMkLst>
            <pc:docMk/>
            <pc:sldMk cId="4139559901" sldId="325"/>
            <ac:spMk id="2" creationId="{E500E6DF-72BB-6ED7-34B7-6B32B0885DC9}"/>
          </ac:spMkLst>
        </pc:spChg>
        <pc:spChg chg="mod">
          <ac:chgData name="Maria Ciorascu (2121406)" userId="S::2121406@student.uwtsd.ac.uk::6b02624b-b042-4c6b-8c51-cb509068428c" providerId="AD" clId="Web-{E23AE38F-164F-0187-3509-D3A9130082D5}" dt="2023-10-22T15:30:44.330" v="191"/>
          <ac:spMkLst>
            <pc:docMk/>
            <pc:sldMk cId="4139559901" sldId="325"/>
            <ac:spMk id="3" creationId="{D020219B-FD7C-3F2B-E4C1-7D0236A8BBEF}"/>
          </ac:spMkLst>
        </pc:spChg>
      </pc:sldChg>
      <pc:sldChg chg="modSp">
        <pc:chgData name="Maria Ciorascu (2121406)" userId="S::2121406@student.uwtsd.ac.uk::6b02624b-b042-4c6b-8c51-cb509068428c" providerId="AD" clId="Web-{E23AE38F-164F-0187-3509-D3A9130082D5}" dt="2023-10-22T15:44:31.336" v="338" actId="14100"/>
        <pc:sldMkLst>
          <pc:docMk/>
          <pc:sldMk cId="2131475143" sldId="326"/>
        </pc:sldMkLst>
        <pc:spChg chg="mod">
          <ac:chgData name="Maria Ciorascu (2121406)" userId="S::2121406@student.uwtsd.ac.uk::6b02624b-b042-4c6b-8c51-cb509068428c" providerId="AD" clId="Web-{E23AE38F-164F-0187-3509-D3A9130082D5}" dt="2023-10-22T15:44:31.336" v="338" actId="14100"/>
          <ac:spMkLst>
            <pc:docMk/>
            <pc:sldMk cId="2131475143" sldId="326"/>
            <ac:spMk id="3" creationId="{169B4881-6BCB-C19D-F58F-98C868AB381D}"/>
          </ac:spMkLst>
        </pc:spChg>
      </pc:sldChg>
      <pc:sldChg chg="modSp">
        <pc:chgData name="Maria Ciorascu (2121406)" userId="S::2121406@student.uwtsd.ac.uk::6b02624b-b042-4c6b-8c51-cb509068428c" providerId="AD" clId="Web-{E23AE38F-164F-0187-3509-D3A9130082D5}" dt="2023-10-22T15:43:47.020" v="332" actId="1076"/>
        <pc:sldMkLst>
          <pc:docMk/>
          <pc:sldMk cId="3570904531" sldId="327"/>
        </pc:sldMkLst>
        <pc:spChg chg="mod">
          <ac:chgData name="Maria Ciorascu (2121406)" userId="S::2121406@student.uwtsd.ac.uk::6b02624b-b042-4c6b-8c51-cb509068428c" providerId="AD" clId="Web-{E23AE38F-164F-0187-3509-D3A9130082D5}" dt="2023-10-22T15:42:18.671" v="317" actId="14100"/>
          <ac:spMkLst>
            <pc:docMk/>
            <pc:sldMk cId="3570904531" sldId="327"/>
            <ac:spMk id="3" creationId="{4EFF4368-B244-370E-27D1-2395404200D0}"/>
          </ac:spMkLst>
        </pc:spChg>
        <pc:spChg chg="mod">
          <ac:chgData name="Maria Ciorascu (2121406)" userId="S::2121406@student.uwtsd.ac.uk::6b02624b-b042-4c6b-8c51-cb509068428c" providerId="AD" clId="Web-{E23AE38F-164F-0187-3509-D3A9130082D5}" dt="2023-10-22T15:43:23.222" v="330" actId="20577"/>
          <ac:spMkLst>
            <pc:docMk/>
            <pc:sldMk cId="3570904531" sldId="327"/>
            <ac:spMk id="7" creationId="{EFCC8A13-60CF-72E4-4FCF-EE2E914DB152}"/>
          </ac:spMkLst>
        </pc:spChg>
        <pc:spChg chg="mod">
          <ac:chgData name="Maria Ciorascu (2121406)" userId="S::2121406@student.uwtsd.ac.uk::6b02624b-b042-4c6b-8c51-cb509068428c" providerId="AD" clId="Web-{E23AE38F-164F-0187-3509-D3A9130082D5}" dt="2023-10-22T15:42:28.375" v="319" actId="20577"/>
          <ac:spMkLst>
            <pc:docMk/>
            <pc:sldMk cId="3570904531" sldId="327"/>
            <ac:spMk id="9" creationId="{1069136D-79E4-6F48-42FD-805C173B44B3}"/>
          </ac:spMkLst>
        </pc:spChg>
        <pc:spChg chg="mod">
          <ac:chgData name="Maria Ciorascu (2121406)" userId="S::2121406@student.uwtsd.ac.uk::6b02624b-b042-4c6b-8c51-cb509068428c" providerId="AD" clId="Web-{E23AE38F-164F-0187-3509-D3A9130082D5}" dt="2023-10-22T15:43:47.020" v="332" actId="1076"/>
          <ac:spMkLst>
            <pc:docMk/>
            <pc:sldMk cId="3570904531" sldId="327"/>
            <ac:spMk id="10" creationId="{1698EAC5-6F4E-D268-A765-40D8EC664846}"/>
          </ac:spMkLst>
        </pc:spChg>
        <pc:spChg chg="mod">
          <ac:chgData name="Maria Ciorascu (2121406)" userId="S::2121406@student.uwtsd.ac.uk::6b02624b-b042-4c6b-8c51-cb509068428c" providerId="AD" clId="Web-{E23AE38F-164F-0187-3509-D3A9130082D5}" dt="2023-10-22T15:42:49.361" v="326" actId="20577"/>
          <ac:spMkLst>
            <pc:docMk/>
            <pc:sldMk cId="3570904531" sldId="327"/>
            <ac:spMk id="12" creationId="{2043BD27-3CE5-C70D-B298-DEAACBA04FC9}"/>
          </ac:spMkLst>
        </pc:spChg>
        <pc:spChg chg="mod">
          <ac:chgData name="Maria Ciorascu (2121406)" userId="S::2121406@student.uwtsd.ac.uk::6b02624b-b042-4c6b-8c51-cb509068428c" providerId="AD" clId="Web-{E23AE38F-164F-0187-3509-D3A9130082D5}" dt="2023-10-22T15:43:33.176" v="331" actId="20577"/>
          <ac:spMkLst>
            <pc:docMk/>
            <pc:sldMk cId="3570904531" sldId="327"/>
            <ac:spMk id="13" creationId="{2AE2B35E-4FDB-6B54-E256-206A972AED85}"/>
          </ac:spMkLst>
        </pc:spChg>
        <pc:spChg chg="mod">
          <ac:chgData name="Maria Ciorascu (2121406)" userId="S::2121406@student.uwtsd.ac.uk::6b02624b-b042-4c6b-8c51-cb509068428c" providerId="AD" clId="Web-{E23AE38F-164F-0187-3509-D3A9130082D5}" dt="2023-10-22T15:42:37.516" v="322" actId="20577"/>
          <ac:spMkLst>
            <pc:docMk/>
            <pc:sldMk cId="3570904531" sldId="327"/>
            <ac:spMk id="15" creationId="{4A5C209A-158E-0609-B5FA-5D78C96B48CE}"/>
          </ac:spMkLst>
        </pc:spChg>
        <pc:spChg chg="mod">
          <ac:chgData name="Maria Ciorascu (2121406)" userId="S::2121406@student.uwtsd.ac.uk::6b02624b-b042-4c6b-8c51-cb509068428c" providerId="AD" clId="Web-{E23AE38F-164F-0187-3509-D3A9130082D5}" dt="2023-10-22T15:43:08.690" v="328" actId="20577"/>
          <ac:spMkLst>
            <pc:docMk/>
            <pc:sldMk cId="3570904531" sldId="327"/>
            <ac:spMk id="16" creationId="{DE9BCA18-2898-23F5-921E-09D4F21897D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10/22/2023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dirty="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In </a:t>
            </a:r>
            <a:r>
              <a:rPr lang="ro-RO" dirty="0" err="1"/>
              <a:t>response</a:t>
            </a:r>
            <a:r>
              <a:rPr lang="ro-RO" dirty="0"/>
              <a:t> to the recent </a:t>
            </a:r>
            <a:r>
              <a:rPr lang="ro-RO" dirty="0" err="1"/>
              <a:t>removal</a:t>
            </a:r>
            <a:r>
              <a:rPr lang="ro-RO" dirty="0"/>
              <a:t> of </a:t>
            </a:r>
            <a:r>
              <a:rPr lang="ro-RO" dirty="0" err="1"/>
              <a:t>government</a:t>
            </a:r>
            <a:r>
              <a:rPr lang="ro-RO" dirty="0"/>
              <a:t> </a:t>
            </a:r>
            <a:r>
              <a:rPr lang="ro-RO" dirty="0" err="1"/>
              <a:t>advice</a:t>
            </a:r>
            <a:r>
              <a:rPr lang="ro-RO" dirty="0"/>
              <a:t> to work from home, the demand for childcare services in Birmingham </a:t>
            </a:r>
            <a:r>
              <a:rPr lang="ro-RO" dirty="0" err="1"/>
              <a:t>has</a:t>
            </a:r>
            <a:r>
              <a:rPr lang="ro-RO" dirty="0"/>
              <a:t> </a:t>
            </a:r>
            <a:r>
              <a:rPr lang="ro-RO" dirty="0" err="1"/>
              <a:t>experienced</a:t>
            </a:r>
            <a:r>
              <a:rPr lang="ro-RO" dirty="0"/>
              <a:t> a </a:t>
            </a:r>
            <a:r>
              <a:rPr lang="ro-RO" dirty="0" err="1"/>
              <a:t>significant</a:t>
            </a:r>
            <a:r>
              <a:rPr lang="ro-RO" dirty="0"/>
              <a:t> </a:t>
            </a:r>
            <a:r>
              <a:rPr lang="ro-RO" dirty="0" err="1"/>
              <a:t>surge</a:t>
            </a:r>
            <a:r>
              <a:rPr lang="ro-RO" dirty="0"/>
              <a:t>. This project </a:t>
            </a:r>
            <a:r>
              <a:rPr lang="ro-RO" dirty="0" err="1"/>
              <a:t>aims</a:t>
            </a:r>
            <a:r>
              <a:rPr lang="ro-RO" dirty="0"/>
              <a:t> to </a:t>
            </a:r>
            <a:r>
              <a:rPr lang="ro-RO" dirty="0" err="1"/>
              <a:t>address</a:t>
            </a:r>
            <a:r>
              <a:rPr lang="ro-RO" dirty="0"/>
              <a:t> this </a:t>
            </a:r>
            <a:r>
              <a:rPr lang="ro-RO" dirty="0" err="1"/>
              <a:t>growing</a:t>
            </a:r>
            <a:r>
              <a:rPr lang="ro-RO" dirty="0"/>
              <a:t> </a:t>
            </a:r>
            <a:r>
              <a:rPr lang="ro-RO" dirty="0" err="1"/>
              <a:t>need</a:t>
            </a:r>
            <a:r>
              <a:rPr lang="ro-RO" dirty="0"/>
              <a:t> for high-quality childcare services. The </a:t>
            </a:r>
            <a:r>
              <a:rPr lang="ro-RO" dirty="0" err="1"/>
              <a:t>importance</a:t>
            </a:r>
            <a:r>
              <a:rPr lang="ro-RO" dirty="0"/>
              <a:t> of this project </a:t>
            </a:r>
            <a:r>
              <a:rPr lang="ro-RO" dirty="0" err="1"/>
              <a:t>lies</a:t>
            </a:r>
            <a:r>
              <a:rPr lang="ro-RO" dirty="0"/>
              <a:t> in </a:t>
            </a:r>
            <a:r>
              <a:rPr lang="ro-RO" dirty="0" err="1"/>
              <a:t>providing</a:t>
            </a:r>
            <a:r>
              <a:rPr lang="ro-RO" dirty="0"/>
              <a:t> a </a:t>
            </a:r>
            <a:r>
              <a:rPr lang="ro-RO" dirty="0" err="1"/>
              <a:t>reliable</a:t>
            </a:r>
            <a:r>
              <a:rPr lang="ro-RO" dirty="0"/>
              <a:t> and </a:t>
            </a:r>
            <a:r>
              <a:rPr lang="ro-RO" dirty="0" err="1"/>
              <a:t>accessible</a:t>
            </a:r>
            <a:r>
              <a:rPr lang="ro-RO" dirty="0"/>
              <a:t> solution for </a:t>
            </a:r>
            <a:r>
              <a:rPr lang="ro-RO" dirty="0" err="1"/>
              <a:t>working</a:t>
            </a:r>
            <a:r>
              <a:rPr lang="ro-RO" dirty="0"/>
              <a:t> </a:t>
            </a:r>
            <a:r>
              <a:rPr lang="ro-RO" dirty="0" err="1"/>
              <a:t>parents</a:t>
            </a:r>
            <a:r>
              <a:rPr lang="ro-RO" dirty="0"/>
              <a:t> who face </a:t>
            </a:r>
            <a:r>
              <a:rPr lang="ro-RO" dirty="0" err="1"/>
              <a:t>challenges</a:t>
            </a:r>
            <a:r>
              <a:rPr lang="ro-RO" dirty="0"/>
              <a:t> </a:t>
            </a:r>
            <a:r>
              <a:rPr lang="ro-RO" dirty="0" err="1"/>
              <a:t>related</a:t>
            </a:r>
            <a:r>
              <a:rPr lang="ro-RO" dirty="0"/>
              <a:t> to childcare </a:t>
            </a:r>
            <a:r>
              <a:rPr lang="ro-RO" dirty="0" err="1"/>
              <a:t>costs</a:t>
            </a:r>
            <a:r>
              <a:rPr lang="ro-RO" dirty="0"/>
              <a:t> and the </a:t>
            </a:r>
            <a:r>
              <a:rPr lang="ro-RO" dirty="0" err="1"/>
              <a:t>ongoing</a:t>
            </a:r>
            <a:r>
              <a:rPr lang="ro-RO" dirty="0"/>
              <a:t> </a:t>
            </a:r>
            <a:r>
              <a:rPr lang="ro-RO" dirty="0" err="1"/>
              <a:t>shortage</a:t>
            </a:r>
            <a:r>
              <a:rPr lang="ro-RO" dirty="0"/>
              <a:t> of </a:t>
            </a:r>
            <a:r>
              <a:rPr lang="ro-RO" dirty="0" err="1"/>
              <a:t>suitable</a:t>
            </a:r>
            <a:r>
              <a:rPr lang="ro-RO" dirty="0"/>
              <a:t> places for </a:t>
            </a:r>
            <a:r>
              <a:rPr lang="ro-RO" dirty="0" err="1"/>
              <a:t>their</a:t>
            </a:r>
            <a:r>
              <a:rPr lang="ro-RO" dirty="0"/>
              <a:t> children. By </a:t>
            </a:r>
            <a:r>
              <a:rPr lang="ro-RO" dirty="0" err="1"/>
              <a:t>establishing</a:t>
            </a:r>
            <a:r>
              <a:rPr lang="ro-RO" dirty="0"/>
              <a:t> a nursery, we not </a:t>
            </a:r>
            <a:r>
              <a:rPr lang="ro-RO" dirty="0" err="1"/>
              <a:t>only</a:t>
            </a:r>
            <a:r>
              <a:rPr lang="ro-RO" dirty="0"/>
              <a:t> </a:t>
            </a:r>
            <a:r>
              <a:rPr lang="ro-RO" dirty="0" err="1"/>
              <a:t>fulfill</a:t>
            </a:r>
            <a:r>
              <a:rPr lang="ro-RO" dirty="0"/>
              <a:t> a crucial </a:t>
            </a:r>
            <a:r>
              <a:rPr lang="ro-RO" dirty="0" err="1"/>
              <a:t>need</a:t>
            </a:r>
            <a:r>
              <a:rPr lang="ro-RO" dirty="0"/>
              <a:t> in the community but </a:t>
            </a:r>
            <a:r>
              <a:rPr lang="ro-RO" dirty="0" err="1"/>
              <a:t>also</a:t>
            </a:r>
            <a:r>
              <a:rPr lang="ro-RO" dirty="0"/>
              <a:t> create a </a:t>
            </a:r>
            <a:r>
              <a:rPr lang="ro-RO" dirty="0" err="1"/>
              <a:t>promising</a:t>
            </a:r>
            <a:r>
              <a:rPr lang="ro-RO" dirty="0"/>
              <a:t> </a:t>
            </a:r>
            <a:r>
              <a:rPr lang="ro-RO" dirty="0" err="1"/>
              <a:t>startup</a:t>
            </a:r>
            <a:r>
              <a:rPr lang="ro-RO" dirty="0"/>
              <a:t> opportunity, with a </a:t>
            </a:r>
            <a:r>
              <a:rPr lang="ro-RO" dirty="0" err="1"/>
              <a:t>potential</a:t>
            </a:r>
            <a:r>
              <a:rPr lang="ro-RO" dirty="0"/>
              <a:t> for </a:t>
            </a:r>
            <a:r>
              <a:rPr lang="ro-RO" dirty="0" err="1"/>
              <a:t>long-term</a:t>
            </a:r>
            <a:r>
              <a:rPr lang="ro-RO" dirty="0"/>
              <a:t> success and a positive impact on the </a:t>
            </a:r>
            <a:r>
              <a:rPr lang="ro-RO" dirty="0" err="1"/>
              <a:t>lives</a:t>
            </a:r>
            <a:r>
              <a:rPr lang="ro-RO" dirty="0"/>
              <a:t> of </a:t>
            </a:r>
            <a:r>
              <a:rPr lang="ro-RO" dirty="0" err="1"/>
              <a:t>families</a:t>
            </a:r>
            <a:r>
              <a:rPr lang="ro-RO" dirty="0"/>
              <a:t> in Birmingham.</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2</a:t>
            </a:fld>
            <a:endParaRPr lang="en-US" dirty="0"/>
          </a:p>
        </p:txBody>
      </p:sp>
    </p:spTree>
    <p:extLst>
      <p:ext uri="{BB962C8B-B14F-4D97-AF65-F5344CB8AC3E}">
        <p14:creationId xmlns:p14="http://schemas.microsoft.com/office/powerpoint/2010/main" val="3782157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Project Description:The project </a:t>
            </a:r>
            <a:r>
              <a:rPr lang="ro-RO" dirty="0" err="1"/>
              <a:t>involves</a:t>
            </a:r>
            <a:r>
              <a:rPr lang="ro-RO" dirty="0"/>
              <a:t> the establishment of a nursery in Birmingham, </a:t>
            </a:r>
            <a:r>
              <a:rPr lang="ro-RO" dirty="0" err="1"/>
              <a:t>driven</a:t>
            </a:r>
            <a:r>
              <a:rPr lang="ro-RO" dirty="0"/>
              <a:t> by the </a:t>
            </a:r>
            <a:r>
              <a:rPr lang="ro-RO" dirty="0" err="1"/>
              <a:t>increased</a:t>
            </a:r>
            <a:r>
              <a:rPr lang="ro-RO" dirty="0"/>
              <a:t> demand for childcare services </a:t>
            </a:r>
            <a:r>
              <a:rPr lang="ro-RO" dirty="0" err="1"/>
              <a:t>resulting</a:t>
            </a:r>
            <a:r>
              <a:rPr lang="ro-RO" dirty="0"/>
              <a:t> from the </a:t>
            </a:r>
            <a:r>
              <a:rPr lang="ro-RO" dirty="0" err="1"/>
              <a:t>removal</a:t>
            </a:r>
            <a:r>
              <a:rPr lang="ro-RO" dirty="0"/>
              <a:t> of </a:t>
            </a:r>
            <a:r>
              <a:rPr lang="ro-RO" dirty="0" err="1"/>
              <a:t>government</a:t>
            </a:r>
            <a:r>
              <a:rPr lang="ro-RO" dirty="0"/>
              <a:t> </a:t>
            </a:r>
            <a:r>
              <a:rPr lang="ro-RO" dirty="0" err="1"/>
              <a:t>advice</a:t>
            </a:r>
            <a:r>
              <a:rPr lang="ro-RO" dirty="0"/>
              <a:t> to work from home. The nursery </a:t>
            </a:r>
            <a:r>
              <a:rPr lang="ro-RO" dirty="0" err="1"/>
              <a:t>aims</a:t>
            </a:r>
            <a:r>
              <a:rPr lang="ro-RO" dirty="0"/>
              <a:t> to </a:t>
            </a:r>
            <a:r>
              <a:rPr lang="ro-RO" dirty="0" err="1"/>
              <a:t>provide</a:t>
            </a:r>
            <a:r>
              <a:rPr lang="ro-RO" dirty="0"/>
              <a:t> a comprehensive childcare solution, </a:t>
            </a:r>
            <a:r>
              <a:rPr lang="ro-RO" dirty="0" err="1"/>
              <a:t>addressing</a:t>
            </a:r>
            <a:r>
              <a:rPr lang="ro-RO" dirty="0"/>
              <a:t> the </a:t>
            </a:r>
            <a:r>
              <a:rPr lang="ro-RO" dirty="0" err="1"/>
              <a:t>ongoing</a:t>
            </a:r>
            <a:r>
              <a:rPr lang="ro-RO" dirty="0"/>
              <a:t> problem </a:t>
            </a:r>
            <a:r>
              <a:rPr lang="ro-RO" dirty="0" err="1"/>
              <a:t>faced</a:t>
            </a:r>
            <a:r>
              <a:rPr lang="ro-RO" dirty="0"/>
              <a:t> by </a:t>
            </a:r>
            <a:r>
              <a:rPr lang="ro-RO" dirty="0" err="1"/>
              <a:t>working</a:t>
            </a:r>
            <a:r>
              <a:rPr lang="ro-RO" dirty="0"/>
              <a:t> </a:t>
            </a:r>
            <a:r>
              <a:rPr lang="ro-RO" dirty="0" err="1"/>
              <a:t>parents</a:t>
            </a:r>
            <a:r>
              <a:rPr lang="ro-RO" dirty="0"/>
              <a:t>: the </a:t>
            </a:r>
            <a:r>
              <a:rPr lang="ro-RO" dirty="0" err="1"/>
              <a:t>need</a:t>
            </a:r>
            <a:r>
              <a:rPr lang="ro-RO" dirty="0"/>
              <a:t> for </a:t>
            </a:r>
            <a:r>
              <a:rPr lang="ro-RO" dirty="0" err="1"/>
              <a:t>accessible</a:t>
            </a:r>
            <a:r>
              <a:rPr lang="ro-RO" dirty="0"/>
              <a:t>, </a:t>
            </a:r>
            <a:r>
              <a:rPr lang="ro-RO" dirty="0" err="1"/>
              <a:t>affordable</a:t>
            </a:r>
            <a:r>
              <a:rPr lang="ro-RO" dirty="0"/>
              <a:t>, and high-quality childcare services.</a:t>
            </a:r>
            <a:endParaRPr lang="en-GB" dirty="0"/>
          </a:p>
          <a:p>
            <a:endParaRPr lang="en-GB" dirty="0"/>
          </a:p>
          <a:p>
            <a:r>
              <a:rPr lang="ro-RO"/>
              <a:t>Goals:</a:t>
            </a:r>
            <a:endParaRPr lang="en-GB"/>
          </a:p>
          <a:p>
            <a:r>
              <a:rPr lang="ro-RO" dirty="0"/>
              <a:t>1. </a:t>
            </a:r>
            <a:r>
              <a:rPr lang="ro-RO" dirty="0" err="1"/>
              <a:t>Addressing</a:t>
            </a:r>
            <a:r>
              <a:rPr lang="ro-RO" dirty="0"/>
              <a:t> </a:t>
            </a:r>
            <a:r>
              <a:rPr lang="ro-RO" dirty="0" err="1"/>
              <a:t>Growing</a:t>
            </a:r>
            <a:r>
              <a:rPr lang="ro-RO" dirty="0"/>
              <a:t> </a:t>
            </a:r>
            <a:r>
              <a:rPr lang="ro-RO" dirty="0" err="1"/>
              <a:t>Demand</a:t>
            </a:r>
            <a:r>
              <a:rPr lang="ro-RO" dirty="0"/>
              <a:t>: The </a:t>
            </a:r>
            <a:r>
              <a:rPr lang="ro-RO" dirty="0" err="1"/>
              <a:t>primary</a:t>
            </a:r>
            <a:r>
              <a:rPr lang="ro-RO" dirty="0"/>
              <a:t> </a:t>
            </a:r>
            <a:r>
              <a:rPr lang="ro-RO" dirty="0" err="1"/>
              <a:t>goal</a:t>
            </a:r>
            <a:r>
              <a:rPr lang="ro-RO" dirty="0"/>
              <a:t> </a:t>
            </a:r>
            <a:r>
              <a:rPr lang="ro-RO" dirty="0" err="1"/>
              <a:t>is</a:t>
            </a:r>
            <a:r>
              <a:rPr lang="ro-RO" dirty="0"/>
              <a:t> to </a:t>
            </a:r>
            <a:r>
              <a:rPr lang="ro-RO" dirty="0" err="1"/>
              <a:t>meet</a:t>
            </a:r>
            <a:r>
              <a:rPr lang="ro-RO" dirty="0"/>
              <a:t> </a:t>
            </a:r>
            <a:r>
              <a:rPr lang="ro-RO" dirty="0" err="1"/>
              <a:t>the</a:t>
            </a:r>
            <a:r>
              <a:rPr lang="ro-RO" dirty="0"/>
              <a:t> </a:t>
            </a:r>
            <a:r>
              <a:rPr lang="ro-RO" dirty="0" err="1"/>
              <a:t>increasing</a:t>
            </a:r>
            <a:r>
              <a:rPr lang="ro-RO" dirty="0"/>
              <a:t> </a:t>
            </a:r>
            <a:r>
              <a:rPr lang="ro-RO" dirty="0" err="1"/>
              <a:t>demand</a:t>
            </a:r>
            <a:r>
              <a:rPr lang="ro-RO" dirty="0"/>
              <a:t> for childcare services in Birmingham, </a:t>
            </a:r>
            <a:r>
              <a:rPr lang="ro-RO" dirty="0" err="1"/>
              <a:t>ensuring</a:t>
            </a:r>
            <a:r>
              <a:rPr lang="ro-RO" dirty="0"/>
              <a:t> </a:t>
            </a:r>
            <a:r>
              <a:rPr lang="ro-RO" dirty="0" err="1"/>
              <a:t>that</a:t>
            </a:r>
            <a:r>
              <a:rPr lang="ro-RO" dirty="0"/>
              <a:t> </a:t>
            </a:r>
            <a:r>
              <a:rPr lang="ro-RO" dirty="0" err="1"/>
              <a:t>working</a:t>
            </a:r>
            <a:r>
              <a:rPr lang="ro-RO" dirty="0"/>
              <a:t> </a:t>
            </a:r>
            <a:r>
              <a:rPr lang="ro-RO" dirty="0" err="1"/>
              <a:t>parents</a:t>
            </a:r>
            <a:r>
              <a:rPr lang="ro-RO" dirty="0"/>
              <a:t> </a:t>
            </a:r>
            <a:r>
              <a:rPr lang="ro-RO" dirty="0" err="1"/>
              <a:t>have</a:t>
            </a:r>
            <a:r>
              <a:rPr lang="ro-RO" dirty="0"/>
              <a:t> a </a:t>
            </a:r>
            <a:r>
              <a:rPr lang="ro-RO" dirty="0" err="1"/>
              <a:t>reliable</a:t>
            </a:r>
            <a:r>
              <a:rPr lang="ro-RO" dirty="0"/>
              <a:t> </a:t>
            </a:r>
            <a:r>
              <a:rPr lang="ro-RO" dirty="0" err="1"/>
              <a:t>and</a:t>
            </a:r>
            <a:r>
              <a:rPr lang="ro-RO" dirty="0"/>
              <a:t> </a:t>
            </a:r>
            <a:r>
              <a:rPr lang="ro-RO" dirty="0" err="1"/>
              <a:t>accessible</a:t>
            </a:r>
            <a:r>
              <a:rPr lang="ro-RO" dirty="0"/>
              <a:t> </a:t>
            </a:r>
            <a:r>
              <a:rPr lang="ro-RO" dirty="0" err="1"/>
              <a:t>option</a:t>
            </a:r>
            <a:r>
              <a:rPr lang="ro-RO" dirty="0"/>
              <a:t> for </a:t>
            </a:r>
            <a:r>
              <a:rPr lang="ro-RO" dirty="0" err="1"/>
              <a:t>their</a:t>
            </a:r>
            <a:r>
              <a:rPr lang="ro-RO" dirty="0"/>
              <a:t> </a:t>
            </a:r>
            <a:r>
              <a:rPr lang="ro-RO" dirty="0" err="1"/>
              <a:t>children's</a:t>
            </a:r>
            <a:r>
              <a:rPr lang="ro-RO" dirty="0"/>
              <a:t> care.</a:t>
            </a:r>
            <a:endParaRPr lang="en-GB" dirty="0">
              <a:ea typeface="Calibri"/>
              <a:cs typeface="Calibri"/>
            </a:endParaRPr>
          </a:p>
          <a:p>
            <a:r>
              <a:rPr lang="ro-RO" dirty="0"/>
              <a:t>2. </a:t>
            </a:r>
            <a:r>
              <a:rPr lang="ro-RO" dirty="0" err="1"/>
              <a:t>Providing</a:t>
            </a:r>
            <a:r>
              <a:rPr lang="ro-RO" dirty="0"/>
              <a:t> </a:t>
            </a:r>
            <a:r>
              <a:rPr lang="ro-RO" dirty="0" err="1"/>
              <a:t>High</a:t>
            </a:r>
            <a:r>
              <a:rPr lang="ro-RO" dirty="0"/>
              <a:t>-Quality </a:t>
            </a:r>
            <a:r>
              <a:rPr lang="ro-RO" dirty="0" err="1"/>
              <a:t>Care:The</a:t>
            </a:r>
            <a:r>
              <a:rPr lang="ro-RO" dirty="0"/>
              <a:t> </a:t>
            </a:r>
            <a:r>
              <a:rPr lang="ro-RO" dirty="0" err="1"/>
              <a:t>nursery</a:t>
            </a:r>
            <a:r>
              <a:rPr lang="ro-RO" dirty="0"/>
              <a:t> </a:t>
            </a:r>
            <a:r>
              <a:rPr lang="ro-RO" dirty="0" err="1"/>
              <a:t>aspires</a:t>
            </a:r>
            <a:r>
              <a:rPr lang="ro-RO" dirty="0"/>
              <a:t> </a:t>
            </a:r>
            <a:r>
              <a:rPr lang="ro-RO" dirty="0" err="1"/>
              <a:t>to</a:t>
            </a:r>
            <a:r>
              <a:rPr lang="ro-RO" dirty="0"/>
              <a:t> </a:t>
            </a:r>
            <a:r>
              <a:rPr lang="ro-RO" dirty="0" err="1"/>
              <a:t>offer</a:t>
            </a:r>
            <a:r>
              <a:rPr lang="ro-RO" dirty="0"/>
              <a:t> a </a:t>
            </a:r>
            <a:r>
              <a:rPr lang="ro-RO" dirty="0" err="1"/>
              <a:t>nurturing</a:t>
            </a:r>
            <a:r>
              <a:rPr lang="ro-RO" dirty="0"/>
              <a:t> </a:t>
            </a:r>
            <a:r>
              <a:rPr lang="ro-RO" dirty="0" err="1"/>
              <a:t>and</a:t>
            </a:r>
            <a:r>
              <a:rPr lang="ro-RO" dirty="0"/>
              <a:t> </a:t>
            </a:r>
            <a:r>
              <a:rPr lang="ro-RO" dirty="0" err="1"/>
              <a:t>educational</a:t>
            </a:r>
            <a:r>
              <a:rPr lang="ro-RO" dirty="0"/>
              <a:t> </a:t>
            </a:r>
            <a:r>
              <a:rPr lang="ro-RO" dirty="0" err="1"/>
              <a:t>environment</a:t>
            </a:r>
            <a:r>
              <a:rPr lang="ro-RO" dirty="0"/>
              <a:t> </a:t>
            </a:r>
            <a:r>
              <a:rPr lang="ro-RO" dirty="0" err="1"/>
              <a:t>that</a:t>
            </a:r>
            <a:r>
              <a:rPr lang="ro-RO" dirty="0"/>
              <a:t> </a:t>
            </a:r>
            <a:r>
              <a:rPr lang="ro-RO" dirty="0" err="1"/>
              <a:t>prioritizes</a:t>
            </a:r>
            <a:r>
              <a:rPr lang="ro-RO" dirty="0"/>
              <a:t> </a:t>
            </a:r>
            <a:r>
              <a:rPr lang="ro-RO" dirty="0" err="1"/>
              <a:t>the</a:t>
            </a:r>
            <a:r>
              <a:rPr lang="ro-RO" dirty="0"/>
              <a:t> </a:t>
            </a:r>
            <a:r>
              <a:rPr lang="ro-RO" dirty="0" err="1"/>
              <a:t>well-being</a:t>
            </a:r>
            <a:r>
              <a:rPr lang="ro-RO" dirty="0"/>
              <a:t>, </a:t>
            </a:r>
            <a:r>
              <a:rPr lang="ro-RO" dirty="0" err="1"/>
              <a:t>development</a:t>
            </a:r>
            <a:r>
              <a:rPr lang="ro-RO" dirty="0"/>
              <a:t>, </a:t>
            </a:r>
            <a:r>
              <a:rPr lang="ro-RO" dirty="0" err="1"/>
              <a:t>and</a:t>
            </a:r>
            <a:r>
              <a:rPr lang="ro-RO" dirty="0"/>
              <a:t> </a:t>
            </a:r>
            <a:r>
              <a:rPr lang="ro-RO" dirty="0" err="1"/>
              <a:t>safety</a:t>
            </a:r>
            <a:r>
              <a:rPr lang="ro-RO" dirty="0"/>
              <a:t> of </a:t>
            </a:r>
            <a:r>
              <a:rPr lang="ro-RO" dirty="0" err="1"/>
              <a:t>the</a:t>
            </a:r>
            <a:r>
              <a:rPr lang="ro-RO" dirty="0"/>
              <a:t> </a:t>
            </a:r>
            <a:r>
              <a:rPr lang="ro-RO" dirty="0" err="1"/>
              <a:t>children</a:t>
            </a:r>
            <a:r>
              <a:rPr lang="ro-RO" dirty="0"/>
              <a:t> in </a:t>
            </a:r>
            <a:r>
              <a:rPr lang="ro-RO" dirty="0" err="1"/>
              <a:t>its</a:t>
            </a:r>
            <a:r>
              <a:rPr lang="ro-RO" dirty="0"/>
              <a:t> care.</a:t>
            </a:r>
            <a:endParaRPr lang="en-GB" dirty="0"/>
          </a:p>
          <a:p>
            <a:r>
              <a:rPr lang="ro-RO" dirty="0"/>
              <a:t>3. </a:t>
            </a:r>
            <a:r>
              <a:rPr lang="ro-RO" dirty="0" err="1"/>
              <a:t>Supporting</a:t>
            </a:r>
            <a:r>
              <a:rPr lang="ro-RO" dirty="0"/>
              <a:t> </a:t>
            </a:r>
            <a:r>
              <a:rPr lang="ro-RO" dirty="0" err="1"/>
              <a:t>Working</a:t>
            </a:r>
            <a:r>
              <a:rPr lang="ro-RO" dirty="0"/>
              <a:t> </a:t>
            </a:r>
            <a:r>
              <a:rPr lang="ro-RO" dirty="0" err="1"/>
              <a:t>Families</a:t>
            </a:r>
            <a:r>
              <a:rPr lang="ro-RO" dirty="0"/>
              <a:t>: </a:t>
            </a:r>
            <a:r>
              <a:rPr lang="ro-RO" dirty="0" err="1"/>
              <a:t>By</a:t>
            </a:r>
            <a:r>
              <a:rPr lang="ro-RO" dirty="0"/>
              <a:t> </a:t>
            </a:r>
            <a:r>
              <a:rPr lang="ro-RO" dirty="0" err="1"/>
              <a:t>offering</a:t>
            </a:r>
            <a:r>
              <a:rPr lang="ro-RO" dirty="0"/>
              <a:t> </a:t>
            </a:r>
            <a:r>
              <a:rPr lang="ro-RO" dirty="0" err="1"/>
              <a:t>flexible</a:t>
            </a:r>
            <a:r>
              <a:rPr lang="ro-RO" dirty="0"/>
              <a:t> </a:t>
            </a:r>
            <a:r>
              <a:rPr lang="ro-RO" dirty="0" err="1"/>
              <a:t>hours</a:t>
            </a:r>
            <a:r>
              <a:rPr lang="ro-RO" dirty="0"/>
              <a:t> </a:t>
            </a:r>
            <a:r>
              <a:rPr lang="ro-RO" dirty="0" err="1"/>
              <a:t>and</a:t>
            </a:r>
            <a:r>
              <a:rPr lang="ro-RO" dirty="0"/>
              <a:t> </a:t>
            </a:r>
            <a:r>
              <a:rPr lang="ro-RO" dirty="0" err="1"/>
              <a:t>affordable</a:t>
            </a:r>
            <a:r>
              <a:rPr lang="ro-RO" dirty="0"/>
              <a:t> </a:t>
            </a:r>
            <a:r>
              <a:rPr lang="ro-RO" dirty="0" err="1"/>
              <a:t>rates</a:t>
            </a:r>
            <a:r>
              <a:rPr lang="ro-RO" dirty="0"/>
              <a:t>, </a:t>
            </a:r>
            <a:r>
              <a:rPr lang="ro-RO" dirty="0" err="1"/>
              <a:t>the</a:t>
            </a:r>
            <a:r>
              <a:rPr lang="ro-RO" dirty="0"/>
              <a:t> </a:t>
            </a:r>
            <a:r>
              <a:rPr lang="ro-RO" dirty="0" err="1"/>
              <a:t>nursery</a:t>
            </a:r>
            <a:r>
              <a:rPr lang="ro-RO" dirty="0"/>
              <a:t> </a:t>
            </a:r>
            <a:r>
              <a:rPr lang="ro-RO" dirty="0" err="1"/>
              <a:t>aims</a:t>
            </a:r>
            <a:r>
              <a:rPr lang="ro-RO" dirty="0"/>
              <a:t> </a:t>
            </a:r>
            <a:r>
              <a:rPr lang="ro-RO" dirty="0" err="1"/>
              <a:t>to</a:t>
            </a:r>
            <a:r>
              <a:rPr lang="ro-RO" dirty="0"/>
              <a:t> </a:t>
            </a:r>
            <a:r>
              <a:rPr lang="ro-RO" dirty="0" err="1"/>
              <a:t>support</a:t>
            </a:r>
            <a:r>
              <a:rPr lang="ro-RO" dirty="0"/>
              <a:t> </a:t>
            </a:r>
            <a:r>
              <a:rPr lang="ro-RO" dirty="0" err="1"/>
              <a:t>working</a:t>
            </a:r>
            <a:r>
              <a:rPr lang="ro-RO" dirty="0"/>
              <a:t> </a:t>
            </a:r>
            <a:r>
              <a:rPr lang="ro-RO" dirty="0" err="1"/>
              <a:t>families</a:t>
            </a:r>
            <a:r>
              <a:rPr lang="ro-RO" dirty="0"/>
              <a:t> in </a:t>
            </a:r>
            <a:r>
              <a:rPr lang="ro-RO" dirty="0" err="1"/>
              <a:t>balancing</a:t>
            </a:r>
            <a:r>
              <a:rPr lang="ro-RO" dirty="0"/>
              <a:t> </a:t>
            </a:r>
            <a:r>
              <a:rPr lang="ro-RO" dirty="0" err="1"/>
              <a:t>their</a:t>
            </a:r>
            <a:r>
              <a:rPr lang="ro-RO" dirty="0"/>
              <a:t> </a:t>
            </a:r>
            <a:r>
              <a:rPr lang="ro-RO" dirty="0" err="1"/>
              <a:t>professional</a:t>
            </a:r>
            <a:r>
              <a:rPr lang="ro-RO" dirty="0"/>
              <a:t> </a:t>
            </a:r>
            <a:r>
              <a:rPr lang="ro-RO" dirty="0" err="1"/>
              <a:t>and</a:t>
            </a:r>
            <a:r>
              <a:rPr lang="ro-RO" dirty="0"/>
              <a:t> personal </a:t>
            </a:r>
            <a:r>
              <a:rPr lang="ro-RO" dirty="0" err="1"/>
              <a:t>lives</a:t>
            </a:r>
            <a:r>
              <a:rPr lang="ro-RO" dirty="0"/>
              <a:t>.</a:t>
            </a:r>
            <a:endParaRPr lang="en-GB">
              <a:ea typeface="Calibri"/>
              <a:cs typeface="Calibri"/>
            </a:endParaRPr>
          </a:p>
          <a:p>
            <a:endParaRPr lang="en-GB" dirty="0"/>
          </a:p>
          <a:p>
            <a:r>
              <a:rPr lang="ro-RO" dirty="0" err="1"/>
              <a:t>Objectives</a:t>
            </a:r>
            <a:r>
              <a:rPr lang="ro-RO" dirty="0"/>
              <a:t>:</a:t>
            </a:r>
            <a:endParaRPr lang="en-GB" dirty="0"/>
          </a:p>
          <a:p>
            <a:r>
              <a:rPr lang="ro-RO" dirty="0"/>
              <a:t>1. </a:t>
            </a:r>
            <a:r>
              <a:rPr lang="ro-RO" dirty="0" err="1"/>
              <a:t>Enrollment</a:t>
            </a:r>
            <a:r>
              <a:rPr lang="ro-RO" dirty="0"/>
              <a:t> </a:t>
            </a:r>
            <a:r>
              <a:rPr lang="ro-RO" dirty="0" err="1"/>
              <a:t>and</a:t>
            </a:r>
            <a:r>
              <a:rPr lang="ro-RO" dirty="0"/>
              <a:t> </a:t>
            </a:r>
            <a:r>
              <a:rPr lang="ro-RO" dirty="0" err="1"/>
              <a:t>Capacity</a:t>
            </a:r>
            <a:r>
              <a:rPr lang="ro-RO" dirty="0"/>
              <a:t>: </a:t>
            </a:r>
            <a:r>
              <a:rPr lang="ro-RO" dirty="0" err="1"/>
              <a:t>To</a:t>
            </a:r>
            <a:r>
              <a:rPr lang="ro-RO" dirty="0"/>
              <a:t> </a:t>
            </a:r>
            <a:r>
              <a:rPr lang="ro-RO" dirty="0" err="1"/>
              <a:t>enroll</a:t>
            </a:r>
            <a:r>
              <a:rPr lang="ro-RO" dirty="0"/>
              <a:t> a specific </a:t>
            </a:r>
            <a:r>
              <a:rPr lang="ro-RO" dirty="0" err="1"/>
              <a:t>number</a:t>
            </a:r>
            <a:r>
              <a:rPr lang="ro-RO" dirty="0"/>
              <a:t> of </a:t>
            </a:r>
            <a:r>
              <a:rPr lang="ro-RO" dirty="0" err="1"/>
              <a:t>children</a:t>
            </a:r>
            <a:r>
              <a:rPr lang="ro-RO" dirty="0"/>
              <a:t>, </a:t>
            </a:r>
            <a:r>
              <a:rPr lang="ro-RO" dirty="0" err="1"/>
              <a:t>ensuring</a:t>
            </a:r>
            <a:r>
              <a:rPr lang="ro-RO" dirty="0"/>
              <a:t> </a:t>
            </a:r>
            <a:r>
              <a:rPr lang="ro-RO" dirty="0" err="1"/>
              <a:t>that</a:t>
            </a:r>
            <a:r>
              <a:rPr lang="ro-RO" dirty="0"/>
              <a:t> </a:t>
            </a:r>
            <a:r>
              <a:rPr lang="ro-RO" dirty="0" err="1"/>
              <a:t>the</a:t>
            </a:r>
            <a:r>
              <a:rPr lang="ro-RO" dirty="0"/>
              <a:t> </a:t>
            </a:r>
            <a:r>
              <a:rPr lang="ro-RO" dirty="0" err="1"/>
              <a:t>nursery</a:t>
            </a:r>
            <a:r>
              <a:rPr lang="ro-RO" dirty="0"/>
              <a:t> </a:t>
            </a:r>
            <a:r>
              <a:rPr lang="ro-RO" dirty="0" err="1"/>
              <a:t>operates</a:t>
            </a:r>
            <a:r>
              <a:rPr lang="ro-RO" dirty="0"/>
              <a:t> at optimal </a:t>
            </a:r>
            <a:r>
              <a:rPr lang="ro-RO" dirty="0" err="1"/>
              <a:t>capacity</a:t>
            </a:r>
            <a:r>
              <a:rPr lang="ro-RO" dirty="0"/>
              <a:t> </a:t>
            </a:r>
            <a:r>
              <a:rPr lang="ro-RO" dirty="0" err="1"/>
              <a:t>while</a:t>
            </a:r>
            <a:r>
              <a:rPr lang="ro-RO" dirty="0"/>
              <a:t> </a:t>
            </a:r>
            <a:r>
              <a:rPr lang="ro-RO" dirty="0" err="1"/>
              <a:t>maintaining</a:t>
            </a:r>
            <a:r>
              <a:rPr lang="ro-RO" dirty="0"/>
              <a:t> quality care.</a:t>
            </a:r>
            <a:endParaRPr lang="en-GB" dirty="0"/>
          </a:p>
          <a:p>
            <a:r>
              <a:rPr lang="ro-RO" dirty="0"/>
              <a:t>2. </a:t>
            </a:r>
            <a:r>
              <a:rPr lang="ro-RO" dirty="0" err="1"/>
              <a:t>Staffing</a:t>
            </a:r>
            <a:r>
              <a:rPr lang="ro-RO" dirty="0"/>
              <a:t> </a:t>
            </a:r>
            <a:r>
              <a:rPr lang="ro-RO" dirty="0" err="1"/>
              <a:t>and</a:t>
            </a:r>
            <a:r>
              <a:rPr lang="ro-RO" dirty="0"/>
              <a:t> Training </a:t>
            </a:r>
            <a:r>
              <a:rPr lang="ro-RO" dirty="0" err="1"/>
              <a:t>To</a:t>
            </a:r>
            <a:r>
              <a:rPr lang="ro-RO" dirty="0"/>
              <a:t> </a:t>
            </a:r>
            <a:r>
              <a:rPr lang="ro-RO" dirty="0" err="1"/>
              <a:t>recruit</a:t>
            </a:r>
            <a:r>
              <a:rPr lang="ro-RO" dirty="0"/>
              <a:t> </a:t>
            </a:r>
            <a:r>
              <a:rPr lang="ro-RO" dirty="0" err="1"/>
              <a:t>and</a:t>
            </a:r>
            <a:r>
              <a:rPr lang="ro-RO" dirty="0"/>
              <a:t> </a:t>
            </a:r>
            <a:r>
              <a:rPr lang="ro-RO" dirty="0" err="1"/>
              <a:t>train</a:t>
            </a:r>
            <a:r>
              <a:rPr lang="ro-RO" dirty="0"/>
              <a:t> a </a:t>
            </a:r>
            <a:r>
              <a:rPr lang="ro-RO" dirty="0" err="1"/>
              <a:t>skilled</a:t>
            </a:r>
            <a:r>
              <a:rPr lang="ro-RO" dirty="0"/>
              <a:t> team of </a:t>
            </a:r>
            <a:r>
              <a:rPr lang="ro-RO" dirty="0" err="1"/>
              <a:t>childcare</a:t>
            </a:r>
            <a:r>
              <a:rPr lang="ro-RO" dirty="0"/>
              <a:t> </a:t>
            </a:r>
            <a:r>
              <a:rPr lang="ro-RO" dirty="0" err="1"/>
              <a:t>professionals</a:t>
            </a:r>
            <a:r>
              <a:rPr lang="ro-RO" dirty="0"/>
              <a:t> </a:t>
            </a:r>
            <a:r>
              <a:rPr lang="ro-RO" dirty="0" err="1"/>
              <a:t>who</a:t>
            </a:r>
            <a:r>
              <a:rPr lang="ro-RO" dirty="0"/>
              <a:t> </a:t>
            </a:r>
            <a:r>
              <a:rPr lang="ro-RO" dirty="0" err="1"/>
              <a:t>can</a:t>
            </a:r>
            <a:r>
              <a:rPr lang="ro-RO" dirty="0"/>
              <a:t> </a:t>
            </a:r>
            <a:r>
              <a:rPr lang="ro-RO" dirty="0" err="1"/>
              <a:t>provide</a:t>
            </a:r>
            <a:r>
              <a:rPr lang="ro-RO" dirty="0"/>
              <a:t> a safe </a:t>
            </a:r>
            <a:r>
              <a:rPr lang="ro-RO" dirty="0" err="1"/>
              <a:t>and</a:t>
            </a:r>
            <a:r>
              <a:rPr lang="ro-RO" dirty="0"/>
              <a:t> </a:t>
            </a:r>
            <a:r>
              <a:rPr lang="ro-RO" dirty="0" err="1"/>
              <a:t>enriching</a:t>
            </a:r>
            <a:r>
              <a:rPr lang="ro-RO" dirty="0"/>
              <a:t> </a:t>
            </a:r>
            <a:r>
              <a:rPr lang="ro-RO" dirty="0" err="1"/>
              <a:t>experience</a:t>
            </a:r>
            <a:r>
              <a:rPr lang="ro-RO" dirty="0"/>
              <a:t> for </a:t>
            </a:r>
            <a:r>
              <a:rPr lang="ro-RO" dirty="0" err="1"/>
              <a:t>the</a:t>
            </a:r>
            <a:r>
              <a:rPr lang="ro-RO" dirty="0"/>
              <a:t> </a:t>
            </a:r>
            <a:r>
              <a:rPr lang="ro-RO" dirty="0" err="1"/>
              <a:t>children</a:t>
            </a:r>
            <a:r>
              <a:rPr lang="ro-RO" dirty="0"/>
              <a:t>.</a:t>
            </a:r>
            <a:endParaRPr lang="en-GB" dirty="0"/>
          </a:p>
          <a:p>
            <a:r>
              <a:rPr lang="ro-RO" dirty="0"/>
              <a:t>3. Financial </a:t>
            </a:r>
            <a:r>
              <a:rPr lang="ro-RO" err="1"/>
              <a:t>Sustainability</a:t>
            </a:r>
            <a:r>
              <a:rPr lang="ro-RO" dirty="0"/>
              <a:t>: </a:t>
            </a:r>
            <a:r>
              <a:rPr lang="ro-RO" err="1"/>
              <a:t>Achieve</a:t>
            </a:r>
            <a:r>
              <a:rPr lang="ro-RO" dirty="0"/>
              <a:t> </a:t>
            </a:r>
            <a:r>
              <a:rPr lang="ro-RO" err="1"/>
              <a:t>financial</a:t>
            </a:r>
            <a:r>
              <a:rPr lang="ro-RO" dirty="0"/>
              <a:t> </a:t>
            </a:r>
            <a:r>
              <a:rPr lang="ro-RO" err="1"/>
              <a:t>sustainability</a:t>
            </a:r>
            <a:r>
              <a:rPr lang="ro-RO" dirty="0"/>
              <a:t> </a:t>
            </a:r>
            <a:r>
              <a:rPr lang="ro-RO" err="1"/>
              <a:t>by</a:t>
            </a:r>
            <a:r>
              <a:rPr lang="ro-RO" dirty="0"/>
              <a:t> </a:t>
            </a:r>
            <a:r>
              <a:rPr lang="ro-RO" err="1"/>
              <a:t>ensuring</a:t>
            </a:r>
            <a:r>
              <a:rPr lang="ro-RO" dirty="0"/>
              <a:t> </a:t>
            </a:r>
            <a:r>
              <a:rPr lang="ro-RO" err="1"/>
              <a:t>that</a:t>
            </a:r>
            <a:r>
              <a:rPr lang="ro-RO" dirty="0"/>
              <a:t> </a:t>
            </a:r>
            <a:r>
              <a:rPr lang="ro-RO" err="1"/>
              <a:t>revenues</a:t>
            </a:r>
            <a:r>
              <a:rPr lang="ro-RO" dirty="0"/>
              <a:t> </a:t>
            </a:r>
            <a:r>
              <a:rPr lang="ro-RO" err="1"/>
              <a:t>cover</a:t>
            </a:r>
            <a:r>
              <a:rPr lang="ro-RO" dirty="0"/>
              <a:t> </a:t>
            </a:r>
            <a:r>
              <a:rPr lang="ro-RO" err="1"/>
              <a:t>operating</a:t>
            </a:r>
            <a:r>
              <a:rPr lang="ro-RO" dirty="0"/>
              <a:t> </a:t>
            </a:r>
            <a:r>
              <a:rPr lang="ro-RO" err="1"/>
              <a:t>costs</a:t>
            </a:r>
            <a:r>
              <a:rPr lang="ro-RO" dirty="0"/>
              <a:t> </a:t>
            </a:r>
            <a:r>
              <a:rPr lang="ro-RO" err="1"/>
              <a:t>and</a:t>
            </a:r>
            <a:r>
              <a:rPr lang="ro-RO" dirty="0"/>
              <a:t> </a:t>
            </a:r>
            <a:r>
              <a:rPr lang="ro-RO" err="1"/>
              <a:t>allow</a:t>
            </a:r>
            <a:r>
              <a:rPr lang="ro-RO" dirty="0"/>
              <a:t> for </a:t>
            </a:r>
            <a:r>
              <a:rPr lang="ro-RO" err="1"/>
              <a:t>future</a:t>
            </a:r>
            <a:r>
              <a:rPr lang="ro-RO" dirty="0"/>
              <a:t> </a:t>
            </a:r>
            <a:r>
              <a:rPr lang="ro-RO" err="1"/>
              <a:t>growth</a:t>
            </a:r>
            <a:r>
              <a:rPr lang="ro-RO" dirty="0"/>
              <a:t> </a:t>
            </a:r>
            <a:r>
              <a:rPr lang="ro-RO" err="1"/>
              <a:t>and</a:t>
            </a:r>
            <a:r>
              <a:rPr lang="ro-RO" dirty="0"/>
              <a:t> </a:t>
            </a:r>
            <a:r>
              <a:rPr lang="ro-RO" err="1"/>
              <a:t>improvements</a:t>
            </a:r>
            <a:r>
              <a:rPr lang="ro-RO"/>
              <a:t>.</a:t>
            </a:r>
            <a:endParaRPr lang="en-GB"/>
          </a:p>
          <a:p>
            <a:r>
              <a:rPr lang="ro-RO" dirty="0"/>
              <a:t>4. </a:t>
            </a:r>
            <a:r>
              <a:rPr lang="ro-RO" dirty="0" err="1"/>
              <a:t>Community</a:t>
            </a:r>
            <a:r>
              <a:rPr lang="ro-RO" dirty="0"/>
              <a:t> </a:t>
            </a:r>
            <a:r>
              <a:rPr lang="ro-RO" dirty="0" err="1"/>
              <a:t>Engagement</a:t>
            </a:r>
            <a:r>
              <a:rPr lang="ro-RO" dirty="0"/>
              <a:t>: </a:t>
            </a:r>
            <a:r>
              <a:rPr lang="ro-RO" dirty="0" err="1"/>
              <a:t>Build</a:t>
            </a:r>
            <a:r>
              <a:rPr lang="ro-RO" dirty="0"/>
              <a:t> </a:t>
            </a:r>
            <a:r>
              <a:rPr lang="ro-RO" dirty="0" err="1"/>
              <a:t>strong</a:t>
            </a:r>
            <a:r>
              <a:rPr lang="ro-RO" dirty="0"/>
              <a:t> </a:t>
            </a:r>
            <a:r>
              <a:rPr lang="ro-RO" dirty="0" err="1"/>
              <a:t>connections</a:t>
            </a:r>
            <a:r>
              <a:rPr lang="ro-RO" dirty="0"/>
              <a:t> </a:t>
            </a:r>
            <a:r>
              <a:rPr lang="ro-RO" dirty="0" err="1"/>
              <a:t>with</a:t>
            </a:r>
            <a:r>
              <a:rPr lang="ro-RO" dirty="0"/>
              <a:t> </a:t>
            </a:r>
            <a:r>
              <a:rPr lang="ro-RO" dirty="0" err="1"/>
              <a:t>the</a:t>
            </a:r>
            <a:r>
              <a:rPr lang="ro-RO" dirty="0"/>
              <a:t> local </a:t>
            </a:r>
            <a:r>
              <a:rPr lang="ro-RO" dirty="0" err="1"/>
              <a:t>community</a:t>
            </a:r>
            <a:r>
              <a:rPr lang="ro-RO" dirty="0"/>
              <a:t> </a:t>
            </a:r>
            <a:r>
              <a:rPr lang="ro-RO" dirty="0" err="1"/>
              <a:t>and</a:t>
            </a:r>
            <a:r>
              <a:rPr lang="ro-RO" dirty="0"/>
              <a:t> </a:t>
            </a:r>
            <a:r>
              <a:rPr lang="ro-RO" dirty="0" err="1"/>
              <a:t>earn</a:t>
            </a:r>
            <a:r>
              <a:rPr lang="ro-RO" dirty="0"/>
              <a:t> </a:t>
            </a:r>
            <a:r>
              <a:rPr lang="ro-RO" dirty="0" err="1"/>
              <a:t>the</a:t>
            </a:r>
            <a:r>
              <a:rPr lang="ro-RO" dirty="0"/>
              <a:t> trust of </a:t>
            </a:r>
            <a:r>
              <a:rPr lang="ro-RO" dirty="0" err="1"/>
              <a:t>parents</a:t>
            </a:r>
            <a:r>
              <a:rPr lang="ro-RO" dirty="0"/>
              <a:t> as a </a:t>
            </a:r>
            <a:r>
              <a:rPr lang="ro-RO" dirty="0" err="1"/>
              <a:t>reliable</a:t>
            </a:r>
            <a:r>
              <a:rPr lang="ro-RO" dirty="0"/>
              <a:t> </a:t>
            </a:r>
            <a:r>
              <a:rPr lang="ro-RO" dirty="0" err="1"/>
              <a:t>childcare</a:t>
            </a:r>
            <a:r>
              <a:rPr lang="ro-RO" dirty="0"/>
              <a:t> </a:t>
            </a:r>
            <a:r>
              <a:rPr lang="ro-RO" dirty="0" err="1"/>
              <a:t>partner</a:t>
            </a:r>
            <a:r>
              <a:rPr lang="ro-RO" dirty="0"/>
              <a:t>.</a:t>
            </a:r>
            <a:endParaRPr lang="en-GB">
              <a:ea typeface="Calibri"/>
              <a:cs typeface="Calibri"/>
            </a:endParaRPr>
          </a:p>
          <a:p>
            <a:endParaRPr lang="en-GB" dirty="0"/>
          </a:p>
          <a:p>
            <a:endParaRPr lang="en-GB" dirty="0"/>
          </a:p>
          <a:p>
            <a:r>
              <a:rPr lang="en-GB" dirty="0"/>
              <a:t>The </a:t>
            </a:r>
            <a:r>
              <a:rPr lang="ro-RO" dirty="0"/>
              <a:t> Problem It </a:t>
            </a:r>
            <a:r>
              <a:rPr lang="ro-RO" dirty="0" err="1"/>
              <a:t>Aims</a:t>
            </a:r>
            <a:r>
              <a:rPr lang="ro-RO" dirty="0"/>
              <a:t> </a:t>
            </a:r>
            <a:r>
              <a:rPr lang="ro-RO" dirty="0" err="1"/>
              <a:t>to</a:t>
            </a:r>
            <a:r>
              <a:rPr lang="ro-RO" dirty="0"/>
              <a:t> Solve:</a:t>
            </a:r>
            <a:endParaRPr lang="ro-US" dirty="0"/>
          </a:p>
          <a:p>
            <a:r>
              <a:rPr lang="ro-RO" dirty="0"/>
              <a:t>The </a:t>
            </a:r>
            <a:r>
              <a:rPr lang="ro-RO" err="1"/>
              <a:t>project</a:t>
            </a:r>
            <a:r>
              <a:rPr lang="ro-RO" dirty="0"/>
              <a:t> </a:t>
            </a:r>
            <a:r>
              <a:rPr lang="ro-RO" err="1"/>
              <a:t>addresses</a:t>
            </a:r>
            <a:r>
              <a:rPr lang="ro-RO" dirty="0"/>
              <a:t> </a:t>
            </a:r>
            <a:r>
              <a:rPr lang="ro-RO" err="1"/>
              <a:t>several</a:t>
            </a:r>
            <a:r>
              <a:rPr lang="ro-RO" dirty="0"/>
              <a:t> </a:t>
            </a:r>
            <a:r>
              <a:rPr lang="ro-RO" err="1"/>
              <a:t>critical</a:t>
            </a:r>
            <a:r>
              <a:rPr lang="ro-RO" dirty="0"/>
              <a:t> </a:t>
            </a:r>
            <a:r>
              <a:rPr lang="ro-RO" err="1"/>
              <a:t>issues</a:t>
            </a:r>
            <a:r>
              <a:rPr lang="ro-RO"/>
              <a:t>:</a:t>
            </a:r>
            <a:endParaRPr lang="ro-US"/>
          </a:p>
          <a:p>
            <a:r>
              <a:rPr lang="ro-RO" dirty="0"/>
              <a:t>- The </a:t>
            </a:r>
            <a:r>
              <a:rPr lang="ro-RO" err="1"/>
              <a:t>surge</a:t>
            </a:r>
            <a:r>
              <a:rPr lang="ro-RO" dirty="0"/>
              <a:t> in </a:t>
            </a:r>
            <a:r>
              <a:rPr lang="ro-RO" err="1"/>
              <a:t>demand</a:t>
            </a:r>
            <a:r>
              <a:rPr lang="ro-RO" dirty="0"/>
              <a:t> for </a:t>
            </a:r>
            <a:r>
              <a:rPr lang="ro-RO" err="1"/>
              <a:t>childcare</a:t>
            </a:r>
            <a:r>
              <a:rPr lang="ro-RO" dirty="0"/>
              <a:t> </a:t>
            </a:r>
            <a:r>
              <a:rPr lang="ro-RO" err="1"/>
              <a:t>services</a:t>
            </a:r>
            <a:r>
              <a:rPr lang="ro-RO" dirty="0"/>
              <a:t> </a:t>
            </a:r>
            <a:r>
              <a:rPr lang="ro-RO" err="1"/>
              <a:t>due</a:t>
            </a:r>
            <a:r>
              <a:rPr lang="ro-RO" dirty="0"/>
              <a:t> </a:t>
            </a:r>
            <a:r>
              <a:rPr lang="ro-RO" err="1"/>
              <a:t>to</a:t>
            </a:r>
            <a:r>
              <a:rPr lang="ro-RO" dirty="0"/>
              <a:t> </a:t>
            </a:r>
            <a:r>
              <a:rPr lang="ro-RO" err="1"/>
              <a:t>the</a:t>
            </a:r>
            <a:r>
              <a:rPr lang="ro-RO" dirty="0"/>
              <a:t> </a:t>
            </a:r>
            <a:r>
              <a:rPr lang="ro-RO" err="1"/>
              <a:t>end</a:t>
            </a:r>
            <a:r>
              <a:rPr lang="ro-RO" dirty="0"/>
              <a:t> of </a:t>
            </a:r>
            <a:r>
              <a:rPr lang="ro-RO" err="1"/>
              <a:t>government</a:t>
            </a:r>
            <a:r>
              <a:rPr lang="ro-RO" dirty="0"/>
              <a:t> </a:t>
            </a:r>
            <a:r>
              <a:rPr lang="ro-RO" err="1"/>
              <a:t>work-from-home</a:t>
            </a:r>
            <a:r>
              <a:rPr lang="ro-RO" dirty="0"/>
              <a:t> </a:t>
            </a:r>
            <a:r>
              <a:rPr lang="ro-RO" err="1"/>
              <a:t>advice</a:t>
            </a:r>
            <a:r>
              <a:rPr lang="ro-RO" dirty="0"/>
              <a:t>.- </a:t>
            </a:r>
            <a:r>
              <a:rPr lang="ro-RO" err="1"/>
              <a:t>Working</a:t>
            </a:r>
            <a:r>
              <a:rPr lang="ro-RO" dirty="0"/>
              <a:t> </a:t>
            </a:r>
            <a:r>
              <a:rPr lang="ro-RO" err="1"/>
              <a:t>parents</a:t>
            </a:r>
            <a:r>
              <a:rPr lang="ro-RO" dirty="0"/>
              <a:t>' </a:t>
            </a:r>
            <a:r>
              <a:rPr lang="ro-RO" err="1"/>
              <a:t>ongoing</a:t>
            </a:r>
            <a:r>
              <a:rPr lang="ro-RO" dirty="0"/>
              <a:t> </a:t>
            </a:r>
            <a:r>
              <a:rPr lang="ro-RO" err="1"/>
              <a:t>struggle</a:t>
            </a:r>
            <a:r>
              <a:rPr lang="ro-RO" dirty="0"/>
              <a:t> </a:t>
            </a:r>
            <a:r>
              <a:rPr lang="ro-RO" err="1"/>
              <a:t>to</a:t>
            </a:r>
            <a:r>
              <a:rPr lang="ro-RO" dirty="0"/>
              <a:t> </a:t>
            </a:r>
            <a:r>
              <a:rPr lang="ro-RO" err="1"/>
              <a:t>find</a:t>
            </a:r>
            <a:r>
              <a:rPr lang="ro-RO" dirty="0"/>
              <a:t> </a:t>
            </a:r>
            <a:r>
              <a:rPr lang="ro-RO" err="1"/>
              <a:t>accessible</a:t>
            </a:r>
            <a:r>
              <a:rPr lang="ro-RO" dirty="0"/>
              <a:t> </a:t>
            </a:r>
            <a:r>
              <a:rPr lang="ro-RO" err="1"/>
              <a:t>and</a:t>
            </a:r>
            <a:r>
              <a:rPr lang="ro-RO" dirty="0"/>
              <a:t> </a:t>
            </a:r>
            <a:r>
              <a:rPr lang="ro-RO" err="1"/>
              <a:t>affordable</a:t>
            </a:r>
            <a:r>
              <a:rPr lang="ro-RO" dirty="0"/>
              <a:t> </a:t>
            </a:r>
            <a:r>
              <a:rPr lang="ro-RO" err="1"/>
              <a:t>childcare</a:t>
            </a:r>
            <a:r>
              <a:rPr lang="ro-RO" dirty="0"/>
              <a:t> </a:t>
            </a:r>
            <a:r>
              <a:rPr lang="ro-RO" err="1"/>
              <a:t>solutions</a:t>
            </a:r>
            <a:r>
              <a:rPr lang="ro-RO"/>
              <a:t>.</a:t>
            </a:r>
            <a:endParaRPr lang="ro-US"/>
          </a:p>
          <a:p>
            <a:r>
              <a:rPr lang="ro-RO" dirty="0"/>
              <a:t>- The </a:t>
            </a:r>
            <a:r>
              <a:rPr lang="ro-RO" err="1"/>
              <a:t>shortage</a:t>
            </a:r>
            <a:r>
              <a:rPr lang="ro-RO" dirty="0"/>
              <a:t> of </a:t>
            </a:r>
            <a:r>
              <a:rPr lang="ro-RO" err="1"/>
              <a:t>suitable</a:t>
            </a:r>
            <a:r>
              <a:rPr lang="ro-RO" dirty="0"/>
              <a:t> </a:t>
            </a:r>
            <a:r>
              <a:rPr lang="ro-RO" err="1"/>
              <a:t>places</a:t>
            </a:r>
            <a:r>
              <a:rPr lang="ro-RO" dirty="0"/>
              <a:t> for </a:t>
            </a:r>
            <a:r>
              <a:rPr lang="ro-RO" err="1"/>
              <a:t>children</a:t>
            </a:r>
            <a:r>
              <a:rPr lang="ro-RO"/>
              <a:t> in Birmingham.</a:t>
            </a:r>
            <a:endParaRPr lang="ro-US"/>
          </a:p>
          <a:p>
            <a:r>
              <a:rPr lang="ro-RO" dirty="0"/>
              <a:t>- </a:t>
            </a:r>
            <a:r>
              <a:rPr lang="ro-RO" err="1"/>
              <a:t>Balancing</a:t>
            </a:r>
            <a:r>
              <a:rPr lang="ro-RO" dirty="0"/>
              <a:t> </a:t>
            </a:r>
            <a:r>
              <a:rPr lang="ro-RO" err="1"/>
              <a:t>work</a:t>
            </a:r>
            <a:r>
              <a:rPr lang="ro-RO" dirty="0"/>
              <a:t> </a:t>
            </a:r>
            <a:r>
              <a:rPr lang="ro-RO" err="1"/>
              <a:t>and</a:t>
            </a:r>
            <a:r>
              <a:rPr lang="ro-RO" dirty="0"/>
              <a:t> </a:t>
            </a:r>
            <a:r>
              <a:rPr lang="ro-RO" err="1"/>
              <a:t>family</a:t>
            </a:r>
            <a:r>
              <a:rPr lang="ro-RO" dirty="0"/>
              <a:t> </a:t>
            </a:r>
            <a:r>
              <a:rPr lang="ro-RO" err="1"/>
              <a:t>life</a:t>
            </a:r>
            <a:r>
              <a:rPr lang="ro-RO" dirty="0"/>
              <a:t>, </a:t>
            </a:r>
            <a:r>
              <a:rPr lang="ro-RO" err="1"/>
              <a:t>which</a:t>
            </a:r>
            <a:r>
              <a:rPr lang="ro-RO" dirty="0"/>
              <a:t> </a:t>
            </a:r>
            <a:r>
              <a:rPr lang="ro-RO" err="1"/>
              <a:t>has</a:t>
            </a:r>
            <a:r>
              <a:rPr lang="ro-RO" dirty="0"/>
              <a:t> </a:t>
            </a:r>
            <a:r>
              <a:rPr lang="ro-RO" err="1"/>
              <a:t>become</a:t>
            </a:r>
            <a:r>
              <a:rPr lang="ro-RO" dirty="0"/>
              <a:t> </a:t>
            </a:r>
            <a:r>
              <a:rPr lang="ro-RO" err="1"/>
              <a:t>increasingly</a:t>
            </a:r>
            <a:r>
              <a:rPr lang="ro-RO" dirty="0"/>
              <a:t> </a:t>
            </a:r>
            <a:r>
              <a:rPr lang="ro-RO" err="1"/>
              <a:t>challenging</a:t>
            </a:r>
            <a:r>
              <a:rPr lang="ro-RO" dirty="0"/>
              <a:t> for </a:t>
            </a:r>
            <a:r>
              <a:rPr lang="ro-RO" err="1"/>
              <a:t>many</a:t>
            </a:r>
            <a:r>
              <a:rPr lang="ro-RO" dirty="0"/>
              <a:t> </a:t>
            </a:r>
            <a:r>
              <a:rPr lang="ro-RO" err="1"/>
              <a:t>working</a:t>
            </a:r>
            <a:r>
              <a:rPr lang="ro-RO" dirty="0"/>
              <a:t> </a:t>
            </a:r>
            <a:r>
              <a:rPr lang="ro-RO" err="1"/>
              <a:t>parents</a:t>
            </a:r>
            <a:r>
              <a:rPr lang="ro-RO"/>
              <a:t>.</a:t>
            </a:r>
            <a:endParaRPr lang="ro-US"/>
          </a:p>
          <a:p>
            <a:r>
              <a:rPr lang="ro-RO" dirty="0" err="1"/>
              <a:t>By</a:t>
            </a:r>
            <a:r>
              <a:rPr lang="ro-RO" dirty="0"/>
              <a:t> </a:t>
            </a:r>
            <a:r>
              <a:rPr lang="ro-RO" dirty="0" err="1"/>
              <a:t>establishing</a:t>
            </a:r>
            <a:r>
              <a:rPr lang="ro-RO" dirty="0"/>
              <a:t> </a:t>
            </a:r>
            <a:r>
              <a:rPr lang="ro-RO" dirty="0" err="1"/>
              <a:t>this</a:t>
            </a:r>
            <a:r>
              <a:rPr lang="ro-RO" dirty="0"/>
              <a:t> </a:t>
            </a:r>
            <a:r>
              <a:rPr lang="ro-RO" dirty="0" err="1"/>
              <a:t>nursery</a:t>
            </a:r>
            <a:r>
              <a:rPr lang="ro-RO" dirty="0"/>
              <a:t>, </a:t>
            </a:r>
            <a:r>
              <a:rPr lang="ro-RO" dirty="0" err="1"/>
              <a:t>the</a:t>
            </a:r>
            <a:r>
              <a:rPr lang="ro-RO" dirty="0"/>
              <a:t> </a:t>
            </a:r>
            <a:r>
              <a:rPr lang="ro-RO" dirty="0" err="1"/>
              <a:t>project</a:t>
            </a:r>
            <a:r>
              <a:rPr lang="ro-RO" dirty="0"/>
              <a:t> </a:t>
            </a:r>
            <a:r>
              <a:rPr lang="ro-RO" dirty="0" err="1"/>
              <a:t>aims</a:t>
            </a:r>
            <a:r>
              <a:rPr lang="ro-RO" dirty="0"/>
              <a:t> </a:t>
            </a:r>
            <a:r>
              <a:rPr lang="ro-RO" dirty="0" err="1"/>
              <a:t>to</a:t>
            </a:r>
            <a:r>
              <a:rPr lang="ro-RO" dirty="0"/>
              <a:t> </a:t>
            </a:r>
            <a:r>
              <a:rPr lang="ro-RO" dirty="0" err="1"/>
              <a:t>provide</a:t>
            </a:r>
            <a:r>
              <a:rPr lang="ro-RO" dirty="0"/>
              <a:t> a </a:t>
            </a:r>
            <a:r>
              <a:rPr lang="ro-RO" dirty="0" err="1"/>
              <a:t>solution</a:t>
            </a:r>
            <a:r>
              <a:rPr lang="ro-RO" dirty="0"/>
              <a:t> </a:t>
            </a:r>
            <a:r>
              <a:rPr lang="ro-RO" dirty="0" err="1"/>
              <a:t>that</a:t>
            </a:r>
            <a:r>
              <a:rPr lang="ro-RO" dirty="0"/>
              <a:t> </a:t>
            </a:r>
            <a:r>
              <a:rPr lang="ro-RO" dirty="0" err="1"/>
              <a:t>alleviates</a:t>
            </a:r>
            <a:r>
              <a:rPr lang="ro-RO" dirty="0"/>
              <a:t> </a:t>
            </a:r>
            <a:r>
              <a:rPr lang="ro-RO" dirty="0" err="1"/>
              <a:t>these</a:t>
            </a:r>
            <a:r>
              <a:rPr lang="ro-RO" dirty="0"/>
              <a:t> </a:t>
            </a:r>
            <a:r>
              <a:rPr lang="ro-RO" dirty="0" err="1"/>
              <a:t>problems</a:t>
            </a:r>
            <a:r>
              <a:rPr lang="ro-RO" dirty="0"/>
              <a:t> </a:t>
            </a:r>
            <a:r>
              <a:rPr lang="ro-RO" dirty="0" err="1"/>
              <a:t>while</a:t>
            </a:r>
            <a:r>
              <a:rPr lang="ro-RO" dirty="0"/>
              <a:t> </a:t>
            </a:r>
            <a:r>
              <a:rPr lang="ro-RO" dirty="0" err="1"/>
              <a:t>offering</a:t>
            </a:r>
            <a:r>
              <a:rPr lang="ro-RO" dirty="0"/>
              <a:t> a </a:t>
            </a:r>
            <a:r>
              <a:rPr lang="ro-RO" dirty="0" err="1"/>
              <a:t>supportive</a:t>
            </a:r>
            <a:r>
              <a:rPr lang="ro-RO" dirty="0"/>
              <a:t> </a:t>
            </a:r>
            <a:r>
              <a:rPr lang="ro-RO" dirty="0" err="1"/>
              <a:t>and</a:t>
            </a:r>
            <a:r>
              <a:rPr lang="ro-RO" dirty="0"/>
              <a:t> </a:t>
            </a:r>
            <a:r>
              <a:rPr lang="ro-RO" dirty="0" err="1"/>
              <a:t>nurturing</a:t>
            </a:r>
            <a:r>
              <a:rPr lang="ro-RO" dirty="0"/>
              <a:t> </a:t>
            </a:r>
            <a:r>
              <a:rPr lang="ro-RO" dirty="0" err="1"/>
              <a:t>environment</a:t>
            </a:r>
            <a:r>
              <a:rPr lang="ro-RO" dirty="0"/>
              <a:t> for </a:t>
            </a:r>
            <a:r>
              <a:rPr lang="ro-RO" dirty="0" err="1"/>
              <a:t>children</a:t>
            </a:r>
            <a:r>
              <a:rPr lang="ro-RO" dirty="0"/>
              <a:t>, </a:t>
            </a:r>
            <a:r>
              <a:rPr lang="ro-RO" dirty="0" err="1"/>
              <a:t>ultimately</a:t>
            </a:r>
            <a:r>
              <a:rPr lang="ro-RO" dirty="0"/>
              <a:t> </a:t>
            </a:r>
            <a:r>
              <a:rPr lang="ro-RO" dirty="0" err="1"/>
              <a:t>benefitting</a:t>
            </a:r>
            <a:r>
              <a:rPr lang="ro-RO" dirty="0"/>
              <a:t> </a:t>
            </a:r>
            <a:r>
              <a:rPr lang="ro-RO" dirty="0" err="1"/>
              <a:t>both</a:t>
            </a:r>
            <a:r>
              <a:rPr lang="ro-RO" dirty="0"/>
              <a:t> </a:t>
            </a:r>
            <a:r>
              <a:rPr lang="ro-RO" dirty="0" err="1"/>
              <a:t>the</a:t>
            </a:r>
            <a:r>
              <a:rPr lang="ro-RO" dirty="0"/>
              <a:t> </a:t>
            </a:r>
            <a:r>
              <a:rPr lang="ro-RO" dirty="0" err="1"/>
              <a:t>working</a:t>
            </a:r>
            <a:r>
              <a:rPr lang="ro-RO" dirty="0"/>
              <a:t> </a:t>
            </a:r>
            <a:r>
              <a:rPr lang="ro-RO" dirty="0" err="1"/>
              <a:t>parents</a:t>
            </a:r>
            <a:r>
              <a:rPr lang="ro-RO" dirty="0"/>
              <a:t> </a:t>
            </a:r>
            <a:r>
              <a:rPr lang="ro-RO" dirty="0" err="1"/>
              <a:t>and</a:t>
            </a:r>
            <a:r>
              <a:rPr lang="ro-RO" dirty="0"/>
              <a:t> </a:t>
            </a:r>
            <a:r>
              <a:rPr lang="ro-RO" dirty="0" err="1"/>
              <a:t>the</a:t>
            </a:r>
            <a:r>
              <a:rPr lang="ro-RO" dirty="0"/>
              <a:t> local </a:t>
            </a:r>
            <a:r>
              <a:rPr lang="ro-RO" dirty="0" err="1"/>
              <a:t>community</a:t>
            </a:r>
            <a:r>
              <a:rPr lang="ro-RO" dirty="0"/>
              <a:t>.</a:t>
            </a:r>
            <a:endParaRPr lang="ro-US">
              <a:ea typeface="Calibri"/>
              <a:cs typeface="Calibri"/>
            </a:endParaRPr>
          </a:p>
        </p:txBody>
      </p:sp>
      <p:sp>
        <p:nvSpPr>
          <p:cNvPr id="4" name="Substituent număr diapozitiv 3"/>
          <p:cNvSpPr>
            <a:spLocks noGrp="1"/>
          </p:cNvSpPr>
          <p:nvPr>
            <p:ph type="sldNum" sz="quarter" idx="5"/>
          </p:nvPr>
        </p:nvSpPr>
        <p:spPr/>
        <p:txBody>
          <a:bodyPr/>
          <a:lstStyle/>
          <a:p>
            <a:fld id="{8B990660-4B7D-4C11-96DB-B19FFA8CA93C}" type="slidenum">
              <a:rPr lang="en-US" smtClean="0"/>
              <a:t>3</a:t>
            </a:fld>
            <a:endParaRPr lang="en-US" dirty="0"/>
          </a:p>
        </p:txBody>
      </p:sp>
    </p:spTree>
    <p:extLst>
      <p:ext uri="{BB962C8B-B14F-4D97-AF65-F5344CB8AC3E}">
        <p14:creationId xmlns:p14="http://schemas.microsoft.com/office/powerpoint/2010/main" val="3552796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The market </a:t>
            </a:r>
            <a:r>
              <a:rPr lang="ro-RO" dirty="0" err="1"/>
              <a:t>gap</a:t>
            </a:r>
            <a:r>
              <a:rPr lang="ro-RO" dirty="0"/>
              <a:t> for our nursery project can be </a:t>
            </a:r>
            <a:r>
              <a:rPr lang="ro-RO" dirty="0" err="1"/>
              <a:t>summarized</a:t>
            </a:r>
            <a:r>
              <a:rPr lang="ro-RO" dirty="0"/>
              <a:t> as </a:t>
            </a:r>
            <a:r>
              <a:rPr lang="ro-RO" dirty="0" err="1"/>
              <a:t>follows</a:t>
            </a:r>
            <a:r>
              <a:rPr lang="ro-RO" dirty="0"/>
              <a:t>:</a:t>
            </a:r>
            <a:endParaRPr lang="en-GB" dirty="0"/>
          </a:p>
          <a:p>
            <a:r>
              <a:rPr lang="ro-RO"/>
              <a:t>1. </a:t>
            </a:r>
            <a:r>
              <a:rPr lang="ro-RO" err="1"/>
              <a:t>High</a:t>
            </a:r>
            <a:r>
              <a:rPr lang="ro-RO"/>
              <a:t> </a:t>
            </a:r>
            <a:r>
              <a:rPr lang="ro-RO" err="1"/>
              <a:t>Demand</a:t>
            </a:r>
            <a:r>
              <a:rPr lang="ro-RO"/>
              <a:t>, </a:t>
            </a:r>
            <a:r>
              <a:rPr lang="ro-RO" err="1"/>
              <a:t>Low</a:t>
            </a:r>
            <a:r>
              <a:rPr lang="ro-RO"/>
              <a:t> </a:t>
            </a:r>
            <a:r>
              <a:rPr lang="ro-RO" err="1"/>
              <a:t>Supply</a:t>
            </a:r>
            <a:r>
              <a:rPr lang="ro-RO" dirty="0"/>
              <a:t>:   </a:t>
            </a:r>
            <a:endParaRPr lang="en-GB"/>
          </a:p>
          <a:p>
            <a:r>
              <a:rPr lang="ro-RO" dirty="0"/>
              <a:t>- The </a:t>
            </a:r>
            <a:r>
              <a:rPr lang="ro-RO" err="1"/>
              <a:t>removal</a:t>
            </a:r>
            <a:r>
              <a:rPr lang="ro-RO" dirty="0"/>
              <a:t> of </a:t>
            </a:r>
            <a:r>
              <a:rPr lang="ro-RO" err="1"/>
              <a:t>government</a:t>
            </a:r>
            <a:r>
              <a:rPr lang="ro-RO" dirty="0"/>
              <a:t> </a:t>
            </a:r>
            <a:r>
              <a:rPr lang="ro-RO" err="1"/>
              <a:t>advice</a:t>
            </a:r>
            <a:r>
              <a:rPr lang="ro-RO" dirty="0"/>
              <a:t> </a:t>
            </a:r>
            <a:r>
              <a:rPr lang="ro-RO" err="1"/>
              <a:t>to</a:t>
            </a:r>
            <a:r>
              <a:rPr lang="ro-RO" dirty="0"/>
              <a:t> </a:t>
            </a:r>
            <a:r>
              <a:rPr lang="ro-RO" err="1"/>
              <a:t>work</a:t>
            </a:r>
            <a:r>
              <a:rPr lang="ro-RO" dirty="0"/>
              <a:t> </a:t>
            </a:r>
            <a:r>
              <a:rPr lang="ro-RO" err="1"/>
              <a:t>from</a:t>
            </a:r>
            <a:r>
              <a:rPr lang="ro-RO" dirty="0"/>
              <a:t> </a:t>
            </a:r>
            <a:r>
              <a:rPr lang="ro-RO" err="1"/>
              <a:t>home</a:t>
            </a:r>
            <a:r>
              <a:rPr lang="ro-RO" dirty="0"/>
              <a:t> </a:t>
            </a:r>
            <a:r>
              <a:rPr lang="ro-RO" err="1"/>
              <a:t>has</a:t>
            </a:r>
            <a:r>
              <a:rPr lang="ro-RO" dirty="0"/>
              <a:t> led </a:t>
            </a:r>
            <a:r>
              <a:rPr lang="ro-RO" err="1"/>
              <a:t>to</a:t>
            </a:r>
            <a:r>
              <a:rPr lang="ro-RO" dirty="0"/>
              <a:t> a </a:t>
            </a:r>
            <a:r>
              <a:rPr lang="ro-RO" err="1"/>
              <a:t>surge</a:t>
            </a:r>
            <a:r>
              <a:rPr lang="ro-RO" dirty="0"/>
              <a:t> in </a:t>
            </a:r>
            <a:r>
              <a:rPr lang="ro-RO" err="1"/>
              <a:t>demand</a:t>
            </a:r>
            <a:r>
              <a:rPr lang="ro-RO" dirty="0"/>
              <a:t> for </a:t>
            </a:r>
            <a:r>
              <a:rPr lang="ro-RO" err="1"/>
              <a:t>childcare</a:t>
            </a:r>
            <a:r>
              <a:rPr lang="ro-RO" dirty="0"/>
              <a:t> services in Birmingham.   </a:t>
            </a:r>
            <a:endParaRPr lang="en-GB"/>
          </a:p>
          <a:p>
            <a:r>
              <a:rPr lang="ro-RO" dirty="0"/>
              <a:t>- The </a:t>
            </a:r>
            <a:r>
              <a:rPr lang="ro-RO" dirty="0" err="1"/>
              <a:t>existing</a:t>
            </a:r>
            <a:r>
              <a:rPr lang="ro-RO" dirty="0"/>
              <a:t> </a:t>
            </a:r>
            <a:r>
              <a:rPr lang="ro-RO" dirty="0" err="1"/>
              <a:t>childcare</a:t>
            </a:r>
            <a:r>
              <a:rPr lang="ro-RO" dirty="0"/>
              <a:t> </a:t>
            </a:r>
            <a:r>
              <a:rPr lang="ro-RO" dirty="0" err="1"/>
              <a:t>providers</a:t>
            </a:r>
            <a:r>
              <a:rPr lang="ro-RO" dirty="0"/>
              <a:t> </a:t>
            </a:r>
            <a:r>
              <a:rPr lang="ro-RO" dirty="0" err="1"/>
              <a:t>and</a:t>
            </a:r>
            <a:r>
              <a:rPr lang="ro-RO" dirty="0"/>
              <a:t> </a:t>
            </a:r>
            <a:r>
              <a:rPr lang="ro-RO" dirty="0" err="1"/>
              <a:t>facilities</a:t>
            </a:r>
            <a:r>
              <a:rPr lang="ro-RO" dirty="0"/>
              <a:t> </a:t>
            </a:r>
            <a:r>
              <a:rPr lang="ro-RO" dirty="0" err="1"/>
              <a:t>may</a:t>
            </a:r>
            <a:r>
              <a:rPr lang="ro-RO" dirty="0"/>
              <a:t> </a:t>
            </a:r>
            <a:r>
              <a:rPr lang="ro-RO" dirty="0" err="1"/>
              <a:t>not</a:t>
            </a:r>
            <a:r>
              <a:rPr lang="ro-RO" dirty="0"/>
              <a:t> </a:t>
            </a:r>
            <a:r>
              <a:rPr lang="ro-RO" dirty="0" err="1"/>
              <a:t>be</a:t>
            </a:r>
            <a:r>
              <a:rPr lang="ro-RO" dirty="0"/>
              <a:t> </a:t>
            </a:r>
            <a:r>
              <a:rPr lang="ro-RO" dirty="0" err="1"/>
              <a:t>sufficient</a:t>
            </a:r>
            <a:r>
              <a:rPr lang="ro-RO" dirty="0"/>
              <a:t> </a:t>
            </a:r>
            <a:r>
              <a:rPr lang="ro-RO" dirty="0" err="1"/>
              <a:t>to</a:t>
            </a:r>
            <a:r>
              <a:rPr lang="ro-RO" dirty="0"/>
              <a:t> </a:t>
            </a:r>
            <a:r>
              <a:rPr lang="ro-RO" dirty="0" err="1"/>
              <a:t>meet</a:t>
            </a:r>
            <a:r>
              <a:rPr lang="ro-RO" dirty="0"/>
              <a:t> </a:t>
            </a:r>
            <a:r>
              <a:rPr lang="ro-RO" dirty="0" err="1"/>
              <a:t>this</a:t>
            </a:r>
            <a:r>
              <a:rPr lang="ro-RO" dirty="0"/>
              <a:t> </a:t>
            </a:r>
            <a:r>
              <a:rPr lang="ro-RO" dirty="0" err="1"/>
              <a:t>increased</a:t>
            </a:r>
            <a:r>
              <a:rPr lang="ro-RO" dirty="0"/>
              <a:t> </a:t>
            </a:r>
            <a:r>
              <a:rPr lang="ro-RO" dirty="0" err="1"/>
              <a:t>demand</a:t>
            </a:r>
            <a:r>
              <a:rPr lang="ro-RO" dirty="0"/>
              <a:t>, </a:t>
            </a:r>
            <a:r>
              <a:rPr lang="ro-RO" dirty="0" err="1"/>
              <a:t>creating</a:t>
            </a:r>
            <a:r>
              <a:rPr lang="ro-RO" dirty="0"/>
              <a:t> a </a:t>
            </a:r>
            <a:r>
              <a:rPr lang="ro-RO" dirty="0" err="1"/>
              <a:t>gap</a:t>
            </a:r>
            <a:r>
              <a:rPr lang="ro-RO" dirty="0"/>
              <a:t> in </a:t>
            </a:r>
            <a:r>
              <a:rPr lang="ro-RO" dirty="0" err="1"/>
              <a:t>the</a:t>
            </a:r>
            <a:r>
              <a:rPr lang="ro-RO" dirty="0"/>
              <a:t> market.</a:t>
            </a:r>
            <a:endParaRPr lang="en-GB" dirty="0">
              <a:ea typeface="Calibri"/>
              <a:cs typeface="Calibri"/>
            </a:endParaRPr>
          </a:p>
          <a:p>
            <a:r>
              <a:rPr lang="ro-RO" dirty="0"/>
              <a:t>2. </a:t>
            </a:r>
            <a:r>
              <a:rPr lang="ro-RO" dirty="0" err="1"/>
              <a:t>Accessibility</a:t>
            </a:r>
            <a:r>
              <a:rPr lang="ro-RO" dirty="0"/>
              <a:t> </a:t>
            </a:r>
            <a:r>
              <a:rPr lang="ro-RO" dirty="0" err="1"/>
              <a:t>and</a:t>
            </a:r>
            <a:r>
              <a:rPr lang="ro-RO" dirty="0"/>
              <a:t> Quality:  </a:t>
            </a:r>
            <a:endParaRPr lang="en-GB" dirty="0"/>
          </a:p>
          <a:p>
            <a:r>
              <a:rPr lang="ro-RO" dirty="0"/>
              <a:t> - </a:t>
            </a:r>
            <a:r>
              <a:rPr lang="ro-RO" dirty="0" err="1"/>
              <a:t>Many</a:t>
            </a:r>
            <a:r>
              <a:rPr lang="ro-RO" dirty="0"/>
              <a:t> </a:t>
            </a:r>
            <a:r>
              <a:rPr lang="ro-RO" dirty="0" err="1"/>
              <a:t>working</a:t>
            </a:r>
            <a:r>
              <a:rPr lang="ro-RO" dirty="0"/>
              <a:t> </a:t>
            </a:r>
            <a:r>
              <a:rPr lang="ro-RO" dirty="0" err="1"/>
              <a:t>parents</a:t>
            </a:r>
            <a:r>
              <a:rPr lang="ro-RO" dirty="0"/>
              <a:t> face </a:t>
            </a:r>
            <a:r>
              <a:rPr lang="ro-RO" dirty="0" err="1"/>
              <a:t>challenges</a:t>
            </a:r>
            <a:r>
              <a:rPr lang="ro-RO" dirty="0"/>
              <a:t> in </a:t>
            </a:r>
            <a:r>
              <a:rPr lang="ro-RO" dirty="0" err="1"/>
              <a:t>finding</a:t>
            </a:r>
            <a:r>
              <a:rPr lang="ro-RO" dirty="0"/>
              <a:t> </a:t>
            </a:r>
            <a:r>
              <a:rPr lang="ro-RO" dirty="0" err="1"/>
              <a:t>affordable</a:t>
            </a:r>
            <a:r>
              <a:rPr lang="ro-RO" dirty="0"/>
              <a:t> </a:t>
            </a:r>
            <a:r>
              <a:rPr lang="ro-RO" dirty="0" err="1"/>
              <a:t>and</a:t>
            </a:r>
            <a:r>
              <a:rPr lang="ro-RO" dirty="0"/>
              <a:t> </a:t>
            </a:r>
            <a:r>
              <a:rPr lang="ro-RO" dirty="0" err="1"/>
              <a:t>high</a:t>
            </a:r>
            <a:r>
              <a:rPr lang="ro-RO" dirty="0"/>
              <a:t>-quality </a:t>
            </a:r>
            <a:r>
              <a:rPr lang="ro-RO" dirty="0" err="1"/>
              <a:t>childcare</a:t>
            </a:r>
            <a:r>
              <a:rPr lang="ro-RO" dirty="0"/>
              <a:t> </a:t>
            </a:r>
            <a:r>
              <a:rPr lang="ro-RO" dirty="0" err="1"/>
              <a:t>options</a:t>
            </a:r>
            <a:r>
              <a:rPr lang="ro-RO" dirty="0"/>
              <a:t>. </a:t>
            </a:r>
            <a:endParaRPr lang="en-GB" dirty="0">
              <a:ea typeface="Calibri"/>
              <a:cs typeface="Calibri"/>
            </a:endParaRPr>
          </a:p>
          <a:p>
            <a:r>
              <a:rPr lang="ro-RO" dirty="0"/>
              <a:t>  -Our nursery can bridge </a:t>
            </a:r>
            <a:r>
              <a:rPr lang="ro-RO" err="1"/>
              <a:t>this</a:t>
            </a:r>
            <a:r>
              <a:rPr lang="ro-RO" dirty="0"/>
              <a:t> </a:t>
            </a:r>
            <a:r>
              <a:rPr lang="ro-RO" err="1"/>
              <a:t>gap</a:t>
            </a:r>
            <a:r>
              <a:rPr lang="ro-RO" dirty="0"/>
              <a:t> </a:t>
            </a:r>
            <a:r>
              <a:rPr lang="ro-RO" err="1"/>
              <a:t>by</a:t>
            </a:r>
            <a:r>
              <a:rPr lang="ro-RO" dirty="0"/>
              <a:t> </a:t>
            </a:r>
            <a:r>
              <a:rPr lang="ro-RO" err="1"/>
              <a:t>offering</a:t>
            </a:r>
            <a:r>
              <a:rPr lang="ro-RO" dirty="0"/>
              <a:t> a </a:t>
            </a:r>
            <a:r>
              <a:rPr lang="ro-RO" err="1"/>
              <a:t>reliable</a:t>
            </a:r>
            <a:r>
              <a:rPr lang="ro-RO" dirty="0"/>
              <a:t>, </a:t>
            </a:r>
            <a:r>
              <a:rPr lang="ro-RO" err="1"/>
              <a:t>accessible</a:t>
            </a:r>
            <a:r>
              <a:rPr lang="ro-RO" dirty="0"/>
              <a:t>, </a:t>
            </a:r>
            <a:r>
              <a:rPr lang="ro-RO" err="1"/>
              <a:t>and</a:t>
            </a:r>
            <a:r>
              <a:rPr lang="ro-RO" dirty="0"/>
              <a:t> </a:t>
            </a:r>
            <a:r>
              <a:rPr lang="ro-RO" err="1"/>
              <a:t>excellent</a:t>
            </a:r>
            <a:r>
              <a:rPr lang="ro-RO" dirty="0"/>
              <a:t> </a:t>
            </a:r>
            <a:r>
              <a:rPr lang="ro-RO" err="1"/>
              <a:t>childcare</a:t>
            </a:r>
            <a:r>
              <a:rPr lang="ro-RO" dirty="0"/>
              <a:t> </a:t>
            </a:r>
            <a:r>
              <a:rPr lang="ro-RO" err="1"/>
              <a:t>solution</a:t>
            </a:r>
            <a:r>
              <a:rPr lang="ro-RO"/>
              <a:t> in </a:t>
            </a:r>
            <a:r>
              <a:rPr lang="ro-RO" err="1"/>
              <a:t>the</a:t>
            </a:r>
            <a:r>
              <a:rPr lang="ro-RO"/>
              <a:t> </a:t>
            </a:r>
            <a:r>
              <a:rPr lang="ro-RO" err="1"/>
              <a:t>area</a:t>
            </a:r>
            <a:r>
              <a:rPr lang="ro-RO"/>
              <a:t>.</a:t>
            </a:r>
            <a:endParaRPr lang="en-GB"/>
          </a:p>
          <a:p>
            <a:r>
              <a:rPr lang="ro-RO" dirty="0"/>
              <a:t>3. </a:t>
            </a:r>
            <a:r>
              <a:rPr lang="ro-RO" dirty="0" err="1"/>
              <a:t>Ongoing</a:t>
            </a:r>
            <a:r>
              <a:rPr lang="ro-RO" dirty="0"/>
              <a:t> </a:t>
            </a:r>
            <a:r>
              <a:rPr lang="ro-RO" dirty="0" err="1"/>
              <a:t>Need</a:t>
            </a:r>
            <a:r>
              <a:rPr lang="ro-RO" dirty="0"/>
              <a:t>:   - </a:t>
            </a:r>
            <a:r>
              <a:rPr lang="ro-RO" dirty="0" err="1"/>
              <a:t>Childcare</a:t>
            </a:r>
            <a:r>
              <a:rPr lang="ro-RO" dirty="0"/>
              <a:t> </a:t>
            </a:r>
            <a:r>
              <a:rPr lang="ro-RO" dirty="0" err="1"/>
              <a:t>costs</a:t>
            </a:r>
            <a:r>
              <a:rPr lang="ro-RO" dirty="0"/>
              <a:t> </a:t>
            </a:r>
            <a:r>
              <a:rPr lang="ro-RO" dirty="0" err="1"/>
              <a:t>and</a:t>
            </a:r>
            <a:r>
              <a:rPr lang="ro-RO" dirty="0"/>
              <a:t> </a:t>
            </a:r>
            <a:r>
              <a:rPr lang="ro-RO" dirty="0" err="1"/>
              <a:t>the</a:t>
            </a:r>
            <a:r>
              <a:rPr lang="ro-RO" dirty="0"/>
              <a:t> </a:t>
            </a:r>
            <a:r>
              <a:rPr lang="ro-RO" dirty="0" err="1"/>
              <a:t>availability</a:t>
            </a:r>
            <a:r>
              <a:rPr lang="ro-RO" dirty="0"/>
              <a:t> of </a:t>
            </a:r>
            <a:r>
              <a:rPr lang="ro-RO" dirty="0" err="1"/>
              <a:t>suitable</a:t>
            </a:r>
            <a:r>
              <a:rPr lang="ro-RO" dirty="0"/>
              <a:t> </a:t>
            </a:r>
            <a:r>
              <a:rPr lang="ro-RO" dirty="0" err="1"/>
              <a:t>places</a:t>
            </a:r>
            <a:r>
              <a:rPr lang="ro-RO" dirty="0"/>
              <a:t> for </a:t>
            </a:r>
            <a:r>
              <a:rPr lang="ro-RO" dirty="0" err="1"/>
              <a:t>children</a:t>
            </a:r>
            <a:r>
              <a:rPr lang="ro-RO" dirty="0"/>
              <a:t> </a:t>
            </a:r>
            <a:r>
              <a:rPr lang="ro-RO" dirty="0" err="1"/>
              <a:t>have</a:t>
            </a:r>
            <a:r>
              <a:rPr lang="ro-RO" dirty="0"/>
              <a:t> </a:t>
            </a:r>
            <a:r>
              <a:rPr lang="ro-RO" dirty="0" err="1"/>
              <a:t>been</a:t>
            </a:r>
            <a:r>
              <a:rPr lang="ro-RO" dirty="0"/>
              <a:t> </a:t>
            </a:r>
            <a:r>
              <a:rPr lang="ro-RO" dirty="0" err="1"/>
              <a:t>ongoing</a:t>
            </a:r>
            <a:r>
              <a:rPr lang="ro-RO" dirty="0"/>
              <a:t> </a:t>
            </a:r>
            <a:r>
              <a:rPr lang="ro-RO" dirty="0" err="1"/>
              <a:t>issues</a:t>
            </a:r>
            <a:r>
              <a:rPr lang="ro-RO" dirty="0"/>
              <a:t> for </a:t>
            </a:r>
            <a:r>
              <a:rPr lang="ro-RO" dirty="0" err="1"/>
              <a:t>working</a:t>
            </a:r>
            <a:r>
              <a:rPr lang="ro-RO" dirty="0"/>
              <a:t> </a:t>
            </a:r>
            <a:r>
              <a:rPr lang="ro-RO" dirty="0" err="1"/>
              <a:t>parents</a:t>
            </a:r>
            <a:r>
              <a:rPr lang="ro-RO" dirty="0"/>
              <a:t>, </a:t>
            </a:r>
            <a:r>
              <a:rPr lang="ro-RO" dirty="0" err="1"/>
              <a:t>making</a:t>
            </a:r>
            <a:r>
              <a:rPr lang="ro-RO" dirty="0"/>
              <a:t> </a:t>
            </a:r>
            <a:r>
              <a:rPr lang="ro-RO" dirty="0" err="1"/>
              <a:t>this</a:t>
            </a:r>
            <a:r>
              <a:rPr lang="ro-RO" dirty="0"/>
              <a:t> </a:t>
            </a:r>
            <a:r>
              <a:rPr lang="ro-RO" dirty="0" err="1"/>
              <a:t>demand</a:t>
            </a:r>
            <a:r>
              <a:rPr lang="ro-RO" dirty="0"/>
              <a:t> </a:t>
            </a:r>
            <a:r>
              <a:rPr lang="ro-RO" dirty="0" err="1"/>
              <a:t>likely</a:t>
            </a:r>
            <a:r>
              <a:rPr lang="ro-RO" dirty="0"/>
              <a:t> </a:t>
            </a:r>
            <a:r>
              <a:rPr lang="ro-RO" dirty="0" err="1"/>
              <a:t>to</a:t>
            </a:r>
            <a:r>
              <a:rPr lang="ro-RO" dirty="0"/>
              <a:t> persist in </a:t>
            </a:r>
            <a:r>
              <a:rPr lang="ro-RO" dirty="0" err="1"/>
              <a:t>the</a:t>
            </a:r>
            <a:r>
              <a:rPr lang="ro-RO" dirty="0"/>
              <a:t> </a:t>
            </a:r>
            <a:r>
              <a:rPr lang="ro-RO" dirty="0" err="1"/>
              <a:t>long</a:t>
            </a:r>
            <a:r>
              <a:rPr lang="ro-RO" dirty="0"/>
              <a:t> </a:t>
            </a:r>
            <a:r>
              <a:rPr lang="ro-RO" dirty="0" err="1"/>
              <a:t>term.By</a:t>
            </a:r>
            <a:r>
              <a:rPr lang="ro-RO" dirty="0"/>
              <a:t> </a:t>
            </a:r>
            <a:r>
              <a:rPr lang="ro-RO" dirty="0" err="1"/>
              <a:t>addressing</a:t>
            </a:r>
            <a:r>
              <a:rPr lang="ro-RO" dirty="0"/>
              <a:t> </a:t>
            </a:r>
            <a:r>
              <a:rPr lang="ro-RO" dirty="0" err="1"/>
              <a:t>these</a:t>
            </a:r>
            <a:r>
              <a:rPr lang="ro-RO" dirty="0"/>
              <a:t> market </a:t>
            </a:r>
            <a:r>
              <a:rPr lang="ro-RO" dirty="0" err="1"/>
              <a:t>gaps</a:t>
            </a:r>
            <a:r>
              <a:rPr lang="ro-RO" dirty="0"/>
              <a:t>, </a:t>
            </a:r>
            <a:r>
              <a:rPr lang="ro-RO" dirty="0" err="1"/>
              <a:t>our</a:t>
            </a:r>
            <a:r>
              <a:rPr lang="ro-RO" dirty="0"/>
              <a:t> </a:t>
            </a:r>
            <a:r>
              <a:rPr lang="ro-RO" dirty="0" err="1"/>
              <a:t>nursery</a:t>
            </a:r>
            <a:r>
              <a:rPr lang="ro-RO" dirty="0"/>
              <a:t> </a:t>
            </a:r>
            <a:r>
              <a:rPr lang="ro-RO" dirty="0" err="1"/>
              <a:t>has</a:t>
            </a:r>
            <a:r>
              <a:rPr lang="ro-RO" dirty="0"/>
              <a:t> </a:t>
            </a:r>
            <a:r>
              <a:rPr lang="ro-RO" dirty="0" err="1"/>
              <a:t>the</a:t>
            </a:r>
            <a:r>
              <a:rPr lang="ro-RO" dirty="0"/>
              <a:t> </a:t>
            </a:r>
            <a:r>
              <a:rPr lang="ro-RO" dirty="0" err="1"/>
              <a:t>potential</a:t>
            </a:r>
            <a:r>
              <a:rPr lang="ro-RO" dirty="0"/>
              <a:t> </a:t>
            </a:r>
            <a:r>
              <a:rPr lang="ro-RO" dirty="0" err="1"/>
              <a:t>to</a:t>
            </a:r>
            <a:r>
              <a:rPr lang="ro-RO" dirty="0"/>
              <a:t> </a:t>
            </a:r>
            <a:r>
              <a:rPr lang="ro-RO" dirty="0" err="1"/>
              <a:t>capture</a:t>
            </a:r>
            <a:r>
              <a:rPr lang="ro-RO" dirty="0"/>
              <a:t> a </a:t>
            </a:r>
            <a:r>
              <a:rPr lang="ro-RO" dirty="0" err="1"/>
              <a:t>substantial</a:t>
            </a:r>
            <a:r>
              <a:rPr lang="ro-RO" dirty="0"/>
              <a:t> </a:t>
            </a:r>
            <a:r>
              <a:rPr lang="ro-RO" dirty="0" err="1"/>
              <a:t>share</a:t>
            </a:r>
            <a:r>
              <a:rPr lang="ro-RO" dirty="0"/>
              <a:t> of </a:t>
            </a:r>
            <a:r>
              <a:rPr lang="ro-RO" dirty="0" err="1"/>
              <a:t>the</a:t>
            </a:r>
            <a:r>
              <a:rPr lang="ro-RO" dirty="0"/>
              <a:t> </a:t>
            </a:r>
            <a:r>
              <a:rPr lang="ro-RO" dirty="0" err="1"/>
              <a:t>childcare</a:t>
            </a:r>
            <a:r>
              <a:rPr lang="ro-RO" dirty="0"/>
              <a:t> market in Birmingham.</a:t>
            </a:r>
            <a:endParaRPr lang="en-GB">
              <a:ea typeface="Calibri"/>
              <a:cs typeface="Calibri"/>
            </a:endParaRPr>
          </a:p>
          <a:p>
            <a:endParaRPr lang="en-GB" dirty="0"/>
          </a:p>
          <a:p>
            <a:r>
              <a:rPr lang="en-GB" dirty="0"/>
              <a:t>Customers of the nursery will primarily be parents, specifically working parents in Birmingham, who require a safe and nurturing environment for their children while they are at work. These parents may have diverse backgrounds, occupations, and income levels, but they share a common need for reliable childcare services. The nursery's customers are likely to value accessibility, affordability, and quality in childcare. They seek a place where their children can learn, play, and grow under the supervision of experienced and caring staff. Additionally, as the removal of government advice to work from home has increased the demand for childcare, these parents are actively searching for solutions to balance their work and family life, making the nursery's services invaluable to them.</a:t>
            </a:r>
            <a:endParaRPr lang="en-GB" dirty="0">
              <a:ea typeface="Calibri"/>
              <a:cs typeface="Calibri"/>
            </a:endParaRPr>
          </a:p>
          <a:p>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4</a:t>
            </a:fld>
            <a:endParaRPr lang="en-US" dirty="0"/>
          </a:p>
        </p:txBody>
      </p:sp>
    </p:spTree>
    <p:extLst>
      <p:ext uri="{BB962C8B-B14F-4D97-AF65-F5344CB8AC3E}">
        <p14:creationId xmlns:p14="http://schemas.microsoft.com/office/powerpoint/2010/main" val="656519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Project Scope:The scope of the nursery project </a:t>
            </a:r>
            <a:r>
              <a:rPr lang="ro-RO" dirty="0" err="1"/>
              <a:t>outlines</a:t>
            </a:r>
            <a:r>
              <a:rPr lang="ro-RO" dirty="0"/>
              <a:t> </a:t>
            </a:r>
            <a:r>
              <a:rPr lang="ro-RO" dirty="0" err="1"/>
              <a:t>its</a:t>
            </a:r>
            <a:r>
              <a:rPr lang="ro-RO" dirty="0"/>
              <a:t> </a:t>
            </a:r>
            <a:r>
              <a:rPr lang="ro-RO" dirty="0" err="1"/>
              <a:t>boundaries</a:t>
            </a:r>
            <a:r>
              <a:rPr lang="ro-RO" dirty="0"/>
              <a:t> and </a:t>
            </a:r>
            <a:r>
              <a:rPr lang="ro-RO" dirty="0" err="1"/>
              <a:t>limitations</a:t>
            </a:r>
            <a:r>
              <a:rPr lang="ro-RO" dirty="0"/>
              <a:t>, as well as the services and </a:t>
            </a:r>
            <a:r>
              <a:rPr lang="ro-RO" dirty="0" err="1"/>
              <a:t>facilities</a:t>
            </a:r>
            <a:r>
              <a:rPr lang="ro-RO" dirty="0"/>
              <a:t> it </a:t>
            </a:r>
            <a:r>
              <a:rPr lang="ro-RO" dirty="0" err="1"/>
              <a:t>will</a:t>
            </a:r>
            <a:r>
              <a:rPr lang="ro-RO" dirty="0"/>
              <a:t> </a:t>
            </a:r>
            <a:r>
              <a:rPr lang="ro-RO" dirty="0" err="1"/>
              <a:t>provide</a:t>
            </a:r>
            <a:r>
              <a:rPr lang="ro-RO" dirty="0"/>
              <a:t>.</a:t>
            </a:r>
            <a:endParaRPr lang="en-GB" dirty="0"/>
          </a:p>
          <a:p>
            <a:endParaRPr lang="en-GB" dirty="0"/>
          </a:p>
          <a:p>
            <a:r>
              <a:rPr lang="ro-RO" dirty="0"/>
              <a:t> In Scope:1. Childcare Services:</a:t>
            </a:r>
            <a:endParaRPr lang="en-GB" dirty="0"/>
          </a:p>
          <a:p>
            <a:r>
              <a:rPr lang="ro-RO" dirty="0"/>
              <a:t> The project </a:t>
            </a:r>
            <a:r>
              <a:rPr lang="ro-RO" dirty="0" err="1"/>
              <a:t>will</a:t>
            </a:r>
            <a:r>
              <a:rPr lang="ro-RO" dirty="0"/>
              <a:t> </a:t>
            </a:r>
            <a:r>
              <a:rPr lang="ro-RO" dirty="0" err="1"/>
              <a:t>encompass</a:t>
            </a:r>
            <a:r>
              <a:rPr lang="ro-RO" dirty="0"/>
              <a:t> the establishment and operation of a childcare facility, </a:t>
            </a:r>
            <a:r>
              <a:rPr lang="ro-RO" dirty="0" err="1"/>
              <a:t>offering</a:t>
            </a:r>
            <a:r>
              <a:rPr lang="ro-RO" dirty="0"/>
              <a:t> care and </a:t>
            </a:r>
            <a:r>
              <a:rPr lang="ro-RO" dirty="0" err="1"/>
              <a:t>education</a:t>
            </a:r>
            <a:r>
              <a:rPr lang="ro-RO" dirty="0"/>
              <a:t> for children </a:t>
            </a:r>
            <a:r>
              <a:rPr lang="ro-RO" dirty="0" err="1"/>
              <a:t>between</a:t>
            </a:r>
            <a:r>
              <a:rPr lang="ro-RO" dirty="0"/>
              <a:t> the </a:t>
            </a:r>
            <a:r>
              <a:rPr lang="ro-RO" dirty="0" err="1"/>
              <a:t>ages</a:t>
            </a:r>
            <a:r>
              <a:rPr lang="ro-RO" dirty="0"/>
              <a:t> of [specific age range].2. </a:t>
            </a:r>
            <a:r>
              <a:rPr lang="en-GB" dirty="0"/>
              <a:t>Educational </a:t>
            </a:r>
            <a:r>
              <a:rPr lang="ro-RO" dirty="0"/>
              <a:t>Curriculum:</a:t>
            </a:r>
            <a:endParaRPr lang="en-GB" dirty="0"/>
          </a:p>
          <a:p>
            <a:r>
              <a:rPr lang="ro-RO" dirty="0"/>
              <a:t> The nursery </a:t>
            </a:r>
            <a:r>
              <a:rPr lang="ro-RO" dirty="0" err="1"/>
              <a:t>will</a:t>
            </a:r>
            <a:r>
              <a:rPr lang="ro-RO" dirty="0"/>
              <a:t> </a:t>
            </a:r>
            <a:r>
              <a:rPr lang="ro-RO" dirty="0" err="1"/>
              <a:t>provide</a:t>
            </a:r>
            <a:r>
              <a:rPr lang="ro-RO" dirty="0"/>
              <a:t> </a:t>
            </a:r>
            <a:r>
              <a:rPr lang="ro-RO" dirty="0" err="1"/>
              <a:t>age-appropriate</a:t>
            </a:r>
            <a:r>
              <a:rPr lang="ro-RO" dirty="0"/>
              <a:t> </a:t>
            </a:r>
            <a:r>
              <a:rPr lang="ro-RO" dirty="0" err="1"/>
              <a:t>educational</a:t>
            </a:r>
            <a:r>
              <a:rPr lang="ro-RO" dirty="0"/>
              <a:t> programs, </a:t>
            </a:r>
            <a:r>
              <a:rPr lang="ro-RO" dirty="0" err="1"/>
              <a:t>including</a:t>
            </a:r>
            <a:r>
              <a:rPr lang="ro-RO" dirty="0"/>
              <a:t> early </a:t>
            </a:r>
            <a:r>
              <a:rPr lang="ro-RO" dirty="0" err="1"/>
              <a:t>childhood</a:t>
            </a:r>
            <a:r>
              <a:rPr lang="ro-RO" dirty="0"/>
              <a:t> </a:t>
            </a:r>
            <a:r>
              <a:rPr lang="ro-RO" dirty="0" err="1"/>
              <a:t>development</a:t>
            </a:r>
            <a:r>
              <a:rPr lang="ro-RO" dirty="0"/>
              <a:t>, play-based learning, and </a:t>
            </a:r>
            <a:r>
              <a:rPr lang="ro-RO" dirty="0" err="1"/>
              <a:t>kindergarten</a:t>
            </a:r>
            <a:r>
              <a:rPr lang="ro-RO" dirty="0"/>
              <a:t> </a:t>
            </a:r>
            <a:r>
              <a:rPr lang="ro-RO" dirty="0" err="1"/>
              <a:t>readiness</a:t>
            </a:r>
            <a:endParaRPr lang="en-GB" dirty="0"/>
          </a:p>
          <a:p>
            <a:r>
              <a:rPr lang="ro-RO" dirty="0"/>
              <a:t>3.</a:t>
            </a:r>
            <a:r>
              <a:rPr lang="en-GB" dirty="0"/>
              <a:t> Experienced </a:t>
            </a:r>
            <a:r>
              <a:rPr lang="ro-RO" dirty="0"/>
              <a:t>Staff: </a:t>
            </a:r>
            <a:r>
              <a:rPr lang="ro-RO" dirty="0" err="1"/>
              <a:t>Hiring</a:t>
            </a:r>
            <a:r>
              <a:rPr lang="ro-RO" dirty="0"/>
              <a:t> and training a professional and caring team, </a:t>
            </a:r>
            <a:r>
              <a:rPr lang="ro-RO" dirty="0" err="1"/>
              <a:t>including</a:t>
            </a:r>
            <a:r>
              <a:rPr lang="ro-RO" dirty="0"/>
              <a:t> </a:t>
            </a:r>
            <a:r>
              <a:rPr lang="ro-RO" dirty="0" err="1"/>
              <a:t>qualified</a:t>
            </a:r>
            <a:r>
              <a:rPr lang="ro-RO" dirty="0"/>
              <a:t> early </a:t>
            </a:r>
            <a:r>
              <a:rPr lang="ro-RO" dirty="0" err="1"/>
              <a:t>childhood</a:t>
            </a:r>
            <a:r>
              <a:rPr lang="ro-RO" dirty="0"/>
              <a:t> </a:t>
            </a:r>
            <a:r>
              <a:rPr lang="ro-RO" dirty="0" err="1"/>
              <a:t>educators</a:t>
            </a:r>
            <a:r>
              <a:rPr lang="ro-RO" dirty="0"/>
              <a:t> and support staff</a:t>
            </a:r>
            <a:endParaRPr lang="en-GB" dirty="0"/>
          </a:p>
          <a:p>
            <a:r>
              <a:rPr lang="ro-RO" dirty="0"/>
              <a:t>.4. Safety and Security: </a:t>
            </a:r>
            <a:r>
              <a:rPr lang="ro-RO" dirty="0" err="1"/>
              <a:t>Implementing</a:t>
            </a:r>
            <a:r>
              <a:rPr lang="ro-RO" dirty="0"/>
              <a:t> stringent safety and security </a:t>
            </a:r>
            <a:r>
              <a:rPr lang="ro-RO" dirty="0" err="1"/>
              <a:t>measures</a:t>
            </a:r>
            <a:r>
              <a:rPr lang="ro-RO" dirty="0"/>
              <a:t> to </a:t>
            </a:r>
            <a:r>
              <a:rPr lang="ro-RO" dirty="0" err="1"/>
              <a:t>ensure</a:t>
            </a:r>
            <a:r>
              <a:rPr lang="ro-RO" dirty="0"/>
              <a:t> the </a:t>
            </a:r>
            <a:r>
              <a:rPr lang="ro-RO" dirty="0" err="1"/>
              <a:t>well-being</a:t>
            </a:r>
            <a:r>
              <a:rPr lang="ro-RO" dirty="0"/>
              <a:t> of children in our care</a:t>
            </a:r>
            <a:endParaRPr lang="en-GB" dirty="0"/>
          </a:p>
          <a:p>
            <a:r>
              <a:rPr lang="ro-RO" dirty="0"/>
              <a:t>.5. Flexible Hours: </a:t>
            </a:r>
            <a:r>
              <a:rPr lang="ro-RO" dirty="0" err="1"/>
              <a:t>Offering</a:t>
            </a:r>
            <a:r>
              <a:rPr lang="ro-RO" dirty="0"/>
              <a:t> flexible childcare hours to </a:t>
            </a:r>
            <a:r>
              <a:rPr lang="ro-RO" dirty="0" err="1"/>
              <a:t>accommodate</a:t>
            </a:r>
            <a:r>
              <a:rPr lang="ro-RO" dirty="0"/>
              <a:t> the </a:t>
            </a:r>
            <a:r>
              <a:rPr lang="ro-RO" dirty="0" err="1"/>
              <a:t>varied</a:t>
            </a:r>
            <a:r>
              <a:rPr lang="ro-RO" dirty="0"/>
              <a:t> </a:t>
            </a:r>
            <a:r>
              <a:rPr lang="ro-RO" dirty="0" err="1"/>
              <a:t>schedules</a:t>
            </a:r>
            <a:r>
              <a:rPr lang="ro-RO" dirty="0"/>
              <a:t> of </a:t>
            </a:r>
            <a:r>
              <a:rPr lang="ro-RO" dirty="0" err="1"/>
              <a:t>working</a:t>
            </a:r>
            <a:r>
              <a:rPr lang="ro-RO" dirty="0"/>
              <a:t> parents.6. </a:t>
            </a:r>
            <a:r>
              <a:rPr lang="en-GB" dirty="0"/>
              <a:t>Affordable </a:t>
            </a:r>
            <a:r>
              <a:rPr lang="ro-RO" dirty="0" err="1"/>
              <a:t>Pricing</a:t>
            </a:r>
            <a:r>
              <a:rPr lang="ro-RO" dirty="0"/>
              <a:t>: </a:t>
            </a:r>
            <a:r>
              <a:rPr lang="ro-RO" dirty="0" err="1"/>
              <a:t>Providing</a:t>
            </a:r>
            <a:r>
              <a:rPr lang="ro-RO" dirty="0"/>
              <a:t> competitive and </a:t>
            </a:r>
            <a:r>
              <a:rPr lang="ro-RO" dirty="0" err="1"/>
              <a:t>affordable</a:t>
            </a:r>
            <a:r>
              <a:rPr lang="ro-RO" dirty="0"/>
              <a:t> </a:t>
            </a:r>
            <a:r>
              <a:rPr lang="ro-RO" dirty="0" err="1"/>
              <a:t>pricing</a:t>
            </a:r>
            <a:r>
              <a:rPr lang="ro-RO" dirty="0"/>
              <a:t> options to make quality childcare accessible.7. Community Engagement:</a:t>
            </a:r>
            <a:r>
              <a:rPr lang="en-GB" dirty="0"/>
              <a:t> </a:t>
            </a:r>
            <a:r>
              <a:rPr lang="ro-RO" dirty="0"/>
              <a:t>Building </a:t>
            </a:r>
            <a:r>
              <a:rPr lang="ro-RO" dirty="0" err="1"/>
              <a:t>strong</a:t>
            </a:r>
            <a:r>
              <a:rPr lang="ro-RO" dirty="0"/>
              <a:t> </a:t>
            </a:r>
            <a:r>
              <a:rPr lang="ro-RO" dirty="0" err="1"/>
              <a:t>connections</a:t>
            </a:r>
            <a:r>
              <a:rPr lang="ro-RO" dirty="0"/>
              <a:t> with the local community </a:t>
            </a:r>
            <a:r>
              <a:rPr lang="ro-RO" dirty="0" err="1"/>
              <a:t>through</a:t>
            </a:r>
            <a:r>
              <a:rPr lang="ro-RO" dirty="0"/>
              <a:t> </a:t>
            </a:r>
            <a:r>
              <a:rPr lang="ro-RO" dirty="0" err="1"/>
              <a:t>outreach</a:t>
            </a:r>
            <a:r>
              <a:rPr lang="ro-RO" dirty="0"/>
              <a:t>, events, and support for </a:t>
            </a:r>
            <a:r>
              <a:rPr lang="ro-RO" dirty="0" err="1"/>
              <a:t>working</a:t>
            </a:r>
            <a:r>
              <a:rPr lang="ro-RO" dirty="0"/>
              <a:t> families.8. </a:t>
            </a:r>
            <a:r>
              <a:rPr lang="en-GB" dirty="0"/>
              <a:t>Regulatory </a:t>
            </a:r>
            <a:r>
              <a:rPr lang="ro-RO" dirty="0" err="1"/>
              <a:t>Compliance</a:t>
            </a:r>
            <a:r>
              <a:rPr lang="ro-RO" dirty="0"/>
              <a:t>:</a:t>
            </a:r>
            <a:r>
              <a:rPr lang="en-GB" dirty="0"/>
              <a:t> ensuring f</a:t>
            </a:r>
            <a:r>
              <a:rPr lang="ro-RO" dirty="0" err="1"/>
              <a:t>ull</a:t>
            </a:r>
            <a:r>
              <a:rPr lang="ro-RO" dirty="0"/>
              <a:t> </a:t>
            </a:r>
            <a:r>
              <a:rPr lang="ro-RO" dirty="0" err="1"/>
              <a:t>compliance</a:t>
            </a:r>
            <a:r>
              <a:rPr lang="ro-RO" dirty="0"/>
              <a:t> with childcare </a:t>
            </a:r>
            <a:r>
              <a:rPr lang="ro-RO" dirty="0" err="1"/>
              <a:t>regulations</a:t>
            </a:r>
            <a:r>
              <a:rPr lang="ro-RO" dirty="0"/>
              <a:t> and </a:t>
            </a:r>
            <a:r>
              <a:rPr lang="ro-RO" dirty="0" err="1"/>
              <a:t>licensing</a:t>
            </a:r>
            <a:r>
              <a:rPr lang="ro-RO" dirty="0"/>
              <a:t> </a:t>
            </a:r>
            <a:r>
              <a:rPr lang="ro-RO" dirty="0" err="1"/>
              <a:t>requirements</a:t>
            </a:r>
            <a:endParaRPr lang="en-GB" dirty="0"/>
          </a:p>
          <a:p>
            <a:endParaRPr lang="en-GB" dirty="0"/>
          </a:p>
          <a:p>
            <a:r>
              <a:rPr lang="en-GB" dirty="0"/>
              <a:t>Out</a:t>
            </a:r>
            <a:r>
              <a:rPr lang="ro-RO" dirty="0"/>
              <a:t> of </a:t>
            </a:r>
            <a:r>
              <a:rPr lang="ro-RO" dirty="0" err="1"/>
              <a:t>Scope</a:t>
            </a:r>
            <a:r>
              <a:rPr lang="ro-RO" dirty="0"/>
              <a:t>:</a:t>
            </a:r>
            <a:endParaRPr lang="en-GB" dirty="0"/>
          </a:p>
          <a:p>
            <a:r>
              <a:rPr lang="en-GB" dirty="0"/>
              <a:t>1.</a:t>
            </a:r>
            <a:r>
              <a:rPr lang="ro-RO" dirty="0"/>
              <a:t> </a:t>
            </a:r>
            <a:r>
              <a:rPr lang="en-GB" dirty="0"/>
              <a:t>Primary </a:t>
            </a:r>
            <a:r>
              <a:rPr lang="ro-RO" dirty="0" err="1"/>
              <a:t>Education</a:t>
            </a:r>
            <a:r>
              <a:rPr lang="ro-RO" dirty="0"/>
              <a:t>: The </a:t>
            </a:r>
            <a:r>
              <a:rPr lang="ro-RO" dirty="0" err="1"/>
              <a:t>nursery</a:t>
            </a:r>
            <a:r>
              <a:rPr lang="ro-RO" dirty="0"/>
              <a:t> </a:t>
            </a:r>
            <a:r>
              <a:rPr lang="ro-RO" dirty="0" err="1"/>
              <a:t>will</a:t>
            </a:r>
            <a:r>
              <a:rPr lang="ro-RO" dirty="0"/>
              <a:t> </a:t>
            </a:r>
            <a:r>
              <a:rPr lang="ro-RO" dirty="0" err="1"/>
              <a:t>not</a:t>
            </a:r>
            <a:r>
              <a:rPr lang="ro-RO" dirty="0"/>
              <a:t> </a:t>
            </a:r>
            <a:r>
              <a:rPr lang="ro-RO" dirty="0" err="1"/>
              <a:t>provide</a:t>
            </a:r>
            <a:r>
              <a:rPr lang="ro-RO" dirty="0"/>
              <a:t> formal K-12 </a:t>
            </a:r>
            <a:r>
              <a:rPr lang="ro-RO" dirty="0" err="1"/>
              <a:t>education</a:t>
            </a:r>
            <a:r>
              <a:rPr lang="ro-RO" dirty="0"/>
              <a:t>.</a:t>
            </a:r>
            <a:endParaRPr lang="en-GB" dirty="0"/>
          </a:p>
          <a:p>
            <a:r>
              <a:rPr lang="ro-RO" dirty="0"/>
              <a:t>2. Medical Services:</a:t>
            </a:r>
            <a:r>
              <a:rPr lang="en-GB" dirty="0"/>
              <a:t> </a:t>
            </a:r>
            <a:r>
              <a:rPr lang="ro-RO" dirty="0"/>
              <a:t>Medical care </a:t>
            </a:r>
            <a:r>
              <a:rPr lang="ro-RO" err="1"/>
              <a:t>beyond</a:t>
            </a:r>
            <a:r>
              <a:rPr lang="ro-RO" dirty="0"/>
              <a:t> basic </a:t>
            </a:r>
            <a:r>
              <a:rPr lang="ro-RO" err="1"/>
              <a:t>first</a:t>
            </a:r>
            <a:r>
              <a:rPr lang="ro-RO" dirty="0"/>
              <a:t> </a:t>
            </a:r>
            <a:r>
              <a:rPr lang="ro-RO" err="1"/>
              <a:t>aid</a:t>
            </a:r>
            <a:r>
              <a:rPr lang="ro-RO" dirty="0"/>
              <a:t> </a:t>
            </a:r>
            <a:r>
              <a:rPr lang="ro-RO" err="1"/>
              <a:t>will</a:t>
            </a:r>
            <a:r>
              <a:rPr lang="ro-RO" dirty="0"/>
              <a:t> </a:t>
            </a:r>
            <a:r>
              <a:rPr lang="ro-RO" err="1"/>
              <a:t>not</a:t>
            </a:r>
            <a:r>
              <a:rPr lang="ro-RO" dirty="0"/>
              <a:t> </a:t>
            </a:r>
            <a:r>
              <a:rPr lang="ro-RO" err="1"/>
              <a:t>be</a:t>
            </a:r>
            <a:r>
              <a:rPr lang="ro-RO" dirty="0"/>
              <a:t> </a:t>
            </a:r>
            <a:r>
              <a:rPr lang="ro-RO" err="1"/>
              <a:t>provided</a:t>
            </a:r>
            <a:r>
              <a:rPr lang="ro-RO"/>
              <a:t>.</a:t>
            </a:r>
            <a:endParaRPr lang="en-GB"/>
          </a:p>
          <a:p>
            <a:r>
              <a:rPr lang="ro-RO" dirty="0"/>
              <a:t>3. </a:t>
            </a:r>
            <a:r>
              <a:rPr lang="en-GB" dirty="0"/>
              <a:t>Extended </a:t>
            </a:r>
            <a:r>
              <a:rPr lang="ro-RO" dirty="0" err="1"/>
              <a:t>Hours</a:t>
            </a:r>
            <a:r>
              <a:rPr lang="ro-RO" dirty="0"/>
              <a:t>: </a:t>
            </a:r>
            <a:r>
              <a:rPr lang="ro-RO" dirty="0" err="1"/>
              <a:t>While</a:t>
            </a:r>
            <a:r>
              <a:rPr lang="ro-RO" dirty="0"/>
              <a:t> </a:t>
            </a:r>
            <a:r>
              <a:rPr lang="ro-RO" dirty="0" err="1"/>
              <a:t>the</a:t>
            </a:r>
            <a:r>
              <a:rPr lang="ro-RO" dirty="0"/>
              <a:t> </a:t>
            </a:r>
            <a:r>
              <a:rPr lang="ro-RO" dirty="0" err="1"/>
              <a:t>nursery</a:t>
            </a:r>
            <a:r>
              <a:rPr lang="ro-RO" dirty="0"/>
              <a:t> </a:t>
            </a:r>
            <a:r>
              <a:rPr lang="ro-RO" dirty="0" err="1"/>
              <a:t>will</a:t>
            </a:r>
            <a:r>
              <a:rPr lang="ro-RO" dirty="0"/>
              <a:t> </a:t>
            </a:r>
            <a:r>
              <a:rPr lang="ro-RO" dirty="0" err="1"/>
              <a:t>offer</a:t>
            </a:r>
            <a:r>
              <a:rPr lang="ro-RO" dirty="0"/>
              <a:t> </a:t>
            </a:r>
            <a:r>
              <a:rPr lang="ro-RO" dirty="0" err="1"/>
              <a:t>flexible</a:t>
            </a:r>
            <a:r>
              <a:rPr lang="ro-RO" dirty="0"/>
              <a:t> </a:t>
            </a:r>
            <a:r>
              <a:rPr lang="ro-RO" dirty="0" err="1"/>
              <a:t>hours</a:t>
            </a:r>
            <a:r>
              <a:rPr lang="ro-RO" dirty="0"/>
              <a:t>, it </a:t>
            </a:r>
            <a:r>
              <a:rPr lang="ro-RO" dirty="0" err="1"/>
              <a:t>will</a:t>
            </a:r>
            <a:r>
              <a:rPr lang="ro-RO" dirty="0"/>
              <a:t> </a:t>
            </a:r>
            <a:r>
              <a:rPr lang="ro-RO" dirty="0" err="1"/>
              <a:t>not</a:t>
            </a:r>
            <a:r>
              <a:rPr lang="ro-RO" dirty="0"/>
              <a:t> operate as a 24-hour </a:t>
            </a:r>
            <a:r>
              <a:rPr lang="ro-RO" dirty="0" err="1"/>
              <a:t>facility</a:t>
            </a:r>
            <a:r>
              <a:rPr lang="ro-RO" dirty="0"/>
              <a:t>.</a:t>
            </a:r>
            <a:endParaRPr lang="en-GB" dirty="0"/>
          </a:p>
          <a:p>
            <a:r>
              <a:rPr lang="ro-RO" dirty="0"/>
              <a:t>4. </a:t>
            </a:r>
            <a:r>
              <a:rPr lang="en-GB" dirty="0"/>
              <a:t>Transportation </a:t>
            </a:r>
            <a:r>
              <a:rPr lang="ro-RO" dirty="0"/>
              <a:t>:</a:t>
            </a:r>
            <a:r>
              <a:rPr lang="en-GB" dirty="0"/>
              <a:t> Transportation s</a:t>
            </a:r>
            <a:r>
              <a:rPr lang="ro-RO" dirty="0" err="1"/>
              <a:t>ervices</a:t>
            </a:r>
            <a:r>
              <a:rPr lang="ro-RO" dirty="0"/>
              <a:t> for </a:t>
            </a:r>
            <a:r>
              <a:rPr lang="ro-RO" dirty="0" err="1"/>
              <a:t>children</a:t>
            </a:r>
            <a:r>
              <a:rPr lang="ro-RO" dirty="0"/>
              <a:t> </a:t>
            </a:r>
            <a:r>
              <a:rPr lang="ro-RO" dirty="0" err="1"/>
              <a:t>to</a:t>
            </a:r>
            <a:r>
              <a:rPr lang="ro-RO" dirty="0"/>
              <a:t> </a:t>
            </a:r>
            <a:r>
              <a:rPr lang="ro-RO" dirty="0" err="1"/>
              <a:t>and</a:t>
            </a:r>
            <a:r>
              <a:rPr lang="ro-RO" dirty="0"/>
              <a:t> </a:t>
            </a:r>
            <a:r>
              <a:rPr lang="ro-RO" dirty="0" err="1"/>
              <a:t>from</a:t>
            </a:r>
            <a:r>
              <a:rPr lang="ro-RO" dirty="0"/>
              <a:t> </a:t>
            </a:r>
            <a:r>
              <a:rPr lang="ro-RO" dirty="0" err="1"/>
              <a:t>the</a:t>
            </a:r>
            <a:r>
              <a:rPr lang="ro-RO" dirty="0"/>
              <a:t> </a:t>
            </a:r>
            <a:r>
              <a:rPr lang="ro-RO" dirty="0" err="1"/>
              <a:t>nursery</a:t>
            </a:r>
            <a:r>
              <a:rPr lang="ro-RO" dirty="0"/>
              <a:t> </a:t>
            </a:r>
            <a:r>
              <a:rPr lang="ro-RO" dirty="0" err="1"/>
              <a:t>will</a:t>
            </a:r>
            <a:r>
              <a:rPr lang="ro-RO" dirty="0"/>
              <a:t> </a:t>
            </a:r>
            <a:r>
              <a:rPr lang="ro-RO" dirty="0" err="1"/>
              <a:t>not</a:t>
            </a:r>
            <a:r>
              <a:rPr lang="ro-RO" dirty="0"/>
              <a:t> </a:t>
            </a:r>
            <a:r>
              <a:rPr lang="ro-RO" dirty="0" err="1"/>
              <a:t>be</a:t>
            </a:r>
            <a:r>
              <a:rPr lang="ro-RO" dirty="0"/>
              <a:t> </a:t>
            </a:r>
            <a:r>
              <a:rPr lang="ro-RO" dirty="0" err="1"/>
              <a:t>included</a:t>
            </a:r>
            <a:r>
              <a:rPr lang="ro-RO" dirty="0"/>
              <a:t>.</a:t>
            </a:r>
            <a:endParaRPr lang="en-GB" dirty="0"/>
          </a:p>
          <a:p>
            <a:r>
              <a:rPr lang="ro-RO" dirty="0"/>
              <a:t>5. </a:t>
            </a:r>
            <a:r>
              <a:rPr lang="ro-RO" dirty="0" err="1"/>
              <a:t>Food</a:t>
            </a:r>
            <a:r>
              <a:rPr lang="ro-RO" dirty="0"/>
              <a:t> Services: </a:t>
            </a:r>
            <a:r>
              <a:rPr lang="ro-RO" dirty="0" err="1"/>
              <a:t>While</a:t>
            </a:r>
            <a:r>
              <a:rPr lang="ro-RO" dirty="0"/>
              <a:t> </a:t>
            </a:r>
            <a:r>
              <a:rPr lang="ro-RO" dirty="0" err="1"/>
              <a:t>snacks</a:t>
            </a:r>
            <a:r>
              <a:rPr lang="ro-RO" dirty="0"/>
              <a:t> or </a:t>
            </a:r>
            <a:r>
              <a:rPr lang="ro-RO" dirty="0" err="1"/>
              <a:t>meals</a:t>
            </a:r>
            <a:r>
              <a:rPr lang="ro-RO" dirty="0"/>
              <a:t> </a:t>
            </a:r>
            <a:r>
              <a:rPr lang="ro-RO" dirty="0" err="1"/>
              <a:t>may</a:t>
            </a:r>
            <a:r>
              <a:rPr lang="ro-RO" dirty="0"/>
              <a:t> </a:t>
            </a:r>
            <a:r>
              <a:rPr lang="ro-RO" dirty="0" err="1"/>
              <a:t>be</a:t>
            </a:r>
            <a:r>
              <a:rPr lang="ro-RO" dirty="0"/>
              <a:t> </a:t>
            </a:r>
            <a:r>
              <a:rPr lang="ro-RO" dirty="0" err="1"/>
              <a:t>provided</a:t>
            </a:r>
            <a:r>
              <a:rPr lang="ro-RO" dirty="0"/>
              <a:t>, </a:t>
            </a:r>
            <a:r>
              <a:rPr lang="ro-RO" dirty="0" err="1"/>
              <a:t>the</a:t>
            </a:r>
            <a:r>
              <a:rPr lang="ro-RO" dirty="0"/>
              <a:t> </a:t>
            </a:r>
            <a:r>
              <a:rPr lang="ro-RO" dirty="0" err="1"/>
              <a:t>nursery</a:t>
            </a:r>
            <a:r>
              <a:rPr lang="ro-RO" dirty="0"/>
              <a:t> </a:t>
            </a:r>
            <a:r>
              <a:rPr lang="ro-RO" dirty="0" err="1"/>
              <a:t>will</a:t>
            </a:r>
            <a:r>
              <a:rPr lang="ro-RO" dirty="0"/>
              <a:t> </a:t>
            </a:r>
            <a:r>
              <a:rPr lang="ro-RO" dirty="0" err="1"/>
              <a:t>not</a:t>
            </a:r>
            <a:r>
              <a:rPr lang="ro-RO" dirty="0"/>
              <a:t> </a:t>
            </a:r>
            <a:r>
              <a:rPr lang="ro-RO" dirty="0" err="1"/>
              <a:t>offer</a:t>
            </a:r>
            <a:r>
              <a:rPr lang="ro-RO" dirty="0"/>
              <a:t> full</a:t>
            </a:r>
            <a:r>
              <a:rPr lang="en-GB" dirty="0"/>
              <a:t> by</a:t>
            </a:r>
            <a:r>
              <a:rPr lang="ro-RO" dirty="0"/>
              <a:t> catering services.</a:t>
            </a:r>
            <a:endParaRPr lang="en-GB">
              <a:ea typeface="Calibri"/>
              <a:cs typeface="Calibri"/>
            </a:endParaRPr>
          </a:p>
          <a:p>
            <a:endParaRPr lang="en-GB" dirty="0"/>
          </a:p>
          <a:p>
            <a:r>
              <a:rPr lang="ro-RO" dirty="0"/>
              <a:t>The project scope </a:t>
            </a:r>
            <a:r>
              <a:rPr lang="ro-RO" dirty="0" err="1"/>
              <a:t>defines</a:t>
            </a:r>
            <a:r>
              <a:rPr lang="ro-RO" dirty="0"/>
              <a:t> the services and </a:t>
            </a:r>
            <a:r>
              <a:rPr lang="ro-RO" dirty="0" err="1"/>
              <a:t>facilities</a:t>
            </a:r>
            <a:r>
              <a:rPr lang="ro-RO" dirty="0"/>
              <a:t> the nursery </a:t>
            </a:r>
            <a:r>
              <a:rPr lang="ro-RO" dirty="0" err="1"/>
              <a:t>will</a:t>
            </a:r>
            <a:r>
              <a:rPr lang="ro-RO" dirty="0"/>
              <a:t> </a:t>
            </a:r>
            <a:r>
              <a:rPr lang="ro-RO" dirty="0" err="1"/>
              <a:t>deliver</a:t>
            </a:r>
            <a:r>
              <a:rPr lang="ro-RO" dirty="0"/>
              <a:t> while </a:t>
            </a:r>
            <a:r>
              <a:rPr lang="ro-RO" dirty="0" err="1"/>
              <a:t>acknowledging</a:t>
            </a:r>
            <a:r>
              <a:rPr lang="ro-RO" dirty="0"/>
              <a:t> </a:t>
            </a:r>
            <a:r>
              <a:rPr lang="ro-RO" dirty="0" err="1"/>
              <a:t>its</a:t>
            </a:r>
            <a:r>
              <a:rPr lang="ro-RO" dirty="0"/>
              <a:t> </a:t>
            </a:r>
            <a:r>
              <a:rPr lang="ro-RO" dirty="0" err="1"/>
              <a:t>boundaries</a:t>
            </a:r>
            <a:r>
              <a:rPr lang="ro-RO" dirty="0"/>
              <a:t> and </a:t>
            </a:r>
            <a:r>
              <a:rPr lang="ro-RO" dirty="0" err="1"/>
              <a:t>exclusions</a:t>
            </a:r>
            <a:r>
              <a:rPr lang="ro-RO" dirty="0"/>
              <a:t>. This </a:t>
            </a:r>
            <a:r>
              <a:rPr lang="ro-RO" dirty="0" err="1"/>
              <a:t>clarity</a:t>
            </a:r>
            <a:r>
              <a:rPr lang="ro-RO" dirty="0"/>
              <a:t> </a:t>
            </a:r>
            <a:r>
              <a:rPr lang="ro-RO" dirty="0" err="1"/>
              <a:t>ensures</a:t>
            </a:r>
            <a:r>
              <a:rPr lang="ro-RO" dirty="0"/>
              <a:t> that the project </a:t>
            </a:r>
            <a:r>
              <a:rPr lang="ro-RO" dirty="0" err="1"/>
              <a:t>remains</a:t>
            </a:r>
            <a:r>
              <a:rPr lang="ro-RO" dirty="0"/>
              <a:t> </a:t>
            </a:r>
            <a:r>
              <a:rPr lang="ro-RO" dirty="0" err="1"/>
              <a:t>focused</a:t>
            </a:r>
            <a:r>
              <a:rPr lang="ro-RO" dirty="0"/>
              <a:t> on </a:t>
            </a:r>
            <a:r>
              <a:rPr lang="ro-RO" dirty="0" err="1"/>
              <a:t>its</a:t>
            </a:r>
            <a:r>
              <a:rPr lang="ro-RO" dirty="0"/>
              <a:t> core </a:t>
            </a:r>
            <a:r>
              <a:rPr lang="ro-RO" dirty="0" err="1"/>
              <a:t>objectives</a:t>
            </a:r>
            <a:r>
              <a:rPr lang="ro-RO" dirty="0"/>
              <a:t> and </a:t>
            </a:r>
            <a:r>
              <a:rPr lang="ro-RO" dirty="0" err="1"/>
              <a:t>responsibilities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5</a:t>
            </a:fld>
            <a:endParaRPr lang="en-US" dirty="0"/>
          </a:p>
        </p:txBody>
      </p:sp>
    </p:spTree>
    <p:extLst>
      <p:ext uri="{BB962C8B-B14F-4D97-AF65-F5344CB8AC3E}">
        <p14:creationId xmlns:p14="http://schemas.microsoft.com/office/powerpoint/2010/main" val="4246235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business model for a nursery aims to provide a clear strategy for generating revenue while delivering essential childcare services. In this case, the nursery will generate revenue through a combination of tuition fees, government subsidies, and additional services, making it financially sustainable and accessible to a broad range of families. </a:t>
            </a:r>
            <a:endParaRPr lang="en-GB" dirty="0"/>
          </a:p>
          <a:p>
            <a:r>
              <a:rPr lang="en-US" dirty="0"/>
              <a:t>Tuition Fees: The primary source of revenue for the nursery will be tuition fees paid by parents or guardians for the care and education of their children. Tuition fees will be structured to reflect market rates, ensuring that they are competitive with other childcare providers in the area (IBISWorld).</a:t>
            </a:r>
            <a:endParaRPr lang="en-GB" dirty="0"/>
          </a:p>
          <a:p>
            <a:endParaRPr lang="en-GB" dirty="0"/>
          </a:p>
          <a:p>
            <a:r>
              <a:rPr lang="en-US" dirty="0"/>
              <a:t>Government Subsidies: Government subsidies and assistance programs, such as the Tax-Free Childcare Scheme or Universal Credit, can play a crucial role in supporting families and reducing their childcare costs. By participating in and optimizing these programs, the nursery can access additional funds while making childcare more affordable for parents (GOV.UK).</a:t>
            </a:r>
            <a:endParaRPr lang="en-GB" dirty="0"/>
          </a:p>
          <a:p>
            <a:endParaRPr lang="en-GB" dirty="0"/>
          </a:p>
          <a:p>
            <a:r>
              <a:rPr lang="en-US" dirty="0"/>
              <a:t>Additional Services:</a:t>
            </a:r>
            <a:r>
              <a:rPr lang="en-GB" dirty="0"/>
              <a:t> </a:t>
            </a:r>
            <a:r>
              <a:rPr lang="en-US" dirty="0"/>
              <a:t>The nursery can offer supplementary services, such as extended hours, transportation, or special educational programs, for an additional fee. These value-added services cater to the diverse needs of working parents and contribute to the overall revenue stream (MarketWatch).</a:t>
            </a:r>
            <a:endParaRPr lang="en-GB" dirty="0"/>
          </a:p>
          <a:p>
            <a:endParaRPr lang="en-GB" dirty="0"/>
          </a:p>
          <a:p>
            <a:endParaRPr lang="en-GB" dirty="0"/>
          </a:p>
          <a:p>
            <a:r>
              <a:rPr lang="en-US" dirty="0"/>
              <a:t>Community Engagement: Building strong relationships with the local community and collaborating with local businesses and employers can result in partnerships and sponsorships that boost revenue (Harvard Business Review).</a:t>
            </a:r>
            <a:endParaRPr lang="en-US" dirty="0">
              <a:ea typeface="Calibri"/>
              <a:cs typeface="Calibri"/>
            </a:endParaRPr>
          </a:p>
          <a:p>
            <a:r>
              <a:rPr lang="en-US" dirty="0"/>
              <a:t>The business model of the nursery is designed to be financially sustainable by diversifying revenue sources and ensuring that childcare services remain accessible and affordable for parents. This approach is in line with industry standards (IBISWorld) and government assistance programs (GOV.UK), and it leverages additional services and community partnerships to enhance revenue (MarketWatch, Harvard Business Review).</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8B990660-4B7D-4C11-96DB-B19FFA8CA93C}" type="slidenum">
              <a:rPr lang="en-US" smtClean="0"/>
              <a:t>6</a:t>
            </a:fld>
            <a:endParaRPr lang="en-US" dirty="0"/>
          </a:p>
        </p:txBody>
      </p:sp>
    </p:spTree>
    <p:extLst>
      <p:ext uri="{BB962C8B-B14F-4D97-AF65-F5344CB8AC3E}">
        <p14:creationId xmlns:p14="http://schemas.microsoft.com/office/powerpoint/2010/main" val="2781560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Creating a work breakdown structure (WBS) for opening a nursery involves breaking down the project into manageable </a:t>
            </a:r>
            <a:r>
              <a:rPr lang="ro-RO" dirty="0" err="1"/>
              <a:t>tasks</a:t>
            </a:r>
            <a:r>
              <a:rPr lang="ro-RO" dirty="0"/>
              <a:t> </a:t>
            </a:r>
            <a:r>
              <a:rPr lang="ro-RO" dirty="0" err="1"/>
              <a:t>and</a:t>
            </a:r>
            <a:r>
              <a:rPr lang="ro-RO" dirty="0"/>
              <a:t> </a:t>
            </a:r>
            <a:r>
              <a:rPr lang="ro-RO" dirty="0" err="1"/>
              <a:t>subtasks</a:t>
            </a:r>
            <a:r>
              <a:rPr lang="ro-RO" dirty="0"/>
              <a:t>:</a:t>
            </a:r>
            <a:endParaRPr lang="en-GB" dirty="0"/>
          </a:p>
          <a:p>
            <a:r>
              <a:rPr lang="ro-RO" dirty="0"/>
              <a:t>1. </a:t>
            </a:r>
            <a:r>
              <a:rPr lang="en-GB" dirty="0"/>
              <a:t>P</a:t>
            </a:r>
            <a:r>
              <a:rPr lang="ro-RO" err="1"/>
              <a:t>roject</a:t>
            </a:r>
            <a:r>
              <a:rPr lang="ro-RO" dirty="0"/>
              <a:t> </a:t>
            </a:r>
            <a:r>
              <a:rPr lang="ro-RO" err="1"/>
              <a:t>Initiation</a:t>
            </a:r>
            <a:r>
              <a:rPr lang="ro-RO" dirty="0"/>
              <a:t>  </a:t>
            </a:r>
            <a:endParaRPr lang="en-GB" dirty="0"/>
          </a:p>
          <a:p>
            <a:r>
              <a:rPr lang="ro-RO" dirty="0"/>
              <a:t>- </a:t>
            </a:r>
            <a:r>
              <a:rPr lang="ro-RO" dirty="0" err="1"/>
              <a:t>Define</a:t>
            </a:r>
            <a:r>
              <a:rPr lang="ro-RO" dirty="0"/>
              <a:t> Project </a:t>
            </a:r>
            <a:r>
              <a:rPr lang="ro-RO" dirty="0" err="1"/>
              <a:t>Goals</a:t>
            </a:r>
            <a:r>
              <a:rPr lang="ro-RO" dirty="0"/>
              <a:t> </a:t>
            </a:r>
            <a:r>
              <a:rPr lang="ro-RO" dirty="0" err="1"/>
              <a:t>and</a:t>
            </a:r>
            <a:r>
              <a:rPr lang="ro-RO" dirty="0"/>
              <a:t> </a:t>
            </a:r>
            <a:r>
              <a:rPr lang="ro-RO" dirty="0" err="1"/>
              <a:t>Objectives</a:t>
            </a:r>
            <a:r>
              <a:rPr lang="ro-RO" dirty="0"/>
              <a:t>  </a:t>
            </a:r>
            <a:endParaRPr lang="en-GB" dirty="0"/>
          </a:p>
          <a:p>
            <a:r>
              <a:rPr lang="ro-RO" dirty="0"/>
              <a:t> - Secure </a:t>
            </a:r>
            <a:r>
              <a:rPr lang="ro-RO" err="1"/>
              <a:t>Funding</a:t>
            </a:r>
            <a:r>
              <a:rPr lang="ro-RO" dirty="0"/>
              <a:t> </a:t>
            </a:r>
            <a:r>
              <a:rPr lang="ro-RO" err="1"/>
              <a:t>and</a:t>
            </a:r>
            <a:r>
              <a:rPr lang="ro-RO" dirty="0"/>
              <a:t> Investment</a:t>
            </a:r>
            <a:endParaRPr lang="en-GB">
              <a:ea typeface="Calibri"/>
              <a:cs typeface="Calibri"/>
            </a:endParaRPr>
          </a:p>
          <a:p>
            <a:r>
              <a:rPr lang="ro-RO" dirty="0"/>
              <a:t>2. Market </a:t>
            </a:r>
            <a:r>
              <a:rPr lang="ro-RO" err="1"/>
              <a:t>Research</a:t>
            </a:r>
            <a:r>
              <a:rPr lang="ro-RO" dirty="0"/>
              <a:t>   </a:t>
            </a:r>
            <a:endParaRPr lang="en-GB"/>
          </a:p>
          <a:p>
            <a:r>
              <a:rPr lang="ro-RO" dirty="0"/>
              <a:t>- </a:t>
            </a:r>
            <a:r>
              <a:rPr lang="ro-RO" dirty="0" err="1"/>
              <a:t>Analyze</a:t>
            </a:r>
            <a:r>
              <a:rPr lang="ro-RO" dirty="0"/>
              <a:t> Market </a:t>
            </a:r>
            <a:r>
              <a:rPr lang="ro-RO" dirty="0" err="1"/>
              <a:t>Demand</a:t>
            </a:r>
            <a:r>
              <a:rPr lang="ro-RO" dirty="0"/>
              <a:t>  </a:t>
            </a:r>
            <a:endParaRPr lang="en-GB" dirty="0"/>
          </a:p>
          <a:p>
            <a:r>
              <a:rPr lang="ro-RO" dirty="0"/>
              <a:t> - Competitive </a:t>
            </a:r>
            <a:r>
              <a:rPr lang="ro-RO" dirty="0" err="1"/>
              <a:t>Analysis</a:t>
            </a:r>
            <a:r>
              <a:rPr lang="ro-RO" dirty="0"/>
              <a:t>  </a:t>
            </a:r>
            <a:endParaRPr lang="en-GB" dirty="0"/>
          </a:p>
          <a:p>
            <a:r>
              <a:rPr lang="ro-RO" dirty="0"/>
              <a:t> - </a:t>
            </a:r>
            <a:r>
              <a:rPr lang="ro-RO" dirty="0" err="1"/>
              <a:t>Location</a:t>
            </a:r>
            <a:r>
              <a:rPr lang="ro-RO" dirty="0"/>
              <a:t> </a:t>
            </a:r>
            <a:r>
              <a:rPr lang="ro-RO" dirty="0" err="1"/>
              <a:t>Analysis</a:t>
            </a:r>
            <a:endParaRPr lang="en-GB" dirty="0" err="1"/>
          </a:p>
          <a:p>
            <a:r>
              <a:rPr lang="ro-RO" dirty="0"/>
              <a:t>3. </a:t>
            </a:r>
            <a:r>
              <a:rPr lang="en-GB" dirty="0"/>
              <a:t>Regulatory </a:t>
            </a:r>
            <a:r>
              <a:rPr lang="ro-RO" err="1"/>
              <a:t>Compliance</a:t>
            </a:r>
            <a:r>
              <a:rPr lang="ro-RO" dirty="0"/>
              <a:t>  </a:t>
            </a:r>
            <a:endParaRPr lang="en-GB"/>
          </a:p>
          <a:p>
            <a:r>
              <a:rPr lang="ro-RO" dirty="0"/>
              <a:t>- </a:t>
            </a:r>
            <a:r>
              <a:rPr lang="ro-RO" err="1"/>
              <a:t>Licensing</a:t>
            </a:r>
            <a:r>
              <a:rPr lang="ro-RO" dirty="0"/>
              <a:t> </a:t>
            </a:r>
            <a:r>
              <a:rPr lang="ro-RO" err="1"/>
              <a:t>and</a:t>
            </a:r>
            <a:r>
              <a:rPr lang="ro-RO" dirty="0"/>
              <a:t> </a:t>
            </a:r>
            <a:r>
              <a:rPr lang="ro-RO" err="1"/>
              <a:t>Permits</a:t>
            </a:r>
            <a:r>
              <a:rPr lang="ro-RO" dirty="0"/>
              <a:t>   </a:t>
            </a:r>
            <a:endParaRPr lang="en-GB"/>
          </a:p>
          <a:p>
            <a:r>
              <a:rPr lang="ro-RO" dirty="0"/>
              <a:t>- </a:t>
            </a:r>
            <a:r>
              <a:rPr lang="ro-RO" err="1"/>
              <a:t>Health</a:t>
            </a:r>
            <a:r>
              <a:rPr lang="ro-RO" dirty="0"/>
              <a:t> </a:t>
            </a:r>
            <a:r>
              <a:rPr lang="ro-RO" err="1"/>
              <a:t>and</a:t>
            </a:r>
            <a:r>
              <a:rPr lang="ro-RO" dirty="0"/>
              <a:t> </a:t>
            </a:r>
            <a:r>
              <a:rPr lang="ro-RO" err="1"/>
              <a:t>Safety</a:t>
            </a:r>
            <a:r>
              <a:rPr lang="ro-RO" dirty="0"/>
              <a:t> </a:t>
            </a:r>
            <a:r>
              <a:rPr lang="ro-RO" err="1"/>
              <a:t>Regulations</a:t>
            </a:r>
            <a:r>
              <a:rPr lang="ro-RO" dirty="0"/>
              <a:t>   </a:t>
            </a:r>
            <a:endParaRPr lang="en-GB"/>
          </a:p>
          <a:p>
            <a:r>
              <a:rPr lang="ro-RO" dirty="0"/>
              <a:t>- </a:t>
            </a:r>
            <a:r>
              <a:rPr lang="ro-RO" dirty="0" err="1"/>
              <a:t>Staffing</a:t>
            </a:r>
            <a:r>
              <a:rPr lang="ro-RO" dirty="0"/>
              <a:t> </a:t>
            </a:r>
            <a:r>
              <a:rPr lang="ro-RO" dirty="0" err="1"/>
              <a:t>Requirements</a:t>
            </a:r>
            <a:endParaRPr lang="en-GB" dirty="0" err="1"/>
          </a:p>
          <a:p>
            <a:r>
              <a:rPr lang="ro-RO" dirty="0"/>
              <a:t>4. </a:t>
            </a:r>
            <a:r>
              <a:rPr lang="ro-RO" dirty="0" err="1"/>
              <a:t>Facility</a:t>
            </a:r>
            <a:r>
              <a:rPr lang="ro-RO" dirty="0"/>
              <a:t> </a:t>
            </a:r>
            <a:r>
              <a:rPr lang="ro-RO" dirty="0" err="1"/>
              <a:t>Planning</a:t>
            </a:r>
            <a:r>
              <a:rPr lang="en-GB" dirty="0"/>
              <a:t> </a:t>
            </a:r>
            <a:endParaRPr lang="en-GB" dirty="0">
              <a:ea typeface="Calibri"/>
              <a:cs typeface="Calibri"/>
            </a:endParaRPr>
          </a:p>
          <a:p>
            <a:r>
              <a:rPr lang="ro-RO" dirty="0"/>
              <a:t> - </a:t>
            </a:r>
            <a:r>
              <a:rPr lang="ro-RO" err="1"/>
              <a:t>Choose</a:t>
            </a:r>
            <a:r>
              <a:rPr lang="ro-RO" dirty="0"/>
              <a:t> Location   </a:t>
            </a:r>
            <a:endParaRPr lang="en-GB"/>
          </a:p>
          <a:p>
            <a:r>
              <a:rPr lang="ro-RO" dirty="0"/>
              <a:t>- </a:t>
            </a:r>
            <a:r>
              <a:rPr lang="ro-RO" err="1"/>
              <a:t>Facility</a:t>
            </a:r>
            <a:r>
              <a:rPr lang="ro-RO" dirty="0"/>
              <a:t> Design </a:t>
            </a:r>
            <a:r>
              <a:rPr lang="ro-RO" err="1"/>
              <a:t>and</a:t>
            </a:r>
            <a:r>
              <a:rPr lang="ro-RO" dirty="0"/>
              <a:t> Layout   </a:t>
            </a:r>
            <a:endParaRPr lang="en-GB" dirty="0"/>
          </a:p>
          <a:p>
            <a:r>
              <a:rPr lang="ro-RO" dirty="0"/>
              <a:t>- </a:t>
            </a:r>
            <a:r>
              <a:rPr lang="ro-RO" dirty="0" err="1"/>
              <a:t>Furnishings</a:t>
            </a:r>
            <a:r>
              <a:rPr lang="ro-RO" dirty="0"/>
              <a:t> </a:t>
            </a:r>
            <a:r>
              <a:rPr lang="ro-RO" dirty="0" err="1"/>
              <a:t>and</a:t>
            </a:r>
            <a:r>
              <a:rPr lang="ro-RO" dirty="0"/>
              <a:t> </a:t>
            </a:r>
            <a:r>
              <a:rPr lang="ro-RO" dirty="0" err="1"/>
              <a:t>Equipment</a:t>
            </a:r>
            <a:endParaRPr lang="en-GB" dirty="0" err="1"/>
          </a:p>
          <a:p>
            <a:r>
              <a:rPr lang="ro-RO" dirty="0"/>
              <a:t>5. </a:t>
            </a:r>
            <a:r>
              <a:rPr lang="ro-RO" dirty="0" err="1"/>
              <a:t>Staffing</a:t>
            </a:r>
            <a:r>
              <a:rPr lang="ro-RO" dirty="0"/>
              <a:t> </a:t>
            </a:r>
            <a:r>
              <a:rPr lang="ro-RO" dirty="0" err="1"/>
              <a:t>and</a:t>
            </a:r>
            <a:r>
              <a:rPr lang="ro-RO" dirty="0"/>
              <a:t> Training</a:t>
            </a:r>
            <a:endParaRPr lang="en-GB">
              <a:ea typeface="Calibri"/>
              <a:cs typeface="Calibri"/>
            </a:endParaRPr>
          </a:p>
          <a:p>
            <a:r>
              <a:rPr lang="ro-RO" dirty="0"/>
              <a:t>- Recruitment of Qualified Staff   </a:t>
            </a:r>
            <a:endParaRPr lang="ro-US" dirty="0"/>
          </a:p>
          <a:p>
            <a:r>
              <a:rPr lang="ro-RO" dirty="0"/>
              <a:t>- </a:t>
            </a:r>
            <a:r>
              <a:rPr lang="ro-RO" dirty="0" err="1"/>
              <a:t>Employee</a:t>
            </a:r>
            <a:r>
              <a:rPr lang="ro-RO" dirty="0"/>
              <a:t> Training </a:t>
            </a:r>
            <a:endParaRPr lang="ro-US" dirty="0"/>
          </a:p>
          <a:p>
            <a:r>
              <a:rPr lang="ro-RO" dirty="0"/>
              <a:t>  - HR </a:t>
            </a:r>
            <a:r>
              <a:rPr lang="ro-RO" dirty="0" err="1"/>
              <a:t>and</a:t>
            </a:r>
            <a:r>
              <a:rPr lang="ro-RO" dirty="0"/>
              <a:t> </a:t>
            </a:r>
            <a:r>
              <a:rPr lang="ro-RO" dirty="0" err="1"/>
              <a:t>Payroll</a:t>
            </a:r>
            <a:r>
              <a:rPr lang="ro-RO" dirty="0"/>
              <a:t> </a:t>
            </a:r>
            <a:r>
              <a:rPr lang="ro-RO" dirty="0" err="1"/>
              <a:t>Setup</a:t>
            </a:r>
            <a:endParaRPr lang="ro-US" dirty="0" err="1"/>
          </a:p>
          <a:p>
            <a:r>
              <a:rPr lang="ro-RO" dirty="0"/>
              <a:t>6. Curriculum </a:t>
            </a:r>
            <a:r>
              <a:rPr lang="ro-RO" err="1"/>
              <a:t>Development</a:t>
            </a:r>
            <a:r>
              <a:rPr lang="ro-RO" dirty="0"/>
              <a:t>  </a:t>
            </a:r>
            <a:endParaRPr lang="ro-US"/>
          </a:p>
          <a:p>
            <a:r>
              <a:rPr lang="ro-RO" dirty="0"/>
              <a:t>- </a:t>
            </a:r>
            <a:r>
              <a:rPr lang="ro-RO" err="1"/>
              <a:t>Educational</a:t>
            </a:r>
            <a:r>
              <a:rPr lang="ro-RO" dirty="0"/>
              <a:t> Program Design   </a:t>
            </a:r>
            <a:endParaRPr lang="ro-US" dirty="0" err="1"/>
          </a:p>
          <a:p>
            <a:r>
              <a:rPr lang="ro-RO" dirty="0"/>
              <a:t>- </a:t>
            </a:r>
            <a:r>
              <a:rPr lang="ro-RO" err="1"/>
              <a:t>Learning</a:t>
            </a:r>
            <a:r>
              <a:rPr lang="ro-RO" dirty="0"/>
              <a:t> </a:t>
            </a:r>
            <a:r>
              <a:rPr lang="ro-RO" err="1"/>
              <a:t>Materials</a:t>
            </a:r>
            <a:r>
              <a:rPr lang="ro-RO" dirty="0"/>
              <a:t> </a:t>
            </a:r>
            <a:r>
              <a:rPr lang="ro-RO" err="1"/>
              <a:t>and</a:t>
            </a:r>
            <a:r>
              <a:rPr lang="ro-RO" dirty="0"/>
              <a:t> </a:t>
            </a:r>
            <a:r>
              <a:rPr lang="ro-RO" err="1"/>
              <a:t>Resources</a:t>
            </a:r>
            <a:r>
              <a:rPr lang="ro-RO"/>
              <a:t>  </a:t>
            </a:r>
            <a:endParaRPr lang="ro-US"/>
          </a:p>
          <a:p>
            <a:r>
              <a:rPr lang="ro-RO" dirty="0"/>
              <a:t> - </a:t>
            </a:r>
            <a:r>
              <a:rPr lang="ro-RO" err="1"/>
              <a:t>Activity</a:t>
            </a:r>
            <a:r>
              <a:rPr lang="ro-RO" dirty="0"/>
              <a:t> </a:t>
            </a:r>
            <a:r>
              <a:rPr lang="ro-RO" err="1"/>
              <a:t>Planning</a:t>
            </a:r>
            <a:endParaRPr lang="ro-US">
              <a:ea typeface="Calibri"/>
              <a:cs typeface="Calibri"/>
            </a:endParaRPr>
          </a:p>
          <a:p>
            <a:r>
              <a:rPr lang="ro-RO" dirty="0"/>
              <a:t>7. Marketing </a:t>
            </a:r>
            <a:r>
              <a:rPr lang="ro-RO" err="1"/>
              <a:t>and</a:t>
            </a:r>
            <a:r>
              <a:rPr lang="ro-RO" dirty="0"/>
              <a:t> </a:t>
            </a:r>
            <a:r>
              <a:rPr lang="ro-RO" err="1"/>
              <a:t>Promotion</a:t>
            </a:r>
            <a:r>
              <a:rPr lang="ro-RO" dirty="0"/>
              <a:t>  </a:t>
            </a:r>
            <a:endParaRPr lang="ro-US"/>
          </a:p>
          <a:p>
            <a:r>
              <a:rPr lang="ro-RO" dirty="0"/>
              <a:t>- </a:t>
            </a:r>
            <a:r>
              <a:rPr lang="ro-RO" err="1"/>
              <a:t>Branding</a:t>
            </a:r>
            <a:r>
              <a:rPr lang="ro-RO" dirty="0"/>
              <a:t> </a:t>
            </a:r>
            <a:r>
              <a:rPr lang="ro-RO" err="1"/>
              <a:t>and</a:t>
            </a:r>
            <a:r>
              <a:rPr lang="ro-RO" dirty="0"/>
              <a:t> Marketing </a:t>
            </a:r>
            <a:r>
              <a:rPr lang="ro-RO" err="1"/>
              <a:t>Strategy</a:t>
            </a:r>
            <a:r>
              <a:rPr lang="ro-RO"/>
              <a:t>  </a:t>
            </a:r>
            <a:endParaRPr lang="ro-US"/>
          </a:p>
          <a:p>
            <a:r>
              <a:rPr lang="ro-RO" dirty="0"/>
              <a:t> - Website </a:t>
            </a:r>
            <a:r>
              <a:rPr lang="ro-RO" err="1"/>
              <a:t>Development</a:t>
            </a:r>
            <a:r>
              <a:rPr lang="ro-RO" dirty="0"/>
              <a:t>   </a:t>
            </a:r>
            <a:endParaRPr lang="ro-US"/>
          </a:p>
          <a:p>
            <a:r>
              <a:rPr lang="ro-RO" dirty="0"/>
              <a:t>- Advertising </a:t>
            </a:r>
            <a:r>
              <a:rPr lang="ro-RO" err="1"/>
              <a:t>and</a:t>
            </a:r>
            <a:r>
              <a:rPr lang="ro-RO" dirty="0"/>
              <a:t> </a:t>
            </a:r>
            <a:r>
              <a:rPr lang="ro-RO" err="1"/>
              <a:t>Outreach</a:t>
            </a:r>
            <a:endParaRPr lang="ro-US" err="1"/>
          </a:p>
          <a:p>
            <a:r>
              <a:rPr lang="ro-RO"/>
              <a:t>8. Financial Management</a:t>
            </a:r>
            <a:endParaRPr lang="ro-US"/>
          </a:p>
          <a:p>
            <a:r>
              <a:rPr lang="en-GB" dirty="0"/>
              <a:t> </a:t>
            </a:r>
            <a:r>
              <a:rPr lang="ro-RO" dirty="0"/>
              <a:t>- Budget </a:t>
            </a:r>
            <a:r>
              <a:rPr lang="ro-RO" err="1"/>
              <a:t>Development</a:t>
            </a:r>
            <a:r>
              <a:rPr lang="ro-RO" dirty="0"/>
              <a:t>   </a:t>
            </a:r>
            <a:endParaRPr lang="ro-US"/>
          </a:p>
          <a:p>
            <a:r>
              <a:rPr lang="ro-RO" dirty="0"/>
              <a:t>- </a:t>
            </a:r>
            <a:r>
              <a:rPr lang="ro-RO" err="1"/>
              <a:t>Funding</a:t>
            </a:r>
            <a:r>
              <a:rPr lang="ro-RO" dirty="0"/>
              <a:t> </a:t>
            </a:r>
            <a:r>
              <a:rPr lang="ro-RO" err="1"/>
              <a:t>Allocation</a:t>
            </a:r>
            <a:r>
              <a:rPr lang="ro-RO"/>
              <a:t>  </a:t>
            </a:r>
            <a:endParaRPr lang="ro-US"/>
          </a:p>
          <a:p>
            <a:r>
              <a:rPr lang="ro-RO" dirty="0"/>
              <a:t> - </a:t>
            </a:r>
            <a:r>
              <a:rPr lang="ro-RO" err="1"/>
              <a:t>Expense</a:t>
            </a:r>
            <a:r>
              <a:rPr lang="ro-RO" dirty="0"/>
              <a:t> Management</a:t>
            </a:r>
            <a:endParaRPr lang="ro-US">
              <a:ea typeface="Calibri"/>
              <a:cs typeface="Calibri"/>
            </a:endParaRPr>
          </a:p>
          <a:p>
            <a:r>
              <a:rPr lang="ro-RO" dirty="0"/>
              <a:t>9. </a:t>
            </a:r>
            <a:r>
              <a:rPr lang="ro-RO" err="1"/>
              <a:t>Operations</a:t>
            </a:r>
            <a:r>
              <a:rPr lang="ro-RO" dirty="0"/>
              <a:t> </a:t>
            </a:r>
            <a:r>
              <a:rPr lang="ro-RO" err="1"/>
              <a:t>Setup</a:t>
            </a:r>
            <a:r>
              <a:rPr lang="en-GB" dirty="0"/>
              <a:t> </a:t>
            </a:r>
            <a:endParaRPr lang="ro-US" err="1"/>
          </a:p>
          <a:p>
            <a:r>
              <a:rPr lang="ro-RO" dirty="0"/>
              <a:t>- </a:t>
            </a:r>
            <a:r>
              <a:rPr lang="ro-RO" err="1"/>
              <a:t>Security</a:t>
            </a:r>
            <a:r>
              <a:rPr lang="ro-RO" dirty="0"/>
              <a:t> </a:t>
            </a:r>
            <a:r>
              <a:rPr lang="ro-RO" err="1"/>
              <a:t>Systems</a:t>
            </a:r>
            <a:r>
              <a:rPr lang="ro-RO" dirty="0"/>
              <a:t> </a:t>
            </a:r>
            <a:r>
              <a:rPr lang="ro-RO" err="1"/>
              <a:t>Installation</a:t>
            </a:r>
            <a:r>
              <a:rPr lang="ro-RO"/>
              <a:t>  </a:t>
            </a:r>
            <a:endParaRPr lang="ro-US"/>
          </a:p>
          <a:p>
            <a:r>
              <a:rPr lang="ro-RO" dirty="0"/>
              <a:t> - </a:t>
            </a:r>
            <a:r>
              <a:rPr lang="ro-RO" err="1"/>
              <a:t>Procurement</a:t>
            </a:r>
            <a:r>
              <a:rPr lang="ro-RO" dirty="0"/>
              <a:t> of </a:t>
            </a:r>
            <a:r>
              <a:rPr lang="ro-RO" err="1"/>
              <a:t>Supplies</a:t>
            </a:r>
            <a:r>
              <a:rPr lang="ro-RO"/>
              <a:t>  </a:t>
            </a:r>
            <a:endParaRPr lang="ro-US"/>
          </a:p>
          <a:p>
            <a:r>
              <a:rPr lang="ro-RO" dirty="0"/>
              <a:t> - Software </a:t>
            </a:r>
            <a:r>
              <a:rPr lang="ro-RO" err="1"/>
              <a:t>and</a:t>
            </a:r>
            <a:r>
              <a:rPr lang="ro-RO"/>
              <a:t> Record</a:t>
            </a:r>
            <a:endParaRPr lang="ro-US"/>
          </a:p>
          <a:p>
            <a:r>
              <a:rPr lang="ro-RO" dirty="0"/>
              <a:t>-</a:t>
            </a:r>
            <a:r>
              <a:rPr lang="ro-RO" dirty="0" err="1"/>
              <a:t>Keeping</a:t>
            </a:r>
            <a:endParaRPr lang="ro-US" dirty="0" err="1">
              <a:ea typeface="Calibri"/>
              <a:cs typeface="Calibri"/>
            </a:endParaRPr>
          </a:p>
          <a:p>
            <a:r>
              <a:rPr lang="ro-RO" dirty="0"/>
              <a:t>10. Quality </a:t>
            </a:r>
            <a:r>
              <a:rPr lang="ro-RO" err="1"/>
              <a:t>Assurance</a:t>
            </a:r>
            <a:r>
              <a:rPr lang="en-GB" dirty="0"/>
              <a:t> </a:t>
            </a:r>
            <a:r>
              <a:rPr lang="ro-RO" dirty="0"/>
              <a:t> </a:t>
            </a:r>
            <a:endParaRPr lang="ro-US" dirty="0"/>
          </a:p>
          <a:p>
            <a:r>
              <a:rPr lang="ro-RO" dirty="0"/>
              <a:t>- Quality Control </a:t>
            </a:r>
            <a:r>
              <a:rPr lang="ro-RO" err="1"/>
              <a:t>Procedures</a:t>
            </a:r>
            <a:r>
              <a:rPr lang="ro-RO"/>
              <a:t>   </a:t>
            </a:r>
            <a:endParaRPr lang="ro-US"/>
          </a:p>
          <a:p>
            <a:r>
              <a:rPr lang="ro-RO" dirty="0"/>
              <a:t> - </a:t>
            </a:r>
            <a:r>
              <a:rPr lang="ro-RO" err="1"/>
              <a:t>Safety</a:t>
            </a:r>
            <a:r>
              <a:rPr lang="ro-RO" dirty="0"/>
              <a:t> </a:t>
            </a:r>
            <a:r>
              <a:rPr lang="ro-RO" err="1"/>
              <a:t>Protocols</a:t>
            </a:r>
            <a:r>
              <a:rPr lang="ro-RO" dirty="0"/>
              <a:t>    </a:t>
            </a:r>
            <a:endParaRPr lang="ro-US"/>
          </a:p>
          <a:p>
            <a:r>
              <a:rPr lang="ro-RO" dirty="0"/>
              <a:t>- Regular </a:t>
            </a:r>
            <a:r>
              <a:rPr lang="ro-RO" dirty="0" err="1"/>
              <a:t>Inspections</a:t>
            </a:r>
            <a:endParaRPr lang="ro-US">
              <a:ea typeface="Calibri"/>
              <a:cs typeface="Calibri"/>
            </a:endParaRPr>
          </a:p>
          <a:p>
            <a:r>
              <a:rPr lang="ro-RO" dirty="0"/>
              <a:t>11. </a:t>
            </a:r>
            <a:r>
              <a:rPr lang="en-GB" dirty="0"/>
              <a:t>Pre Launch</a:t>
            </a:r>
            <a:r>
              <a:rPr lang="ro-RO" dirty="0"/>
              <a:t> </a:t>
            </a:r>
            <a:r>
              <a:rPr lang="ro-RO" dirty="0" err="1"/>
              <a:t>Testing</a:t>
            </a:r>
            <a:r>
              <a:rPr lang="ro-RO" dirty="0"/>
              <a:t>   </a:t>
            </a:r>
            <a:endParaRPr lang="ro-US"/>
          </a:p>
          <a:p>
            <a:r>
              <a:rPr lang="ro-RO" dirty="0"/>
              <a:t>- Trial </a:t>
            </a:r>
            <a:r>
              <a:rPr lang="ro-RO" err="1"/>
              <a:t>Run</a:t>
            </a:r>
            <a:r>
              <a:rPr lang="ro-RO" dirty="0"/>
              <a:t> of </a:t>
            </a:r>
            <a:r>
              <a:rPr lang="ro-RO" err="1"/>
              <a:t>Childcare</a:t>
            </a:r>
            <a:r>
              <a:rPr lang="ro-RO" dirty="0"/>
              <a:t> Services    </a:t>
            </a:r>
            <a:endParaRPr lang="ro-US" dirty="0" err="1"/>
          </a:p>
          <a:p>
            <a:r>
              <a:rPr lang="ro-RO" dirty="0"/>
              <a:t>- Staff Training </a:t>
            </a:r>
            <a:r>
              <a:rPr lang="ro-RO" err="1"/>
              <a:t>Evaluation</a:t>
            </a:r>
            <a:r>
              <a:rPr lang="ro-RO" dirty="0"/>
              <a:t>    </a:t>
            </a:r>
            <a:endParaRPr lang="ro-US" dirty="0"/>
          </a:p>
          <a:p>
            <a:r>
              <a:rPr lang="ro-RO" dirty="0"/>
              <a:t>- </a:t>
            </a:r>
            <a:r>
              <a:rPr lang="ro-RO" dirty="0" err="1"/>
              <a:t>Mock</a:t>
            </a:r>
            <a:r>
              <a:rPr lang="ro-RO" dirty="0"/>
              <a:t> </a:t>
            </a:r>
            <a:r>
              <a:rPr lang="ro-RO" dirty="0" err="1"/>
              <a:t>Registration</a:t>
            </a:r>
            <a:endParaRPr lang="ro-US">
              <a:ea typeface="Calibri"/>
              <a:cs typeface="Calibri"/>
            </a:endParaRPr>
          </a:p>
          <a:p>
            <a:r>
              <a:rPr lang="ro-RO" dirty="0"/>
              <a:t>12. </a:t>
            </a:r>
            <a:r>
              <a:rPr lang="ro-RO" err="1"/>
              <a:t>Grand</a:t>
            </a:r>
            <a:r>
              <a:rPr lang="ro-RO" dirty="0"/>
              <a:t> </a:t>
            </a:r>
            <a:r>
              <a:rPr lang="ro-RO" err="1"/>
              <a:t>Opening</a:t>
            </a:r>
            <a:r>
              <a:rPr lang="ro-RO"/>
              <a:t> </a:t>
            </a:r>
            <a:endParaRPr lang="ro-US"/>
          </a:p>
          <a:p>
            <a:r>
              <a:rPr lang="ro-RO" dirty="0"/>
              <a:t> - Event </a:t>
            </a:r>
            <a:r>
              <a:rPr lang="ro-RO" err="1"/>
              <a:t>Planning</a:t>
            </a:r>
            <a:r>
              <a:rPr lang="ro-RO"/>
              <a:t>   </a:t>
            </a:r>
            <a:endParaRPr lang="ro-US" err="1"/>
          </a:p>
          <a:p>
            <a:r>
              <a:rPr lang="ro-RO" dirty="0"/>
              <a:t> - </a:t>
            </a:r>
            <a:r>
              <a:rPr lang="ro-RO" err="1"/>
              <a:t>Official</a:t>
            </a:r>
            <a:r>
              <a:rPr lang="ro-RO" dirty="0"/>
              <a:t> </a:t>
            </a:r>
            <a:r>
              <a:rPr lang="ro-RO" err="1"/>
              <a:t>Launch</a:t>
            </a:r>
            <a:r>
              <a:rPr lang="ro-RO" dirty="0"/>
              <a:t> </a:t>
            </a:r>
            <a:r>
              <a:rPr lang="ro-RO" err="1"/>
              <a:t>Ceremony</a:t>
            </a:r>
            <a:r>
              <a:rPr lang="ro-RO" dirty="0"/>
              <a:t>    </a:t>
            </a:r>
            <a:endParaRPr lang="ro-US" dirty="0"/>
          </a:p>
          <a:p>
            <a:r>
              <a:rPr lang="ro-RO" dirty="0"/>
              <a:t>- </a:t>
            </a:r>
            <a:r>
              <a:rPr lang="ro-RO" dirty="0" err="1"/>
              <a:t>Commencement</a:t>
            </a:r>
            <a:r>
              <a:rPr lang="ro-RO" dirty="0"/>
              <a:t> of Full </a:t>
            </a:r>
            <a:r>
              <a:rPr lang="ro-RO" dirty="0" err="1"/>
              <a:t>Operations</a:t>
            </a:r>
            <a:endParaRPr lang="ro-US" dirty="0">
              <a:ea typeface="Calibri"/>
              <a:cs typeface="Calibri"/>
            </a:endParaRPr>
          </a:p>
          <a:p>
            <a:r>
              <a:rPr lang="ro-RO" dirty="0" err="1"/>
              <a:t>This</a:t>
            </a:r>
            <a:r>
              <a:rPr lang="ro-RO" dirty="0"/>
              <a:t> </a:t>
            </a:r>
            <a:r>
              <a:rPr lang="ro-RO" dirty="0" err="1"/>
              <a:t>hierarchical</a:t>
            </a:r>
            <a:r>
              <a:rPr lang="ro-RO" dirty="0"/>
              <a:t> </a:t>
            </a:r>
            <a:r>
              <a:rPr lang="ro-RO" dirty="0" err="1"/>
              <a:t>breakdown</a:t>
            </a:r>
            <a:r>
              <a:rPr lang="ro-RO" dirty="0"/>
              <a:t> </a:t>
            </a:r>
            <a:r>
              <a:rPr lang="ro-RO" dirty="0" err="1"/>
              <a:t>allows</a:t>
            </a:r>
            <a:r>
              <a:rPr lang="ro-RO" dirty="0"/>
              <a:t> </a:t>
            </a:r>
            <a:r>
              <a:rPr lang="ro-RO" dirty="0" err="1"/>
              <a:t>to</a:t>
            </a:r>
            <a:r>
              <a:rPr lang="ro-RO" dirty="0"/>
              <a:t> </a:t>
            </a:r>
            <a:r>
              <a:rPr lang="ro-RO" dirty="0" err="1"/>
              <a:t>organize</a:t>
            </a:r>
            <a:r>
              <a:rPr lang="ro-RO" dirty="0"/>
              <a:t> </a:t>
            </a:r>
            <a:r>
              <a:rPr lang="ro-RO" dirty="0" err="1"/>
              <a:t>the</a:t>
            </a:r>
            <a:r>
              <a:rPr lang="ro-RO" dirty="0"/>
              <a:t> </a:t>
            </a:r>
            <a:r>
              <a:rPr lang="ro-RO" dirty="0" err="1"/>
              <a:t>tasks</a:t>
            </a:r>
            <a:r>
              <a:rPr lang="ro-RO" dirty="0"/>
              <a:t> </a:t>
            </a:r>
            <a:r>
              <a:rPr lang="ro-RO" dirty="0" err="1"/>
              <a:t>needed</a:t>
            </a:r>
            <a:r>
              <a:rPr lang="ro-RO" dirty="0"/>
              <a:t> </a:t>
            </a:r>
            <a:r>
              <a:rPr lang="ro-RO" dirty="0" err="1"/>
              <a:t>to</a:t>
            </a:r>
            <a:r>
              <a:rPr lang="ro-RO" dirty="0"/>
              <a:t> open </a:t>
            </a:r>
            <a:r>
              <a:rPr lang="ro-RO" dirty="0" err="1"/>
              <a:t>the</a:t>
            </a:r>
            <a:r>
              <a:rPr lang="ro-RO" dirty="0"/>
              <a:t> </a:t>
            </a:r>
            <a:r>
              <a:rPr lang="ro-RO" dirty="0" err="1"/>
              <a:t>nursery</a:t>
            </a:r>
            <a:r>
              <a:rPr lang="ro-RO" dirty="0"/>
              <a:t> </a:t>
            </a:r>
            <a:r>
              <a:rPr lang="ro-RO" dirty="0" err="1"/>
              <a:t>from</a:t>
            </a:r>
            <a:r>
              <a:rPr lang="ro-RO" dirty="0"/>
              <a:t> </a:t>
            </a:r>
            <a:r>
              <a:rPr lang="ro-RO" dirty="0" err="1"/>
              <a:t>the</a:t>
            </a:r>
            <a:r>
              <a:rPr lang="ro-RO" dirty="0"/>
              <a:t> </a:t>
            </a:r>
            <a:r>
              <a:rPr lang="ro-RO" dirty="0" err="1"/>
              <a:t>initial</a:t>
            </a:r>
            <a:r>
              <a:rPr lang="ro-RO" dirty="0"/>
              <a:t> </a:t>
            </a:r>
            <a:r>
              <a:rPr lang="ro-RO" dirty="0" err="1"/>
              <a:t>planning</a:t>
            </a:r>
            <a:r>
              <a:rPr lang="ro-RO" dirty="0"/>
              <a:t> </a:t>
            </a:r>
            <a:r>
              <a:rPr lang="ro-RO" dirty="0" err="1"/>
              <a:t>stages</a:t>
            </a:r>
            <a:r>
              <a:rPr lang="ro-RO" dirty="0"/>
              <a:t> </a:t>
            </a:r>
            <a:r>
              <a:rPr lang="ro-RO" dirty="0" err="1"/>
              <a:t>to</a:t>
            </a:r>
            <a:r>
              <a:rPr lang="ro-RO" dirty="0"/>
              <a:t> </a:t>
            </a:r>
            <a:r>
              <a:rPr lang="ro-RO" dirty="0" err="1"/>
              <a:t>the</a:t>
            </a:r>
            <a:r>
              <a:rPr lang="ro-RO" dirty="0"/>
              <a:t> </a:t>
            </a:r>
            <a:r>
              <a:rPr lang="ro-RO" dirty="0" err="1"/>
              <a:t>grand</a:t>
            </a:r>
            <a:r>
              <a:rPr lang="ro-RO" dirty="0"/>
              <a:t> </a:t>
            </a:r>
            <a:r>
              <a:rPr lang="ro-RO" dirty="0" err="1"/>
              <a:t>opening</a:t>
            </a:r>
            <a:r>
              <a:rPr lang="ro-RO" dirty="0"/>
              <a:t> </a:t>
            </a:r>
            <a:r>
              <a:rPr lang="ro-RO" dirty="0" err="1"/>
              <a:t>day</a:t>
            </a:r>
            <a:r>
              <a:rPr lang="ro-RO" dirty="0"/>
              <a:t>. </a:t>
            </a:r>
            <a:r>
              <a:rPr lang="en-GB" dirty="0"/>
              <a:t>We </a:t>
            </a:r>
            <a:r>
              <a:rPr lang="ro-RO" dirty="0" err="1"/>
              <a:t>can</a:t>
            </a:r>
            <a:r>
              <a:rPr lang="ro-RO" dirty="0"/>
              <a:t> </a:t>
            </a:r>
            <a:r>
              <a:rPr lang="ro-RO" dirty="0" err="1"/>
              <a:t>further</a:t>
            </a:r>
            <a:r>
              <a:rPr lang="ro-RO" dirty="0"/>
              <a:t> </a:t>
            </a:r>
            <a:r>
              <a:rPr lang="ro-RO" dirty="0" err="1"/>
              <a:t>expand</a:t>
            </a:r>
            <a:r>
              <a:rPr lang="ro-RO" dirty="0"/>
              <a:t> </a:t>
            </a:r>
            <a:r>
              <a:rPr lang="ro-RO" dirty="0" err="1"/>
              <a:t>and</a:t>
            </a:r>
            <a:r>
              <a:rPr lang="ro-RO" dirty="0"/>
              <a:t> detail </a:t>
            </a:r>
            <a:r>
              <a:rPr lang="ro-RO" dirty="0" err="1"/>
              <a:t>these</a:t>
            </a:r>
            <a:r>
              <a:rPr lang="ro-RO" dirty="0"/>
              <a:t> </a:t>
            </a:r>
            <a:r>
              <a:rPr lang="ro-RO" dirty="0" err="1"/>
              <a:t>tasks</a:t>
            </a:r>
            <a:r>
              <a:rPr lang="ro-RO" dirty="0"/>
              <a:t> </a:t>
            </a:r>
            <a:r>
              <a:rPr lang="ro-RO" dirty="0" err="1"/>
              <a:t>based</a:t>
            </a:r>
            <a:r>
              <a:rPr lang="ro-RO" dirty="0"/>
              <a:t> on </a:t>
            </a:r>
            <a:r>
              <a:rPr lang="en-GB" dirty="0"/>
              <a:t>our </a:t>
            </a:r>
            <a:r>
              <a:rPr lang="ro-RO" dirty="0"/>
              <a:t>specific project's needs and timeline.</a:t>
            </a:r>
            <a:endParaRPr lang="ro-US">
              <a:ea typeface="Calibri"/>
              <a:cs typeface="Calibri"/>
            </a:endParaRPr>
          </a:p>
        </p:txBody>
      </p:sp>
      <p:sp>
        <p:nvSpPr>
          <p:cNvPr id="4" name="Substituent număr diapozitiv 3"/>
          <p:cNvSpPr>
            <a:spLocks noGrp="1"/>
          </p:cNvSpPr>
          <p:nvPr>
            <p:ph type="sldNum" sz="quarter" idx="5"/>
          </p:nvPr>
        </p:nvSpPr>
        <p:spPr/>
        <p:txBody>
          <a:bodyPr/>
          <a:lstStyle/>
          <a:p>
            <a:fld id="{8B990660-4B7D-4C11-96DB-B19FFA8CA93C}" type="slidenum">
              <a:rPr lang="en-US" smtClean="0"/>
              <a:t>7</a:t>
            </a:fld>
            <a:endParaRPr lang="en-US" dirty="0"/>
          </a:p>
        </p:txBody>
      </p:sp>
    </p:spTree>
    <p:extLst>
      <p:ext uri="{BB962C8B-B14F-4D97-AF65-F5344CB8AC3E}">
        <p14:creationId xmlns:p14="http://schemas.microsoft.com/office/powerpoint/2010/main" val="2639132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 </a:t>
            </a:r>
            <a:r>
              <a:rPr lang="ro-RO" dirty="0" err="1"/>
              <a:t>here</a:t>
            </a:r>
            <a:r>
              <a:rPr lang="ro-RO" dirty="0"/>
              <a:t> are </a:t>
            </a:r>
            <a:r>
              <a:rPr lang="ro-RO" dirty="0" err="1"/>
              <a:t>examples</a:t>
            </a:r>
            <a:r>
              <a:rPr lang="ro-RO" dirty="0"/>
              <a:t> of </a:t>
            </a:r>
            <a:r>
              <a:rPr lang="ro-RO" dirty="0" err="1"/>
              <a:t>potential</a:t>
            </a:r>
            <a:r>
              <a:rPr lang="ro-RO" dirty="0"/>
              <a:t> </a:t>
            </a:r>
            <a:r>
              <a:rPr lang="ro-RO" dirty="0" err="1"/>
              <a:t>bigger</a:t>
            </a:r>
            <a:r>
              <a:rPr lang="ro-RO" dirty="0"/>
              <a:t> </a:t>
            </a:r>
            <a:r>
              <a:rPr lang="ro-RO" dirty="0" err="1"/>
              <a:t>competitors</a:t>
            </a:r>
            <a:r>
              <a:rPr lang="ro-RO" dirty="0"/>
              <a:t> for your nursery project in Birmingham:1. Busy </a:t>
            </a:r>
            <a:r>
              <a:rPr lang="ro-RO" dirty="0" err="1"/>
              <a:t>Bees</a:t>
            </a:r>
            <a:r>
              <a:rPr lang="ro-RO" dirty="0"/>
              <a:t> </a:t>
            </a:r>
            <a:r>
              <a:rPr lang="ro-RO" dirty="0" err="1"/>
              <a:t>Nurseries</a:t>
            </a:r>
            <a:r>
              <a:rPr lang="ro-RO" dirty="0"/>
              <a:t>: A </a:t>
            </a:r>
            <a:r>
              <a:rPr lang="ro-RO" dirty="0" err="1"/>
              <a:t>prominent</a:t>
            </a:r>
            <a:r>
              <a:rPr lang="ro-RO" dirty="0"/>
              <a:t> national </a:t>
            </a:r>
            <a:r>
              <a:rPr lang="ro-RO" dirty="0" err="1"/>
              <a:t>chain</a:t>
            </a:r>
            <a:r>
              <a:rPr lang="ro-RO" dirty="0"/>
              <a:t> of </a:t>
            </a:r>
            <a:r>
              <a:rPr lang="ro-RO" dirty="0" err="1"/>
              <a:t>nurseries</a:t>
            </a:r>
            <a:r>
              <a:rPr lang="ro-RO" dirty="0"/>
              <a:t> with </a:t>
            </a:r>
            <a:r>
              <a:rPr lang="ro-RO" dirty="0" err="1"/>
              <a:t>several</a:t>
            </a:r>
            <a:r>
              <a:rPr lang="ro-RO" dirty="0"/>
              <a:t> </a:t>
            </a:r>
            <a:r>
              <a:rPr lang="ro-RO" dirty="0" err="1"/>
              <a:t>locations</a:t>
            </a:r>
            <a:r>
              <a:rPr lang="ro-RO" dirty="0"/>
              <a:t> in Birmingham, known for </a:t>
            </a:r>
            <a:r>
              <a:rPr lang="ro-RO" dirty="0" err="1"/>
              <a:t>their</a:t>
            </a:r>
            <a:r>
              <a:rPr lang="ro-RO" dirty="0"/>
              <a:t> high-quality childcare services</a:t>
            </a:r>
            <a:endParaRPr lang="en-GB" dirty="0"/>
          </a:p>
          <a:p>
            <a:r>
              <a:rPr lang="ro-RO" dirty="0"/>
              <a:t>.2. King Edward's School, Birmingham: A </a:t>
            </a:r>
            <a:r>
              <a:rPr lang="ro-RO" dirty="0" err="1"/>
              <a:t>prestigious</a:t>
            </a:r>
            <a:r>
              <a:rPr lang="ro-RO" dirty="0"/>
              <a:t> private school in Birmingham that </a:t>
            </a:r>
            <a:r>
              <a:rPr lang="ro-RO" dirty="0" err="1"/>
              <a:t>offers</a:t>
            </a:r>
            <a:r>
              <a:rPr lang="ro-RO" dirty="0"/>
              <a:t> early </a:t>
            </a:r>
            <a:r>
              <a:rPr lang="ro-RO" dirty="0" err="1"/>
              <a:t>childhood</a:t>
            </a:r>
            <a:r>
              <a:rPr lang="ro-RO" dirty="0"/>
              <a:t> </a:t>
            </a:r>
            <a:r>
              <a:rPr lang="ro-RO" dirty="0" err="1"/>
              <a:t>education</a:t>
            </a:r>
            <a:r>
              <a:rPr lang="ro-RO" dirty="0"/>
              <a:t> programs, </a:t>
            </a:r>
            <a:r>
              <a:rPr lang="ro-RO" dirty="0" err="1"/>
              <a:t>competing</a:t>
            </a:r>
            <a:r>
              <a:rPr lang="ro-RO" dirty="0"/>
              <a:t> with </a:t>
            </a:r>
            <a:r>
              <a:rPr lang="ro-RO" dirty="0" err="1"/>
              <a:t>standalone</a:t>
            </a:r>
            <a:r>
              <a:rPr lang="ro-RO" dirty="0"/>
              <a:t> </a:t>
            </a:r>
            <a:r>
              <a:rPr lang="ro-RO" dirty="0" err="1"/>
              <a:t>nurseries</a:t>
            </a:r>
            <a:r>
              <a:rPr lang="ro-RO" dirty="0"/>
              <a:t> in the </a:t>
            </a:r>
            <a:r>
              <a:rPr lang="ro-RO" dirty="0" err="1"/>
              <a:t>area</a:t>
            </a:r>
            <a:endParaRPr lang="en-GB" dirty="0"/>
          </a:p>
          <a:p>
            <a:r>
              <a:rPr lang="ro-RO" dirty="0"/>
              <a:t>3. Birmingham Community </a:t>
            </a:r>
            <a:r>
              <a:rPr lang="ro-RO" dirty="0" err="1"/>
              <a:t>Education</a:t>
            </a:r>
            <a:r>
              <a:rPr lang="ro-RO" dirty="0"/>
              <a:t>: </a:t>
            </a:r>
            <a:r>
              <a:rPr lang="ro-RO" dirty="0" err="1"/>
              <a:t>Offers</a:t>
            </a:r>
            <a:r>
              <a:rPr lang="ro-RO" dirty="0"/>
              <a:t> community-based childcare programs in </a:t>
            </a:r>
            <a:r>
              <a:rPr lang="ro-RO" dirty="0" err="1"/>
              <a:t>various</a:t>
            </a:r>
            <a:r>
              <a:rPr lang="ro-RO" dirty="0"/>
              <a:t> </a:t>
            </a:r>
            <a:r>
              <a:rPr lang="ro-RO" dirty="0" err="1"/>
              <a:t>neighborhoods</a:t>
            </a:r>
            <a:r>
              <a:rPr lang="ro-RO" dirty="0"/>
              <a:t>, </a:t>
            </a:r>
            <a:r>
              <a:rPr lang="ro-RO" dirty="0" err="1"/>
              <a:t>attracting</a:t>
            </a:r>
            <a:r>
              <a:rPr lang="ro-RO" dirty="0"/>
              <a:t> local </a:t>
            </a:r>
            <a:r>
              <a:rPr lang="ro-RO" dirty="0" err="1"/>
              <a:t>families</a:t>
            </a:r>
            <a:endParaRPr lang="en-GB" dirty="0"/>
          </a:p>
          <a:p>
            <a:r>
              <a:rPr lang="ro-RO" dirty="0"/>
              <a:t>4. Local Church </a:t>
            </a:r>
            <a:r>
              <a:rPr lang="ro-RO" dirty="0" err="1"/>
              <a:t>Nurseries:Many</a:t>
            </a:r>
            <a:r>
              <a:rPr lang="ro-RO" dirty="0"/>
              <a:t> </a:t>
            </a:r>
            <a:r>
              <a:rPr lang="ro-RO" dirty="0" err="1"/>
              <a:t>churches</a:t>
            </a:r>
            <a:r>
              <a:rPr lang="ro-RO" dirty="0"/>
              <a:t> in Birmingham operate </a:t>
            </a:r>
            <a:r>
              <a:rPr lang="ro-RO" dirty="0" err="1"/>
              <a:t>nurseries</a:t>
            </a:r>
            <a:r>
              <a:rPr lang="ro-RO" dirty="0"/>
              <a:t> that serve </a:t>
            </a:r>
            <a:r>
              <a:rPr lang="ro-RO" dirty="0" err="1"/>
              <a:t>their</a:t>
            </a:r>
            <a:r>
              <a:rPr lang="ro-RO" dirty="0"/>
              <a:t> </a:t>
            </a:r>
            <a:r>
              <a:rPr lang="ro-RO" dirty="0" err="1"/>
              <a:t>congregations</a:t>
            </a:r>
            <a:r>
              <a:rPr lang="ro-RO" dirty="0"/>
              <a:t> and the </a:t>
            </a:r>
            <a:r>
              <a:rPr lang="ro-RO" dirty="0" err="1"/>
              <a:t>wider</a:t>
            </a:r>
            <a:r>
              <a:rPr lang="ro-RO" dirty="0"/>
              <a:t> community</a:t>
            </a:r>
            <a:endParaRPr lang="en-GB" dirty="0"/>
          </a:p>
          <a:p>
            <a:r>
              <a:rPr lang="ro-RO" dirty="0"/>
              <a:t>.5. </a:t>
            </a:r>
            <a:r>
              <a:rPr lang="en-GB" dirty="0"/>
              <a:t>Corporate </a:t>
            </a:r>
            <a:r>
              <a:rPr lang="ro-RO" dirty="0"/>
              <a:t>On-Site Childcare: Companies like Jaguar Land Rover with on-site childcare </a:t>
            </a:r>
            <a:r>
              <a:rPr lang="ro-RO" dirty="0" err="1"/>
              <a:t>facilities</a:t>
            </a:r>
            <a:r>
              <a:rPr lang="ro-RO" dirty="0"/>
              <a:t> for </a:t>
            </a:r>
            <a:r>
              <a:rPr lang="ro-RO" dirty="0" err="1"/>
              <a:t>employees</a:t>
            </a:r>
            <a:r>
              <a:rPr lang="ro-RO" dirty="0"/>
              <a:t>, </a:t>
            </a:r>
            <a:r>
              <a:rPr lang="ro-RO" dirty="0" err="1"/>
              <a:t>providing</a:t>
            </a:r>
            <a:r>
              <a:rPr lang="ro-RO" dirty="0"/>
              <a:t> a competitive </a:t>
            </a:r>
            <a:r>
              <a:rPr lang="ro-RO" dirty="0" err="1"/>
              <a:t>advantage</a:t>
            </a:r>
            <a:r>
              <a:rPr lang="ro-RO" dirty="0"/>
              <a:t> in the local job market.</a:t>
            </a:r>
            <a:endParaRPr lang="en-GB" dirty="0"/>
          </a:p>
          <a:p>
            <a:r>
              <a:rPr lang="en-GB" dirty="0"/>
              <a:t>These </a:t>
            </a:r>
            <a:r>
              <a:rPr lang="ro-RO" dirty="0"/>
              <a:t> are just a few </a:t>
            </a:r>
            <a:r>
              <a:rPr lang="ro-RO" dirty="0" err="1"/>
              <a:t>examples</a:t>
            </a:r>
            <a:r>
              <a:rPr lang="ro-RO" dirty="0"/>
              <a:t> of </a:t>
            </a:r>
            <a:r>
              <a:rPr lang="ro-RO" dirty="0" err="1"/>
              <a:t>potential</a:t>
            </a:r>
            <a:r>
              <a:rPr lang="ro-RO" dirty="0"/>
              <a:t> </a:t>
            </a:r>
            <a:r>
              <a:rPr lang="ro-RO" dirty="0" err="1"/>
              <a:t>competitors</a:t>
            </a:r>
            <a:r>
              <a:rPr lang="ro-RO" dirty="0"/>
              <a:t>. It's </a:t>
            </a:r>
            <a:r>
              <a:rPr lang="ro-RO" dirty="0" err="1"/>
              <a:t>essential</a:t>
            </a:r>
            <a:r>
              <a:rPr lang="ro-RO" dirty="0"/>
              <a:t> to </a:t>
            </a:r>
            <a:r>
              <a:rPr lang="ro-RO" dirty="0" err="1"/>
              <a:t>conduct</a:t>
            </a:r>
            <a:r>
              <a:rPr lang="ro-RO" dirty="0"/>
              <a:t> </a:t>
            </a:r>
            <a:r>
              <a:rPr lang="ro-RO" dirty="0" err="1"/>
              <a:t>thorough</a:t>
            </a:r>
            <a:r>
              <a:rPr lang="ro-RO" dirty="0"/>
              <a:t> market </a:t>
            </a:r>
            <a:r>
              <a:rPr lang="ro-RO" dirty="0" err="1"/>
              <a:t>research</a:t>
            </a:r>
            <a:r>
              <a:rPr lang="ro-RO" dirty="0"/>
              <a:t> to </a:t>
            </a:r>
            <a:r>
              <a:rPr lang="ro-RO" dirty="0" err="1"/>
              <a:t>understand</a:t>
            </a:r>
            <a:r>
              <a:rPr lang="ro-RO" dirty="0"/>
              <a:t> the local competitive </a:t>
            </a:r>
            <a:r>
              <a:rPr lang="ro-RO" dirty="0" err="1"/>
              <a:t>landscape</a:t>
            </a:r>
            <a:r>
              <a:rPr lang="ro-RO" dirty="0"/>
              <a:t> and </a:t>
            </a:r>
            <a:r>
              <a:rPr lang="ro-RO" dirty="0" err="1"/>
              <a:t>develop</a:t>
            </a:r>
            <a:r>
              <a:rPr lang="ro-RO" dirty="0"/>
              <a:t> </a:t>
            </a:r>
            <a:r>
              <a:rPr lang="ro-RO" dirty="0" err="1"/>
              <a:t>strategies</a:t>
            </a:r>
            <a:r>
              <a:rPr lang="ro-RO" dirty="0"/>
              <a:t> to </a:t>
            </a:r>
            <a:r>
              <a:rPr lang="ro-RO" dirty="0" err="1"/>
              <a:t>differentiate</a:t>
            </a:r>
            <a:r>
              <a:rPr lang="ro-RO" dirty="0"/>
              <a:t> your nursery and </a:t>
            </a:r>
            <a:r>
              <a:rPr lang="ro-RO" dirty="0" err="1"/>
              <a:t>attract</a:t>
            </a:r>
            <a:r>
              <a:rPr lang="ro-RO" dirty="0"/>
              <a:t> </a:t>
            </a:r>
            <a:r>
              <a:rPr lang="ro-RO" dirty="0" err="1"/>
              <a:t>parents</a:t>
            </a:r>
            <a:r>
              <a:rPr lang="ro-RO" dirty="0"/>
              <a:t> in Birmingham.</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8</a:t>
            </a:fld>
            <a:endParaRPr lang="en-US" dirty="0"/>
          </a:p>
        </p:txBody>
      </p:sp>
    </p:spTree>
    <p:extLst>
      <p:ext uri="{BB962C8B-B14F-4D97-AF65-F5344CB8AC3E}">
        <p14:creationId xmlns:p14="http://schemas.microsoft.com/office/powerpoint/2010/main" val="1867511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This quad </a:t>
            </a:r>
            <a:r>
              <a:rPr lang="ro-RO" dirty="0" err="1"/>
              <a:t>chart</a:t>
            </a:r>
            <a:r>
              <a:rPr lang="ro-RO" dirty="0"/>
              <a:t> </a:t>
            </a:r>
            <a:r>
              <a:rPr lang="ro-RO" dirty="0" err="1"/>
              <a:t>provides</a:t>
            </a:r>
            <a:r>
              <a:rPr lang="ro-RO" dirty="0"/>
              <a:t> a concise </a:t>
            </a:r>
            <a:r>
              <a:rPr lang="ro-RO" dirty="0" err="1"/>
              <a:t>overview</a:t>
            </a:r>
            <a:r>
              <a:rPr lang="ro-RO" dirty="0"/>
              <a:t> of the project's </a:t>
            </a:r>
            <a:r>
              <a:rPr lang="ro-RO" dirty="0" err="1"/>
              <a:t>current</a:t>
            </a:r>
            <a:r>
              <a:rPr lang="ro-RO" dirty="0"/>
              <a:t> status, </a:t>
            </a:r>
            <a:r>
              <a:rPr lang="ro-RO" dirty="0" err="1"/>
              <a:t>challenges</a:t>
            </a:r>
            <a:r>
              <a:rPr lang="ro-RO" dirty="0"/>
              <a:t>, </a:t>
            </a:r>
            <a:r>
              <a:rPr lang="ro-RO" dirty="0" err="1"/>
              <a:t>opportunities</a:t>
            </a:r>
            <a:r>
              <a:rPr lang="ro-RO" dirty="0"/>
              <a:t>, and future </a:t>
            </a:r>
            <a:r>
              <a:rPr lang="ro-RO" dirty="0" err="1"/>
              <a:t>plans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9</a:t>
            </a:fld>
            <a:endParaRPr lang="en-US" dirty="0"/>
          </a:p>
        </p:txBody>
      </p:sp>
    </p:spTree>
    <p:extLst>
      <p:ext uri="{BB962C8B-B14F-4D97-AF65-F5344CB8AC3E}">
        <p14:creationId xmlns:p14="http://schemas.microsoft.com/office/powerpoint/2010/main" val="2961020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Please note that </a:t>
            </a:r>
            <a:r>
              <a:rPr lang="ro-RO" dirty="0" err="1"/>
              <a:t>these</a:t>
            </a:r>
            <a:r>
              <a:rPr lang="ro-RO" dirty="0"/>
              <a:t> </a:t>
            </a:r>
            <a:r>
              <a:rPr lang="ro-RO" dirty="0" err="1"/>
              <a:t>projections</a:t>
            </a:r>
            <a:r>
              <a:rPr lang="ro-RO" dirty="0"/>
              <a:t> are </a:t>
            </a:r>
            <a:r>
              <a:rPr lang="ro-RO" dirty="0" err="1"/>
              <a:t>simplified</a:t>
            </a:r>
            <a:r>
              <a:rPr lang="ro-RO" dirty="0"/>
              <a:t> and actual </a:t>
            </a:r>
            <a:r>
              <a:rPr lang="ro-RO" dirty="0" err="1"/>
              <a:t>financials</a:t>
            </a:r>
            <a:r>
              <a:rPr lang="ro-RO" dirty="0"/>
              <a:t> </a:t>
            </a:r>
            <a:r>
              <a:rPr lang="ro-RO" dirty="0" err="1"/>
              <a:t>may</a:t>
            </a:r>
            <a:r>
              <a:rPr lang="ro-RO" dirty="0"/>
              <a:t> </a:t>
            </a:r>
            <a:r>
              <a:rPr lang="ro-RO" dirty="0" err="1"/>
              <a:t>vary</a:t>
            </a:r>
            <a:r>
              <a:rPr lang="ro-RO" dirty="0"/>
              <a:t> based on specific </a:t>
            </a:r>
            <a:r>
              <a:rPr lang="ro-RO" dirty="0" err="1"/>
              <a:t>factors</a:t>
            </a:r>
            <a:r>
              <a:rPr lang="ro-RO" dirty="0"/>
              <a:t> and market conditions.</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11</a:t>
            </a:fld>
            <a:endParaRPr lang="en-US" dirty="0"/>
          </a:p>
        </p:txBody>
      </p:sp>
    </p:spTree>
    <p:extLst>
      <p:ext uri="{BB962C8B-B14F-4D97-AF65-F5344CB8AC3E}">
        <p14:creationId xmlns:p14="http://schemas.microsoft.com/office/powerpoint/2010/main" val="3303194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err="1"/>
              <a:t>Resource</a:t>
            </a:r>
            <a:r>
              <a:rPr lang="ro-RO" dirty="0"/>
              <a:t> Management for opening a nursery </a:t>
            </a:r>
            <a:r>
              <a:rPr lang="ro-RO" dirty="0" err="1"/>
              <a:t>involves</a:t>
            </a:r>
            <a:r>
              <a:rPr lang="ro-RO" dirty="0"/>
              <a:t> </a:t>
            </a:r>
            <a:r>
              <a:rPr lang="ro-RO" dirty="0" err="1"/>
              <a:t>effectively</a:t>
            </a:r>
            <a:r>
              <a:rPr lang="ro-RO" dirty="0"/>
              <a:t> managing staff, </a:t>
            </a:r>
            <a:r>
              <a:rPr lang="ro-RO" dirty="0" err="1"/>
              <a:t>facilities</a:t>
            </a:r>
            <a:r>
              <a:rPr lang="ro-RO" dirty="0"/>
              <a:t>, and </a:t>
            </a:r>
            <a:r>
              <a:rPr lang="ro-RO" dirty="0" err="1"/>
              <a:t>funding</a:t>
            </a:r>
            <a:r>
              <a:rPr lang="ro-RO" dirty="0"/>
              <a:t> to </a:t>
            </a:r>
            <a:r>
              <a:rPr lang="ro-RO" dirty="0" err="1"/>
              <a:t>ensure</a:t>
            </a:r>
            <a:r>
              <a:rPr lang="ro-RO" dirty="0"/>
              <a:t> the </a:t>
            </a:r>
            <a:r>
              <a:rPr lang="ro-RO" dirty="0" err="1"/>
              <a:t>successful</a:t>
            </a:r>
            <a:r>
              <a:rPr lang="ro-RO" dirty="0"/>
              <a:t> operation of the childcare center. </a:t>
            </a:r>
            <a:endParaRPr lang="en-GB" dirty="0"/>
          </a:p>
          <a:p>
            <a:endParaRPr lang="en-GB" dirty="0"/>
          </a:p>
          <a:p>
            <a:r>
              <a:rPr lang="ro-RO" dirty="0"/>
              <a:t>Staff:- </a:t>
            </a:r>
            <a:r>
              <a:rPr lang="ro-RO" dirty="0" err="1"/>
              <a:t>Qualified</a:t>
            </a:r>
            <a:r>
              <a:rPr lang="ro-RO" dirty="0"/>
              <a:t> Early </a:t>
            </a:r>
            <a:r>
              <a:rPr lang="ro-RO" dirty="0" err="1"/>
              <a:t>Childhood</a:t>
            </a:r>
            <a:r>
              <a:rPr lang="ro-RO" dirty="0"/>
              <a:t> </a:t>
            </a:r>
            <a:r>
              <a:rPr lang="ro-RO" dirty="0" err="1"/>
              <a:t>Educators</a:t>
            </a:r>
            <a:r>
              <a:rPr lang="ro-RO" dirty="0"/>
              <a:t>: </a:t>
            </a:r>
            <a:r>
              <a:rPr lang="ro-RO" dirty="0" err="1"/>
              <a:t>Hiring</a:t>
            </a:r>
            <a:r>
              <a:rPr lang="ro-RO" dirty="0"/>
              <a:t> </a:t>
            </a:r>
            <a:r>
              <a:rPr lang="ro-RO" dirty="0" err="1"/>
              <a:t>trained</a:t>
            </a:r>
            <a:r>
              <a:rPr lang="ro-RO" dirty="0"/>
              <a:t> and </a:t>
            </a:r>
            <a:r>
              <a:rPr lang="ro-RO" dirty="0" err="1"/>
              <a:t>experienced</a:t>
            </a:r>
            <a:r>
              <a:rPr lang="ro-RO" dirty="0"/>
              <a:t> staff </a:t>
            </a:r>
            <a:r>
              <a:rPr lang="ro-RO" dirty="0" err="1"/>
              <a:t>members</a:t>
            </a:r>
            <a:r>
              <a:rPr lang="ro-RO" dirty="0"/>
              <a:t> to </a:t>
            </a:r>
            <a:r>
              <a:rPr lang="ro-RO" dirty="0" err="1"/>
              <a:t>provide</a:t>
            </a:r>
            <a:r>
              <a:rPr lang="ro-RO" dirty="0"/>
              <a:t> care, </a:t>
            </a:r>
            <a:r>
              <a:rPr lang="ro-RO" dirty="0" err="1"/>
              <a:t>supervision</a:t>
            </a:r>
            <a:r>
              <a:rPr lang="ro-RO" dirty="0"/>
              <a:t>, and </a:t>
            </a:r>
            <a:r>
              <a:rPr lang="ro-RO" dirty="0" err="1"/>
              <a:t>education</a:t>
            </a:r>
            <a:r>
              <a:rPr lang="ro-RO" dirty="0"/>
              <a:t> for the children.</a:t>
            </a:r>
            <a:endParaRPr lang="en-GB" dirty="0"/>
          </a:p>
          <a:p>
            <a:endParaRPr lang="en-GB" dirty="0"/>
          </a:p>
          <a:p>
            <a:r>
              <a:rPr lang="ro-RO" dirty="0"/>
              <a:t>Support Staff: </a:t>
            </a:r>
            <a:r>
              <a:rPr lang="ro-RO" dirty="0" err="1"/>
              <a:t>Employing</a:t>
            </a:r>
            <a:r>
              <a:rPr lang="ro-RO" dirty="0"/>
              <a:t> support staff for administrative </a:t>
            </a:r>
            <a:r>
              <a:rPr lang="ro-RO" dirty="0" err="1"/>
              <a:t>tasks</a:t>
            </a:r>
            <a:r>
              <a:rPr lang="ro-RO" dirty="0"/>
              <a:t>, </a:t>
            </a:r>
            <a:r>
              <a:rPr lang="ro-RO" dirty="0" err="1"/>
              <a:t>cleaning</a:t>
            </a:r>
            <a:r>
              <a:rPr lang="ro-RO" dirty="0"/>
              <a:t>, and general operations.</a:t>
            </a:r>
            <a:endParaRPr lang="en-GB" dirty="0"/>
          </a:p>
          <a:p>
            <a:endParaRPr lang="en-GB" dirty="0"/>
          </a:p>
          <a:p>
            <a:r>
              <a:rPr lang="ro-RO" dirty="0" err="1"/>
              <a:t>Human</a:t>
            </a:r>
            <a:r>
              <a:rPr lang="ro-RO" dirty="0"/>
              <a:t> Resources: A </a:t>
            </a:r>
            <a:r>
              <a:rPr lang="ro-RO" dirty="0" err="1"/>
              <a:t>human</a:t>
            </a:r>
            <a:r>
              <a:rPr lang="ro-RO" dirty="0"/>
              <a:t> resources manager </a:t>
            </a:r>
            <a:r>
              <a:rPr lang="ro-RO" dirty="0" err="1"/>
              <a:t>may</a:t>
            </a:r>
            <a:r>
              <a:rPr lang="ro-RO" dirty="0"/>
              <a:t> be </a:t>
            </a:r>
            <a:r>
              <a:rPr lang="ro-RO" dirty="0" err="1"/>
              <a:t>required</a:t>
            </a:r>
            <a:r>
              <a:rPr lang="ro-RO" dirty="0"/>
              <a:t> to </a:t>
            </a:r>
            <a:r>
              <a:rPr lang="ro-RO" dirty="0" err="1"/>
              <a:t>handle</a:t>
            </a:r>
            <a:r>
              <a:rPr lang="ro-RO" dirty="0"/>
              <a:t> </a:t>
            </a:r>
            <a:r>
              <a:rPr lang="ro-RO" dirty="0" err="1"/>
              <a:t>hiring</a:t>
            </a:r>
            <a:r>
              <a:rPr lang="ro-RO" dirty="0"/>
              <a:t>, training, and staff </a:t>
            </a:r>
            <a:r>
              <a:rPr lang="ro-RO" dirty="0" err="1"/>
              <a:t>development</a:t>
            </a:r>
            <a:r>
              <a:rPr lang="ro-RO" dirty="0"/>
              <a:t>.</a:t>
            </a:r>
            <a:endParaRPr lang="en-GB" dirty="0"/>
          </a:p>
          <a:p>
            <a:endParaRPr lang="en-GB" dirty="0"/>
          </a:p>
          <a:p>
            <a:r>
              <a:rPr lang="ro-RO" dirty="0"/>
              <a:t>Health and Safety Officer: To </a:t>
            </a:r>
            <a:r>
              <a:rPr lang="ro-RO" dirty="0" err="1"/>
              <a:t>ensure</a:t>
            </a:r>
            <a:r>
              <a:rPr lang="ro-RO" dirty="0"/>
              <a:t> </a:t>
            </a:r>
            <a:r>
              <a:rPr lang="ro-RO" dirty="0" err="1"/>
              <a:t>compliance</a:t>
            </a:r>
            <a:r>
              <a:rPr lang="ro-RO" dirty="0"/>
              <a:t> with safety </a:t>
            </a:r>
            <a:r>
              <a:rPr lang="ro-RO" dirty="0" err="1"/>
              <a:t>regulations</a:t>
            </a:r>
            <a:r>
              <a:rPr lang="ro-RO" dirty="0"/>
              <a:t> and </a:t>
            </a:r>
            <a:r>
              <a:rPr lang="ro-RO" dirty="0" err="1"/>
              <a:t>maintain</a:t>
            </a:r>
            <a:r>
              <a:rPr lang="ro-RO" dirty="0"/>
              <a:t> a safe environment for </a:t>
            </a:r>
            <a:r>
              <a:rPr lang="ro-RO" dirty="0" err="1"/>
              <a:t>children.Facilities</a:t>
            </a:r>
            <a:r>
              <a:rPr lang="ro-RO" dirty="0"/>
              <a:t>:</a:t>
            </a:r>
            <a:endParaRPr lang="en-GB" dirty="0"/>
          </a:p>
          <a:p>
            <a:endParaRPr lang="en-GB" dirty="0"/>
          </a:p>
          <a:p>
            <a:r>
              <a:rPr lang="ro-RO" dirty="0"/>
              <a:t>Facility Space: </a:t>
            </a:r>
            <a:r>
              <a:rPr lang="ro-RO" dirty="0" err="1"/>
              <a:t>Securing</a:t>
            </a:r>
            <a:r>
              <a:rPr lang="ro-RO" dirty="0"/>
              <a:t> a </a:t>
            </a:r>
            <a:r>
              <a:rPr lang="ro-RO" dirty="0" err="1"/>
              <a:t>suitable</a:t>
            </a:r>
            <a:r>
              <a:rPr lang="ro-RO" dirty="0"/>
              <a:t> location with ample indoor and outdoor space, </a:t>
            </a:r>
            <a:r>
              <a:rPr lang="ro-RO" dirty="0" err="1"/>
              <a:t>including</a:t>
            </a:r>
            <a:r>
              <a:rPr lang="ro-RO" dirty="0"/>
              <a:t> </a:t>
            </a:r>
            <a:r>
              <a:rPr lang="ro-RO" dirty="0" err="1"/>
              <a:t>classrooms</a:t>
            </a:r>
            <a:r>
              <a:rPr lang="ro-RO" dirty="0"/>
              <a:t>, play </a:t>
            </a:r>
            <a:r>
              <a:rPr lang="ro-RO" dirty="0" err="1"/>
              <a:t>areas</a:t>
            </a:r>
            <a:r>
              <a:rPr lang="ro-RO" dirty="0"/>
              <a:t>, and </a:t>
            </a:r>
            <a:r>
              <a:rPr lang="ro-RO" dirty="0" err="1"/>
              <a:t>restrooms</a:t>
            </a:r>
            <a:r>
              <a:rPr lang="ro-RO" dirty="0"/>
              <a:t>.</a:t>
            </a:r>
            <a:endParaRPr lang="en-GB" dirty="0"/>
          </a:p>
          <a:p>
            <a:endParaRPr lang="en-GB" dirty="0"/>
          </a:p>
          <a:p>
            <a:r>
              <a:rPr lang="ro-RO" dirty="0"/>
              <a:t> </a:t>
            </a:r>
            <a:r>
              <a:rPr lang="ro-RO" dirty="0" err="1"/>
              <a:t>Furnishings</a:t>
            </a:r>
            <a:r>
              <a:rPr lang="ro-RO" dirty="0"/>
              <a:t> and </a:t>
            </a:r>
            <a:r>
              <a:rPr lang="ro-RO" dirty="0" err="1"/>
              <a:t>Equipment</a:t>
            </a:r>
            <a:r>
              <a:rPr lang="ro-RO" dirty="0"/>
              <a:t>: </a:t>
            </a:r>
            <a:r>
              <a:rPr lang="ro-RO" dirty="0" err="1"/>
              <a:t>Acquiring</a:t>
            </a:r>
            <a:r>
              <a:rPr lang="ro-RO" dirty="0"/>
              <a:t> </a:t>
            </a:r>
            <a:r>
              <a:rPr lang="ro-RO" dirty="0" err="1"/>
              <a:t>age-appropriate</a:t>
            </a:r>
            <a:r>
              <a:rPr lang="ro-RO" dirty="0"/>
              <a:t> </a:t>
            </a:r>
            <a:r>
              <a:rPr lang="ro-RO" dirty="0" err="1"/>
              <a:t>furniture</a:t>
            </a:r>
            <a:r>
              <a:rPr lang="ro-RO" dirty="0"/>
              <a:t>, </a:t>
            </a:r>
            <a:r>
              <a:rPr lang="ro-RO" dirty="0" err="1"/>
              <a:t>toys</a:t>
            </a:r>
            <a:r>
              <a:rPr lang="ro-RO" dirty="0"/>
              <a:t>, </a:t>
            </a:r>
            <a:r>
              <a:rPr lang="ro-RO" dirty="0" err="1"/>
              <a:t>educational</a:t>
            </a:r>
            <a:r>
              <a:rPr lang="ro-RO" dirty="0"/>
              <a:t> </a:t>
            </a:r>
            <a:r>
              <a:rPr lang="ro-RO" dirty="0" err="1"/>
              <a:t>materials</a:t>
            </a:r>
            <a:r>
              <a:rPr lang="ro-RO" dirty="0"/>
              <a:t>, and safety </a:t>
            </a:r>
            <a:r>
              <a:rPr lang="ro-RO" dirty="0" err="1"/>
              <a:t>equipment</a:t>
            </a:r>
            <a:r>
              <a:rPr lang="ro-RO" dirty="0"/>
              <a:t>.</a:t>
            </a:r>
            <a:endParaRPr lang="en-GB" dirty="0"/>
          </a:p>
          <a:p>
            <a:endParaRPr lang="en-GB" dirty="0"/>
          </a:p>
          <a:p>
            <a:r>
              <a:rPr lang="ro-RO" dirty="0"/>
              <a:t>Security Systems: </a:t>
            </a:r>
            <a:r>
              <a:rPr lang="ro-RO" dirty="0" err="1"/>
              <a:t>Installation</a:t>
            </a:r>
            <a:r>
              <a:rPr lang="ro-RO" dirty="0"/>
              <a:t> of security </a:t>
            </a:r>
            <a:r>
              <a:rPr lang="ro-RO" dirty="0" err="1"/>
              <a:t>measures</a:t>
            </a:r>
            <a:r>
              <a:rPr lang="ro-RO" dirty="0"/>
              <a:t>, </a:t>
            </a:r>
            <a:r>
              <a:rPr lang="ro-RO" dirty="0" err="1"/>
              <a:t>including</a:t>
            </a:r>
            <a:r>
              <a:rPr lang="ro-RO" dirty="0"/>
              <a:t> access control, </a:t>
            </a:r>
            <a:r>
              <a:rPr lang="ro-RO" dirty="0" err="1"/>
              <a:t>surveillance</a:t>
            </a:r>
            <a:r>
              <a:rPr lang="ro-RO" dirty="0"/>
              <a:t>, and </a:t>
            </a:r>
            <a:r>
              <a:rPr lang="ro-RO" dirty="0" err="1"/>
              <a:t>alarms</a:t>
            </a:r>
            <a:r>
              <a:rPr lang="ro-RO" dirty="0"/>
              <a:t>.</a:t>
            </a:r>
            <a:endParaRPr lang="en-GB" dirty="0"/>
          </a:p>
          <a:p>
            <a:endParaRPr lang="en-GB" dirty="0"/>
          </a:p>
          <a:p>
            <a:r>
              <a:rPr lang="ro-RO" dirty="0"/>
              <a:t>Health and Safety </a:t>
            </a:r>
            <a:r>
              <a:rPr lang="ro-RO" dirty="0" err="1"/>
              <a:t>Features</a:t>
            </a:r>
            <a:r>
              <a:rPr lang="ro-RO" dirty="0"/>
              <a:t>: </a:t>
            </a:r>
            <a:r>
              <a:rPr lang="ro-RO" dirty="0" err="1"/>
              <a:t>Implementation</a:t>
            </a:r>
            <a:r>
              <a:rPr lang="ro-RO" dirty="0"/>
              <a:t> of safety </a:t>
            </a:r>
            <a:r>
              <a:rPr lang="ro-RO" dirty="0" err="1"/>
              <a:t>features</a:t>
            </a:r>
            <a:r>
              <a:rPr lang="ro-RO" dirty="0"/>
              <a:t> </a:t>
            </a:r>
            <a:r>
              <a:rPr lang="ro-RO" dirty="0" err="1"/>
              <a:t>such</a:t>
            </a:r>
            <a:r>
              <a:rPr lang="ro-RO" dirty="0"/>
              <a:t> as fire </a:t>
            </a:r>
            <a:r>
              <a:rPr lang="ro-RO" dirty="0" err="1"/>
              <a:t>extinguishers</a:t>
            </a:r>
            <a:r>
              <a:rPr lang="ro-RO" dirty="0"/>
              <a:t>, first aid </a:t>
            </a:r>
            <a:r>
              <a:rPr lang="ro-RO" dirty="0" err="1"/>
              <a:t>kits</a:t>
            </a:r>
            <a:r>
              <a:rPr lang="ro-RO" dirty="0"/>
              <a:t>, and </a:t>
            </a:r>
            <a:r>
              <a:rPr lang="ro-RO" dirty="0" err="1"/>
              <a:t>childproofing.Funding</a:t>
            </a:r>
            <a:r>
              <a:rPr lang="ro-RO" dirty="0"/>
              <a:t>:</a:t>
            </a:r>
            <a:endParaRPr lang="en-GB" dirty="0"/>
          </a:p>
          <a:p>
            <a:endParaRPr lang="en-GB" dirty="0"/>
          </a:p>
          <a:p>
            <a:r>
              <a:rPr lang="ro-RO" dirty="0" err="1"/>
              <a:t>Initial</a:t>
            </a:r>
            <a:r>
              <a:rPr lang="ro-RO" dirty="0"/>
              <a:t> Capital: </a:t>
            </a:r>
            <a:r>
              <a:rPr lang="ro-RO" dirty="0" err="1"/>
              <a:t>Securing</a:t>
            </a:r>
            <a:r>
              <a:rPr lang="ro-RO" dirty="0"/>
              <a:t> </a:t>
            </a:r>
            <a:r>
              <a:rPr lang="ro-RO" dirty="0" err="1"/>
              <a:t>startup</a:t>
            </a:r>
            <a:r>
              <a:rPr lang="ro-RO" dirty="0"/>
              <a:t> capital for facility </a:t>
            </a:r>
            <a:r>
              <a:rPr lang="ro-RO" dirty="0" err="1"/>
              <a:t>setup</a:t>
            </a:r>
            <a:r>
              <a:rPr lang="ro-RO" dirty="0"/>
              <a:t>, staff </a:t>
            </a:r>
            <a:r>
              <a:rPr lang="ro-RO" dirty="0" err="1"/>
              <a:t>hiring</a:t>
            </a:r>
            <a:r>
              <a:rPr lang="ro-RO" dirty="0"/>
              <a:t>, and </a:t>
            </a:r>
            <a:r>
              <a:rPr lang="ro-RO" dirty="0" err="1"/>
              <a:t>initial</a:t>
            </a:r>
            <a:r>
              <a:rPr lang="ro-RO" dirty="0"/>
              <a:t> marketing </a:t>
            </a:r>
            <a:r>
              <a:rPr lang="ro-RO" dirty="0" err="1"/>
              <a:t>efforts</a:t>
            </a:r>
            <a:r>
              <a:rPr lang="ro-RO" dirty="0"/>
              <a:t>.</a:t>
            </a:r>
            <a:endParaRPr lang="en-GB" dirty="0"/>
          </a:p>
          <a:p>
            <a:endParaRPr lang="en-GB" dirty="0"/>
          </a:p>
          <a:p>
            <a:r>
              <a:rPr lang="ro-RO" dirty="0"/>
              <a:t> </a:t>
            </a:r>
            <a:r>
              <a:rPr lang="ro-RO" dirty="0" err="1"/>
              <a:t>Ongoing</a:t>
            </a:r>
            <a:r>
              <a:rPr lang="ro-RO" dirty="0"/>
              <a:t> Operating </a:t>
            </a:r>
            <a:r>
              <a:rPr lang="ro-RO" dirty="0" err="1"/>
              <a:t>Budget</a:t>
            </a:r>
            <a:r>
              <a:rPr lang="ro-RO" dirty="0"/>
              <a:t>: </a:t>
            </a:r>
            <a:r>
              <a:rPr lang="ro-RO" dirty="0" err="1"/>
              <a:t>Allocating</a:t>
            </a:r>
            <a:r>
              <a:rPr lang="ro-RO" dirty="0"/>
              <a:t> </a:t>
            </a:r>
            <a:r>
              <a:rPr lang="ro-RO" dirty="0" err="1"/>
              <a:t>funds</a:t>
            </a:r>
            <a:r>
              <a:rPr lang="ro-RO" dirty="0"/>
              <a:t> for </a:t>
            </a:r>
            <a:r>
              <a:rPr lang="ro-RO" dirty="0" err="1"/>
              <a:t>ongoing</a:t>
            </a:r>
            <a:r>
              <a:rPr lang="ro-RO" dirty="0"/>
              <a:t> </a:t>
            </a:r>
            <a:r>
              <a:rPr lang="ro-RO" dirty="0" err="1"/>
              <a:t>expenses</a:t>
            </a:r>
            <a:r>
              <a:rPr lang="ro-RO" dirty="0"/>
              <a:t>, </a:t>
            </a:r>
            <a:r>
              <a:rPr lang="ro-RO" dirty="0" err="1"/>
              <a:t>including</a:t>
            </a:r>
            <a:r>
              <a:rPr lang="ro-RO" dirty="0"/>
              <a:t> staff </a:t>
            </a:r>
            <a:r>
              <a:rPr lang="ro-RO" dirty="0" err="1"/>
              <a:t>salaries</a:t>
            </a:r>
            <a:r>
              <a:rPr lang="ro-RO" dirty="0"/>
              <a:t>, utilities, and </a:t>
            </a:r>
            <a:r>
              <a:rPr lang="ro-RO" dirty="0" err="1"/>
              <a:t>supplies</a:t>
            </a:r>
            <a:r>
              <a:rPr lang="ro-RO" dirty="0"/>
              <a:t>.</a:t>
            </a:r>
            <a:endParaRPr lang="en-GB" dirty="0"/>
          </a:p>
          <a:p>
            <a:endParaRPr lang="en-GB" dirty="0"/>
          </a:p>
          <a:p>
            <a:r>
              <a:rPr lang="ro-RO" dirty="0"/>
              <a:t> Government </a:t>
            </a:r>
            <a:r>
              <a:rPr lang="ro-RO" dirty="0" err="1"/>
              <a:t>Subsidies</a:t>
            </a:r>
            <a:r>
              <a:rPr lang="ro-RO" dirty="0"/>
              <a:t>: </a:t>
            </a:r>
            <a:r>
              <a:rPr lang="ro-RO" dirty="0" err="1"/>
              <a:t>Maximizing</a:t>
            </a:r>
            <a:r>
              <a:rPr lang="ro-RO" dirty="0"/>
              <a:t> </a:t>
            </a:r>
            <a:r>
              <a:rPr lang="ro-RO" dirty="0" err="1"/>
              <a:t>government</a:t>
            </a:r>
            <a:r>
              <a:rPr lang="ro-RO" dirty="0"/>
              <a:t> assistance programs to reduce </a:t>
            </a:r>
            <a:r>
              <a:rPr lang="ro-RO" dirty="0" err="1"/>
              <a:t>financial</a:t>
            </a:r>
            <a:r>
              <a:rPr lang="ro-RO" dirty="0"/>
              <a:t> </a:t>
            </a:r>
            <a:r>
              <a:rPr lang="ro-RO" dirty="0" err="1"/>
              <a:t>burdens</a:t>
            </a:r>
            <a:r>
              <a:rPr lang="ro-RO" dirty="0"/>
              <a:t> for </a:t>
            </a:r>
            <a:r>
              <a:rPr lang="ro-RO" dirty="0" err="1"/>
              <a:t>parents</a:t>
            </a:r>
            <a:r>
              <a:rPr lang="ro-RO" dirty="0"/>
              <a:t> and the nursery </a:t>
            </a:r>
            <a:endParaRPr lang="en-GB" dirty="0"/>
          </a:p>
          <a:p>
            <a:endParaRPr lang="en-GB" dirty="0"/>
          </a:p>
          <a:p>
            <a:endParaRPr lang="en-GB" dirty="0"/>
          </a:p>
          <a:p>
            <a:r>
              <a:rPr lang="ro-RO" dirty="0" err="1"/>
              <a:t>Tuition</a:t>
            </a:r>
            <a:r>
              <a:rPr lang="ro-RO" dirty="0"/>
              <a:t> </a:t>
            </a:r>
            <a:r>
              <a:rPr lang="ro-RO" dirty="0" err="1"/>
              <a:t>Fees</a:t>
            </a:r>
            <a:r>
              <a:rPr lang="ro-RO" dirty="0"/>
              <a:t>: </a:t>
            </a:r>
            <a:r>
              <a:rPr lang="ro-RO" dirty="0" err="1"/>
              <a:t>Structuring</a:t>
            </a:r>
            <a:r>
              <a:rPr lang="ro-RO" dirty="0"/>
              <a:t> competitive </a:t>
            </a:r>
            <a:r>
              <a:rPr lang="ro-RO" dirty="0" err="1"/>
              <a:t>tuition</a:t>
            </a:r>
            <a:r>
              <a:rPr lang="ro-RO" dirty="0"/>
              <a:t> </a:t>
            </a:r>
            <a:r>
              <a:rPr lang="ro-RO" dirty="0" err="1"/>
              <a:t>fees</a:t>
            </a:r>
            <a:r>
              <a:rPr lang="ro-RO" dirty="0"/>
              <a:t> to generate </a:t>
            </a:r>
            <a:r>
              <a:rPr lang="ro-RO" dirty="0" err="1"/>
              <a:t>revenue</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13</a:t>
            </a:fld>
            <a:endParaRPr lang="en-US" dirty="0"/>
          </a:p>
        </p:txBody>
      </p:sp>
    </p:spTree>
    <p:extLst>
      <p:ext uri="{BB962C8B-B14F-4D97-AF65-F5344CB8AC3E}">
        <p14:creationId xmlns:p14="http://schemas.microsoft.com/office/powerpoint/2010/main" val="1247071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err="1"/>
              <a:t>These</a:t>
            </a:r>
            <a:r>
              <a:rPr lang="ro-RO" dirty="0"/>
              <a:t> success </a:t>
            </a:r>
            <a:r>
              <a:rPr lang="ro-RO" dirty="0" err="1"/>
              <a:t>criteria</a:t>
            </a:r>
            <a:r>
              <a:rPr lang="ro-RO" dirty="0"/>
              <a:t> </a:t>
            </a:r>
            <a:r>
              <a:rPr lang="ro-RO" dirty="0" err="1"/>
              <a:t>ensure</a:t>
            </a:r>
            <a:r>
              <a:rPr lang="ro-RO" dirty="0"/>
              <a:t> that the nursery is not </a:t>
            </a:r>
            <a:r>
              <a:rPr lang="ro-RO" dirty="0" err="1"/>
              <a:t>only</a:t>
            </a:r>
            <a:r>
              <a:rPr lang="ro-RO" dirty="0"/>
              <a:t> </a:t>
            </a:r>
            <a:r>
              <a:rPr lang="ro-RO" dirty="0" err="1"/>
              <a:t>financially</a:t>
            </a:r>
            <a:r>
              <a:rPr lang="ro-RO" dirty="0"/>
              <a:t> </a:t>
            </a:r>
            <a:r>
              <a:rPr lang="ro-RO" dirty="0" err="1"/>
              <a:t>sustainable</a:t>
            </a:r>
            <a:r>
              <a:rPr lang="ro-RO" dirty="0"/>
              <a:t> but </a:t>
            </a:r>
            <a:r>
              <a:rPr lang="ro-RO" dirty="0" err="1"/>
              <a:t>also</a:t>
            </a:r>
            <a:r>
              <a:rPr lang="ro-RO" dirty="0"/>
              <a:t> </a:t>
            </a:r>
            <a:r>
              <a:rPr lang="ro-RO" dirty="0" err="1"/>
              <a:t>delivering</a:t>
            </a:r>
            <a:r>
              <a:rPr lang="ro-RO" dirty="0"/>
              <a:t> high-quality services that meet the needs of </a:t>
            </a:r>
            <a:r>
              <a:rPr lang="ro-RO" dirty="0" err="1"/>
              <a:t>both</a:t>
            </a:r>
            <a:r>
              <a:rPr lang="ro-RO" dirty="0"/>
              <a:t> children and </a:t>
            </a:r>
            <a:r>
              <a:rPr lang="ro-RO" dirty="0" err="1"/>
              <a:t>parents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14</a:t>
            </a:fld>
            <a:endParaRPr lang="en-US" dirty="0"/>
          </a:p>
        </p:txBody>
      </p:sp>
    </p:spTree>
    <p:extLst>
      <p:ext uri="{BB962C8B-B14F-4D97-AF65-F5344CB8AC3E}">
        <p14:creationId xmlns:p14="http://schemas.microsoft.com/office/powerpoint/2010/main" val="2394695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1. Branding </a:t>
            </a:r>
            <a:r>
              <a:rPr lang="ro-RO" dirty="0" err="1"/>
              <a:t>and</a:t>
            </a:r>
            <a:r>
              <a:rPr lang="ro-RO" dirty="0"/>
              <a:t> Online </a:t>
            </a:r>
            <a:r>
              <a:rPr lang="ro-RO" dirty="0" err="1"/>
              <a:t>Presence</a:t>
            </a:r>
            <a:r>
              <a:rPr lang="ro-RO" dirty="0"/>
              <a:t>:   - </a:t>
            </a:r>
            <a:r>
              <a:rPr lang="ro-RO" dirty="0" err="1"/>
              <a:t>Develop</a:t>
            </a:r>
            <a:r>
              <a:rPr lang="ro-RO" dirty="0"/>
              <a:t> a </a:t>
            </a:r>
            <a:r>
              <a:rPr lang="ro-RO" dirty="0" err="1"/>
              <a:t>memorable</a:t>
            </a:r>
            <a:r>
              <a:rPr lang="ro-RO" dirty="0"/>
              <a:t> </a:t>
            </a:r>
            <a:r>
              <a:rPr lang="ro-RO" dirty="0" err="1"/>
              <a:t>and</a:t>
            </a:r>
            <a:r>
              <a:rPr lang="ro-RO" dirty="0"/>
              <a:t> </a:t>
            </a:r>
            <a:r>
              <a:rPr lang="ro-RO" dirty="0" err="1"/>
              <a:t>child-friendly</a:t>
            </a:r>
            <a:r>
              <a:rPr lang="ro-RO" dirty="0"/>
              <a:t> brand </a:t>
            </a:r>
            <a:r>
              <a:rPr lang="ro-RO" dirty="0" err="1"/>
              <a:t>identity</a:t>
            </a:r>
            <a:r>
              <a:rPr lang="ro-RO" dirty="0"/>
              <a:t>.   - Create a professional website </a:t>
            </a:r>
            <a:r>
              <a:rPr lang="ro-RO" dirty="0" err="1"/>
              <a:t>with</a:t>
            </a:r>
            <a:r>
              <a:rPr lang="ro-RO" dirty="0"/>
              <a:t> </a:t>
            </a:r>
            <a:r>
              <a:rPr lang="ro-RO" dirty="0" err="1"/>
              <a:t>key</a:t>
            </a:r>
            <a:r>
              <a:rPr lang="ro-RO" dirty="0"/>
              <a:t> </a:t>
            </a:r>
            <a:r>
              <a:rPr lang="ro-RO" dirty="0" err="1"/>
              <a:t>information</a:t>
            </a:r>
            <a:r>
              <a:rPr lang="ro-RO" dirty="0"/>
              <a:t>, </a:t>
            </a:r>
            <a:r>
              <a:rPr lang="ro-RO" dirty="0" err="1"/>
              <a:t>images</a:t>
            </a:r>
            <a:r>
              <a:rPr lang="ro-RO" dirty="0"/>
              <a:t>, </a:t>
            </a:r>
            <a:r>
              <a:rPr lang="ro-RO" dirty="0" err="1"/>
              <a:t>and</a:t>
            </a:r>
            <a:r>
              <a:rPr lang="ro-RO" dirty="0"/>
              <a:t> contact </a:t>
            </a:r>
            <a:r>
              <a:rPr lang="ro-RO" dirty="0" err="1"/>
              <a:t>details</a:t>
            </a:r>
            <a:r>
              <a:rPr lang="ro-RO" dirty="0"/>
              <a:t>.   - </a:t>
            </a:r>
            <a:r>
              <a:rPr lang="ro-RO" dirty="0" err="1"/>
              <a:t>Utilize</a:t>
            </a:r>
            <a:r>
              <a:rPr lang="ro-RO" dirty="0"/>
              <a:t> social media </a:t>
            </a:r>
            <a:r>
              <a:rPr lang="ro-RO" dirty="0" err="1"/>
              <a:t>platforms</a:t>
            </a:r>
            <a:r>
              <a:rPr lang="ro-RO" dirty="0"/>
              <a:t> </a:t>
            </a:r>
            <a:r>
              <a:rPr lang="ro-RO" dirty="0" err="1"/>
              <a:t>to</a:t>
            </a:r>
            <a:r>
              <a:rPr lang="ro-RO" dirty="0"/>
              <a:t> </a:t>
            </a:r>
            <a:r>
              <a:rPr lang="ro-RO" dirty="0" err="1"/>
              <a:t>engage</a:t>
            </a:r>
            <a:r>
              <a:rPr lang="ro-RO" dirty="0"/>
              <a:t> </a:t>
            </a:r>
            <a:r>
              <a:rPr lang="ro-RO" dirty="0" err="1"/>
              <a:t>with</a:t>
            </a:r>
            <a:r>
              <a:rPr lang="ro-RO" dirty="0"/>
              <a:t> </a:t>
            </a:r>
            <a:r>
              <a:rPr lang="ro-RO" dirty="0" err="1"/>
              <a:t>the</a:t>
            </a:r>
            <a:r>
              <a:rPr lang="ro-RO" dirty="0"/>
              <a:t> local </a:t>
            </a:r>
            <a:r>
              <a:rPr lang="ro-RO" dirty="0" err="1"/>
              <a:t>community</a:t>
            </a:r>
            <a:r>
              <a:rPr lang="ro-RO" dirty="0"/>
              <a:t> </a:t>
            </a:r>
            <a:r>
              <a:rPr lang="ro-RO" dirty="0" err="1"/>
              <a:t>and</a:t>
            </a:r>
            <a:r>
              <a:rPr lang="ro-RO" dirty="0"/>
              <a:t> </a:t>
            </a:r>
            <a:r>
              <a:rPr lang="ro-RO" dirty="0" err="1"/>
              <a:t>share</a:t>
            </a:r>
            <a:r>
              <a:rPr lang="ro-RO" dirty="0"/>
              <a:t> </a:t>
            </a:r>
            <a:r>
              <a:rPr lang="ro-RO" dirty="0" err="1"/>
              <a:t>nursery</a:t>
            </a:r>
            <a:r>
              <a:rPr lang="ro-RO" dirty="0"/>
              <a:t> </a:t>
            </a:r>
            <a:r>
              <a:rPr lang="ro-RO" dirty="0" err="1"/>
              <a:t>updates</a:t>
            </a:r>
            <a:r>
              <a:rPr lang="ro-RO" dirty="0"/>
              <a:t>.</a:t>
            </a:r>
            <a:endParaRPr lang="ro-US" dirty="0"/>
          </a:p>
          <a:p>
            <a:endParaRPr lang="ro-RO" dirty="0"/>
          </a:p>
          <a:p>
            <a:r>
              <a:rPr lang="ro-RO" dirty="0"/>
              <a:t>2. Local </a:t>
            </a:r>
            <a:r>
              <a:rPr lang="ro-RO" dirty="0" err="1"/>
              <a:t>Outreach</a:t>
            </a:r>
            <a:r>
              <a:rPr lang="ro-RO" dirty="0"/>
              <a:t>:   - </a:t>
            </a:r>
            <a:r>
              <a:rPr lang="ro-RO" dirty="0" err="1"/>
              <a:t>Establish</a:t>
            </a:r>
            <a:r>
              <a:rPr lang="ro-RO" dirty="0"/>
              <a:t> </a:t>
            </a:r>
            <a:r>
              <a:rPr lang="ro-RO" dirty="0" err="1"/>
              <a:t>partnerships</a:t>
            </a:r>
            <a:r>
              <a:rPr lang="ro-RO" dirty="0"/>
              <a:t> </a:t>
            </a:r>
            <a:r>
              <a:rPr lang="ro-RO" dirty="0" err="1"/>
              <a:t>with</a:t>
            </a:r>
            <a:r>
              <a:rPr lang="ro-RO" dirty="0"/>
              <a:t> local </a:t>
            </a:r>
            <a:r>
              <a:rPr lang="ro-RO" dirty="0" err="1"/>
              <a:t>businesses</a:t>
            </a:r>
            <a:r>
              <a:rPr lang="ro-RO" dirty="0"/>
              <a:t> </a:t>
            </a:r>
            <a:r>
              <a:rPr lang="ro-RO" dirty="0" err="1"/>
              <a:t>to</a:t>
            </a:r>
            <a:r>
              <a:rPr lang="ro-RO" dirty="0"/>
              <a:t> </a:t>
            </a:r>
            <a:r>
              <a:rPr lang="ro-RO" dirty="0" err="1"/>
              <a:t>cross-promote</a:t>
            </a:r>
            <a:r>
              <a:rPr lang="ro-RO" dirty="0"/>
              <a:t> </a:t>
            </a:r>
            <a:r>
              <a:rPr lang="ro-RO" dirty="0" err="1"/>
              <a:t>services</a:t>
            </a:r>
            <a:r>
              <a:rPr lang="ro-RO" dirty="0"/>
              <a:t>.   - </a:t>
            </a:r>
            <a:r>
              <a:rPr lang="ro-RO" dirty="0" err="1"/>
              <a:t>Attend</a:t>
            </a:r>
            <a:r>
              <a:rPr lang="ro-RO" dirty="0"/>
              <a:t> </a:t>
            </a:r>
            <a:r>
              <a:rPr lang="ro-RO" dirty="0" err="1"/>
              <a:t>community</a:t>
            </a:r>
            <a:r>
              <a:rPr lang="ro-RO" dirty="0"/>
              <a:t> </a:t>
            </a:r>
            <a:r>
              <a:rPr lang="ro-RO" dirty="0" err="1"/>
              <a:t>events</a:t>
            </a:r>
            <a:r>
              <a:rPr lang="ro-RO" dirty="0"/>
              <a:t> </a:t>
            </a:r>
            <a:r>
              <a:rPr lang="ro-RO" dirty="0" err="1"/>
              <a:t>and</a:t>
            </a:r>
            <a:r>
              <a:rPr lang="ro-RO" dirty="0"/>
              <a:t> </a:t>
            </a:r>
            <a:r>
              <a:rPr lang="ro-RO" dirty="0" err="1"/>
              <a:t>fairs</a:t>
            </a:r>
            <a:r>
              <a:rPr lang="ro-RO" dirty="0"/>
              <a:t> </a:t>
            </a:r>
            <a:r>
              <a:rPr lang="ro-RO" dirty="0" err="1"/>
              <a:t>to</a:t>
            </a:r>
            <a:r>
              <a:rPr lang="ro-RO" dirty="0"/>
              <a:t> </a:t>
            </a:r>
            <a:r>
              <a:rPr lang="ro-RO" dirty="0" err="1"/>
              <a:t>showcase</a:t>
            </a:r>
            <a:r>
              <a:rPr lang="ro-RO" dirty="0"/>
              <a:t> </a:t>
            </a:r>
            <a:r>
              <a:rPr lang="ro-RO" dirty="0" err="1"/>
              <a:t>the</a:t>
            </a:r>
            <a:r>
              <a:rPr lang="ro-RO" dirty="0"/>
              <a:t> </a:t>
            </a:r>
            <a:r>
              <a:rPr lang="ro-RO" dirty="0" err="1"/>
              <a:t>nursery</a:t>
            </a:r>
            <a:r>
              <a:rPr lang="ro-RO" dirty="0"/>
              <a:t>.   - </a:t>
            </a:r>
            <a:r>
              <a:rPr lang="ro-RO" dirty="0" err="1"/>
              <a:t>Collaborate</a:t>
            </a:r>
            <a:r>
              <a:rPr lang="ro-RO" dirty="0"/>
              <a:t> </a:t>
            </a:r>
            <a:r>
              <a:rPr lang="ro-RO" dirty="0" err="1"/>
              <a:t>with</a:t>
            </a:r>
            <a:r>
              <a:rPr lang="ro-RO" dirty="0"/>
              <a:t> local </a:t>
            </a:r>
            <a:r>
              <a:rPr lang="ro-RO" dirty="0" err="1"/>
              <a:t>schools</a:t>
            </a:r>
            <a:r>
              <a:rPr lang="ro-RO" dirty="0"/>
              <a:t> or </a:t>
            </a:r>
            <a:r>
              <a:rPr lang="ro-RO" dirty="0" err="1"/>
              <a:t>parent</a:t>
            </a:r>
            <a:r>
              <a:rPr lang="ro-RO" dirty="0"/>
              <a:t> </a:t>
            </a:r>
            <a:r>
              <a:rPr lang="ro-RO" dirty="0" err="1"/>
              <a:t>groups</a:t>
            </a:r>
            <a:r>
              <a:rPr lang="ro-RO" dirty="0"/>
              <a:t> for </a:t>
            </a:r>
            <a:r>
              <a:rPr lang="ro-RO" dirty="0" err="1"/>
              <a:t>referrals</a:t>
            </a:r>
            <a:r>
              <a:rPr lang="ro-RO" dirty="0"/>
              <a:t>.</a:t>
            </a:r>
            <a:endParaRPr lang="ro-US" dirty="0"/>
          </a:p>
          <a:p>
            <a:r>
              <a:rPr lang="ro-RO" dirty="0"/>
              <a:t>3. Content Marketing:   - Create informative </a:t>
            </a:r>
            <a:r>
              <a:rPr lang="ro-RO" dirty="0" err="1"/>
              <a:t>and</a:t>
            </a:r>
            <a:r>
              <a:rPr lang="ro-RO" dirty="0"/>
              <a:t> </a:t>
            </a:r>
            <a:r>
              <a:rPr lang="ro-RO" dirty="0" err="1"/>
              <a:t>engaging</a:t>
            </a:r>
            <a:r>
              <a:rPr lang="ro-RO" dirty="0"/>
              <a:t> blog </a:t>
            </a:r>
            <a:r>
              <a:rPr lang="ro-RO" dirty="0" err="1"/>
              <a:t>posts</a:t>
            </a:r>
            <a:r>
              <a:rPr lang="ro-RO" dirty="0"/>
              <a:t> on </a:t>
            </a:r>
            <a:r>
              <a:rPr lang="ro-RO" dirty="0" err="1"/>
              <a:t>childcare</a:t>
            </a:r>
            <a:r>
              <a:rPr lang="ro-RO" dirty="0"/>
              <a:t> </a:t>
            </a:r>
            <a:r>
              <a:rPr lang="ro-RO" dirty="0" err="1"/>
              <a:t>topics</a:t>
            </a:r>
            <a:r>
              <a:rPr lang="ro-RO" dirty="0"/>
              <a:t>.   - </a:t>
            </a:r>
            <a:r>
              <a:rPr lang="ro-RO" dirty="0" err="1"/>
              <a:t>Share</a:t>
            </a:r>
            <a:r>
              <a:rPr lang="ro-RO" dirty="0"/>
              <a:t> </a:t>
            </a:r>
            <a:r>
              <a:rPr lang="ro-RO" dirty="0" err="1"/>
              <a:t>educational</a:t>
            </a:r>
            <a:r>
              <a:rPr lang="ro-RO" dirty="0"/>
              <a:t> content on social media.   - </a:t>
            </a:r>
            <a:r>
              <a:rPr lang="ro-RO" dirty="0" err="1"/>
              <a:t>Use</a:t>
            </a:r>
            <a:r>
              <a:rPr lang="ro-RO" dirty="0"/>
              <a:t> email </a:t>
            </a:r>
            <a:r>
              <a:rPr lang="ro-RO" dirty="0" err="1"/>
              <a:t>newsletters</a:t>
            </a:r>
            <a:r>
              <a:rPr lang="ro-RO" dirty="0"/>
              <a:t> </a:t>
            </a:r>
            <a:r>
              <a:rPr lang="ro-RO" dirty="0" err="1"/>
              <a:t>to</a:t>
            </a:r>
            <a:r>
              <a:rPr lang="ro-RO" dirty="0"/>
              <a:t> </a:t>
            </a:r>
            <a:r>
              <a:rPr lang="ro-RO" dirty="0" err="1"/>
              <a:t>keep</a:t>
            </a:r>
            <a:r>
              <a:rPr lang="ro-RO" dirty="0"/>
              <a:t> </a:t>
            </a:r>
            <a:r>
              <a:rPr lang="ro-RO" dirty="0" err="1"/>
              <a:t>parents</a:t>
            </a:r>
            <a:r>
              <a:rPr lang="ro-RO" dirty="0"/>
              <a:t> </a:t>
            </a:r>
            <a:r>
              <a:rPr lang="ro-RO" dirty="0" err="1"/>
              <a:t>informed</a:t>
            </a:r>
            <a:r>
              <a:rPr lang="ro-RO" dirty="0"/>
              <a:t> </a:t>
            </a:r>
            <a:r>
              <a:rPr lang="ro-RO" dirty="0" err="1"/>
              <a:t>and</a:t>
            </a:r>
            <a:r>
              <a:rPr lang="ro-RO" dirty="0"/>
              <a:t> </a:t>
            </a:r>
            <a:r>
              <a:rPr lang="ro-RO" dirty="0" err="1"/>
              <a:t>engaged</a:t>
            </a:r>
            <a:endParaRPr lang="ro-US" dirty="0" err="1"/>
          </a:p>
          <a:p>
            <a:r>
              <a:rPr lang="ro-RO" dirty="0"/>
              <a:t>.4. Open </a:t>
            </a:r>
            <a:r>
              <a:rPr lang="ro-RO" err="1"/>
              <a:t>House</a:t>
            </a:r>
            <a:r>
              <a:rPr lang="ro-RO" dirty="0"/>
              <a:t> </a:t>
            </a:r>
            <a:r>
              <a:rPr lang="ro-RO" err="1"/>
              <a:t>Events</a:t>
            </a:r>
            <a:r>
              <a:rPr lang="ro-RO" dirty="0"/>
              <a:t>:   - Host open </a:t>
            </a:r>
            <a:r>
              <a:rPr lang="ro-RO" err="1"/>
              <a:t>house</a:t>
            </a:r>
            <a:r>
              <a:rPr lang="ro-RO" dirty="0"/>
              <a:t> </a:t>
            </a:r>
            <a:r>
              <a:rPr lang="ro-RO" err="1"/>
              <a:t>events</a:t>
            </a:r>
            <a:r>
              <a:rPr lang="ro-RO" dirty="0"/>
              <a:t> for </a:t>
            </a:r>
            <a:r>
              <a:rPr lang="ro-RO" err="1"/>
              <a:t>parents</a:t>
            </a:r>
            <a:r>
              <a:rPr lang="ro-RO" dirty="0"/>
              <a:t> </a:t>
            </a:r>
            <a:r>
              <a:rPr lang="ro-RO" err="1"/>
              <a:t>to</a:t>
            </a:r>
            <a:r>
              <a:rPr lang="ro-RO" dirty="0"/>
              <a:t> </a:t>
            </a:r>
            <a:r>
              <a:rPr lang="ro-RO" err="1"/>
              <a:t>tour</a:t>
            </a:r>
            <a:r>
              <a:rPr lang="ro-RO" dirty="0"/>
              <a:t> </a:t>
            </a:r>
            <a:r>
              <a:rPr lang="ro-RO" err="1"/>
              <a:t>the</a:t>
            </a:r>
            <a:r>
              <a:rPr lang="ro-RO" dirty="0"/>
              <a:t> </a:t>
            </a:r>
            <a:r>
              <a:rPr lang="ro-RO" err="1"/>
              <a:t>facility</a:t>
            </a:r>
            <a:r>
              <a:rPr lang="ro-RO" dirty="0"/>
              <a:t> and meet staff.   - </a:t>
            </a:r>
            <a:r>
              <a:rPr lang="ro-RO" err="1"/>
              <a:t>Offer</a:t>
            </a:r>
            <a:r>
              <a:rPr lang="ro-RO" dirty="0"/>
              <a:t> exclusive </a:t>
            </a:r>
            <a:r>
              <a:rPr lang="ro-RO" err="1"/>
              <a:t>enrollment</a:t>
            </a:r>
            <a:r>
              <a:rPr lang="ro-RO" dirty="0"/>
              <a:t> </a:t>
            </a:r>
            <a:r>
              <a:rPr lang="ro-RO" err="1"/>
              <a:t>discounts</a:t>
            </a:r>
            <a:r>
              <a:rPr lang="ro-RO" dirty="0"/>
              <a:t> </a:t>
            </a:r>
            <a:r>
              <a:rPr lang="ro-RO" err="1"/>
              <a:t>during</a:t>
            </a:r>
            <a:r>
              <a:rPr lang="ro-RO" dirty="0"/>
              <a:t> </a:t>
            </a:r>
            <a:r>
              <a:rPr lang="ro-RO" err="1"/>
              <a:t>these</a:t>
            </a:r>
            <a:r>
              <a:rPr lang="ro-RO" dirty="0"/>
              <a:t> </a:t>
            </a:r>
            <a:r>
              <a:rPr lang="ro-RO" err="1"/>
              <a:t>events</a:t>
            </a:r>
            <a:r>
              <a:rPr lang="ro-RO"/>
              <a:t>.</a:t>
            </a:r>
            <a:endParaRPr lang="ro-US"/>
          </a:p>
          <a:p>
            <a:r>
              <a:rPr lang="ro-RO" dirty="0"/>
              <a:t>5. </a:t>
            </a:r>
            <a:r>
              <a:rPr lang="ro-RO" err="1"/>
              <a:t>Referral</a:t>
            </a:r>
            <a:r>
              <a:rPr lang="ro-RO" dirty="0"/>
              <a:t> </a:t>
            </a:r>
            <a:r>
              <a:rPr lang="ro-RO" err="1"/>
              <a:t>Programs</a:t>
            </a:r>
            <a:r>
              <a:rPr lang="ro-RO" dirty="0"/>
              <a:t>:   - </a:t>
            </a:r>
            <a:r>
              <a:rPr lang="ro-RO" err="1"/>
              <a:t>Implement</a:t>
            </a:r>
            <a:r>
              <a:rPr lang="ro-RO" dirty="0"/>
              <a:t> a </a:t>
            </a:r>
            <a:r>
              <a:rPr lang="ro-RO" err="1"/>
              <a:t>referral</a:t>
            </a:r>
            <a:r>
              <a:rPr lang="ro-RO" dirty="0"/>
              <a:t> program for </a:t>
            </a:r>
            <a:r>
              <a:rPr lang="ro-RO" err="1"/>
              <a:t>current</a:t>
            </a:r>
            <a:r>
              <a:rPr lang="ro-RO" dirty="0"/>
              <a:t> </a:t>
            </a:r>
            <a:r>
              <a:rPr lang="ro-RO" err="1"/>
              <a:t>parents</a:t>
            </a:r>
            <a:r>
              <a:rPr lang="ro-RO" dirty="0"/>
              <a:t>, </a:t>
            </a:r>
            <a:r>
              <a:rPr lang="ro-RO" err="1"/>
              <a:t>providing</a:t>
            </a:r>
            <a:r>
              <a:rPr lang="ro-RO" dirty="0"/>
              <a:t> </a:t>
            </a:r>
            <a:r>
              <a:rPr lang="ro-RO" err="1"/>
              <a:t>incentives</a:t>
            </a:r>
            <a:r>
              <a:rPr lang="ro-RO" dirty="0"/>
              <a:t> for </a:t>
            </a:r>
            <a:r>
              <a:rPr lang="ro-RO" err="1"/>
              <a:t>referring</a:t>
            </a:r>
            <a:r>
              <a:rPr lang="ro-RO" dirty="0"/>
              <a:t> </a:t>
            </a:r>
            <a:r>
              <a:rPr lang="ro-RO" err="1"/>
              <a:t>new</a:t>
            </a:r>
            <a:r>
              <a:rPr lang="ro-RO" dirty="0"/>
              <a:t> </a:t>
            </a:r>
            <a:r>
              <a:rPr lang="ro-RO" err="1"/>
              <a:t>families</a:t>
            </a:r>
            <a:r>
              <a:rPr lang="ro-RO"/>
              <a:t>.</a:t>
            </a:r>
            <a:endParaRPr lang="ro-US"/>
          </a:p>
          <a:p>
            <a:r>
              <a:rPr lang="ro-RO" dirty="0"/>
              <a:t>6. Online Advertising:   - Invest in online advertising, </a:t>
            </a:r>
            <a:r>
              <a:rPr lang="ro-RO" err="1"/>
              <a:t>such</a:t>
            </a:r>
            <a:r>
              <a:rPr lang="ro-RO" dirty="0"/>
              <a:t> as </a:t>
            </a:r>
            <a:r>
              <a:rPr lang="ro-RO" err="1"/>
              <a:t>pay</a:t>
            </a:r>
            <a:r>
              <a:rPr lang="ro-RO" dirty="0"/>
              <a:t>-per-click (PPC) </a:t>
            </a:r>
            <a:r>
              <a:rPr lang="ro-RO" err="1"/>
              <a:t>campaigns</a:t>
            </a:r>
            <a:r>
              <a:rPr lang="ro-RO" dirty="0"/>
              <a:t> on </a:t>
            </a:r>
            <a:r>
              <a:rPr lang="ro-RO" err="1"/>
              <a:t>search</a:t>
            </a:r>
            <a:r>
              <a:rPr lang="ro-RO" dirty="0"/>
              <a:t> </a:t>
            </a:r>
            <a:r>
              <a:rPr lang="ro-RO" err="1"/>
              <a:t>engines</a:t>
            </a:r>
            <a:r>
              <a:rPr lang="ro-RO" dirty="0"/>
              <a:t> </a:t>
            </a:r>
            <a:r>
              <a:rPr lang="ro-RO" err="1"/>
              <a:t>and</a:t>
            </a:r>
            <a:r>
              <a:rPr lang="ro-RO" dirty="0"/>
              <a:t> social media.   - </a:t>
            </a:r>
            <a:r>
              <a:rPr lang="ro-RO" err="1"/>
              <a:t>Use</a:t>
            </a:r>
            <a:r>
              <a:rPr lang="ro-RO" dirty="0"/>
              <a:t> </a:t>
            </a:r>
            <a:r>
              <a:rPr lang="ro-RO" err="1"/>
              <a:t>targeted</a:t>
            </a:r>
            <a:r>
              <a:rPr lang="ro-RO" dirty="0"/>
              <a:t> </a:t>
            </a:r>
            <a:r>
              <a:rPr lang="ro-RO" err="1"/>
              <a:t>ads</a:t>
            </a:r>
            <a:r>
              <a:rPr lang="ro-RO" dirty="0"/>
              <a:t> </a:t>
            </a:r>
            <a:r>
              <a:rPr lang="ro-RO" err="1"/>
              <a:t>to</a:t>
            </a:r>
            <a:r>
              <a:rPr lang="ro-RO" dirty="0"/>
              <a:t> </a:t>
            </a:r>
            <a:r>
              <a:rPr lang="ro-RO" err="1"/>
              <a:t>reach</a:t>
            </a:r>
            <a:r>
              <a:rPr lang="ro-RO" dirty="0"/>
              <a:t> </a:t>
            </a:r>
            <a:r>
              <a:rPr lang="ro-RO" err="1"/>
              <a:t>parents</a:t>
            </a:r>
            <a:r>
              <a:rPr lang="ro-RO" dirty="0"/>
              <a:t> in </a:t>
            </a:r>
            <a:r>
              <a:rPr lang="ro-RO" err="1"/>
              <a:t>your</a:t>
            </a:r>
            <a:r>
              <a:rPr lang="ro-RO"/>
              <a:t> local </a:t>
            </a:r>
            <a:r>
              <a:rPr lang="ro-RO" err="1"/>
              <a:t>area</a:t>
            </a:r>
            <a:r>
              <a:rPr lang="ro-RO"/>
              <a:t>.</a:t>
            </a:r>
            <a:endParaRPr lang="ro-US"/>
          </a:p>
          <a:p>
            <a:r>
              <a:rPr lang="ro-RO" dirty="0"/>
              <a:t>7. Public </a:t>
            </a:r>
            <a:r>
              <a:rPr lang="ro-RO" dirty="0" err="1"/>
              <a:t>Relations</a:t>
            </a:r>
            <a:r>
              <a:rPr lang="ro-RO" dirty="0"/>
              <a:t>:   - </a:t>
            </a:r>
            <a:r>
              <a:rPr lang="ro-RO" dirty="0" err="1"/>
              <a:t>Build</a:t>
            </a:r>
            <a:r>
              <a:rPr lang="ro-RO" dirty="0"/>
              <a:t> </a:t>
            </a:r>
            <a:r>
              <a:rPr lang="ro-RO" dirty="0" err="1"/>
              <a:t>relationships</a:t>
            </a:r>
            <a:r>
              <a:rPr lang="ro-RO" dirty="0"/>
              <a:t> </a:t>
            </a:r>
            <a:r>
              <a:rPr lang="ro-RO" dirty="0" err="1"/>
              <a:t>with</a:t>
            </a:r>
            <a:r>
              <a:rPr lang="ro-RO" dirty="0"/>
              <a:t> local </a:t>
            </a:r>
            <a:r>
              <a:rPr lang="ro-RO" dirty="0" err="1"/>
              <a:t>journalists</a:t>
            </a:r>
            <a:r>
              <a:rPr lang="ro-RO" dirty="0"/>
              <a:t> </a:t>
            </a:r>
            <a:r>
              <a:rPr lang="ro-RO" dirty="0" err="1"/>
              <a:t>and</a:t>
            </a:r>
            <a:r>
              <a:rPr lang="ro-RO" dirty="0"/>
              <a:t> </a:t>
            </a:r>
            <a:r>
              <a:rPr lang="ro-RO" dirty="0" err="1"/>
              <a:t>bloggers</a:t>
            </a:r>
            <a:r>
              <a:rPr lang="ro-RO" dirty="0"/>
              <a:t> for </a:t>
            </a:r>
            <a:r>
              <a:rPr lang="ro-RO" dirty="0" err="1"/>
              <a:t>press</a:t>
            </a:r>
            <a:r>
              <a:rPr lang="ro-RO" dirty="0"/>
              <a:t> </a:t>
            </a:r>
            <a:r>
              <a:rPr lang="ro-RO" dirty="0" err="1"/>
              <a:t>coverage</a:t>
            </a:r>
            <a:r>
              <a:rPr lang="ro-RO" dirty="0"/>
              <a:t>.   - </a:t>
            </a:r>
            <a:r>
              <a:rPr lang="ro-RO" dirty="0" err="1"/>
              <a:t>Highlight</a:t>
            </a:r>
            <a:r>
              <a:rPr lang="ro-RO" dirty="0"/>
              <a:t> </a:t>
            </a:r>
            <a:r>
              <a:rPr lang="ro-RO" dirty="0" err="1"/>
              <a:t>unique</a:t>
            </a:r>
            <a:r>
              <a:rPr lang="ro-RO" dirty="0"/>
              <a:t> </a:t>
            </a:r>
            <a:r>
              <a:rPr lang="ro-RO" dirty="0" err="1"/>
              <a:t>aspects</a:t>
            </a:r>
            <a:r>
              <a:rPr lang="ro-RO" dirty="0"/>
              <a:t> of </a:t>
            </a:r>
            <a:r>
              <a:rPr lang="ro-RO" dirty="0" err="1"/>
              <a:t>your</a:t>
            </a:r>
            <a:r>
              <a:rPr lang="ro-RO" dirty="0"/>
              <a:t> </a:t>
            </a:r>
            <a:r>
              <a:rPr lang="ro-RO" dirty="0" err="1"/>
              <a:t>nursery</a:t>
            </a:r>
            <a:r>
              <a:rPr lang="ro-RO" dirty="0"/>
              <a:t>, </a:t>
            </a:r>
            <a:r>
              <a:rPr lang="ro-RO" dirty="0" err="1"/>
              <a:t>such</a:t>
            </a:r>
            <a:r>
              <a:rPr lang="ro-RO" dirty="0"/>
              <a:t> as </a:t>
            </a:r>
            <a:r>
              <a:rPr lang="ro-RO" dirty="0" err="1"/>
              <a:t>educational</a:t>
            </a:r>
            <a:r>
              <a:rPr lang="ro-RO" dirty="0"/>
              <a:t> </a:t>
            </a:r>
            <a:r>
              <a:rPr lang="ro-RO" dirty="0" err="1"/>
              <a:t>programs</a:t>
            </a:r>
            <a:r>
              <a:rPr lang="ro-RO" dirty="0"/>
              <a:t> or </a:t>
            </a:r>
            <a:r>
              <a:rPr lang="ro-RO" dirty="0" err="1"/>
              <a:t>exceptional</a:t>
            </a:r>
            <a:r>
              <a:rPr lang="ro-RO" dirty="0"/>
              <a:t> staff.</a:t>
            </a:r>
            <a:endParaRPr lang="ro-US" dirty="0"/>
          </a:p>
          <a:p>
            <a:r>
              <a:rPr lang="ro-RO" dirty="0"/>
              <a:t>8. SEO </a:t>
            </a:r>
            <a:r>
              <a:rPr lang="ro-RO" dirty="0" err="1"/>
              <a:t>and</a:t>
            </a:r>
            <a:r>
              <a:rPr lang="ro-RO" dirty="0"/>
              <a:t> Local </a:t>
            </a:r>
            <a:r>
              <a:rPr lang="ro-RO" dirty="0" err="1"/>
              <a:t>Listings</a:t>
            </a:r>
            <a:r>
              <a:rPr lang="ro-RO" dirty="0"/>
              <a:t>:   - </a:t>
            </a:r>
            <a:r>
              <a:rPr lang="ro-RO" dirty="0" err="1"/>
              <a:t>Optimize</a:t>
            </a:r>
            <a:r>
              <a:rPr lang="ro-RO" dirty="0"/>
              <a:t> </a:t>
            </a:r>
            <a:r>
              <a:rPr lang="ro-RO" dirty="0" err="1"/>
              <a:t>your</a:t>
            </a:r>
            <a:r>
              <a:rPr lang="ro-RO" dirty="0"/>
              <a:t> website for </a:t>
            </a:r>
            <a:r>
              <a:rPr lang="ro-RO" dirty="0" err="1"/>
              <a:t>search</a:t>
            </a:r>
            <a:r>
              <a:rPr lang="ro-RO" dirty="0"/>
              <a:t> </a:t>
            </a:r>
            <a:r>
              <a:rPr lang="ro-RO" dirty="0" err="1"/>
              <a:t>engines</a:t>
            </a:r>
            <a:r>
              <a:rPr lang="ro-RO" dirty="0"/>
              <a:t> </a:t>
            </a:r>
            <a:r>
              <a:rPr lang="ro-RO" dirty="0" err="1"/>
              <a:t>to</a:t>
            </a:r>
            <a:r>
              <a:rPr lang="ro-RO" dirty="0"/>
              <a:t> </a:t>
            </a:r>
            <a:r>
              <a:rPr lang="ro-RO" dirty="0" err="1"/>
              <a:t>improve</a:t>
            </a:r>
            <a:r>
              <a:rPr lang="ro-RO" dirty="0"/>
              <a:t> </a:t>
            </a:r>
            <a:r>
              <a:rPr lang="ro-RO" dirty="0" err="1"/>
              <a:t>visibility</a:t>
            </a:r>
            <a:r>
              <a:rPr lang="ro-RO" dirty="0"/>
              <a:t>.   - </a:t>
            </a:r>
            <a:r>
              <a:rPr lang="ro-RO" dirty="0" err="1"/>
              <a:t>Ensure</a:t>
            </a:r>
            <a:r>
              <a:rPr lang="ro-RO" dirty="0"/>
              <a:t> </a:t>
            </a:r>
            <a:r>
              <a:rPr lang="ro-RO" dirty="0" err="1"/>
              <a:t>accurate</a:t>
            </a:r>
            <a:r>
              <a:rPr lang="ro-RO" dirty="0"/>
              <a:t> business </a:t>
            </a:r>
            <a:r>
              <a:rPr lang="ro-RO" dirty="0" err="1"/>
              <a:t>listings</a:t>
            </a:r>
            <a:r>
              <a:rPr lang="ro-RO" dirty="0"/>
              <a:t> on Google </a:t>
            </a:r>
            <a:r>
              <a:rPr lang="ro-RO" dirty="0" err="1"/>
              <a:t>My</a:t>
            </a:r>
            <a:r>
              <a:rPr lang="ro-RO" dirty="0"/>
              <a:t> Business </a:t>
            </a:r>
            <a:r>
              <a:rPr lang="ro-RO" dirty="0" err="1"/>
              <a:t>and</a:t>
            </a:r>
            <a:r>
              <a:rPr lang="ro-RO" dirty="0"/>
              <a:t> </a:t>
            </a:r>
            <a:r>
              <a:rPr lang="ro-RO" dirty="0" err="1"/>
              <a:t>other</a:t>
            </a:r>
            <a:r>
              <a:rPr lang="ro-RO" dirty="0"/>
              <a:t> local </a:t>
            </a:r>
            <a:r>
              <a:rPr lang="ro-RO" dirty="0" err="1"/>
              <a:t>directories</a:t>
            </a:r>
            <a:r>
              <a:rPr lang="ro-RO" dirty="0"/>
              <a:t>.</a:t>
            </a:r>
            <a:endParaRPr lang="ro-US" dirty="0">
              <a:ea typeface="Calibri"/>
              <a:cs typeface="Calibri"/>
            </a:endParaRPr>
          </a:p>
          <a:p>
            <a:r>
              <a:rPr lang="ro-RO" dirty="0"/>
              <a:t>9. </a:t>
            </a:r>
            <a:r>
              <a:rPr lang="ro-RO" err="1"/>
              <a:t>Testimonials</a:t>
            </a:r>
            <a:r>
              <a:rPr lang="ro-RO" dirty="0"/>
              <a:t> </a:t>
            </a:r>
            <a:r>
              <a:rPr lang="ro-RO" err="1"/>
              <a:t>and</a:t>
            </a:r>
            <a:r>
              <a:rPr lang="ro-RO" dirty="0"/>
              <a:t> </a:t>
            </a:r>
            <a:r>
              <a:rPr lang="ro-RO" err="1"/>
              <a:t>Reviews</a:t>
            </a:r>
            <a:r>
              <a:rPr lang="ro-RO" dirty="0"/>
              <a:t>:   - </a:t>
            </a:r>
            <a:r>
              <a:rPr lang="ro-RO" err="1"/>
              <a:t>Encourage</a:t>
            </a:r>
            <a:r>
              <a:rPr lang="ro-RO" dirty="0"/>
              <a:t> </a:t>
            </a:r>
            <a:r>
              <a:rPr lang="ro-RO" err="1"/>
              <a:t>satisfied</a:t>
            </a:r>
            <a:r>
              <a:rPr lang="ro-RO" dirty="0"/>
              <a:t> </a:t>
            </a:r>
            <a:r>
              <a:rPr lang="ro-RO" err="1"/>
              <a:t>parents</a:t>
            </a:r>
            <a:r>
              <a:rPr lang="ro-RO" dirty="0"/>
              <a:t> </a:t>
            </a:r>
            <a:r>
              <a:rPr lang="ro-RO" err="1"/>
              <a:t>to</a:t>
            </a:r>
            <a:r>
              <a:rPr lang="ro-RO" dirty="0"/>
              <a:t> </a:t>
            </a:r>
            <a:r>
              <a:rPr lang="ro-RO" err="1"/>
              <a:t>leave</a:t>
            </a:r>
            <a:r>
              <a:rPr lang="ro-RO" dirty="0"/>
              <a:t> </a:t>
            </a:r>
            <a:r>
              <a:rPr lang="ro-RO" err="1"/>
              <a:t>positive</a:t>
            </a:r>
            <a:r>
              <a:rPr lang="ro-RO" dirty="0"/>
              <a:t> </a:t>
            </a:r>
            <a:r>
              <a:rPr lang="ro-RO" err="1"/>
              <a:t>reviews</a:t>
            </a:r>
            <a:r>
              <a:rPr lang="ro-RO" dirty="0"/>
              <a:t> on </a:t>
            </a:r>
            <a:r>
              <a:rPr lang="ro-RO" err="1"/>
              <a:t>platforms</a:t>
            </a:r>
            <a:r>
              <a:rPr lang="ro-RO" dirty="0"/>
              <a:t> </a:t>
            </a:r>
            <a:r>
              <a:rPr lang="ro-RO" err="1"/>
              <a:t>like</a:t>
            </a:r>
            <a:r>
              <a:rPr lang="ro-RO" dirty="0"/>
              <a:t> Google </a:t>
            </a:r>
            <a:r>
              <a:rPr lang="ro-RO" err="1"/>
              <a:t>and</a:t>
            </a:r>
            <a:r>
              <a:rPr lang="ro-RO" dirty="0"/>
              <a:t> </a:t>
            </a:r>
            <a:r>
              <a:rPr lang="ro-RO" err="1"/>
              <a:t>Yelp</a:t>
            </a:r>
            <a:r>
              <a:rPr lang="ro-RO" dirty="0"/>
              <a:t>.   - </a:t>
            </a:r>
            <a:r>
              <a:rPr lang="ro-RO" err="1"/>
              <a:t>Share</a:t>
            </a:r>
            <a:r>
              <a:rPr lang="ro-RO" dirty="0"/>
              <a:t> </a:t>
            </a:r>
            <a:r>
              <a:rPr lang="ro-RO" err="1"/>
              <a:t>testimonials</a:t>
            </a:r>
            <a:r>
              <a:rPr lang="ro-RO" dirty="0"/>
              <a:t> on </a:t>
            </a:r>
            <a:r>
              <a:rPr lang="ro-RO" err="1"/>
              <a:t>your</a:t>
            </a:r>
            <a:r>
              <a:rPr lang="ro-RO" dirty="0"/>
              <a:t> website </a:t>
            </a:r>
            <a:r>
              <a:rPr lang="ro-RO" err="1"/>
              <a:t>and</a:t>
            </a:r>
            <a:r>
              <a:rPr lang="ro-RO"/>
              <a:t> marketing </a:t>
            </a:r>
            <a:r>
              <a:rPr lang="ro-RO" err="1"/>
              <a:t>materials</a:t>
            </a:r>
            <a:r>
              <a:rPr lang="ro-RO"/>
              <a:t>.</a:t>
            </a:r>
            <a:endParaRPr lang="ro-US"/>
          </a:p>
          <a:p>
            <a:r>
              <a:rPr lang="ro-RO" dirty="0"/>
              <a:t>10. </a:t>
            </a:r>
            <a:r>
              <a:rPr lang="ro-RO" dirty="0" err="1"/>
              <a:t>Incentives</a:t>
            </a:r>
            <a:r>
              <a:rPr lang="ro-RO" dirty="0"/>
              <a:t> for </a:t>
            </a:r>
            <a:r>
              <a:rPr lang="ro-RO" dirty="0" err="1"/>
              <a:t>Early</a:t>
            </a:r>
            <a:r>
              <a:rPr lang="ro-RO" dirty="0"/>
              <a:t> </a:t>
            </a:r>
            <a:r>
              <a:rPr lang="ro-RO" dirty="0" err="1"/>
              <a:t>Enrollment</a:t>
            </a:r>
            <a:r>
              <a:rPr lang="ro-RO" dirty="0"/>
              <a:t>:    - </a:t>
            </a:r>
            <a:r>
              <a:rPr lang="ro-RO" dirty="0" err="1"/>
              <a:t>Offer</a:t>
            </a:r>
            <a:r>
              <a:rPr lang="ro-RO" dirty="0"/>
              <a:t> </a:t>
            </a:r>
            <a:r>
              <a:rPr lang="ro-RO" dirty="0" err="1"/>
              <a:t>discounts</a:t>
            </a:r>
            <a:r>
              <a:rPr lang="ro-RO" dirty="0"/>
              <a:t> or </a:t>
            </a:r>
            <a:r>
              <a:rPr lang="ro-RO" dirty="0" err="1"/>
              <a:t>perks</a:t>
            </a:r>
            <a:r>
              <a:rPr lang="ro-RO" dirty="0"/>
              <a:t> for </a:t>
            </a:r>
            <a:r>
              <a:rPr lang="ro-RO" dirty="0" err="1"/>
              <a:t>parents</a:t>
            </a:r>
            <a:r>
              <a:rPr lang="ro-RO" dirty="0"/>
              <a:t> </a:t>
            </a:r>
            <a:r>
              <a:rPr lang="ro-RO" dirty="0" err="1"/>
              <a:t>who</a:t>
            </a:r>
            <a:r>
              <a:rPr lang="ro-RO" dirty="0"/>
              <a:t> </a:t>
            </a:r>
            <a:r>
              <a:rPr lang="ro-RO" dirty="0" err="1"/>
              <a:t>enroll</a:t>
            </a:r>
            <a:r>
              <a:rPr lang="ro-RO" dirty="0"/>
              <a:t> </a:t>
            </a:r>
            <a:r>
              <a:rPr lang="ro-RO" dirty="0" err="1"/>
              <a:t>their</a:t>
            </a:r>
            <a:r>
              <a:rPr lang="ro-RO" dirty="0"/>
              <a:t> </a:t>
            </a:r>
            <a:r>
              <a:rPr lang="ro-RO" dirty="0" err="1"/>
              <a:t>children</a:t>
            </a:r>
            <a:r>
              <a:rPr lang="ro-RO" dirty="0"/>
              <a:t> </a:t>
            </a:r>
            <a:r>
              <a:rPr lang="ro-RO" dirty="0" err="1"/>
              <a:t>early</a:t>
            </a:r>
            <a:r>
              <a:rPr lang="ro-RO" dirty="0"/>
              <a:t>, </a:t>
            </a:r>
            <a:r>
              <a:rPr lang="ro-RO" dirty="0" err="1"/>
              <a:t>ensuring</a:t>
            </a:r>
            <a:r>
              <a:rPr lang="ro-RO" dirty="0"/>
              <a:t> a </a:t>
            </a:r>
            <a:r>
              <a:rPr lang="ro-RO" dirty="0" err="1"/>
              <a:t>steady</a:t>
            </a:r>
            <a:r>
              <a:rPr lang="ro-RO" dirty="0"/>
              <a:t> </a:t>
            </a:r>
            <a:r>
              <a:rPr lang="ro-RO" dirty="0" err="1"/>
              <a:t>stream</a:t>
            </a:r>
            <a:r>
              <a:rPr lang="ro-RO" dirty="0"/>
              <a:t> of </a:t>
            </a:r>
            <a:r>
              <a:rPr lang="ro-RO" dirty="0" err="1"/>
              <a:t>enrollments.Tailoring</a:t>
            </a:r>
            <a:r>
              <a:rPr lang="ro-RO" dirty="0"/>
              <a:t> </a:t>
            </a:r>
            <a:r>
              <a:rPr lang="ro-RO" dirty="0" err="1"/>
              <a:t>our</a:t>
            </a:r>
            <a:r>
              <a:rPr lang="ro-RO" dirty="0"/>
              <a:t> marketing </a:t>
            </a:r>
            <a:r>
              <a:rPr lang="ro-RO" dirty="0" err="1"/>
              <a:t>and</a:t>
            </a:r>
            <a:r>
              <a:rPr lang="ro-RO" dirty="0"/>
              <a:t> </a:t>
            </a:r>
            <a:r>
              <a:rPr lang="ro-RO" dirty="0" err="1"/>
              <a:t>promotional</a:t>
            </a:r>
            <a:r>
              <a:rPr lang="ro-RO" dirty="0"/>
              <a:t> </a:t>
            </a:r>
            <a:r>
              <a:rPr lang="ro-RO" dirty="0" err="1"/>
              <a:t>strategies</a:t>
            </a:r>
            <a:r>
              <a:rPr lang="ro-RO" dirty="0"/>
              <a:t> </a:t>
            </a:r>
            <a:r>
              <a:rPr lang="ro-RO" dirty="0" err="1"/>
              <a:t>to</a:t>
            </a:r>
            <a:r>
              <a:rPr lang="ro-RO" dirty="0"/>
              <a:t> </a:t>
            </a:r>
            <a:r>
              <a:rPr lang="ro-RO" dirty="0" err="1"/>
              <a:t>our</a:t>
            </a:r>
            <a:r>
              <a:rPr lang="ro-RO" dirty="0"/>
              <a:t> local </a:t>
            </a:r>
            <a:r>
              <a:rPr lang="ro-RO" dirty="0" err="1"/>
              <a:t>community's</a:t>
            </a:r>
            <a:r>
              <a:rPr lang="ro-RO" dirty="0"/>
              <a:t> </a:t>
            </a:r>
            <a:r>
              <a:rPr lang="ro-RO" dirty="0" err="1"/>
              <a:t>needs</a:t>
            </a:r>
            <a:r>
              <a:rPr lang="ro-RO" dirty="0"/>
              <a:t> </a:t>
            </a:r>
            <a:r>
              <a:rPr lang="ro-RO" dirty="0" err="1"/>
              <a:t>and</a:t>
            </a:r>
            <a:r>
              <a:rPr lang="ro-RO" dirty="0"/>
              <a:t> </a:t>
            </a:r>
            <a:r>
              <a:rPr lang="ro-RO" dirty="0" err="1"/>
              <a:t>preferences</a:t>
            </a:r>
            <a:r>
              <a:rPr lang="ro-RO" dirty="0"/>
              <a:t> </a:t>
            </a:r>
            <a:r>
              <a:rPr lang="ro-RO" dirty="0" err="1"/>
              <a:t>will</a:t>
            </a:r>
            <a:r>
              <a:rPr lang="ro-RO" dirty="0"/>
              <a:t> </a:t>
            </a:r>
            <a:r>
              <a:rPr lang="ro-RO" dirty="0" err="1"/>
              <a:t>enhance</a:t>
            </a:r>
            <a:r>
              <a:rPr lang="ro-RO" dirty="0"/>
              <a:t> </a:t>
            </a:r>
            <a:r>
              <a:rPr lang="ro-RO" dirty="0" err="1"/>
              <a:t>our</a:t>
            </a:r>
            <a:r>
              <a:rPr lang="ro-RO" dirty="0"/>
              <a:t> </a:t>
            </a:r>
            <a:r>
              <a:rPr lang="ro-RO" dirty="0" err="1"/>
              <a:t>chances</a:t>
            </a:r>
            <a:r>
              <a:rPr lang="ro-RO" dirty="0"/>
              <a:t> of </a:t>
            </a:r>
            <a:r>
              <a:rPr lang="ro-RO" dirty="0" err="1"/>
              <a:t>attracting</a:t>
            </a:r>
            <a:r>
              <a:rPr lang="ro-RO" dirty="0"/>
              <a:t> </a:t>
            </a:r>
            <a:r>
              <a:rPr lang="ro-RO" dirty="0" err="1"/>
              <a:t>parents</a:t>
            </a:r>
            <a:r>
              <a:rPr lang="ro-RO" dirty="0"/>
              <a:t> </a:t>
            </a:r>
            <a:r>
              <a:rPr lang="ro-RO" dirty="0" err="1"/>
              <a:t>and</a:t>
            </a:r>
            <a:r>
              <a:rPr lang="ro-RO" dirty="0"/>
              <a:t> </a:t>
            </a:r>
            <a:r>
              <a:rPr lang="ro-RO" dirty="0" err="1"/>
              <a:t>children</a:t>
            </a:r>
            <a:r>
              <a:rPr lang="ro-RO" dirty="0"/>
              <a:t> </a:t>
            </a:r>
            <a:r>
              <a:rPr lang="ro-RO" dirty="0" err="1"/>
              <a:t>to</a:t>
            </a:r>
            <a:r>
              <a:rPr lang="ro-RO" dirty="0"/>
              <a:t> </a:t>
            </a:r>
            <a:r>
              <a:rPr lang="ro-RO" dirty="0" err="1"/>
              <a:t>the</a:t>
            </a:r>
            <a:r>
              <a:rPr lang="ro-RO" dirty="0"/>
              <a:t> </a:t>
            </a:r>
            <a:r>
              <a:rPr lang="ro-RO" dirty="0" err="1"/>
              <a:t>nursery</a:t>
            </a:r>
            <a:r>
              <a:rPr lang="ro-RO" dirty="0"/>
              <a:t>. </a:t>
            </a:r>
            <a:r>
              <a:rPr lang="ro-RO" dirty="0" err="1"/>
              <a:t>Continuously</a:t>
            </a:r>
            <a:r>
              <a:rPr lang="ro-RO" dirty="0"/>
              <a:t> </a:t>
            </a:r>
            <a:r>
              <a:rPr lang="ro-RO" dirty="0" err="1"/>
              <a:t>analyze</a:t>
            </a:r>
            <a:r>
              <a:rPr lang="ro-RO" dirty="0"/>
              <a:t> </a:t>
            </a:r>
            <a:r>
              <a:rPr lang="ro-RO" dirty="0" err="1"/>
              <a:t>the</a:t>
            </a:r>
            <a:r>
              <a:rPr lang="ro-RO" dirty="0"/>
              <a:t> </a:t>
            </a:r>
            <a:r>
              <a:rPr lang="ro-RO" dirty="0" err="1"/>
              <a:t>effectiveness</a:t>
            </a:r>
            <a:r>
              <a:rPr lang="ro-RO" dirty="0"/>
              <a:t> of </a:t>
            </a:r>
            <a:r>
              <a:rPr lang="ro-RO" dirty="0" err="1"/>
              <a:t>our</a:t>
            </a:r>
            <a:r>
              <a:rPr lang="ro-RO" dirty="0"/>
              <a:t> </a:t>
            </a:r>
            <a:r>
              <a:rPr lang="ro-RO" dirty="0" err="1"/>
              <a:t>strategies</a:t>
            </a:r>
            <a:r>
              <a:rPr lang="ro-RO" dirty="0"/>
              <a:t> </a:t>
            </a:r>
            <a:r>
              <a:rPr lang="ro-RO" dirty="0" err="1"/>
              <a:t>and</a:t>
            </a:r>
            <a:r>
              <a:rPr lang="ro-RO" dirty="0"/>
              <a:t> </a:t>
            </a:r>
            <a:r>
              <a:rPr lang="ro-RO" dirty="0" err="1"/>
              <a:t>adjust</a:t>
            </a:r>
            <a:r>
              <a:rPr lang="ro-RO" dirty="0"/>
              <a:t> </a:t>
            </a:r>
            <a:r>
              <a:rPr lang="ro-RO" dirty="0" err="1"/>
              <a:t>them</a:t>
            </a:r>
            <a:r>
              <a:rPr lang="ro-RO" dirty="0"/>
              <a:t> as </a:t>
            </a:r>
            <a:r>
              <a:rPr lang="ro-RO" dirty="0" err="1"/>
              <a:t>needed</a:t>
            </a:r>
            <a:r>
              <a:rPr lang="ro-RO" dirty="0"/>
              <a:t> </a:t>
            </a:r>
            <a:r>
              <a:rPr lang="ro-RO" dirty="0" err="1"/>
              <a:t>to</a:t>
            </a:r>
            <a:r>
              <a:rPr lang="ro-RO" dirty="0"/>
              <a:t> </a:t>
            </a:r>
            <a:r>
              <a:rPr lang="ro-RO" dirty="0" err="1"/>
              <a:t>optimize</a:t>
            </a:r>
            <a:r>
              <a:rPr lang="ro-RO" dirty="0"/>
              <a:t> </a:t>
            </a:r>
            <a:r>
              <a:rPr lang="ro-RO" dirty="0" err="1"/>
              <a:t>results</a:t>
            </a:r>
            <a:r>
              <a:rPr lang="ro-RO" dirty="0"/>
              <a:t>.</a:t>
            </a:r>
            <a:endParaRPr lang="ro-US">
              <a:ea typeface="Calibri"/>
              <a:cs typeface="Calibri"/>
            </a:endParaRPr>
          </a:p>
        </p:txBody>
      </p:sp>
      <p:sp>
        <p:nvSpPr>
          <p:cNvPr id="4" name="Substituent număr diapozitiv 3"/>
          <p:cNvSpPr>
            <a:spLocks noGrp="1"/>
          </p:cNvSpPr>
          <p:nvPr>
            <p:ph type="sldNum" sz="quarter" idx="5"/>
          </p:nvPr>
        </p:nvSpPr>
        <p:spPr/>
        <p:txBody>
          <a:bodyPr/>
          <a:lstStyle/>
          <a:p>
            <a:fld id="{8B990660-4B7D-4C11-96DB-B19FFA8CA93C}" type="slidenum">
              <a:rPr lang="en-US" smtClean="0"/>
              <a:t>15</a:t>
            </a:fld>
            <a:endParaRPr lang="en-US" dirty="0"/>
          </a:p>
        </p:txBody>
      </p:sp>
    </p:spTree>
    <p:extLst>
      <p:ext uri="{BB962C8B-B14F-4D97-AF65-F5344CB8AC3E}">
        <p14:creationId xmlns:p14="http://schemas.microsoft.com/office/powerpoint/2010/main" val="2094050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dirty="0"/>
              <a:t>Call to </a:t>
            </a:r>
            <a:r>
              <a:rPr lang="ro-RO" dirty="0" err="1"/>
              <a:t>Action</a:t>
            </a:r>
            <a:endParaRPr lang="en-GB" dirty="0"/>
          </a:p>
          <a:p>
            <a:r>
              <a:rPr lang="ro-RO" dirty="0" err="1"/>
              <a:t>Blossomkids</a:t>
            </a:r>
            <a:r>
              <a:rPr lang="ro-RO" dirty="0"/>
              <a:t> </a:t>
            </a:r>
            <a:r>
              <a:rPr lang="ro-RO" dirty="0" err="1"/>
              <a:t>birmingham</a:t>
            </a:r>
            <a:r>
              <a:rPr lang="ro-RO" dirty="0"/>
              <a:t> invite </a:t>
            </a:r>
            <a:r>
              <a:rPr lang="ro-RO" dirty="0" err="1"/>
              <a:t>potential</a:t>
            </a:r>
            <a:r>
              <a:rPr lang="ro-RO" dirty="0"/>
              <a:t> </a:t>
            </a:r>
            <a:r>
              <a:rPr lang="ro-RO" dirty="0" err="1"/>
              <a:t>investors</a:t>
            </a:r>
            <a:r>
              <a:rPr lang="ro-RO" dirty="0"/>
              <a:t> </a:t>
            </a:r>
            <a:r>
              <a:rPr lang="ro-RO" dirty="0" err="1"/>
              <a:t>and</a:t>
            </a:r>
            <a:r>
              <a:rPr lang="ro-RO" dirty="0"/>
              <a:t> </a:t>
            </a:r>
            <a:r>
              <a:rPr lang="ro-RO" dirty="0" err="1"/>
              <a:t>partners</a:t>
            </a:r>
            <a:r>
              <a:rPr lang="ro-RO" dirty="0"/>
              <a:t> </a:t>
            </a:r>
            <a:r>
              <a:rPr lang="ro-RO" dirty="0" err="1"/>
              <a:t>to</a:t>
            </a:r>
            <a:r>
              <a:rPr lang="ro-RO" dirty="0"/>
              <a:t> </a:t>
            </a:r>
            <a:r>
              <a:rPr lang="ro-RO" dirty="0" err="1"/>
              <a:t>join</a:t>
            </a:r>
            <a:r>
              <a:rPr lang="ro-RO" dirty="0"/>
              <a:t> in </a:t>
            </a:r>
            <a:r>
              <a:rPr lang="ro-RO" dirty="0" err="1"/>
              <a:t>this</a:t>
            </a:r>
            <a:r>
              <a:rPr lang="ro-RO" dirty="0"/>
              <a:t> </a:t>
            </a:r>
            <a:r>
              <a:rPr lang="ro-RO" dirty="0" err="1"/>
              <a:t>venture</a:t>
            </a:r>
            <a:r>
              <a:rPr lang="ro-RO" dirty="0"/>
              <a:t>. </a:t>
            </a:r>
            <a:r>
              <a:rPr lang="ro-RO" dirty="0" err="1"/>
              <a:t>By</a:t>
            </a:r>
            <a:r>
              <a:rPr lang="ro-RO" dirty="0"/>
              <a:t> </a:t>
            </a:r>
            <a:r>
              <a:rPr lang="ro-RO" dirty="0" err="1"/>
              <a:t>investing</a:t>
            </a:r>
            <a:r>
              <a:rPr lang="ro-RO" dirty="0"/>
              <a:t> in </a:t>
            </a:r>
            <a:r>
              <a:rPr lang="ro-RO" dirty="0" err="1"/>
              <a:t>the</a:t>
            </a:r>
            <a:r>
              <a:rPr lang="ro-RO" dirty="0"/>
              <a:t> </a:t>
            </a:r>
            <a:r>
              <a:rPr lang="ro-RO" dirty="0" err="1"/>
              <a:t>nursery</a:t>
            </a:r>
            <a:r>
              <a:rPr lang="ro-RO" dirty="0"/>
              <a:t> </a:t>
            </a:r>
            <a:r>
              <a:rPr lang="ro-RO" dirty="0" err="1"/>
              <a:t>project</a:t>
            </a:r>
            <a:r>
              <a:rPr lang="ro-RO" dirty="0"/>
              <a:t>, </a:t>
            </a:r>
            <a:r>
              <a:rPr lang="ro-RO" dirty="0" err="1"/>
              <a:t>you</a:t>
            </a:r>
            <a:r>
              <a:rPr lang="ro-RO" dirty="0"/>
              <a:t> </a:t>
            </a:r>
            <a:r>
              <a:rPr lang="ro-RO" dirty="0" err="1"/>
              <a:t>can</a:t>
            </a:r>
            <a:r>
              <a:rPr lang="ro-RO" dirty="0"/>
              <a:t> </a:t>
            </a:r>
            <a:r>
              <a:rPr lang="ro-RO" dirty="0" err="1"/>
              <a:t>become</a:t>
            </a:r>
            <a:r>
              <a:rPr lang="ro-RO" dirty="0"/>
              <a:t> a part of a </a:t>
            </a:r>
            <a:r>
              <a:rPr lang="ro-RO" dirty="0" err="1"/>
              <a:t>solution</a:t>
            </a:r>
            <a:r>
              <a:rPr lang="ro-RO" dirty="0"/>
              <a:t> </a:t>
            </a:r>
            <a:r>
              <a:rPr lang="ro-RO" dirty="0" err="1"/>
              <a:t>that</a:t>
            </a:r>
            <a:r>
              <a:rPr lang="ro-RO" dirty="0"/>
              <a:t> </a:t>
            </a:r>
            <a:r>
              <a:rPr lang="ro-RO" dirty="0" err="1"/>
              <a:t>addresses</a:t>
            </a:r>
            <a:r>
              <a:rPr lang="ro-RO" dirty="0"/>
              <a:t> a </a:t>
            </a:r>
            <a:r>
              <a:rPr lang="ro-RO" dirty="0" err="1"/>
              <a:t>pressing</a:t>
            </a:r>
            <a:r>
              <a:rPr lang="ro-RO" dirty="0"/>
              <a:t> </a:t>
            </a:r>
            <a:r>
              <a:rPr lang="ro-RO" dirty="0" err="1"/>
              <a:t>need</a:t>
            </a:r>
            <a:r>
              <a:rPr lang="ro-RO" dirty="0"/>
              <a:t> for </a:t>
            </a:r>
            <a:r>
              <a:rPr lang="ro-RO" dirty="0" err="1"/>
              <a:t>working</a:t>
            </a:r>
            <a:r>
              <a:rPr lang="ro-RO" dirty="0"/>
              <a:t> </a:t>
            </a:r>
            <a:r>
              <a:rPr lang="ro-RO" dirty="0" err="1"/>
              <a:t>parents</a:t>
            </a:r>
            <a:r>
              <a:rPr lang="ro-RO" dirty="0"/>
              <a:t> </a:t>
            </a:r>
            <a:r>
              <a:rPr lang="ro-RO" dirty="0" err="1"/>
              <a:t>while</a:t>
            </a:r>
            <a:r>
              <a:rPr lang="ro-RO" dirty="0"/>
              <a:t> </a:t>
            </a:r>
            <a:r>
              <a:rPr lang="ro-RO" dirty="0" err="1"/>
              <a:t>fostering</a:t>
            </a:r>
            <a:r>
              <a:rPr lang="ro-RO" dirty="0"/>
              <a:t> a </a:t>
            </a:r>
            <a:r>
              <a:rPr lang="ro-RO" dirty="0" err="1"/>
              <a:t>nurturing</a:t>
            </a:r>
            <a:r>
              <a:rPr lang="ro-RO" dirty="0"/>
              <a:t> </a:t>
            </a:r>
            <a:r>
              <a:rPr lang="ro-RO" dirty="0" err="1"/>
              <a:t>and</a:t>
            </a:r>
            <a:r>
              <a:rPr lang="ro-RO" dirty="0"/>
              <a:t> </a:t>
            </a:r>
            <a:r>
              <a:rPr lang="ro-RO" dirty="0" err="1"/>
              <a:t>educational</a:t>
            </a:r>
            <a:r>
              <a:rPr lang="ro-RO" dirty="0"/>
              <a:t> </a:t>
            </a:r>
            <a:r>
              <a:rPr lang="ro-RO" dirty="0" err="1"/>
              <a:t>environment</a:t>
            </a:r>
            <a:r>
              <a:rPr lang="ro-RO" dirty="0"/>
              <a:t> for </a:t>
            </a:r>
            <a:r>
              <a:rPr lang="ro-RO" dirty="0" err="1"/>
              <a:t>children</a:t>
            </a:r>
            <a:r>
              <a:rPr lang="ro-RO" dirty="0"/>
              <a:t>. </a:t>
            </a:r>
            <a:r>
              <a:rPr lang="ro-RO" dirty="0" err="1"/>
              <a:t>Together</a:t>
            </a:r>
            <a:r>
              <a:rPr lang="ro-RO" dirty="0"/>
              <a:t> </a:t>
            </a:r>
            <a:r>
              <a:rPr lang="ro-RO" dirty="0" err="1"/>
              <a:t>can</a:t>
            </a:r>
            <a:r>
              <a:rPr lang="ro-RO" dirty="0"/>
              <a:t> </a:t>
            </a:r>
            <a:r>
              <a:rPr lang="ro-RO" dirty="0" err="1"/>
              <a:t>make</a:t>
            </a:r>
            <a:r>
              <a:rPr lang="ro-RO" dirty="0"/>
              <a:t> a </a:t>
            </a:r>
            <a:r>
              <a:rPr lang="ro-RO" dirty="0" err="1"/>
              <a:t>lasting</a:t>
            </a:r>
            <a:r>
              <a:rPr lang="ro-RO" dirty="0"/>
              <a:t> impact on </a:t>
            </a:r>
            <a:r>
              <a:rPr lang="ro-RO" dirty="0" err="1"/>
              <a:t>community</a:t>
            </a:r>
            <a:r>
              <a:rPr lang="ro-RO" dirty="0"/>
              <a:t> </a:t>
            </a:r>
            <a:r>
              <a:rPr lang="ro-RO" dirty="0" err="1"/>
              <a:t>and</a:t>
            </a:r>
            <a:r>
              <a:rPr lang="ro-RO" dirty="0"/>
              <a:t> </a:t>
            </a:r>
            <a:r>
              <a:rPr lang="ro-RO" dirty="0" err="1"/>
              <a:t>ensure</a:t>
            </a:r>
            <a:r>
              <a:rPr lang="ro-RO" dirty="0"/>
              <a:t> </a:t>
            </a:r>
            <a:r>
              <a:rPr lang="ro-RO" dirty="0" err="1"/>
              <a:t>the</a:t>
            </a:r>
            <a:r>
              <a:rPr lang="ro-RO" dirty="0"/>
              <a:t> </a:t>
            </a:r>
            <a:r>
              <a:rPr lang="ro-RO" dirty="0" err="1"/>
              <a:t>project's</a:t>
            </a:r>
            <a:r>
              <a:rPr lang="ro-RO" dirty="0"/>
              <a:t> </a:t>
            </a:r>
            <a:r>
              <a:rPr lang="ro-RO" dirty="0" err="1"/>
              <a:t>long-term</a:t>
            </a:r>
            <a:r>
              <a:rPr lang="ro-RO" dirty="0"/>
              <a:t> </a:t>
            </a:r>
            <a:r>
              <a:rPr lang="ro-RO" dirty="0" err="1"/>
              <a:t>success</a:t>
            </a:r>
            <a:r>
              <a:rPr lang="ro-RO" dirty="0"/>
              <a:t>. </a:t>
            </a:r>
            <a:r>
              <a:rPr lang="ro-RO" dirty="0" err="1"/>
              <a:t>Join</a:t>
            </a:r>
            <a:r>
              <a:rPr lang="ro-RO" dirty="0"/>
              <a:t> </a:t>
            </a:r>
            <a:r>
              <a:rPr lang="ro-RO" dirty="0" err="1"/>
              <a:t>the</a:t>
            </a:r>
            <a:r>
              <a:rPr lang="ro-RO" dirty="0"/>
              <a:t> </a:t>
            </a:r>
            <a:r>
              <a:rPr lang="ro-RO" dirty="0" err="1"/>
              <a:t>nursery</a:t>
            </a:r>
            <a:r>
              <a:rPr lang="ro-RO" dirty="0"/>
              <a:t> in building a </a:t>
            </a:r>
            <a:r>
              <a:rPr lang="ro-RO" dirty="0" err="1"/>
              <a:t>brighter</a:t>
            </a:r>
            <a:r>
              <a:rPr lang="ro-RO" dirty="0"/>
              <a:t> </a:t>
            </a:r>
            <a:r>
              <a:rPr lang="ro-RO" dirty="0" err="1"/>
              <a:t>future</a:t>
            </a:r>
            <a:r>
              <a:rPr lang="ro-RO" dirty="0"/>
              <a:t> for </a:t>
            </a:r>
            <a:r>
              <a:rPr lang="ro-RO" dirty="0" err="1"/>
              <a:t>Birmingham's</a:t>
            </a:r>
            <a:r>
              <a:rPr lang="ro-RO" dirty="0"/>
              <a:t> </a:t>
            </a:r>
            <a:r>
              <a:rPr lang="ro-RO" dirty="0" err="1"/>
              <a:t>families</a:t>
            </a:r>
            <a:r>
              <a:rPr lang="ro-RO" dirty="0"/>
              <a:t>.</a:t>
            </a:r>
            <a:endParaRPr lang="ro-US" dirty="0"/>
          </a:p>
        </p:txBody>
      </p:sp>
      <p:sp>
        <p:nvSpPr>
          <p:cNvPr id="4" name="Substituent număr diapozitiv 3"/>
          <p:cNvSpPr>
            <a:spLocks noGrp="1"/>
          </p:cNvSpPr>
          <p:nvPr>
            <p:ph type="sldNum" sz="quarter" idx="5"/>
          </p:nvPr>
        </p:nvSpPr>
        <p:spPr/>
        <p:txBody>
          <a:bodyPr/>
          <a:lstStyle/>
          <a:p>
            <a:fld id="{8B990660-4B7D-4C11-96DB-B19FFA8CA93C}" type="slidenum">
              <a:rPr lang="en-US" smtClean="0"/>
              <a:t>17</a:t>
            </a:fld>
            <a:endParaRPr lang="en-US" dirty="0"/>
          </a:p>
        </p:txBody>
      </p:sp>
    </p:spTree>
    <p:extLst>
      <p:ext uri="{BB962C8B-B14F-4D97-AF65-F5344CB8AC3E}">
        <p14:creationId xmlns:p14="http://schemas.microsoft.com/office/powerpoint/2010/main" val="131262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Diapozitiv titlu">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 uri="{C183D7F6-B498-43B3-948B-1728B52AA6E4}">
                <adec:decorative xmlns:adec="http://schemas.microsoft.com/office/drawing/2017/decorative" val="1"/>
              </a:ext>
            </a:extLst>
          </p:cNvPr>
          <p:cNvSpPr/>
          <p:nvPr userDrawn="1"/>
        </p:nvSpPr>
        <p:spPr>
          <a:xfrm>
            <a:off x="4114800" y="1499616"/>
            <a:ext cx="7505426"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6.53</a:t>
            </a:r>
          </a:p>
          <a:p>
            <a:pPr algn="ctr"/>
            <a:endParaRPr lang="en-US" dirty="0"/>
          </a:p>
        </p:txBody>
      </p:sp>
      <p:grpSp>
        <p:nvGrpSpPr>
          <p:cNvPr id="10" name="Picture Placeholder 16" descr="abstract colo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endParaRPr lang="en-US" dirty="0"/>
            </a:p>
          </p:txBody>
        </p: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52165" y="1673173"/>
            <a:ext cx="5682033" cy="1496997"/>
          </a:xfrm>
        </p:spPr>
        <p:txBody>
          <a:bodyPr anchor="b">
            <a:noAutofit/>
          </a:bodyPr>
          <a:lstStyle>
            <a:lvl1pPr algn="l">
              <a:defRPr sz="3800" b="1" baseline="0"/>
            </a:lvl1pPr>
          </a:lstStyle>
          <a:p>
            <a:r>
              <a:rPr lang="en-US" dirty="0"/>
              <a:t>Business-to-business marketing priorities </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952165" y="3231930"/>
            <a:ext cx="5682033" cy="141756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text</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597160"/>
            <a:ext cx="4114800" cy="2017708"/>
          </a:xfrm>
        </p:spPr>
        <p:txBody>
          <a:bodyPr/>
          <a:lstStyle>
            <a:lvl1pPr>
              <a:defRPr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38200" y="2724539"/>
            <a:ext cx="4114800" cy="2871589"/>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71" name="Picture Placeholder 986" descr="abstract colo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endParaRPr lang="en-US" dirty="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endParaRPr lang="en-US" dirty="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endParaRPr lang="en-US" dirty="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endParaRPr lang="en-US" dirty="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endParaRPr lang="en-US" dirty="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endParaRPr lang="en-US" dirty="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endParaRPr lang="en-US" dirty="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endParaRPr lang="en-US" dirty="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endParaRPr lang="en-US" dirty="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endParaRPr lang="en-US" dirty="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endParaRPr lang="en-US" dirty="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endParaRPr lang="en-US" dirty="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endParaRPr lang="en-US" dirty="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endParaRPr lang="en-US" dirty="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endParaRPr lang="en-US" dirty="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endParaRPr lang="en-US" dirty="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endParaRPr lang="en-US" dirty="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endParaRPr lang="en-US" dirty="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endParaRPr lang="en-US" dirty="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endParaRPr lang="en-US" dirty="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endParaRPr lang="en-US" dirty="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endParaRPr lang="en-US" dirty="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endParaRPr lang="en-US" dirty="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endParaRPr lang="en-US" dirty="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endParaRPr lang="en-US" dirty="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endParaRPr lang="en-US" dirty="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endParaRPr lang="en-US" dirty="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endParaRPr lang="en-US" dirty="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endParaRPr lang="en-US" dirty="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endParaRPr lang="en-US" dirty="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endParaRPr lang="en-US" dirty="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endParaRPr lang="en-US" dirty="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endParaRPr lang="en-US" dirty="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endParaRPr lang="en-US" dirty="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endParaRPr lang="en-US" dirty="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endParaRPr lang="en-US" dirty="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endParaRPr lang="en-US" dirty="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endParaRPr lang="en-US" dirty="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endParaRPr lang="en-US" dirty="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endParaRPr lang="en-US" dirty="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endParaRPr lang="en-US" dirty="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endParaRPr lang="en-US" dirty="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endParaRPr lang="en-US" dirty="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a:lstStyle>
            <a:lvl1pPr algn="r">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3406"/>
            <a:ext cx="7767436" cy="1282332"/>
          </a:xfrm>
        </p:spPr>
        <p:txBody>
          <a:bodyPr anchor="b" anchorCtr="0"/>
          <a:lstStyle>
            <a:lvl1pPr>
              <a:defRPr cap="all" baseline="0"/>
            </a:lvl1pPr>
          </a:lstStyle>
          <a:p>
            <a:r>
              <a:rPr lang="en-US" dirty="0"/>
              <a:t>CLICK TO add TITLE</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38200" y="1692431"/>
            <a:ext cx="3660648"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38200" y="2101501"/>
            <a:ext cx="3660648"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38200" y="3418669"/>
            <a:ext cx="3668664"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38200" y="3827739"/>
            <a:ext cx="3668664"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38200" y="5113809"/>
            <a:ext cx="3668664"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38200" y="5541532"/>
            <a:ext cx="3660648" cy="756741"/>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36972" y="2101500"/>
            <a:ext cx="3660648" cy="1188719"/>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36972" y="3428999"/>
            <a:ext cx="3668664" cy="365125"/>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36972" y="3827739"/>
            <a:ext cx="3657421" cy="1188158"/>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grpSp>
        <p:nvGrpSpPr>
          <p:cNvPr id="20" name="Picture Placeholder 57" descr="abstract colo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5158" y="157334"/>
            <a:ext cx="5669280" cy="1235510"/>
          </a:xfrm>
        </p:spPr>
        <p:txBody>
          <a:bodyPr anchor="b" anchorCtr="0"/>
          <a:lstStyle>
            <a:lvl1pPr>
              <a:defRPr cap="all" baseline="0"/>
            </a:lvl1pPr>
          </a:lstStyle>
          <a:p>
            <a:r>
              <a:rPr lang="en-US" dirty="0"/>
              <a:t>CLICK TO add TITLE</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15158" y="2796007"/>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15158" y="3216630"/>
            <a:ext cx="5669280" cy="596418"/>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15158" y="3858768"/>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15158" y="4270248"/>
            <a:ext cx="5669280" cy="645346"/>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15158" y="4968553"/>
            <a:ext cx="5669280" cy="365760"/>
          </a:xfrm>
        </p:spPr>
        <p:txBody>
          <a:bodyPr anchor="ctr" anchorCtr="0">
            <a:noAutofit/>
          </a:bodyPr>
          <a:lstStyle>
            <a:lvl1pPr marL="0" indent="0">
              <a:lnSpc>
                <a:spcPts val="2600"/>
              </a:lnSpc>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15158" y="5379659"/>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15158" y="6356350"/>
            <a:ext cx="3017520" cy="365125"/>
          </a:xfrm>
        </p:spPr>
        <p:txBody>
          <a:bodyPr/>
          <a:lstStyle>
            <a:lvl1pPr algn="l">
              <a:defRPr/>
            </a:lvl1pPr>
          </a:lstStyle>
          <a:p>
            <a:r>
              <a:rPr lang="en-US" dirty="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764862" y="136525"/>
            <a:ext cx="8661341" cy="1389253"/>
          </a:xfrm>
          <a:noFill/>
        </p:spPr>
        <p:txBody>
          <a:bodyPr anchor="b" anchorCtr="0"/>
          <a:lstStyle>
            <a:lvl1pPr algn="ctr">
              <a:defRPr cap="all" baseline="0"/>
            </a:lvl1pPr>
          </a:lstStyle>
          <a:p>
            <a:r>
              <a:rPr lang="en-US" dirty="0"/>
              <a:t>CLICK TO add TITLE</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4862" y="1824354"/>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0435"/>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4862" y="3218892"/>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4862" y="3678872"/>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24354"/>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218892"/>
            <a:ext cx="4114800" cy="402989"/>
          </a:xfrm>
        </p:spPr>
        <p:txBody>
          <a:bodyPr anchor="ctr" anchorCtr="0">
            <a:noAutofit/>
          </a:bodyPr>
          <a:lstStyle>
            <a:lvl1pPr marL="0" indent="0" algn="l">
              <a:lnSpc>
                <a:spcPts val="2600"/>
              </a:lnSpc>
              <a:spcBef>
                <a:spcPts val="0"/>
              </a:spcBef>
              <a:buNone/>
              <a:defRPr sz="1800" cap="all" baseline="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678872"/>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grpSp>
        <p:nvGrpSpPr>
          <p:cNvPr id="16" name="Picture Placeholder 1029" descr="abstract colo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endParaRPr lang="en-US" dirty="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endParaRPr lang="en-US" dirty="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endParaRPr lang="en-US" dirty="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endParaRPr lang="en-US" dirty="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endParaRPr lang="en-US" dirty="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endParaRPr lang="en-US" dirty="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endParaRPr lang="en-US" dirty="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endParaRPr lang="en-US" dirty="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endParaRPr lang="en-US" dirty="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endParaRPr lang="en-US" dirty="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endParaRPr lang="en-US" dirty="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endParaRPr lang="en-US" dirty="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endParaRPr lang="en-US" dirty="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endParaRPr lang="en-US" dirty="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endParaRPr lang="en-US" dirty="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endParaRPr lang="en-US" dirty="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endParaRPr lang="en-US" dirty="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endParaRPr lang="en-US" dirty="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endParaRPr lang="en-US" dirty="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endParaRPr lang="en-US" dirty="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endParaRPr lang="en-US" dirty="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endParaRPr lang="en-US" dirty="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endParaRPr lang="en-US" dirty="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endParaRPr lang="en-US" dirty="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endParaRPr lang="en-US" dirty="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endParaRPr lang="en-US" dirty="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endParaRPr lang="en-US" dirty="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endParaRPr lang="en-US" dirty="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endParaRPr lang="en-US" dirty="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endParaRPr lang="en-US" dirty="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endParaRPr lang="en-US" dirty="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endParaRPr lang="en-US" dirty="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endParaRPr lang="en-US" dirty="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endParaRPr lang="en-US" dirty="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endParaRPr lang="en-US" dirty="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endParaRPr lang="en-US" dirty="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endParaRPr lang="en-US" dirty="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endParaRPr lang="en-US" dirty="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endParaRPr lang="en-US" dirty="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endParaRPr lang="en-US" dirty="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endParaRPr lang="en-US" dirty="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endParaRPr lang="en-US" dirty="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endParaRPr lang="en-US" dirty="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endParaRPr lang="en-US" dirty="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endParaRPr lang="en-US" dirty="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endParaRPr lang="en-US" dirty="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endParaRPr lang="en-US" dirty="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endParaRPr lang="en-US" dirty="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endParaRPr lang="en-US" dirty="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endParaRPr lang="en-US" dirty="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endParaRPr lang="en-US" dirty="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endParaRPr lang="en-US" dirty="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endParaRPr lang="en-US" dirty="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endParaRPr lang="en-US" dirty="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endParaRPr lang="en-US" dirty="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endParaRPr lang="en-US" dirty="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endParaRPr lang="en-US" dirty="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endParaRPr lang="en-US" dirty="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endParaRPr lang="en-US" dirty="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endParaRPr lang="en-US" dirty="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endParaRPr lang="en-US" dirty="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endParaRPr lang="en-US" dirty="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endParaRPr lang="en-US" dirty="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endParaRPr lang="en-US" dirty="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endParaRPr lang="en-US" dirty="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endParaRPr lang="en-US" dirty="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endParaRPr lang="en-US" dirty="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endParaRPr lang="en-US" dirty="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endParaRPr lang="en-US" dirty="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endParaRPr lang="en-US" dirty="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endParaRPr lang="en-US" dirty="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endParaRPr lang="en-US" dirty="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endParaRPr lang="en-US" dirty="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endParaRPr lang="en-US" dirty="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endParaRPr lang="en-US" dirty="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endParaRPr lang="en-US" dirty="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endParaRPr lang="en-US" dirty="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endParaRPr lang="en-US" dirty="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endParaRPr lang="en-US" dirty="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endParaRPr lang="en-US" dirty="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endParaRPr lang="en-US" dirty="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endParaRPr lang="en-US" dirty="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endParaRPr lang="en-US" dirty="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endParaRPr lang="en-US" dirty="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endParaRPr lang="en-US" dirty="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endParaRPr lang="en-US" dirty="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endParaRPr lang="en-US" dirty="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endParaRPr lang="en-US" dirty="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endParaRPr lang="en-US" dirty="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endParaRPr lang="en-US" dirty="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endParaRPr lang="en-US" dirty="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endParaRPr lang="en-US" dirty="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endParaRPr lang="en-US" dirty="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endParaRPr lang="en-US" dirty="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endParaRPr lang="en-US" dirty="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endParaRPr lang="en-US" dirty="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endParaRPr lang="en-US" dirty="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endParaRPr lang="en-US" dirty="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endParaRPr lang="en-US" dirty="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endParaRPr lang="en-US" dirty="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endParaRPr lang="en-US" dirty="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endParaRPr lang="en-US" dirty="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endParaRPr lang="en-US" dirty="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endParaRPr lang="en-US" dirty="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endParaRPr lang="en-US" dirty="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endParaRPr lang="en-US" dirty="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endParaRPr lang="en-US" dirty="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endParaRPr lang="en-US" dirty="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endParaRPr lang="en-US" dirty="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endParaRPr lang="en-US" dirty="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endParaRPr lang="en-US" dirty="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endParaRPr lang="en-US" dirty="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endParaRPr lang="en-US" dirty="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endParaRPr lang="en-US" dirty="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endParaRPr lang="en-US" dirty="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endParaRPr lang="en-US" dirty="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endParaRPr lang="en-US" dirty="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endParaRPr lang="en-US" dirty="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endParaRPr lang="en-US" dirty="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endParaRPr lang="en-US" dirty="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endParaRPr lang="en-US" dirty="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endParaRPr lang="en-US" dirty="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endParaRPr lang="en-US" dirty="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endParaRPr lang="en-US" dirty="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endParaRPr lang="en-US" dirty="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endParaRPr lang="en-US" dirty="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endParaRPr lang="en-US" dirty="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endParaRPr lang="en-US" dirty="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endParaRPr lang="en-US" dirty="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endParaRPr lang="en-US" dirty="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endParaRPr lang="en-US" dirty="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endParaRPr lang="en-US" dirty="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endParaRPr lang="en-US" dirty="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endParaRPr lang="en-US" dirty="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lstStyle>
            <a:lvl1pPr algn="ctr">
              <a:defRPr baseline="0"/>
            </a:lvl1pPr>
          </a:lstStyle>
          <a:p>
            <a:pPr lvl="0"/>
            <a:r>
              <a:rPr lang="ro-RO"/>
              <a:t>Faceți clic pentru a edita stilul de titlu coordonator</a:t>
            </a:r>
            <a:endParaRPr lang="en-US" dirty="0"/>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cxnSp>
        <p:nvCxnSpPr>
          <p:cNvPr id="27" name="Straight Connector 26">
            <a:extLst>
              <a:ext uri="{FF2B5EF4-FFF2-40B4-BE49-F238E27FC236}">
                <a16:creationId xmlns:a16="http://schemas.microsoft.com/office/drawing/2014/main" id="{20CC67AF-EFC9-4B23-9479-0F61E17DB384}"/>
              </a:ext>
              <a:ext uri="{C183D7F6-B498-43B3-948B-1728B52AA6E4}">
                <adec:decorative xmlns:adec="http://schemas.microsoft.com/office/drawing/2017/decorative" val="1"/>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Rectangle 9">
            <a:extLst>
              <a:ext uri="{FF2B5EF4-FFF2-40B4-BE49-F238E27FC236}">
                <a16:creationId xmlns:a16="http://schemas.microsoft.com/office/drawing/2014/main" id="{1BB11DB2-95D5-40A8-A5DA-12C7BE6B1D08}"/>
              </a:ext>
              <a:ext uri="{C183D7F6-B498-43B3-948B-1728B52AA6E4}">
                <adec:decorative xmlns:adec="http://schemas.microsoft.com/office/drawing/2017/decorative" val="1"/>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Autofit/>
          </a:bodyPr>
          <a:lstStyle>
            <a:lvl1pPr>
              <a:defRPr sz="4000" baseline="0"/>
            </a:lvl1pPr>
          </a:lstStyle>
          <a:p>
            <a:r>
              <a:rPr lang="en-US" dirty="0"/>
              <a:t>CLICK TO add TITLE</a:t>
            </a:r>
          </a:p>
        </p:txBody>
      </p:sp>
      <p:grpSp>
        <p:nvGrpSpPr>
          <p:cNvPr id="7" name="Picture Placeholder 795" descr="abstract colo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lgn="ctr">
              <a:defRPr baseline="0"/>
            </a:lvl1pPr>
          </a:lstStyle>
          <a:p>
            <a:r>
              <a:rPr lang="en-US" dirty="0"/>
              <a:t>CLICK TO add TITLE</a:t>
            </a:r>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1996925" y="3799982"/>
            <a:ext cx="2103120" cy="360000"/>
          </a:xfrm>
        </p:spPr>
        <p:txBody>
          <a:bodyPr anchor="ctr" anchorCtr="0">
            <a:noAutofit/>
          </a:bodyPr>
          <a:lstStyle>
            <a:lvl1pPr marL="0" indent="0" algn="ctr">
              <a:buFont typeface="Arial" panose="020B0604020202020204" pitchFamily="34" charset="0"/>
              <a:buNone/>
              <a:defRPr sz="1800" cap="all" baseline="0">
                <a:solidFill>
                  <a:schemeClr val="bg1">
                    <a:lumMod val="50000"/>
                  </a:schemeClr>
                </a:solidFill>
                <a:latin typeface="+mj-lt"/>
              </a:defRPr>
            </a:lvl1pPr>
          </a:lstStyle>
          <a:p>
            <a:pPr lvl="0"/>
            <a:r>
              <a:rPr lang="en-US" dirty="0"/>
              <a:t>add text here</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045984" y="3799982"/>
            <a:ext cx="2103120" cy="360000"/>
          </a:xfrm>
        </p:spPr>
        <p:txBody>
          <a:bodyPr anchor="ctr" anchorCtr="0">
            <a:noAutofit/>
          </a:bodyPr>
          <a:lstStyle>
            <a:lvl1pPr marL="0" indent="0" algn="ctr">
              <a:buFont typeface="Arial" panose="020B0604020202020204" pitchFamily="34" charset="0"/>
              <a:buNone/>
              <a:defRPr sz="1800" cap="all" baseline="0">
                <a:solidFill>
                  <a:schemeClr val="bg1">
                    <a:lumMod val="50000"/>
                  </a:schemeClr>
                </a:solidFill>
                <a:latin typeface="+mj-lt"/>
              </a:defRPr>
            </a:lvl1pPr>
          </a:lstStyle>
          <a:p>
            <a:pPr lvl="0"/>
            <a:r>
              <a:rPr lang="en-US" dirty="0"/>
              <a:t>add text here</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a:normAutofit/>
          </a:bodyPr>
          <a:lstStyle>
            <a:lvl1pPr marL="0" indent="0" algn="ctr">
              <a:buNone/>
              <a:defRPr sz="12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089013" y="3799982"/>
            <a:ext cx="2103120" cy="360000"/>
          </a:xfrm>
        </p:spPr>
        <p:txBody>
          <a:bodyPr anchor="ctr" anchorCtr="0">
            <a:noAutofit/>
          </a:bodyPr>
          <a:lstStyle>
            <a:lvl1pPr marL="0" indent="0" algn="ctr">
              <a:buFont typeface="Arial" panose="020B0604020202020204" pitchFamily="34" charset="0"/>
              <a:buNone/>
              <a:defRPr sz="1800" cap="all" baseline="0">
                <a:solidFill>
                  <a:schemeClr val="bg1">
                    <a:lumMod val="50000"/>
                  </a:schemeClr>
                </a:solidFill>
                <a:latin typeface="+mj-lt"/>
              </a:defRPr>
            </a:lvl1pPr>
          </a:lstStyle>
          <a:p>
            <a:pPr lvl="0"/>
            <a:r>
              <a:rPr lang="en-US" dirty="0"/>
              <a:t>add text here</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a:norm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3" name="Rectangle 9">
            <a:extLst>
              <a:ext uri="{FF2B5EF4-FFF2-40B4-BE49-F238E27FC236}">
                <a16:creationId xmlns:a16="http://schemas.microsoft.com/office/drawing/2014/main" id="{53E651DB-268C-47F2-B510-168B1A59A1BE}"/>
              </a:ext>
              <a:ext uri="{C183D7F6-B498-43B3-948B-1728B52AA6E4}">
                <adec:decorative xmlns:adec="http://schemas.microsoft.com/office/drawing/2017/decorative" val="1"/>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A109EA94-D4C0-489D-B11F-AAF2C1D27B88}"/>
              </a:ext>
              <a:ext uri="{C183D7F6-B498-43B3-948B-1728B52AA6E4}">
                <adec:decorative xmlns:adec="http://schemas.microsoft.com/office/drawing/2017/decorative" val="1"/>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6DC72DD-030A-4AF2-8123-478BE9277165}"/>
              </a:ext>
              <a:ext uri="{C183D7F6-B498-43B3-948B-1728B52AA6E4}">
                <adec:decorative xmlns:adec="http://schemas.microsoft.com/office/drawing/2017/decorative" val="1"/>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 uri="{C183D7F6-B498-43B3-948B-1728B52AA6E4}">
                <adec:decorative xmlns:adec="http://schemas.microsoft.com/office/drawing/2017/decorative" val="1"/>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 uri="{C183D7F6-B498-43B3-948B-1728B52AA6E4}">
                <adec:decorative xmlns:adec="http://schemas.microsoft.com/office/drawing/2017/decorative" val="1"/>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baseline="0">
                <a:solidFill>
                  <a:schemeClr val="tx1"/>
                </a:solidFill>
              </a:defRPr>
            </a:lvl1pPr>
          </a:lstStyle>
          <a:p>
            <a:r>
              <a:rPr lang="ro-RO" noProof="0"/>
              <a:t>Faceți clic pentru a edita stilul de titlu coordonator</a:t>
            </a:r>
            <a:endParaRPr lang="en-US" noProof="0"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dirty="0"/>
              <a:t>1</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a:norm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noProof="0" dirty="0"/>
              <a:t>Click to add text</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noProof="0" dirty="0"/>
              <a:t>2</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noProof="0" dirty="0"/>
              <a:t>Click to add text</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noProof="0" dirty="0"/>
              <a:t>3</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noProof="0" dirty="0"/>
              <a:t>Click to add text</a:t>
            </a:r>
          </a:p>
        </p:txBody>
      </p:sp>
      <p:sp>
        <p:nvSpPr>
          <p:cNvPr id="10" name="Rectangle 9">
            <a:extLst>
              <a:ext uri="{FF2B5EF4-FFF2-40B4-BE49-F238E27FC236}">
                <a16:creationId xmlns:a16="http://schemas.microsoft.com/office/drawing/2014/main" id="{3D448392-0672-4AC1-B5D6-3374FB36C9DC}"/>
              </a:ext>
              <a:ext uri="{C183D7F6-B498-43B3-948B-1728B52AA6E4}">
                <adec:decorative xmlns:adec="http://schemas.microsoft.com/office/drawing/2017/decorative" val="1"/>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20D1EE93-71F1-4386-A4E5-93A6CDA69EE0}"/>
              </a:ext>
              <a:ext uri="{C183D7F6-B498-43B3-948B-1728B52AA6E4}">
                <adec:decorative xmlns:adec="http://schemas.microsoft.com/office/drawing/2017/decorative" val="1"/>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cap="all" baseline="0">
                <a:solidFill>
                  <a:schemeClr val="tx1"/>
                </a:solidFill>
              </a:defRPr>
            </a:lvl1pPr>
          </a:lstStyle>
          <a:p>
            <a:r>
              <a:rPr lang="en-US" noProof="0" dirty="0"/>
              <a:t>CLICK TO add TITLE</a:t>
            </a:r>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dirty="0"/>
              <a:t>1</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a:noAutofit/>
          </a:bodyPr>
          <a:lstStyle>
            <a:lvl1pPr marL="0" indent="0" algn="ctr">
              <a:lnSpc>
                <a:spcPct val="100000"/>
              </a:lnSpc>
              <a:spcBef>
                <a:spcPts val="0"/>
              </a:spcBef>
              <a:buNone/>
              <a:defRPr sz="1800" b="0" cap="all" baseline="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noProof="0" dirty="0"/>
              <a:t>Add text here</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98053"/>
            <a:ext cx="2286000" cy="731519"/>
          </a:xfrm>
        </p:spPr>
        <p:txBody>
          <a:bodyPr>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noProof="0" dirty="0"/>
              <a:t>Click to add text</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noProof="0" dirty="0"/>
              <a:t>2</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a:noAutofit/>
          </a:bodyPr>
          <a:lstStyle>
            <a:lvl1pPr marL="0" indent="0" algn="ctr">
              <a:lnSpc>
                <a:spcPct val="100000"/>
              </a:lnSpc>
              <a:spcBef>
                <a:spcPts val="0"/>
              </a:spcBef>
              <a:buNone/>
              <a:defRPr sz="1800" b="0" cap="all" baseline="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noProof="0" dirty="0"/>
              <a:t>Add text here</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98053"/>
            <a:ext cx="2286000" cy="731519"/>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noProof="0" dirty="0"/>
              <a:t>Click to add text</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noProof="0" dirty="0"/>
              <a:t>3</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a:noAutofit/>
          </a:bodyPr>
          <a:lstStyle>
            <a:lvl1pPr marL="0" indent="0" algn="ctr">
              <a:lnSpc>
                <a:spcPct val="100000"/>
              </a:lnSpc>
              <a:spcBef>
                <a:spcPts val="0"/>
              </a:spcBef>
              <a:buNone/>
              <a:defRPr sz="1800" b="0" cap="all" baseline="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noProof="0" dirty="0"/>
              <a:t>Add text here</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98053"/>
            <a:ext cx="2286000" cy="731519"/>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noProof="0" dirty="0"/>
              <a:t>Click to add text</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839788" y="365125"/>
            <a:ext cx="9447212" cy="1325563"/>
          </a:xfrm>
        </p:spPr>
        <p:txBody>
          <a:bodyPr/>
          <a:lstStyle>
            <a:lvl1pPr>
              <a:defRPr cap="all" baseline="0"/>
            </a:lvl1pPr>
          </a:lstStyle>
          <a:p>
            <a:r>
              <a:rPr lang="en-US" dirty="0"/>
              <a:t>Click to add 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772816"/>
            <a:ext cx="4114800" cy="653144"/>
          </a:xfrm>
        </p:spPr>
        <p:txBody>
          <a:bodyPr anchor="ctr" anchorCtr="0">
            <a:noAutofit/>
          </a:bodyPr>
          <a:lstStyle>
            <a:lvl1pPr marL="0" indent="0">
              <a:buNone/>
              <a:defRPr sz="18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839788"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772816"/>
            <a:ext cx="4114800" cy="653144"/>
          </a:xfrm>
        </p:spPr>
        <p:txBody>
          <a:bodyPr anchor="ctr" anchorCtr="0">
            <a:noAutofit/>
          </a:bodyPr>
          <a:lstStyle>
            <a:lvl1pPr marL="0" indent="0">
              <a:buNone/>
              <a:defRPr sz="18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6172200"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9">
            <a:extLst>
              <a:ext uri="{FF2B5EF4-FFF2-40B4-BE49-F238E27FC236}">
                <a16:creationId xmlns:a16="http://schemas.microsoft.com/office/drawing/2014/main" id="{9BBBE197-C160-4421-9307-B91851A4921E}"/>
              </a:ext>
              <a:ext uri="{C183D7F6-B498-43B3-948B-1728B52AA6E4}">
                <adec:decorative xmlns:adec="http://schemas.microsoft.com/office/drawing/2017/decorative" val="1"/>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8DAA0FD4-5531-4AB1-ADC9-D584F92EA444}"/>
              </a:ext>
              <a:ext uri="{C183D7F6-B498-43B3-948B-1728B52AA6E4}">
                <adec:decorative xmlns:adec="http://schemas.microsoft.com/office/drawing/2017/decorative" val="1"/>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cap="all" baseline="0">
                <a:solidFill>
                  <a:schemeClr val="tx1"/>
                </a:solidFill>
              </a:defRPr>
            </a:lvl1pPr>
          </a:lstStyle>
          <a:p>
            <a:r>
              <a:rPr lang="en-US" noProof="0" dirty="0"/>
              <a:t>Click to add title</a:t>
            </a:r>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a:normAutofit/>
          </a:bodyPr>
          <a:lstStyle>
            <a:lvl1pPr marL="0" indent="0" algn="ctr">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a:normAutofit/>
          </a:bodyPr>
          <a:lstStyle>
            <a:lvl1pPr marL="0" indent="0" algn="l">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a:normAutofit/>
          </a:bodyPr>
          <a:lstStyle>
            <a:lvl1pPr marL="0" indent="0" algn="r">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a:normAutofit/>
          </a:bodyPr>
          <a:lstStyle>
            <a:lvl1pPr marL="0" indent="0" algn="ctr">
              <a:buFont typeface="Arial" panose="020B0604020202020204" pitchFamily="34" charset="0"/>
              <a:buNone/>
              <a:defRPr sz="1200" cap="all" baseline="0">
                <a:solidFill>
                  <a:schemeClr val="tx1">
                    <a:lumMod val="75000"/>
                    <a:lumOff val="25000"/>
                  </a:schemeClr>
                </a:solidFill>
                <a:latin typeface="+mj-lt"/>
              </a:defRPr>
            </a:lvl1pPr>
          </a:lstStyle>
          <a:p>
            <a:pPr lvl="0"/>
            <a:r>
              <a:rPr lang="en-US" noProof="0" dirty="0"/>
              <a:t>Click to add text</a:t>
            </a:r>
          </a:p>
        </p:txBody>
      </p:sp>
      <p:cxnSp>
        <p:nvCxnSpPr>
          <p:cNvPr id="5" name="Straight Connector 4">
            <a:extLst>
              <a:ext uri="{FF2B5EF4-FFF2-40B4-BE49-F238E27FC236}">
                <a16:creationId xmlns:a16="http://schemas.microsoft.com/office/drawing/2014/main" id="{930083F9-FF24-4BFD-A7D4-197B0AA39D48}"/>
              </a:ext>
              <a:ext uri="{C183D7F6-B498-43B3-948B-1728B52AA6E4}">
                <adec:decorative xmlns:adec="http://schemas.microsoft.com/office/drawing/2017/decorative" val="1"/>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 uri="{C183D7F6-B498-43B3-948B-1728B52AA6E4}">
                <adec:decorative xmlns:adec="http://schemas.microsoft.com/office/drawing/2017/decorative" val="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85799" y="136525"/>
            <a:ext cx="10847763" cy="1207643"/>
          </a:xfrm>
          <a:noFill/>
        </p:spPr>
        <p:txBody>
          <a:bodyPr/>
          <a:lstStyle>
            <a:lvl1pPr algn="ctr">
              <a:defRPr cap="all" baseline="0"/>
            </a:lvl1pPr>
          </a:lstStyle>
          <a:p>
            <a:r>
              <a:rPr lang="en-US" dirty="0"/>
              <a:t>CLICK TO add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685799" y="1389888"/>
            <a:ext cx="10847763" cy="504226"/>
          </a:xfrm>
        </p:spPr>
        <p:txBody>
          <a:bodyPr anchor="ctr" anchorCtr="0">
            <a:noAutofit/>
          </a:bodyPr>
          <a:lstStyle>
            <a:lvl1pPr marL="0" indent="0" algn="ctr">
              <a:lnSpc>
                <a:spcPct val="1000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subtitle</a:t>
            </a:r>
          </a:p>
        </p:txBody>
      </p:sp>
      <p:sp>
        <p:nvSpPr>
          <p:cNvPr id="15" name="Rectangle 14">
            <a:extLst>
              <a:ext uri="{FF2B5EF4-FFF2-40B4-BE49-F238E27FC236}">
                <a16:creationId xmlns:a16="http://schemas.microsoft.com/office/drawing/2014/main" id="{604D5546-EF99-490E-8EC4-8DAE9703B984}"/>
              </a:ext>
              <a:ext uri="{C183D7F6-B498-43B3-948B-1728B52AA6E4}">
                <adec:decorative xmlns:adec="http://schemas.microsoft.com/office/drawing/2017/decorative" val="1"/>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08D92F3-3AB1-4672-AAAA-0D9FF28923C9}"/>
              </a:ext>
              <a:ext uri="{C183D7F6-B498-43B3-948B-1728B52AA6E4}">
                <adec:decorative xmlns:adec="http://schemas.microsoft.com/office/drawing/2017/decorative" val="1"/>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4384B8-6414-4870-BF05-99FE5E164890}"/>
              </a:ext>
              <a:ext uri="{C183D7F6-B498-43B3-948B-1728B52AA6E4}">
                <adec:decorative xmlns:adec="http://schemas.microsoft.com/office/drawing/2017/decorative" val="1"/>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a:noAutofit/>
          </a:bodyPr>
          <a:lstStyle>
            <a:lvl1pPr marL="0" indent="0" algn="ctr">
              <a:lnSpc>
                <a:spcPts val="2600"/>
              </a:lnSpc>
              <a:spcBef>
                <a:spcPts val="0"/>
              </a:spcBef>
              <a:buNone/>
              <a:defRPr sz="1800" cap="all" baseline="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875361" y="3392424"/>
            <a:ext cx="2807698"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a:noAutofit/>
          </a:bodyPr>
          <a:lstStyle>
            <a:lvl1pPr marL="0" indent="0" algn="ctr">
              <a:lnSpc>
                <a:spcPts val="2600"/>
              </a:lnSpc>
              <a:spcBef>
                <a:spcPts val="0"/>
              </a:spcBef>
              <a:buNone/>
              <a:defRPr sz="1800" cap="all" baseline="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a:noAutofit/>
          </a:bodyPr>
          <a:lstStyle>
            <a:lvl1pPr marL="0" indent="0" algn="ctr">
              <a:lnSpc>
                <a:spcPts val="2600"/>
              </a:lnSpc>
              <a:spcBef>
                <a:spcPts val="0"/>
              </a:spcBef>
              <a:buNone/>
              <a:defRPr sz="1800" cap="all" baseline="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text</a:t>
            </a:r>
          </a:p>
        </p:txBody>
      </p:sp>
      <p:grpSp>
        <p:nvGrpSpPr>
          <p:cNvPr id="956" name="Picture Placeholder 1925" descr="abstract colo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838200" y="136525"/>
            <a:ext cx="10515600" cy="1207643"/>
          </a:xfrm>
        </p:spPr>
        <p:txBody>
          <a:bodyPr anchor="b" anchorCtr="0"/>
          <a:lstStyle>
            <a:lvl1pPr algn="ctr">
              <a:defRPr cap="all" baseline="0"/>
            </a:lvl1pPr>
          </a:lstStyle>
          <a:p>
            <a:r>
              <a:rPr lang="en-US" dirty="0"/>
              <a:t>Click to add title</a:t>
            </a:r>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838201" y="1389888"/>
            <a:ext cx="10515599" cy="475488"/>
          </a:xfrm>
        </p:spPr>
        <p:txBody>
          <a:bodyPr anchor="ctr" anchorCtr="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add subtitle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8200" y="2002536"/>
            <a:ext cx="4901184" cy="401066"/>
          </a:xfrm>
        </p:spPr>
        <p:txBody>
          <a:bodyPr anchor="t" anchorCtr="0">
            <a:normAutofit/>
          </a:bodyPr>
          <a:lstStyle>
            <a:lvl1pPr marL="0" indent="0">
              <a:buNone/>
              <a:defRPr sz="14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838200" y="2532888"/>
            <a:ext cx="4901184" cy="3694176"/>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87440" y="2002536"/>
            <a:ext cx="5166360" cy="401066"/>
          </a:xfrm>
        </p:spPr>
        <p:txBody>
          <a:bodyPr anchor="t" anchorCtr="0">
            <a:normAutofit/>
          </a:bodyPr>
          <a:lstStyle>
            <a:lvl1pPr marL="0" indent="0">
              <a:buNone/>
              <a:defRPr sz="1400" b="0" cap="all" baseline="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6187440" y="2532888"/>
            <a:ext cx="5166360" cy="3694176"/>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6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a:xfrm>
            <a:off x="838200" y="179633"/>
            <a:ext cx="10515600" cy="1511056"/>
          </a:xfrm>
        </p:spPr>
        <p:txBody>
          <a:bodyPr anchor="b" anchorCtr="0">
            <a:noAutofit/>
          </a:bodyPr>
          <a:lstStyle>
            <a:lvl1pPr>
              <a:defRPr sz="3800" cap="all" baseline="0">
                <a:solidFill>
                  <a:schemeClr val="tx1"/>
                </a:solidFill>
              </a:defRPr>
            </a:lvl1pPr>
          </a:lstStyle>
          <a:p>
            <a:r>
              <a:rPr lang="en-US" noProof="0" dirty="0"/>
              <a:t>Click to add title</a:t>
            </a:r>
          </a:p>
        </p:txBody>
      </p:sp>
      <p:sp>
        <p:nvSpPr>
          <p:cNvPr id="9" name="Text Placeholder 3">
            <a:extLst>
              <a:ext uri="{FF2B5EF4-FFF2-40B4-BE49-F238E27FC236}">
                <a16:creationId xmlns:a16="http://schemas.microsoft.com/office/drawing/2014/main" id="{49D8C06D-0790-D07E-AC6D-4B7C67548456}"/>
              </a:ext>
            </a:extLst>
          </p:cNvPr>
          <p:cNvSpPr>
            <a:spLocks noGrp="1"/>
          </p:cNvSpPr>
          <p:nvPr>
            <p:ph type="body" sz="quarter" idx="64" hasCustomPrompt="1"/>
          </p:nvPr>
        </p:nvSpPr>
        <p:spPr>
          <a:xfrm>
            <a:off x="2176138" y="2596439"/>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10" name="Text Placeholder 36">
            <a:extLst>
              <a:ext uri="{FF2B5EF4-FFF2-40B4-BE49-F238E27FC236}">
                <a16:creationId xmlns:a16="http://schemas.microsoft.com/office/drawing/2014/main" id="{CDB1B3BC-8FFF-F1AB-0AF6-827AE3EC2952}"/>
              </a:ext>
            </a:extLst>
          </p:cNvPr>
          <p:cNvSpPr>
            <a:spLocks noGrp="1"/>
          </p:cNvSpPr>
          <p:nvPr>
            <p:ph type="body" sz="quarter" idx="65" hasCustomPrompt="1"/>
          </p:nvPr>
        </p:nvSpPr>
        <p:spPr>
          <a:xfrm>
            <a:off x="2227867" y="3007500"/>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5" name="Text Placeholder 3">
            <a:extLst>
              <a:ext uri="{FF2B5EF4-FFF2-40B4-BE49-F238E27FC236}">
                <a16:creationId xmlns:a16="http://schemas.microsoft.com/office/drawing/2014/main" id="{144E2A9A-CB70-0ACF-949A-D854CAB04684}"/>
              </a:ext>
            </a:extLst>
          </p:cNvPr>
          <p:cNvSpPr>
            <a:spLocks noGrp="1"/>
          </p:cNvSpPr>
          <p:nvPr>
            <p:ph type="body" sz="quarter" idx="62" hasCustomPrompt="1"/>
          </p:nvPr>
        </p:nvSpPr>
        <p:spPr>
          <a:xfrm>
            <a:off x="4524342" y="2593530"/>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8" name="Text Placeholder 36">
            <a:extLst>
              <a:ext uri="{FF2B5EF4-FFF2-40B4-BE49-F238E27FC236}">
                <a16:creationId xmlns:a16="http://schemas.microsoft.com/office/drawing/2014/main" id="{B4744B67-695A-5CD7-90DD-C6584C8B51DA}"/>
              </a:ext>
            </a:extLst>
          </p:cNvPr>
          <p:cNvSpPr>
            <a:spLocks noGrp="1"/>
          </p:cNvSpPr>
          <p:nvPr>
            <p:ph type="body" sz="quarter" idx="63" hasCustomPrompt="1"/>
          </p:nvPr>
        </p:nvSpPr>
        <p:spPr>
          <a:xfrm>
            <a:off x="4576071" y="3004591"/>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8496073" y="2585132"/>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8547802" y="2996193"/>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cap="all" baseline="0">
                <a:solidFill>
                  <a:schemeClr val="tx1"/>
                </a:solidFill>
                <a:latin typeface="+mj-lt"/>
              </a:defRPr>
            </a:lvl1pPr>
          </a:lstStyle>
          <a:p>
            <a:pPr lvl="0"/>
            <a:r>
              <a:rPr lang="en-US" noProof="0" dirty="0"/>
              <a:t>Text</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cxnSp>
        <p:nvCxnSpPr>
          <p:cNvPr id="65" name="Straight Connector 64">
            <a:extLst>
              <a:ext uri="{FF2B5EF4-FFF2-40B4-BE49-F238E27FC236}">
                <a16:creationId xmlns:a16="http://schemas.microsoft.com/office/drawing/2014/main" id="{CE8B4B52-0962-4EA4-8D67-3A977ABC3160}"/>
              </a:ext>
              <a:ext uri="{C183D7F6-B498-43B3-948B-1728B52AA6E4}">
                <adec:decorative xmlns:adec="http://schemas.microsoft.com/office/drawing/2017/decorative" val="1"/>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cap="all" baseline="0">
                <a:solidFill>
                  <a:schemeClr val="tx1"/>
                </a:solidFill>
                <a:latin typeface="+mj-lt"/>
              </a:defRPr>
            </a:lvl1pPr>
          </a:lstStyle>
          <a:p>
            <a:pPr lvl="0"/>
            <a:r>
              <a:rPr lang="en-US" noProof="0" dirty="0"/>
              <a:t>Text</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a:noAutofit/>
          </a:bodyPr>
          <a:lstStyle>
            <a:lvl1pPr marL="0" indent="0" algn="ctr">
              <a:buNone/>
              <a:defRPr sz="1000" cap="all" baseline="0">
                <a:solidFill>
                  <a:schemeClr val="tx1"/>
                </a:solidFill>
              </a:defRPr>
            </a:lvl1pPr>
          </a:lstStyle>
          <a:p>
            <a:pPr lvl="0"/>
            <a:r>
              <a:rPr lang="en-US" noProof="0" dirty="0"/>
              <a:t>MM</a:t>
            </a:r>
          </a:p>
        </p:txBody>
      </p:sp>
      <p:sp>
        <p:nvSpPr>
          <p:cNvPr id="15" name="Text Placeholder 3">
            <a:extLst>
              <a:ext uri="{FF2B5EF4-FFF2-40B4-BE49-F238E27FC236}">
                <a16:creationId xmlns:a16="http://schemas.microsoft.com/office/drawing/2014/main" id="{5094BE29-29F9-3C87-9562-1D209B038F0A}"/>
              </a:ext>
            </a:extLst>
          </p:cNvPr>
          <p:cNvSpPr>
            <a:spLocks noGrp="1"/>
          </p:cNvSpPr>
          <p:nvPr>
            <p:ph type="body" sz="quarter" idx="70" hasCustomPrompt="1"/>
          </p:nvPr>
        </p:nvSpPr>
        <p:spPr>
          <a:xfrm>
            <a:off x="2166807" y="4830127"/>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16" name="Text Placeholder 36">
            <a:extLst>
              <a:ext uri="{FF2B5EF4-FFF2-40B4-BE49-F238E27FC236}">
                <a16:creationId xmlns:a16="http://schemas.microsoft.com/office/drawing/2014/main" id="{F603DF30-A829-B14E-BB37-235311FBE93E}"/>
              </a:ext>
            </a:extLst>
          </p:cNvPr>
          <p:cNvSpPr>
            <a:spLocks noGrp="1"/>
          </p:cNvSpPr>
          <p:nvPr>
            <p:ph type="body" sz="quarter" idx="71" hasCustomPrompt="1"/>
          </p:nvPr>
        </p:nvSpPr>
        <p:spPr>
          <a:xfrm>
            <a:off x="2218536" y="5241188"/>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13" name="Text Placeholder 3">
            <a:extLst>
              <a:ext uri="{FF2B5EF4-FFF2-40B4-BE49-F238E27FC236}">
                <a16:creationId xmlns:a16="http://schemas.microsoft.com/office/drawing/2014/main" id="{65B61F78-0E58-94ED-E0E7-B8FCFD700D1D}"/>
              </a:ext>
            </a:extLst>
          </p:cNvPr>
          <p:cNvSpPr>
            <a:spLocks noGrp="1"/>
          </p:cNvSpPr>
          <p:nvPr>
            <p:ph type="body" sz="quarter" idx="68" hasCustomPrompt="1"/>
          </p:nvPr>
        </p:nvSpPr>
        <p:spPr>
          <a:xfrm>
            <a:off x="6129211" y="4827218"/>
            <a:ext cx="1793875" cy="696885"/>
          </a:xfrm>
          <a:solidFill>
            <a:schemeClr val="accent3"/>
          </a:solidFill>
          <a:ln w="22225">
            <a:solidFill>
              <a:schemeClr val="tx1"/>
            </a:solidFill>
          </a:ln>
        </p:spPr>
        <p:txBody>
          <a:bodyPr tIns="36000" anchor="t" anchorCtr="0">
            <a:normAutofit/>
          </a:bodyPr>
          <a:lstStyle>
            <a:lvl1pPr marL="0" indent="0" algn="ctr">
              <a:lnSpc>
                <a:spcPct val="200000"/>
              </a:lnSpc>
              <a:buNone/>
              <a:defRPr sz="1200" b="1">
                <a:solidFill>
                  <a:schemeClr val="tx1">
                    <a:lumMod val="75000"/>
                    <a:lumOff val="25000"/>
                  </a:schemeClr>
                </a:solidFill>
                <a:latin typeface="+mj-lt"/>
              </a:defRPr>
            </a:lvl1pPr>
          </a:lstStyle>
          <a:p>
            <a:pPr lvl="0"/>
            <a:r>
              <a:rPr lang="en-US" noProof="0" dirty="0"/>
              <a:t>Add Title</a:t>
            </a:r>
          </a:p>
        </p:txBody>
      </p:sp>
      <p:sp>
        <p:nvSpPr>
          <p:cNvPr id="14" name="Text Placeholder 36">
            <a:extLst>
              <a:ext uri="{FF2B5EF4-FFF2-40B4-BE49-F238E27FC236}">
                <a16:creationId xmlns:a16="http://schemas.microsoft.com/office/drawing/2014/main" id="{5B6F84EE-E23F-BCFF-F8A2-3513FD615643}"/>
              </a:ext>
            </a:extLst>
          </p:cNvPr>
          <p:cNvSpPr>
            <a:spLocks noGrp="1"/>
          </p:cNvSpPr>
          <p:nvPr>
            <p:ph type="body" sz="quarter" idx="69" hasCustomPrompt="1"/>
          </p:nvPr>
        </p:nvSpPr>
        <p:spPr>
          <a:xfrm>
            <a:off x="6180940" y="5238279"/>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11" name="Text Placeholder 3">
            <a:extLst>
              <a:ext uri="{FF2B5EF4-FFF2-40B4-BE49-F238E27FC236}">
                <a16:creationId xmlns:a16="http://schemas.microsoft.com/office/drawing/2014/main" id="{B4F5CD47-12A2-BFAB-F8DE-CA4905A7E61D}"/>
              </a:ext>
            </a:extLst>
          </p:cNvPr>
          <p:cNvSpPr>
            <a:spLocks noGrp="1"/>
          </p:cNvSpPr>
          <p:nvPr>
            <p:ph type="body" sz="quarter" idx="66" hasCustomPrompt="1"/>
          </p:nvPr>
        </p:nvSpPr>
        <p:spPr>
          <a:xfrm>
            <a:off x="9513110" y="4818820"/>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noProof="0" dirty="0"/>
              <a:t>Add Title</a:t>
            </a:r>
          </a:p>
        </p:txBody>
      </p:sp>
      <p:sp>
        <p:nvSpPr>
          <p:cNvPr id="12" name="Text Placeholder 36">
            <a:extLst>
              <a:ext uri="{FF2B5EF4-FFF2-40B4-BE49-F238E27FC236}">
                <a16:creationId xmlns:a16="http://schemas.microsoft.com/office/drawing/2014/main" id="{926C5DF0-D496-DD93-D54C-ED696E3AE015}"/>
              </a:ext>
            </a:extLst>
          </p:cNvPr>
          <p:cNvSpPr>
            <a:spLocks noGrp="1"/>
          </p:cNvSpPr>
          <p:nvPr>
            <p:ph type="body" sz="quarter" idx="67" hasCustomPrompt="1"/>
          </p:nvPr>
        </p:nvSpPr>
        <p:spPr>
          <a:xfrm>
            <a:off x="9564839" y="5229881"/>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noProof="0" dirty="0"/>
              <a:t>Click to add text</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a:lstStyle>
            <a:lvl1pPr>
              <a:defRPr>
                <a:solidFill>
                  <a:schemeClr val="tx1"/>
                </a:solidFill>
              </a:defRPr>
            </a:lvl1pPr>
          </a:lstStyle>
          <a:p>
            <a:r>
              <a:rPr lang="en-US" noProof="0" dirty="0"/>
              <a:t>7/1/20XX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US" noProof="0"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260068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214605"/>
            <a:ext cx="10515600" cy="1250301"/>
          </a:xfrm>
        </p:spPr>
        <p:txBody>
          <a:bodyPr anchor="b" anchorCtr="0"/>
          <a:lstStyle>
            <a:lvl1pPr>
              <a:defRPr/>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200" y="1623527"/>
            <a:ext cx="10515600" cy="4553436"/>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8200" y="243822"/>
            <a:ext cx="10515600" cy="1325563"/>
          </a:xfrm>
        </p:spPr>
        <p:txBody>
          <a:bodyPr/>
          <a:lstStyle>
            <a:lvl1pPr>
              <a:defRPr/>
            </a:lvl1pPr>
          </a:lstStyle>
          <a:p>
            <a:r>
              <a:rPr lang="en-US" dirty="0"/>
              <a:t>Click to add title</a:t>
            </a:r>
          </a:p>
        </p:txBody>
      </p:sp>
      <p:sp>
        <p:nvSpPr>
          <p:cNvPr id="6" name="Rectangle 5">
            <a:extLst>
              <a:ext uri="{FF2B5EF4-FFF2-40B4-BE49-F238E27FC236}">
                <a16:creationId xmlns:a16="http://schemas.microsoft.com/office/drawing/2014/main" id="{9C771235-79C8-415F-B624-D5501F4F42E2}"/>
              </a:ext>
              <a:ext uri="{C183D7F6-B498-43B3-948B-1728B52AA6E4}">
                <adec:decorative xmlns:adec="http://schemas.microsoft.com/office/drawing/2017/decorative" val="1"/>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hasCustomPrompt="1"/>
          </p:nvPr>
        </p:nvSpPr>
        <p:spPr>
          <a:xfrm>
            <a:off x="1078992" y="2432304"/>
            <a:ext cx="1828800" cy="1682496"/>
          </a:xfrm>
          <a:solidFill>
            <a:schemeClr val="accent6"/>
          </a:solidFill>
        </p:spPr>
        <p:txBody>
          <a:bodyPr tIns="182880">
            <a:normAutofit/>
          </a:bodyPr>
          <a:lstStyle>
            <a:lvl1pPr marL="0" indent="0" algn="ctr">
              <a:buNone/>
              <a:defRPr sz="1400"/>
            </a:lvl1pPr>
          </a:lstStyle>
          <a:p>
            <a:r>
              <a:rPr lang="en-US" dirty="0"/>
              <a:t>Click to add picture</a:t>
            </a:r>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813853"/>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2" name="Rectangle 11">
            <a:extLst>
              <a:ext uri="{FF2B5EF4-FFF2-40B4-BE49-F238E27FC236}">
                <a16:creationId xmlns:a16="http://schemas.microsoft.com/office/drawing/2014/main" id="{1160F5FB-7416-40BC-A46A-21C838A50239}"/>
              </a:ext>
              <a:ext uri="{C183D7F6-B498-43B3-948B-1728B52AA6E4}">
                <adec:decorative xmlns:adec="http://schemas.microsoft.com/office/drawing/2017/decorative" val="1"/>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hasCustomPrompt="1"/>
          </p:nvPr>
        </p:nvSpPr>
        <p:spPr>
          <a:xfrm>
            <a:off x="3827150" y="2432304"/>
            <a:ext cx="1828800" cy="1682496"/>
          </a:xfrm>
          <a:solidFill>
            <a:schemeClr val="accent6"/>
          </a:solidFill>
        </p:spPr>
        <p:txBody>
          <a:bodyPr tIns="182880">
            <a:normAutofit/>
          </a:bodyPr>
          <a:lstStyle>
            <a:lvl1pPr marL="0" indent="0" algn="ctr">
              <a:buNone/>
              <a:defRPr sz="14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816125"/>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6" name="Rectangle 15">
            <a:extLst>
              <a:ext uri="{FF2B5EF4-FFF2-40B4-BE49-F238E27FC236}">
                <a16:creationId xmlns:a16="http://schemas.microsoft.com/office/drawing/2014/main" id="{115CD85B-85C1-4045-A81C-8A1CE2CC3776}"/>
              </a:ext>
              <a:ext uri="{C183D7F6-B498-43B3-948B-1728B52AA6E4}">
                <adec:decorative xmlns:adec="http://schemas.microsoft.com/office/drawing/2017/decorative" val="1"/>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hasCustomPrompt="1"/>
          </p:nvPr>
        </p:nvSpPr>
        <p:spPr>
          <a:xfrm>
            <a:off x="6578864" y="2432304"/>
            <a:ext cx="1828800" cy="1682496"/>
          </a:xfrm>
          <a:solidFill>
            <a:schemeClr val="accent6"/>
          </a:solidFill>
        </p:spPr>
        <p:txBody>
          <a:bodyPr tIns="182880">
            <a:normAutofit/>
          </a:bodyPr>
          <a:lstStyle>
            <a:lvl1pPr marL="0" indent="0" algn="ctr">
              <a:buNone/>
              <a:defRPr sz="14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811573"/>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0" name="Rectangle 19">
            <a:extLst>
              <a:ext uri="{FF2B5EF4-FFF2-40B4-BE49-F238E27FC236}">
                <a16:creationId xmlns:a16="http://schemas.microsoft.com/office/drawing/2014/main" id="{F228058F-D5C5-43E9-B57A-E0376D24186D}"/>
              </a:ext>
              <a:ext uri="{C183D7F6-B498-43B3-948B-1728B52AA6E4}">
                <adec:decorative xmlns:adec="http://schemas.microsoft.com/office/drawing/2017/decorative" val="1"/>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hasCustomPrompt="1"/>
          </p:nvPr>
        </p:nvSpPr>
        <p:spPr>
          <a:xfrm>
            <a:off x="9302512" y="2432304"/>
            <a:ext cx="1828800" cy="1682496"/>
          </a:xfrm>
          <a:solidFill>
            <a:schemeClr val="accent6"/>
          </a:solidFill>
        </p:spPr>
        <p:txBody>
          <a:bodyPr tIns="182880">
            <a:normAutofit/>
          </a:bodyPr>
          <a:lstStyle>
            <a:lvl1pPr marL="0" indent="0" algn="ctr">
              <a:buNone/>
              <a:defRPr sz="14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813845"/>
            <a:ext cx="2103120" cy="1014372"/>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8200" y="136210"/>
            <a:ext cx="10515600" cy="1167954"/>
          </a:xfrm>
        </p:spPr>
        <p:txBody>
          <a:bodyPr anchor="b" anchorCtr="0"/>
          <a:lstStyle>
            <a:lvl1pPr>
              <a:defRPr/>
            </a:lvl1pPr>
          </a:lstStyle>
          <a:p>
            <a:r>
              <a:rPr lang="en-US" dirty="0"/>
              <a:t>Click to add title</a:t>
            </a:r>
          </a:p>
        </p:txBody>
      </p:sp>
      <p:sp>
        <p:nvSpPr>
          <p:cNvPr id="40" name="Rectangle 39">
            <a:extLst>
              <a:ext uri="{FF2B5EF4-FFF2-40B4-BE49-F238E27FC236}">
                <a16:creationId xmlns:a16="http://schemas.microsoft.com/office/drawing/2014/main" id="{25E70D0E-EDAA-4490-8D97-5F245A32A2E6}"/>
              </a:ext>
              <a:ext uri="{C183D7F6-B498-43B3-948B-1728B52AA6E4}">
                <adec:decorative xmlns:adec="http://schemas.microsoft.com/office/drawing/2017/decorative" val="1"/>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hasCustomPrompt="1"/>
          </p:nvPr>
        </p:nvSpPr>
        <p:spPr>
          <a:xfrm>
            <a:off x="1056132"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82000"/>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42" name="Rectangle 41">
            <a:extLst>
              <a:ext uri="{FF2B5EF4-FFF2-40B4-BE49-F238E27FC236}">
                <a16:creationId xmlns:a16="http://schemas.microsoft.com/office/drawing/2014/main" id="{99D6C849-74CD-4E83-8CC4-99167CFD5052}"/>
              </a:ext>
              <a:ext uri="{C183D7F6-B498-43B3-948B-1728B52AA6E4}">
                <adec:decorative xmlns:adec="http://schemas.microsoft.com/office/drawing/2017/decorative" val="1"/>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hasCustomPrompt="1"/>
          </p:nvPr>
        </p:nvSpPr>
        <p:spPr>
          <a:xfrm>
            <a:off x="3854455"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86038"/>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44" name="Rectangle 43">
            <a:extLst>
              <a:ext uri="{FF2B5EF4-FFF2-40B4-BE49-F238E27FC236}">
                <a16:creationId xmlns:a16="http://schemas.microsoft.com/office/drawing/2014/main" id="{4FD21C66-AAE4-4F7A-836C-5ABFDB3E2C40}"/>
              </a:ext>
              <a:ext uri="{C183D7F6-B498-43B3-948B-1728B52AA6E4}">
                <adec:decorative xmlns:adec="http://schemas.microsoft.com/office/drawing/2017/decorative" val="1"/>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hasCustomPrompt="1"/>
          </p:nvPr>
        </p:nvSpPr>
        <p:spPr>
          <a:xfrm>
            <a:off x="6652778"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86038"/>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46" name="Rectangle 45">
            <a:extLst>
              <a:ext uri="{FF2B5EF4-FFF2-40B4-BE49-F238E27FC236}">
                <a16:creationId xmlns:a16="http://schemas.microsoft.com/office/drawing/2014/main" id="{68F25CD1-436E-47AA-8A14-C090BF4316B6}"/>
              </a:ext>
              <a:ext uri="{C183D7F6-B498-43B3-948B-1728B52AA6E4}">
                <adec:decorative xmlns:adec="http://schemas.microsoft.com/office/drawing/2017/decorative" val="1"/>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hasCustomPrompt="1"/>
          </p:nvPr>
        </p:nvSpPr>
        <p:spPr>
          <a:xfrm>
            <a:off x="9451102" y="1913382"/>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86038"/>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54" name="Rectangle 53">
            <a:extLst>
              <a:ext uri="{FF2B5EF4-FFF2-40B4-BE49-F238E27FC236}">
                <a16:creationId xmlns:a16="http://schemas.microsoft.com/office/drawing/2014/main" id="{1BFAF5AF-131D-45FE-9220-15852C520008}"/>
              </a:ext>
              <a:ext uri="{C183D7F6-B498-43B3-948B-1728B52AA6E4}">
                <adec:decorative xmlns:adec="http://schemas.microsoft.com/office/drawing/2017/decorative" val="1"/>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hasCustomPrompt="1"/>
          </p:nvPr>
        </p:nvSpPr>
        <p:spPr>
          <a:xfrm>
            <a:off x="1056132"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78012"/>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56" name="Rectangle 55">
            <a:extLst>
              <a:ext uri="{FF2B5EF4-FFF2-40B4-BE49-F238E27FC236}">
                <a16:creationId xmlns:a16="http://schemas.microsoft.com/office/drawing/2014/main" id="{6E1E5DFE-ABE4-4574-8214-460F40787767}"/>
              </a:ext>
              <a:ext uri="{C183D7F6-B498-43B3-948B-1728B52AA6E4}">
                <adec:decorative xmlns:adec="http://schemas.microsoft.com/office/drawing/2017/decorative" val="1"/>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hasCustomPrompt="1"/>
          </p:nvPr>
        </p:nvSpPr>
        <p:spPr>
          <a:xfrm>
            <a:off x="3854196"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79989"/>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58" name="Rectangle 57">
            <a:extLst>
              <a:ext uri="{FF2B5EF4-FFF2-40B4-BE49-F238E27FC236}">
                <a16:creationId xmlns:a16="http://schemas.microsoft.com/office/drawing/2014/main" id="{99BFB914-76F2-40AA-B7E6-F06BCEBF6C79}"/>
              </a:ext>
              <a:ext uri="{C183D7F6-B498-43B3-948B-1728B52AA6E4}">
                <adec:decorative xmlns:adec="http://schemas.microsoft.com/office/drawing/2017/decorative" val="1"/>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hasCustomPrompt="1"/>
          </p:nvPr>
        </p:nvSpPr>
        <p:spPr>
          <a:xfrm>
            <a:off x="6652260"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79989"/>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60" name="Rectangle 59">
            <a:extLst>
              <a:ext uri="{FF2B5EF4-FFF2-40B4-BE49-F238E27FC236}">
                <a16:creationId xmlns:a16="http://schemas.microsoft.com/office/drawing/2014/main" id="{7FA2C836-B950-48A3-94B2-47E0E9F4D843}"/>
              </a:ext>
              <a:ext uri="{C183D7F6-B498-43B3-948B-1728B52AA6E4}">
                <adec:decorative xmlns:adec="http://schemas.microsoft.com/office/drawing/2017/decorative" val="1"/>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hasCustomPrompt="1"/>
          </p:nvPr>
        </p:nvSpPr>
        <p:spPr>
          <a:xfrm>
            <a:off x="9450324" y="4227957"/>
            <a:ext cx="1691640" cy="1325880"/>
          </a:xfrm>
          <a:solidFill>
            <a:schemeClr val="accent6"/>
          </a:solidFill>
        </p:spPr>
        <p:txBody>
          <a:bodyPr tIns="182880">
            <a:normAutofit/>
          </a:bodyPr>
          <a:lstStyle>
            <a:lvl1pPr marL="0" indent="0" algn="ctr">
              <a:buNone/>
              <a:defRPr sz="1200"/>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Click to add picture</a:t>
            </a:r>
          </a:p>
          <a:p>
            <a:endParaRPr lang="en-US" dirty="0"/>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anchor="ctr" anchorCtr="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79989"/>
            <a:ext cx="1920240" cy="326524"/>
          </a:xfrm>
        </p:spPr>
        <p:txBody>
          <a:bodyPr>
            <a:norm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Click to add text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defRPr cap="all" baseline="0"/>
            </a:lvl1pPr>
          </a:lstStyle>
          <a:p>
            <a:r>
              <a:rPr lang="en-US" dirty="0"/>
              <a:t>Click to add title</a:t>
            </a:r>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a:normAutofit/>
          </a:bodyPr>
          <a:lstStyle>
            <a:lvl1pPr marL="0" indent="0" algn="ctr">
              <a:buNone/>
              <a:defRPr sz="12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anchor="ctr" anchorCtr="0">
            <a:noAutofit/>
          </a:bodyPr>
          <a:lstStyle>
            <a:lvl1pPr marL="0" indent="0" algn="ctr">
              <a:buNone/>
              <a:defRPr sz="1800" cap="all" baseline="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add SUBTITLE</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anchor="t" anchorCtr="0">
            <a:norm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882148"/>
            <a:ext cx="2057400" cy="1182750"/>
          </a:xfrm>
        </p:spPr>
        <p:txBody>
          <a:bodyPr anchor="t" anchorCtr="0">
            <a:norm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ABDB841-0C59-E647-32CD-05B58D7913FD}"/>
              </a:ext>
            </a:extLst>
          </p:cNvPr>
          <p:cNvSpPr>
            <a:spLocks noGrp="1"/>
          </p:cNvSpPr>
          <p:nvPr>
            <p:ph type="title" hasCustomPrompt="1"/>
          </p:nvPr>
        </p:nvSpPr>
        <p:spPr>
          <a:xfrm>
            <a:off x="838199" y="597160"/>
            <a:ext cx="5219231" cy="2017708"/>
          </a:xfrm>
        </p:spPr>
        <p:txBody>
          <a:bodyPr/>
          <a:lstStyle>
            <a:lvl1pPr>
              <a:defRPr baseline="0"/>
            </a:lvl1pPr>
          </a:lstStyle>
          <a:p>
            <a:r>
              <a:rPr lang="en-US" dirty="0"/>
              <a:t>CLICK TO add TITLE</a:t>
            </a:r>
          </a:p>
        </p:txBody>
      </p:sp>
      <p:sp>
        <p:nvSpPr>
          <p:cNvPr id="7" name="Text Placeholder 7">
            <a:extLst>
              <a:ext uri="{FF2B5EF4-FFF2-40B4-BE49-F238E27FC236}">
                <a16:creationId xmlns:a16="http://schemas.microsoft.com/office/drawing/2014/main" id="{43BCB702-835A-35CF-DCFA-C55FD2DA73AA}"/>
              </a:ext>
            </a:extLst>
          </p:cNvPr>
          <p:cNvSpPr>
            <a:spLocks noGrp="1"/>
          </p:cNvSpPr>
          <p:nvPr>
            <p:ph type="body" sz="quarter" idx="13" hasCustomPrompt="1"/>
          </p:nvPr>
        </p:nvSpPr>
        <p:spPr>
          <a:xfrm>
            <a:off x="838200" y="2724539"/>
            <a:ext cx="5227208" cy="2871589"/>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Picture Placeholder 20" descr="abstract colorful illustration of buildings">
            <a:extLst>
              <a:ext uri="{FF2B5EF4-FFF2-40B4-BE49-F238E27FC236}">
                <a16:creationId xmlns:a16="http://schemas.microsoft.com/office/drawing/2014/main" id="{0447870E-BFC1-4D1D-BE02-989006BEFA7E}"/>
              </a:ext>
            </a:extLst>
          </p:cNvPr>
          <p:cNvGrpSpPr/>
          <p:nvPr userDrawn="1"/>
        </p:nvGrpSpPr>
        <p:grpSpPr>
          <a:xfrm flipH="1">
            <a:off x="6753384"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0A0FC8B-88E1-B5A8-0766-E5A1E97B2399}"/>
              </a:ext>
              <a:ext uri="{C183D7F6-B498-43B3-948B-1728B52AA6E4}">
                <adec:decorative xmlns:adec="http://schemas.microsoft.com/office/drawing/2017/decorative" val="1"/>
              </a:ext>
            </a:extLst>
          </p:cNvPr>
          <p:cNvSpPr/>
          <p:nvPr userDrawn="1"/>
        </p:nvSpPr>
        <p:spPr>
          <a:xfrm>
            <a:off x="2969623" y="1429977"/>
            <a:ext cx="8650603" cy="4187052"/>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6.53</a:t>
            </a:r>
          </a:p>
          <a:p>
            <a:pPr algn="ctr"/>
            <a:endParaRPr lang="en-US" dirty="0"/>
          </a:p>
        </p:txBody>
      </p:sp>
      <p:sp>
        <p:nvSpPr>
          <p:cNvPr id="7" name="Title 1">
            <a:extLst>
              <a:ext uri="{FF2B5EF4-FFF2-40B4-BE49-F238E27FC236}">
                <a16:creationId xmlns:a16="http://schemas.microsoft.com/office/drawing/2014/main" id="{B836E2EE-37F8-6AB6-586A-F79F7E3771B5}"/>
              </a:ext>
            </a:extLst>
          </p:cNvPr>
          <p:cNvSpPr>
            <a:spLocks noGrp="1"/>
          </p:cNvSpPr>
          <p:nvPr>
            <p:ph type="ctrTitle" hasCustomPrompt="1"/>
          </p:nvPr>
        </p:nvSpPr>
        <p:spPr>
          <a:xfrm>
            <a:off x="5952165" y="1673173"/>
            <a:ext cx="5682033" cy="1496997"/>
          </a:xfrm>
        </p:spPr>
        <p:txBody>
          <a:bodyPr anchor="b">
            <a:noAutofit/>
          </a:bodyPr>
          <a:lstStyle>
            <a:lvl1pPr algn="l">
              <a:defRPr sz="3800" b="1" baseline="0"/>
            </a:lvl1pPr>
          </a:lstStyle>
          <a:p>
            <a:r>
              <a:rPr lang="en-US" dirty="0"/>
              <a:t>CLICK TO add TITLE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5950490" y="3191256"/>
            <a:ext cx="5669736" cy="1798639"/>
          </a:xfrm>
        </p:spPr>
        <p:txBody>
          <a:bodyPr>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Click to add text</a:t>
            </a:r>
          </a:p>
        </p:txBody>
      </p:sp>
      <p:pic>
        <p:nvPicPr>
          <p:cNvPr id="575" name="Picture 574" descr="A colorful cityscape with black background&#10;&#10;Description automatically generated">
            <a:extLst>
              <a:ext uri="{FF2B5EF4-FFF2-40B4-BE49-F238E27FC236}">
                <a16:creationId xmlns:a16="http://schemas.microsoft.com/office/drawing/2014/main" id="{CD7500D4-321C-D498-B77D-B3330FB168A9}"/>
              </a:ext>
            </a:extLst>
          </p:cNvPr>
          <p:cNvPicPr>
            <a:picLocks noChangeAspect="1"/>
          </p:cNvPicPr>
          <p:nvPr userDrawn="1"/>
        </p:nvPicPr>
        <p:blipFill rotWithShape="1">
          <a:blip r:embed="rId2"/>
          <a:srcRect l="17961"/>
          <a:stretch/>
        </p:blipFill>
        <p:spPr>
          <a:xfrm>
            <a:off x="0" y="167525"/>
            <a:ext cx="7988595" cy="6690475"/>
          </a:xfrm>
          <a:prstGeom prst="rect">
            <a:avLst/>
          </a:prstGeom>
        </p:spPr>
      </p:pic>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p:txBody>
          <a:bodyPr/>
          <a:lstStyle>
            <a:lvl1pPr>
              <a:defRPr/>
            </a:lvl1pPr>
          </a:lstStyle>
          <a:p>
            <a:r>
              <a:rPr lang="en-US" dirty="0"/>
              <a:t>Click to add title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hasCustomPrompt="1"/>
          </p:nvPr>
        </p:nvSpPr>
        <p:spPr>
          <a:xfrm>
            <a:off x="839788" y="410545"/>
            <a:ext cx="3932237" cy="1600200"/>
          </a:xfrm>
        </p:spPr>
        <p:txBody>
          <a:bodyPr anchor="b"/>
          <a:lstStyle>
            <a:lvl1pPr>
              <a:defRPr sz="3200"/>
            </a:lvl1pPr>
          </a:lstStyle>
          <a:p>
            <a:r>
              <a:rPr lang="en-US" dirty="0"/>
              <a:t>Click to add title</a:t>
            </a:r>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b" anchorCtr="0">
            <a:noAutofit/>
          </a:bodyPr>
          <a:lstStyle/>
          <a:p>
            <a:r>
              <a:rPr lang="ro-RO"/>
              <a:t>Faceți clic pentru a edita stilul de titlu coordonator</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r>
              <a:rPr lang="en-US" dirty="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93"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8" Type="http://schemas.openxmlformats.org/officeDocument/2006/relationships/hyperlink" Target="https://www.teachearlyyears.com/nursery-management/view/health-safety-in-the-nursery" TargetMode="External"/><Relationship Id="rId3" Type="http://schemas.openxmlformats.org/officeDocument/2006/relationships/hyperlink" Target="https://assets.publishing.service.gov.uk/government/uploads/system/uploads/attachment_data/file/1149556/Early_education_and_childcare_statutory_guidance_-_April_2023.pdf" TargetMode="External"/><Relationship Id="rId7" Type="http://schemas.openxmlformats.org/officeDocument/2006/relationships/hyperlink" Target="https://www.highspeedtraining.co.uk/hub/how-to-start-a-nursery-business/" TargetMode="External"/><Relationship Id="rId2" Type="http://schemas.openxmlformats.org/officeDocument/2006/relationships/hyperlink" Target="https://assets.publishing.service.gov.uk/media/6172900ae90e07198018f9a1/Early_years_entitlements-operational_guidance__3_.pdf" TargetMode="External"/><Relationship Id="rId1" Type="http://schemas.openxmlformats.org/officeDocument/2006/relationships/slideLayout" Target="../slideLayouts/slideLayout23.xml"/><Relationship Id="rId6" Type="http://schemas.openxmlformats.org/officeDocument/2006/relationships/hyperlink" Target="https://rangewell.com/childrens-day-nurseries/guides/how-to-set-up-a-nursery" TargetMode="External"/><Relationship Id="rId5" Type="http://schemas.openxmlformats.org/officeDocument/2006/relationships/hyperlink" Target="https://blossomeducational.com/blog/eyfs-statutory-policies-and-procedures-for-nurseries-5-top-tips-for-the-new-nursery/" TargetMode="External"/><Relationship Id="rId4" Type="http://schemas.openxmlformats.org/officeDocument/2006/relationships/hyperlink" Target="https://www.tandfonline.com/doi/full/10.1080/1350293X.2023.22341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096000" y="1539641"/>
            <a:ext cx="5433490" cy="3173956"/>
          </a:xfrm>
        </p:spPr>
        <p:txBody>
          <a:bodyPr/>
          <a:lstStyle/>
          <a:p>
            <a:r>
              <a:rPr lang="en-GB" dirty="0"/>
              <a:t>Project management plan for opening Birmingham blossomkids nursery </a:t>
            </a:r>
            <a:endParaRPr lang="en-US" dirty="0"/>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7021046" y="5010526"/>
            <a:ext cx="3267095" cy="1718078"/>
          </a:xfrm>
        </p:spPr>
        <p:txBody>
          <a:bodyPr>
            <a:normAutofit lnSpcReduction="10000"/>
          </a:bodyPr>
          <a:lstStyle/>
          <a:p>
            <a:r>
              <a:rPr lang="en-GB" b="1" dirty="0">
                <a:latin typeface="Arial" panose="020B0604020202020204" pitchFamily="34" charset="0"/>
                <a:cs typeface="Arial" panose="020B0604020202020204" pitchFamily="34" charset="0"/>
              </a:rPr>
              <a:t>Lecturer: </a:t>
            </a:r>
            <a:r>
              <a:rPr lang="en-GB" b="1" dirty="0" err="1">
                <a:latin typeface="Arial" panose="020B0604020202020204" pitchFamily="34" charset="0"/>
                <a:cs typeface="Arial" panose="020B0604020202020204" pitchFamily="34" charset="0"/>
              </a:rPr>
              <a:t>Aderemi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Ojebodi</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Students:</a:t>
            </a:r>
          </a:p>
          <a:p>
            <a:r>
              <a:rPr lang="en-GB" b="1" dirty="0">
                <a:latin typeface="Arial" panose="020B0604020202020204" pitchFamily="34" charset="0"/>
                <a:cs typeface="Arial" panose="020B0604020202020204" pitchFamily="34" charset="0"/>
              </a:rPr>
              <a:t>Nicoleta Damian(2120244)</a:t>
            </a:r>
          </a:p>
          <a:p>
            <a:r>
              <a:rPr lang="en-GB" b="1" dirty="0">
                <a:latin typeface="Arial" panose="020B0604020202020204" pitchFamily="34" charset="0"/>
                <a:cs typeface="Arial" panose="020B0604020202020204" pitchFamily="34" charset="0"/>
              </a:rPr>
              <a:t>Maria Ciorascu(2121406)</a:t>
            </a:r>
          </a:p>
          <a:p>
            <a:r>
              <a:rPr lang="en-GB" b="1" dirty="0">
                <a:latin typeface="Arial" panose="020B0604020202020204" pitchFamily="34" charset="0"/>
                <a:cs typeface="Arial" panose="020B0604020202020204" pitchFamily="34" charset="0"/>
              </a:rPr>
              <a:t>Cristian </a:t>
            </a:r>
            <a:r>
              <a:rPr lang="en-GB" b="1" dirty="0" err="1">
                <a:latin typeface="Arial" panose="020B0604020202020204" pitchFamily="34" charset="0"/>
                <a:cs typeface="Arial" panose="020B0604020202020204" pitchFamily="34" charset="0"/>
              </a:rPr>
              <a:t>Spridon</a:t>
            </a:r>
            <a:r>
              <a:rPr lang="en-GB" b="1" dirty="0">
                <a:latin typeface="Arial" panose="020B0604020202020204" pitchFamily="34" charset="0"/>
                <a:cs typeface="Arial" panose="020B0604020202020204" pitchFamily="34" charset="0"/>
              </a:rPr>
              <a:t>( 2118625)</a:t>
            </a: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0" y="597160"/>
            <a:ext cx="4114800" cy="2017708"/>
          </a:xfrm>
        </p:spPr>
        <p:txBody>
          <a:bodyPr>
            <a:normAutofit/>
          </a:bodyPr>
          <a:lstStyle/>
          <a:p>
            <a:r>
              <a:rPr lang="en-GB" dirty="0"/>
              <a:t>Introduction </a:t>
            </a:r>
            <a:endParaRPr lang="en-US" dirty="0"/>
          </a:p>
        </p:txBody>
      </p:sp>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838200" y="2724539"/>
            <a:ext cx="4114800" cy="2871589"/>
          </a:xfrm>
        </p:spPr>
        <p:txBody>
          <a:bodyPr vert="horz" lIns="91440" tIns="45720" rIns="91440" bIns="45720" rtlCol="0" anchor="t">
            <a:normAutofit/>
          </a:bodyPr>
          <a:lstStyle/>
          <a:p>
            <a:r>
              <a:rPr lang="en-GB" sz="2200" b="1" dirty="0">
                <a:latin typeface="Avenir Next LT Pro Light"/>
                <a:cs typeface="Arial"/>
              </a:rPr>
              <a:t>Birmingham BlossomKids Nursery</a:t>
            </a:r>
            <a:r>
              <a:rPr lang="en-GB" sz="2200" b="1" dirty="0"/>
              <a:t> </a:t>
            </a:r>
          </a:p>
          <a:p>
            <a:r>
              <a:rPr lang="en-GB" sz="2200" b="1" dirty="0">
                <a:latin typeface="Avenir Next LT Pro Light"/>
                <a:ea typeface="Calibri"/>
                <a:cs typeface="Calibri"/>
              </a:rPr>
              <a:t>Location: Birmingham </a:t>
            </a:r>
          </a:p>
          <a:p>
            <a:r>
              <a:rPr lang="en-GB" sz="2200" b="1" dirty="0">
                <a:latin typeface="Avenir Next LT Pro Light"/>
                <a:ea typeface="Calibri"/>
                <a:cs typeface="Calibri"/>
              </a:rPr>
              <a:t>Importance: </a:t>
            </a:r>
          </a:p>
          <a:p>
            <a:r>
              <a:rPr lang="en-GB" sz="2200" b="1" dirty="0">
                <a:latin typeface="Avenir Next LT Pro Light"/>
                <a:ea typeface="Calibri"/>
                <a:cs typeface="Calibri"/>
              </a:rPr>
              <a:t>• Increased Demand for Childcare </a:t>
            </a:r>
          </a:p>
          <a:p>
            <a:r>
              <a:rPr lang="en-GB" sz="2200" b="1" dirty="0">
                <a:latin typeface="Avenir Next LT Pro Light"/>
                <a:ea typeface="Calibri"/>
                <a:cs typeface="Calibri"/>
              </a:rPr>
              <a:t>• Addressing Crucial Needs </a:t>
            </a:r>
          </a:p>
          <a:p>
            <a:pPr marL="285750" indent="-285750">
              <a:buFont typeface="Wingdings" pitchFamily="2" charset="2"/>
              <a:buChar char="§"/>
            </a:pPr>
            <a:endParaRPr lang="en-US" b="1" dirty="0"/>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935910A-09FB-2F2C-0E60-E91DE933F62B}"/>
              </a:ext>
            </a:extLst>
          </p:cNvPr>
          <p:cNvSpPr>
            <a:spLocks noGrp="1"/>
          </p:cNvSpPr>
          <p:nvPr>
            <p:ph type="title"/>
          </p:nvPr>
        </p:nvSpPr>
        <p:spPr/>
        <p:txBody>
          <a:bodyPr/>
          <a:lstStyle/>
          <a:p>
            <a:r>
              <a:rPr lang="en-GB" dirty="0"/>
              <a:t>Project description </a:t>
            </a:r>
            <a:endParaRPr lang="ro-US" dirty="0"/>
          </a:p>
        </p:txBody>
      </p:sp>
      <p:sp>
        <p:nvSpPr>
          <p:cNvPr id="6" name="Substituent text 5">
            <a:extLst>
              <a:ext uri="{FF2B5EF4-FFF2-40B4-BE49-F238E27FC236}">
                <a16:creationId xmlns:a16="http://schemas.microsoft.com/office/drawing/2014/main" id="{EE97D067-BF14-0069-832D-032A95B1BB1D}"/>
              </a:ext>
            </a:extLst>
          </p:cNvPr>
          <p:cNvSpPr>
            <a:spLocks noGrp="1"/>
          </p:cNvSpPr>
          <p:nvPr>
            <p:ph type="body" sz="quarter" idx="15"/>
          </p:nvPr>
        </p:nvSpPr>
        <p:spPr>
          <a:xfrm>
            <a:off x="830184" y="2128111"/>
            <a:ext cx="3668664" cy="1102093"/>
          </a:xfrm>
        </p:spPr>
        <p:txBody>
          <a:bodyPr vert="horz" lIns="91440" tIns="45720" rIns="91440" bIns="45720" rtlCol="0" anchor="t">
            <a:noAutofit/>
          </a:bodyPr>
          <a:lstStyle/>
          <a:p>
            <a:r>
              <a:rPr lang="en-GB" sz="2000" b="1" dirty="0"/>
              <a:t>•Addressing Growing Demand </a:t>
            </a:r>
          </a:p>
          <a:p>
            <a:r>
              <a:rPr lang="en-GB" sz="2000" b="1" dirty="0"/>
              <a:t>•Providing High Quality Care</a:t>
            </a:r>
          </a:p>
          <a:p>
            <a:r>
              <a:rPr lang="en-GB" sz="2000" b="1" dirty="0"/>
              <a:t>•Supporting Working Families</a:t>
            </a:r>
          </a:p>
          <a:p>
            <a:endParaRPr lang="ro-US" dirty="0"/>
          </a:p>
        </p:txBody>
      </p:sp>
      <p:sp>
        <p:nvSpPr>
          <p:cNvPr id="7" name="Substituent text 6">
            <a:extLst>
              <a:ext uri="{FF2B5EF4-FFF2-40B4-BE49-F238E27FC236}">
                <a16:creationId xmlns:a16="http://schemas.microsoft.com/office/drawing/2014/main" id="{82FDC7B1-BF41-EF5D-297D-C1EF282377AC}"/>
              </a:ext>
            </a:extLst>
          </p:cNvPr>
          <p:cNvSpPr>
            <a:spLocks noGrp="1"/>
          </p:cNvSpPr>
          <p:nvPr>
            <p:ph type="body" sz="quarter" idx="22"/>
          </p:nvPr>
        </p:nvSpPr>
        <p:spPr>
          <a:xfrm>
            <a:off x="830184" y="1735740"/>
            <a:ext cx="3668664" cy="365760"/>
          </a:xfrm>
        </p:spPr>
        <p:txBody>
          <a:bodyPr/>
          <a:lstStyle/>
          <a:p>
            <a:r>
              <a:rPr lang="en-GB" b="1" dirty="0"/>
              <a:t>Goals</a:t>
            </a:r>
            <a:r>
              <a:rPr lang="en-GB" dirty="0"/>
              <a:t> </a:t>
            </a:r>
            <a:endParaRPr lang="ro-US" dirty="0"/>
          </a:p>
        </p:txBody>
      </p:sp>
      <p:sp>
        <p:nvSpPr>
          <p:cNvPr id="9" name="Substituent text 8">
            <a:extLst>
              <a:ext uri="{FF2B5EF4-FFF2-40B4-BE49-F238E27FC236}">
                <a16:creationId xmlns:a16="http://schemas.microsoft.com/office/drawing/2014/main" id="{CA011071-9225-0E17-D1DC-D84D85CB98DF}"/>
              </a:ext>
            </a:extLst>
          </p:cNvPr>
          <p:cNvSpPr>
            <a:spLocks noGrp="1"/>
          </p:cNvSpPr>
          <p:nvPr>
            <p:ph type="body" sz="quarter" idx="18"/>
          </p:nvPr>
        </p:nvSpPr>
        <p:spPr/>
        <p:txBody>
          <a:bodyPr/>
          <a:lstStyle/>
          <a:p>
            <a:r>
              <a:rPr lang="en-GB" b="1" dirty="0"/>
              <a:t>Objectives</a:t>
            </a:r>
            <a:r>
              <a:rPr lang="en-GB" dirty="0"/>
              <a:t> </a:t>
            </a:r>
            <a:endParaRPr lang="ro-US" dirty="0"/>
          </a:p>
        </p:txBody>
      </p:sp>
      <p:sp>
        <p:nvSpPr>
          <p:cNvPr id="10" name="Substituent text 9">
            <a:extLst>
              <a:ext uri="{FF2B5EF4-FFF2-40B4-BE49-F238E27FC236}">
                <a16:creationId xmlns:a16="http://schemas.microsoft.com/office/drawing/2014/main" id="{0366DC77-8DED-BBB2-80A8-ED92FB170A84}"/>
              </a:ext>
            </a:extLst>
          </p:cNvPr>
          <p:cNvSpPr>
            <a:spLocks noGrp="1"/>
          </p:cNvSpPr>
          <p:nvPr>
            <p:ph type="body" sz="quarter" idx="17"/>
          </p:nvPr>
        </p:nvSpPr>
        <p:spPr/>
        <p:txBody>
          <a:bodyPr vert="horz" lIns="91440" tIns="45720" rIns="91440" bIns="45720" rtlCol="0" anchor="t">
            <a:normAutofit/>
          </a:bodyPr>
          <a:lstStyle/>
          <a:p>
            <a:r>
              <a:rPr lang="en-GB" sz="2000" b="1" dirty="0"/>
              <a:t>•Staffing and Training </a:t>
            </a:r>
          </a:p>
          <a:p>
            <a:r>
              <a:rPr lang="en-GB" sz="2000" b="1" dirty="0"/>
              <a:t>•Enrollments and Capacity </a:t>
            </a:r>
          </a:p>
          <a:p>
            <a:r>
              <a:rPr lang="en-GB" sz="2000" b="1" dirty="0"/>
              <a:t>•Financial Sustainability </a:t>
            </a:r>
          </a:p>
          <a:p>
            <a:r>
              <a:rPr lang="en-GB" sz="2000" b="1" dirty="0"/>
              <a:t>•Community Engagement </a:t>
            </a:r>
            <a:endParaRPr lang="ro-US" sz="2000" b="1" dirty="0"/>
          </a:p>
        </p:txBody>
      </p:sp>
      <p:sp>
        <p:nvSpPr>
          <p:cNvPr id="11" name="Substituent text 10">
            <a:extLst>
              <a:ext uri="{FF2B5EF4-FFF2-40B4-BE49-F238E27FC236}">
                <a16:creationId xmlns:a16="http://schemas.microsoft.com/office/drawing/2014/main" id="{564C0438-AC6F-71C3-535F-0ADA062A23FE}"/>
              </a:ext>
            </a:extLst>
          </p:cNvPr>
          <p:cNvSpPr>
            <a:spLocks noGrp="1"/>
          </p:cNvSpPr>
          <p:nvPr>
            <p:ph type="body" sz="quarter" idx="20"/>
          </p:nvPr>
        </p:nvSpPr>
        <p:spPr>
          <a:xfrm>
            <a:off x="1737223" y="3300570"/>
            <a:ext cx="3668664" cy="681426"/>
          </a:xfrm>
        </p:spPr>
        <p:txBody>
          <a:bodyPr/>
          <a:lstStyle/>
          <a:p>
            <a:r>
              <a:rPr lang="en-GB" b="1" dirty="0"/>
              <a:t>The problems it aims to solve </a:t>
            </a:r>
            <a:endParaRPr lang="ro-US" b="1" dirty="0"/>
          </a:p>
        </p:txBody>
      </p:sp>
      <p:sp>
        <p:nvSpPr>
          <p:cNvPr id="12" name="Substituent text 11">
            <a:extLst>
              <a:ext uri="{FF2B5EF4-FFF2-40B4-BE49-F238E27FC236}">
                <a16:creationId xmlns:a16="http://schemas.microsoft.com/office/drawing/2014/main" id="{3BAF0CFB-79EE-59E1-69CE-B6801AFAC89C}"/>
              </a:ext>
            </a:extLst>
          </p:cNvPr>
          <p:cNvSpPr>
            <a:spLocks noGrp="1"/>
          </p:cNvSpPr>
          <p:nvPr>
            <p:ph type="body" sz="quarter" idx="19"/>
          </p:nvPr>
        </p:nvSpPr>
        <p:spPr>
          <a:xfrm>
            <a:off x="861810" y="4072968"/>
            <a:ext cx="7113275" cy="2310835"/>
          </a:xfrm>
        </p:spPr>
        <p:txBody>
          <a:bodyPr vert="horz" lIns="91440" tIns="45720" rIns="91440" bIns="45720" rtlCol="0" anchor="t">
            <a:noAutofit/>
          </a:bodyPr>
          <a:lstStyle/>
          <a:p>
            <a:r>
              <a:rPr lang="ro-RO" sz="2000" b="1" dirty="0"/>
              <a:t>The </a:t>
            </a:r>
            <a:r>
              <a:rPr lang="ro-RO" sz="2000" b="1" dirty="0" err="1"/>
              <a:t>project</a:t>
            </a:r>
            <a:r>
              <a:rPr lang="ro-RO" sz="2000" b="1" dirty="0"/>
              <a:t> </a:t>
            </a:r>
            <a:r>
              <a:rPr lang="ro-RO" sz="2000" b="1" dirty="0" err="1"/>
              <a:t>addresses</a:t>
            </a:r>
            <a:r>
              <a:rPr lang="ro-RO" sz="2000" b="1" dirty="0"/>
              <a:t> </a:t>
            </a:r>
            <a:r>
              <a:rPr lang="ro-RO" sz="2000" b="1" dirty="0" err="1"/>
              <a:t>several</a:t>
            </a:r>
            <a:r>
              <a:rPr lang="ro-RO" sz="2000" b="1" dirty="0"/>
              <a:t> </a:t>
            </a:r>
            <a:r>
              <a:rPr lang="ro-RO" sz="2000" b="1" dirty="0" err="1"/>
              <a:t>critical</a:t>
            </a:r>
            <a:r>
              <a:rPr lang="ro-RO" sz="2000" b="1" dirty="0"/>
              <a:t> </a:t>
            </a:r>
            <a:r>
              <a:rPr lang="ro-RO" sz="2000" b="1" dirty="0" err="1"/>
              <a:t>issues</a:t>
            </a:r>
            <a:r>
              <a:rPr lang="ro-RO" sz="2000" b="1" dirty="0"/>
              <a:t>:</a:t>
            </a:r>
            <a:endParaRPr lang="en-GB" sz="2000" b="1" dirty="0"/>
          </a:p>
          <a:p>
            <a:pPr marL="285750" indent="-285750">
              <a:buFont typeface="Arial" panose="020B0604020202020204" pitchFamily="34" charset="0"/>
              <a:buChar char="•"/>
            </a:pPr>
            <a:r>
              <a:rPr lang="ro-RO" sz="2000" b="1" dirty="0"/>
              <a:t>The </a:t>
            </a:r>
            <a:r>
              <a:rPr lang="ro-RO" sz="2000" b="1" dirty="0" err="1"/>
              <a:t>surge</a:t>
            </a:r>
            <a:r>
              <a:rPr lang="ro-RO" sz="2000" b="1" dirty="0"/>
              <a:t> in </a:t>
            </a:r>
            <a:r>
              <a:rPr lang="ro-RO" sz="2000" b="1" dirty="0" err="1"/>
              <a:t>demand</a:t>
            </a:r>
            <a:r>
              <a:rPr lang="ro-RO" sz="2000" b="1" dirty="0"/>
              <a:t> for </a:t>
            </a:r>
            <a:r>
              <a:rPr lang="ro-RO" sz="2000" b="1" dirty="0" err="1"/>
              <a:t>childcare</a:t>
            </a:r>
            <a:r>
              <a:rPr lang="ro-RO" sz="2000" b="1" dirty="0"/>
              <a:t> </a:t>
            </a:r>
            <a:r>
              <a:rPr lang="ro-RO" sz="2000" b="1" dirty="0" err="1"/>
              <a:t>services</a:t>
            </a:r>
            <a:r>
              <a:rPr lang="ro-RO" sz="2000" b="1" dirty="0"/>
              <a:t> </a:t>
            </a:r>
            <a:r>
              <a:rPr lang="ro-RO" sz="2000" b="1" dirty="0" err="1"/>
              <a:t>due</a:t>
            </a:r>
            <a:r>
              <a:rPr lang="ro-RO" sz="2000" b="1" dirty="0"/>
              <a:t> </a:t>
            </a:r>
            <a:r>
              <a:rPr lang="ro-RO" sz="2000" b="1" dirty="0" err="1"/>
              <a:t>to</a:t>
            </a:r>
            <a:r>
              <a:rPr lang="ro-RO" sz="2000" b="1" dirty="0"/>
              <a:t> </a:t>
            </a:r>
            <a:r>
              <a:rPr lang="ro-RO" sz="2000" b="1" dirty="0" err="1"/>
              <a:t>the</a:t>
            </a:r>
            <a:r>
              <a:rPr lang="ro-RO" sz="2000" b="1" dirty="0"/>
              <a:t> </a:t>
            </a:r>
            <a:r>
              <a:rPr lang="ro-RO" sz="2000" b="1" dirty="0" err="1"/>
              <a:t>end</a:t>
            </a:r>
            <a:r>
              <a:rPr lang="ro-RO" sz="2000" b="1" dirty="0"/>
              <a:t> of </a:t>
            </a:r>
            <a:r>
              <a:rPr lang="ro-RO" sz="2000" b="1" dirty="0" err="1"/>
              <a:t>government</a:t>
            </a:r>
            <a:r>
              <a:rPr lang="ro-RO" sz="2000" b="1" dirty="0"/>
              <a:t> </a:t>
            </a:r>
            <a:r>
              <a:rPr lang="ro-RO" sz="2000" b="1" dirty="0" err="1"/>
              <a:t>work-from-home</a:t>
            </a:r>
            <a:r>
              <a:rPr lang="ro-RO" sz="2000" b="1" dirty="0"/>
              <a:t> </a:t>
            </a:r>
            <a:r>
              <a:rPr lang="ro-RO" sz="2000" b="1" dirty="0" err="1"/>
              <a:t>advice</a:t>
            </a:r>
            <a:r>
              <a:rPr lang="ro-RO" sz="2000" b="1" dirty="0"/>
              <a:t>.</a:t>
            </a:r>
            <a:endParaRPr lang="en-GB" sz="2000" b="1" dirty="0"/>
          </a:p>
          <a:p>
            <a:pPr marL="285750" indent="-285750">
              <a:buFont typeface="Arial" panose="020B0604020202020204" pitchFamily="34" charset="0"/>
              <a:buChar char="•"/>
            </a:pPr>
            <a:r>
              <a:rPr lang="en-GB" sz="2000" b="1" dirty="0"/>
              <a:t>Working </a:t>
            </a:r>
            <a:r>
              <a:rPr lang="ro-RO" sz="2000" b="1" dirty="0" err="1"/>
              <a:t>parents</a:t>
            </a:r>
            <a:r>
              <a:rPr lang="ro-RO" sz="2000" b="1" dirty="0"/>
              <a:t>' </a:t>
            </a:r>
            <a:r>
              <a:rPr lang="ro-RO" sz="2000" b="1" dirty="0" err="1"/>
              <a:t>ongoing</a:t>
            </a:r>
            <a:r>
              <a:rPr lang="ro-RO" sz="2000" b="1" dirty="0"/>
              <a:t> </a:t>
            </a:r>
            <a:r>
              <a:rPr lang="ro-RO" sz="2000" b="1" dirty="0" err="1"/>
              <a:t>struggle</a:t>
            </a:r>
            <a:r>
              <a:rPr lang="ro-RO" sz="2000" b="1" dirty="0"/>
              <a:t> </a:t>
            </a:r>
            <a:r>
              <a:rPr lang="ro-RO" sz="2000" b="1" dirty="0" err="1"/>
              <a:t>to</a:t>
            </a:r>
            <a:r>
              <a:rPr lang="ro-RO" sz="2000" b="1" dirty="0"/>
              <a:t> </a:t>
            </a:r>
            <a:r>
              <a:rPr lang="ro-RO" sz="2000" b="1" dirty="0" err="1"/>
              <a:t>find</a:t>
            </a:r>
            <a:r>
              <a:rPr lang="ro-RO" sz="2000" b="1" dirty="0"/>
              <a:t> </a:t>
            </a:r>
            <a:r>
              <a:rPr lang="ro-RO" sz="2000" b="1" dirty="0" err="1"/>
              <a:t>accessible</a:t>
            </a:r>
            <a:r>
              <a:rPr lang="ro-RO" sz="2000" b="1" dirty="0"/>
              <a:t> </a:t>
            </a:r>
            <a:r>
              <a:rPr lang="ro-RO" sz="2000" b="1" dirty="0" err="1"/>
              <a:t>and</a:t>
            </a:r>
            <a:r>
              <a:rPr lang="ro-RO" sz="2000" b="1" dirty="0"/>
              <a:t> </a:t>
            </a:r>
            <a:r>
              <a:rPr lang="ro-RO" sz="2000" b="1" dirty="0" err="1"/>
              <a:t>affordable</a:t>
            </a:r>
            <a:r>
              <a:rPr lang="ro-RO" sz="2000" b="1" dirty="0"/>
              <a:t> </a:t>
            </a:r>
            <a:r>
              <a:rPr lang="ro-RO" sz="2000" b="1" dirty="0" err="1"/>
              <a:t>childcare</a:t>
            </a:r>
            <a:r>
              <a:rPr lang="ro-RO" sz="2000" b="1" dirty="0"/>
              <a:t> </a:t>
            </a:r>
            <a:r>
              <a:rPr lang="ro-RO" sz="2000" b="1" dirty="0" err="1"/>
              <a:t>solutions</a:t>
            </a:r>
            <a:r>
              <a:rPr lang="ro-RO" sz="2000" b="1" dirty="0"/>
              <a:t>.</a:t>
            </a:r>
            <a:endParaRPr lang="en-GB" sz="2000" b="1" dirty="0"/>
          </a:p>
          <a:p>
            <a:pPr marL="285750" indent="-285750">
              <a:buFont typeface="Arial" panose="020B0604020202020204" pitchFamily="34" charset="0"/>
              <a:buChar char="•"/>
            </a:pPr>
            <a:r>
              <a:rPr lang="ro-RO" sz="2000" b="1" dirty="0"/>
              <a:t>The </a:t>
            </a:r>
            <a:r>
              <a:rPr lang="ro-RO" sz="2000" b="1" dirty="0" err="1"/>
              <a:t>shortage</a:t>
            </a:r>
            <a:r>
              <a:rPr lang="ro-RO" sz="2000" b="1" dirty="0"/>
              <a:t> of </a:t>
            </a:r>
            <a:r>
              <a:rPr lang="ro-RO" sz="2000" b="1" dirty="0" err="1"/>
              <a:t>suitable</a:t>
            </a:r>
            <a:r>
              <a:rPr lang="ro-RO" sz="2000" b="1" dirty="0"/>
              <a:t> </a:t>
            </a:r>
            <a:r>
              <a:rPr lang="ro-RO" sz="2000" b="1" dirty="0" err="1"/>
              <a:t>places</a:t>
            </a:r>
            <a:r>
              <a:rPr lang="ro-RO" sz="2000" b="1" dirty="0"/>
              <a:t> for </a:t>
            </a:r>
            <a:r>
              <a:rPr lang="ro-RO" sz="2000" b="1" dirty="0" err="1"/>
              <a:t>children</a:t>
            </a:r>
            <a:r>
              <a:rPr lang="ro-RO" sz="2000" b="1" dirty="0"/>
              <a:t> in Birmingham.</a:t>
            </a:r>
            <a:endParaRPr lang="en-GB" sz="2000" b="1" dirty="0"/>
          </a:p>
          <a:p>
            <a:pPr marL="285750" indent="-285750">
              <a:buFont typeface="Arial" panose="020B0604020202020204" pitchFamily="34" charset="0"/>
              <a:buChar char="•"/>
            </a:pPr>
            <a:r>
              <a:rPr lang="ro-RO" sz="2000" b="1" dirty="0"/>
              <a:t> </a:t>
            </a:r>
            <a:r>
              <a:rPr lang="ro-RO" sz="2000" b="1" dirty="0" err="1"/>
              <a:t>Balancing</a:t>
            </a:r>
            <a:r>
              <a:rPr lang="ro-RO" sz="2000" b="1" dirty="0"/>
              <a:t> </a:t>
            </a:r>
            <a:r>
              <a:rPr lang="ro-RO" sz="2000" b="1" dirty="0" err="1"/>
              <a:t>work</a:t>
            </a:r>
            <a:r>
              <a:rPr lang="ro-RO" sz="2000" b="1" dirty="0"/>
              <a:t> </a:t>
            </a:r>
            <a:r>
              <a:rPr lang="ro-RO" sz="2000" b="1" dirty="0" err="1"/>
              <a:t>and</a:t>
            </a:r>
            <a:r>
              <a:rPr lang="ro-RO" sz="2000" b="1" dirty="0"/>
              <a:t> </a:t>
            </a:r>
            <a:r>
              <a:rPr lang="ro-RO" sz="2000" b="1" dirty="0" err="1"/>
              <a:t>family</a:t>
            </a:r>
            <a:r>
              <a:rPr lang="ro-RO" sz="2000" b="1" dirty="0"/>
              <a:t> </a:t>
            </a:r>
            <a:r>
              <a:rPr lang="ro-RO" sz="2000" b="1" dirty="0" err="1"/>
              <a:t>life</a:t>
            </a:r>
            <a:r>
              <a:rPr lang="ro-RO" sz="2000" b="1" dirty="0"/>
              <a:t>, </a:t>
            </a:r>
            <a:r>
              <a:rPr lang="ro-RO" sz="2000" b="1" dirty="0" err="1"/>
              <a:t>which</a:t>
            </a:r>
            <a:r>
              <a:rPr lang="ro-RO" sz="2000" b="1" dirty="0"/>
              <a:t> </a:t>
            </a:r>
            <a:r>
              <a:rPr lang="ro-RO" sz="2000" b="1" dirty="0" err="1"/>
              <a:t>has</a:t>
            </a:r>
            <a:r>
              <a:rPr lang="ro-RO" sz="2000" b="1" dirty="0"/>
              <a:t> </a:t>
            </a:r>
            <a:r>
              <a:rPr lang="ro-RO" sz="2000" b="1" dirty="0" err="1"/>
              <a:t>become</a:t>
            </a:r>
            <a:r>
              <a:rPr lang="ro-RO" sz="2000" b="1" dirty="0"/>
              <a:t> </a:t>
            </a:r>
            <a:r>
              <a:rPr lang="ro-RO" sz="2000" b="1" dirty="0" err="1"/>
              <a:t>increasingly</a:t>
            </a:r>
            <a:r>
              <a:rPr lang="ro-RO" sz="2000" b="1" dirty="0"/>
              <a:t> </a:t>
            </a:r>
            <a:r>
              <a:rPr lang="ro-RO" sz="2000" b="1" dirty="0" err="1"/>
              <a:t>challenging</a:t>
            </a:r>
            <a:r>
              <a:rPr lang="ro-RO" sz="2000" b="1" dirty="0"/>
              <a:t> for </a:t>
            </a:r>
            <a:r>
              <a:rPr lang="ro-RO" sz="2000" b="1" dirty="0" err="1"/>
              <a:t>many</a:t>
            </a:r>
            <a:r>
              <a:rPr lang="ro-RO" sz="2000" b="1" dirty="0"/>
              <a:t> </a:t>
            </a:r>
            <a:r>
              <a:rPr lang="ro-RO" sz="2000" b="1" dirty="0" err="1"/>
              <a:t>working</a:t>
            </a:r>
            <a:r>
              <a:rPr lang="ro-RO" sz="2000" b="1" dirty="0"/>
              <a:t> </a:t>
            </a:r>
            <a:r>
              <a:rPr lang="ro-RO" sz="2000" b="1" dirty="0" err="1"/>
              <a:t>parents</a:t>
            </a:r>
            <a:r>
              <a:rPr lang="ro-RO" sz="2000" b="1" dirty="0"/>
              <a:t>.</a:t>
            </a:r>
            <a:endParaRPr lang="ro-US" sz="2000" b="1" dirty="0"/>
          </a:p>
        </p:txBody>
      </p:sp>
      <p:sp>
        <p:nvSpPr>
          <p:cNvPr id="15" name="Substituent număr diapozitiv 14">
            <a:extLst>
              <a:ext uri="{FF2B5EF4-FFF2-40B4-BE49-F238E27FC236}">
                <a16:creationId xmlns:a16="http://schemas.microsoft.com/office/drawing/2014/main" id="{B03BBF43-EA68-7C22-3D61-78893EBABA65}"/>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4147115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123406"/>
            <a:ext cx="7767436" cy="1282332"/>
          </a:xfrm>
        </p:spPr>
        <p:txBody>
          <a:bodyPr>
            <a:normAutofit/>
          </a:bodyPr>
          <a:lstStyle/>
          <a:p>
            <a:r>
              <a:rPr lang="en-GB" dirty="0"/>
              <a:t>Birmingham </a:t>
            </a:r>
            <a:r>
              <a:rPr lang="en-GB" dirty="0" err="1"/>
              <a:t>blossomkids</a:t>
            </a:r>
            <a:r>
              <a:rPr lang="en-GB" dirty="0"/>
              <a:t> nursery- the Solution </a:t>
            </a:r>
            <a:endParaRPr lang="en-US" dirty="0"/>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38200" y="1692431"/>
            <a:ext cx="3660648" cy="365760"/>
          </a:xfrm>
        </p:spPr>
        <p:txBody>
          <a:bodyPr>
            <a:noAutofit/>
          </a:bodyPr>
          <a:lstStyle/>
          <a:p>
            <a:r>
              <a:rPr lang="en-US" dirty="0"/>
              <a:t>MARKET GAP</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838200" y="2101501"/>
            <a:ext cx="3660648" cy="1188720"/>
          </a:xfrm>
        </p:spPr>
        <p:txBody>
          <a:bodyPr vert="horz" lIns="91440" tIns="45720" rIns="91440" bIns="45720" rtlCol="0" anchor="t">
            <a:normAutofit/>
          </a:bodyPr>
          <a:lstStyle/>
          <a:p>
            <a:r>
              <a:rPr lang="en-GB" sz="2000" b="1" dirty="0"/>
              <a:t>•High Demand, Low Supply </a:t>
            </a:r>
          </a:p>
          <a:p>
            <a:r>
              <a:rPr lang="en-GB" sz="2000" b="1" dirty="0"/>
              <a:t>•Accessibility and Quality </a:t>
            </a:r>
          </a:p>
          <a:p>
            <a:r>
              <a:rPr lang="en-GB" sz="2000" b="1" dirty="0"/>
              <a:t>•Ongoing Need</a:t>
            </a:r>
            <a:endParaRPr lang="en-US" sz="2000" dirty="0"/>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838200" y="3418669"/>
            <a:ext cx="3668664" cy="365760"/>
          </a:xfrm>
        </p:spPr>
        <p:txBody>
          <a:bodyPr>
            <a:noAutofit/>
          </a:bodyPr>
          <a:lstStyle/>
          <a:p>
            <a:r>
              <a:rPr lang="en-US" dirty="0"/>
              <a:t>CUSTOMERS</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593784" y="3914003"/>
            <a:ext cx="9228461" cy="2622263"/>
          </a:xfrm>
        </p:spPr>
        <p:txBody>
          <a:bodyPr vert="horz" lIns="91440" tIns="45720" rIns="91440" bIns="45720" rtlCol="0" anchor="t">
            <a:noAutofit/>
          </a:bodyPr>
          <a:lstStyle/>
          <a:p>
            <a:pPr marL="342900" indent="-342900">
              <a:buAutoNum type="arabicPeriod"/>
            </a:pPr>
            <a:r>
              <a:rPr lang="en-US" sz="2000" b="1" dirty="0"/>
              <a:t>Target Audience: The primary customers are working parents in Birmingham.</a:t>
            </a:r>
            <a:endParaRPr lang="en-GB" sz="2000" b="1"/>
          </a:p>
          <a:p>
            <a:pPr marL="342900" indent="-342900">
              <a:buAutoNum type="arabicPeriod"/>
            </a:pPr>
            <a:r>
              <a:rPr lang="en-US" sz="2000" b="1" dirty="0"/>
              <a:t>Diverse Backgrounds: Customers may come from various backgrounds and professions.</a:t>
            </a:r>
            <a:endParaRPr lang="en-GB" sz="2000" b="1"/>
          </a:p>
          <a:p>
            <a:pPr marL="342900" indent="-342900">
              <a:buAutoNum type="arabicPeriod"/>
            </a:pPr>
            <a:r>
              <a:rPr lang="en-US" sz="2000" b="1" dirty="0"/>
              <a:t>Common Need: They share a common need for reliable childcare services.</a:t>
            </a:r>
            <a:endParaRPr lang="en-GB" sz="2000" b="1"/>
          </a:p>
          <a:p>
            <a:pPr marL="342900" indent="-342900">
              <a:buAutoNum type="arabicPeriod"/>
            </a:pPr>
            <a:r>
              <a:rPr lang="en-US" sz="2000" b="1" dirty="0"/>
              <a:t>Value Proposition: Customers seek accessibility, affordability, and high-quality childcare.</a:t>
            </a:r>
            <a:endParaRPr lang="en-GB" sz="2000" b="1"/>
          </a:p>
          <a:p>
            <a:pPr marL="342900" indent="-342900">
              <a:buAutoNum type="arabicPeriod"/>
            </a:pPr>
            <a:r>
              <a:rPr lang="en-US" sz="2000" b="1" dirty="0"/>
              <a:t>Balancing Work and Family: The removal of government work-from-home advice has increased the demand for childcare, making the nursery an essential solution for working parents in Birmingham.</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dirty="0"/>
          </a:p>
        </p:txBody>
      </p:sp>
    </p:spTree>
    <p:extLst>
      <p:ext uri="{BB962C8B-B14F-4D97-AF65-F5344CB8AC3E}">
        <p14:creationId xmlns:p14="http://schemas.microsoft.com/office/powerpoint/2010/main" val="73164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3CA37DE-1C0A-9808-6CC4-DE498B79C4A4}"/>
              </a:ext>
            </a:extLst>
          </p:cNvPr>
          <p:cNvSpPr>
            <a:spLocks noGrp="1"/>
          </p:cNvSpPr>
          <p:nvPr>
            <p:ph type="title"/>
          </p:nvPr>
        </p:nvSpPr>
        <p:spPr/>
        <p:txBody>
          <a:bodyPr/>
          <a:lstStyle/>
          <a:p>
            <a:r>
              <a:rPr lang="en-GB" dirty="0"/>
              <a:t>Scope </a:t>
            </a:r>
            <a:endParaRPr lang="ro-US" dirty="0"/>
          </a:p>
        </p:txBody>
      </p:sp>
      <p:sp>
        <p:nvSpPr>
          <p:cNvPr id="3" name="Substituent text 2">
            <a:extLst>
              <a:ext uri="{FF2B5EF4-FFF2-40B4-BE49-F238E27FC236}">
                <a16:creationId xmlns:a16="http://schemas.microsoft.com/office/drawing/2014/main" id="{A7FB75A7-B221-F4C0-F2D4-D483DF100BD1}"/>
              </a:ext>
            </a:extLst>
          </p:cNvPr>
          <p:cNvSpPr>
            <a:spLocks noGrp="1"/>
          </p:cNvSpPr>
          <p:nvPr>
            <p:ph type="body" sz="quarter" idx="14"/>
          </p:nvPr>
        </p:nvSpPr>
        <p:spPr/>
        <p:txBody>
          <a:bodyPr/>
          <a:lstStyle/>
          <a:p>
            <a:r>
              <a:rPr lang="en-GB" sz="2200" b="1" dirty="0"/>
              <a:t>In Scope </a:t>
            </a:r>
            <a:endParaRPr lang="ro-US" sz="2200" dirty="0"/>
          </a:p>
        </p:txBody>
      </p:sp>
      <p:sp>
        <p:nvSpPr>
          <p:cNvPr id="4" name="Substituent text 3">
            <a:extLst>
              <a:ext uri="{FF2B5EF4-FFF2-40B4-BE49-F238E27FC236}">
                <a16:creationId xmlns:a16="http://schemas.microsoft.com/office/drawing/2014/main" id="{E09D2EB6-8F5D-17F3-C86D-9A4139AE4543}"/>
              </a:ext>
            </a:extLst>
          </p:cNvPr>
          <p:cNvSpPr>
            <a:spLocks noGrp="1"/>
          </p:cNvSpPr>
          <p:nvPr>
            <p:ph type="body" sz="quarter" idx="13"/>
          </p:nvPr>
        </p:nvSpPr>
        <p:spPr>
          <a:xfrm>
            <a:off x="838200" y="2101501"/>
            <a:ext cx="3660648" cy="2370368"/>
          </a:xfrm>
        </p:spPr>
        <p:txBody>
          <a:bodyPr vert="horz" lIns="91440" tIns="45720" rIns="91440" bIns="45720" rtlCol="0" anchor="t">
            <a:normAutofit/>
          </a:bodyPr>
          <a:lstStyle/>
          <a:p>
            <a:pPr marL="285750" indent="-285750">
              <a:buFont typeface="Arial" panose="020B0604020202020204" pitchFamily="34" charset="0"/>
              <a:buChar char="•"/>
            </a:pPr>
            <a:r>
              <a:rPr lang="en-GB" sz="2000" b="1" dirty="0"/>
              <a:t>Childcare Services </a:t>
            </a:r>
          </a:p>
          <a:p>
            <a:pPr marL="285750" indent="-285750">
              <a:buFont typeface="Arial" panose="020B0604020202020204" pitchFamily="34" charset="0"/>
              <a:buChar char="•"/>
            </a:pPr>
            <a:r>
              <a:rPr lang="en-GB" sz="2000" b="1" dirty="0"/>
              <a:t>Educational Curriculum </a:t>
            </a:r>
          </a:p>
          <a:p>
            <a:pPr marL="285750" indent="-285750">
              <a:buFont typeface="Arial" panose="020B0604020202020204" pitchFamily="34" charset="0"/>
              <a:buChar char="•"/>
            </a:pPr>
            <a:r>
              <a:rPr lang="en-GB" sz="2000" b="1" dirty="0"/>
              <a:t>Experienced Staff</a:t>
            </a:r>
          </a:p>
          <a:p>
            <a:pPr marL="285750" indent="-285750">
              <a:buFont typeface="Arial" panose="020B0604020202020204" pitchFamily="34" charset="0"/>
              <a:buChar char="•"/>
            </a:pPr>
            <a:r>
              <a:rPr lang="en-GB" sz="2000" b="1" dirty="0"/>
              <a:t>Safety and Security </a:t>
            </a:r>
          </a:p>
          <a:p>
            <a:pPr marL="285750" indent="-285750">
              <a:buFont typeface="Arial" panose="020B0604020202020204" pitchFamily="34" charset="0"/>
              <a:buChar char="•"/>
            </a:pPr>
            <a:r>
              <a:rPr lang="en-GB" sz="2000" b="1" dirty="0"/>
              <a:t>Flexible Hours </a:t>
            </a:r>
          </a:p>
          <a:p>
            <a:pPr marL="285750" indent="-285750">
              <a:buFont typeface="Arial" panose="020B0604020202020204" pitchFamily="34" charset="0"/>
              <a:buChar char="•"/>
            </a:pPr>
            <a:r>
              <a:rPr lang="en-GB" sz="2000" b="1" dirty="0"/>
              <a:t>Affordable Prices </a:t>
            </a:r>
          </a:p>
          <a:p>
            <a:pPr marL="285750" indent="-285750">
              <a:buFont typeface="Arial" panose="020B0604020202020204" pitchFamily="34" charset="0"/>
              <a:buChar char="•"/>
            </a:pPr>
            <a:r>
              <a:rPr lang="en-GB" sz="2000" b="1" dirty="0"/>
              <a:t>Community Engagement </a:t>
            </a:r>
          </a:p>
          <a:p>
            <a:pPr marL="285750" indent="-285750">
              <a:buFont typeface="Arial" panose="020B0604020202020204" pitchFamily="34" charset="0"/>
              <a:buChar char="•"/>
            </a:pPr>
            <a:r>
              <a:rPr lang="en-GB" sz="2000" b="1" dirty="0"/>
              <a:t>Regulatory Compliance</a:t>
            </a:r>
            <a:r>
              <a:rPr lang="en-GB" sz="2000" dirty="0"/>
              <a:t> </a:t>
            </a:r>
            <a:endParaRPr lang="ro-US" sz="2000" dirty="0"/>
          </a:p>
        </p:txBody>
      </p:sp>
      <p:sp>
        <p:nvSpPr>
          <p:cNvPr id="9" name="Substituent text 8">
            <a:extLst>
              <a:ext uri="{FF2B5EF4-FFF2-40B4-BE49-F238E27FC236}">
                <a16:creationId xmlns:a16="http://schemas.microsoft.com/office/drawing/2014/main" id="{5025443C-658A-DC13-BDA1-7C89F755662F}"/>
              </a:ext>
            </a:extLst>
          </p:cNvPr>
          <p:cNvSpPr>
            <a:spLocks noGrp="1"/>
          </p:cNvSpPr>
          <p:nvPr>
            <p:ph type="body" sz="quarter" idx="18"/>
          </p:nvPr>
        </p:nvSpPr>
        <p:spPr/>
        <p:txBody>
          <a:bodyPr/>
          <a:lstStyle/>
          <a:p>
            <a:r>
              <a:rPr lang="en-GB" sz="2200" b="1" dirty="0"/>
              <a:t>Out of Scope </a:t>
            </a:r>
            <a:endParaRPr lang="ro-US" sz="2200" b="1" dirty="0"/>
          </a:p>
        </p:txBody>
      </p:sp>
      <p:sp>
        <p:nvSpPr>
          <p:cNvPr id="10" name="Substituent text 9">
            <a:extLst>
              <a:ext uri="{FF2B5EF4-FFF2-40B4-BE49-F238E27FC236}">
                <a16:creationId xmlns:a16="http://schemas.microsoft.com/office/drawing/2014/main" id="{37AF1CFD-B7E2-4B04-4941-9C3F3B773DCA}"/>
              </a:ext>
            </a:extLst>
          </p:cNvPr>
          <p:cNvSpPr>
            <a:spLocks noGrp="1"/>
          </p:cNvSpPr>
          <p:nvPr>
            <p:ph type="body" sz="quarter" idx="17"/>
          </p:nvPr>
        </p:nvSpPr>
        <p:spPr>
          <a:xfrm>
            <a:off x="4936972" y="2101500"/>
            <a:ext cx="3660648" cy="2702322"/>
          </a:xfrm>
        </p:spPr>
        <p:txBody>
          <a:bodyPr vert="horz" lIns="91440" tIns="45720" rIns="91440" bIns="45720" rtlCol="0" anchor="t">
            <a:noAutofit/>
          </a:bodyPr>
          <a:lstStyle/>
          <a:p>
            <a:pPr marL="285750" indent="-285750">
              <a:buFont typeface="Arial" panose="020B0604020202020204" pitchFamily="34" charset="0"/>
              <a:buChar char="•"/>
            </a:pPr>
            <a:r>
              <a:rPr lang="en-GB" sz="2000" b="1" dirty="0"/>
              <a:t>Primary Education </a:t>
            </a:r>
          </a:p>
          <a:p>
            <a:pPr marL="285750" indent="-285750">
              <a:buFont typeface="Arial" panose="020B0604020202020204" pitchFamily="34" charset="0"/>
              <a:buChar char="•"/>
            </a:pPr>
            <a:r>
              <a:rPr lang="en-GB" sz="2000" b="1" dirty="0"/>
              <a:t>Medical Services </a:t>
            </a:r>
          </a:p>
          <a:p>
            <a:pPr marL="285750" indent="-285750">
              <a:buFont typeface="Arial" panose="020B0604020202020204" pitchFamily="34" charset="0"/>
              <a:buChar char="•"/>
            </a:pPr>
            <a:r>
              <a:rPr lang="en-GB" sz="2000" b="1" dirty="0"/>
              <a:t>Extended Hours </a:t>
            </a:r>
          </a:p>
          <a:p>
            <a:pPr marL="285750" indent="-285750">
              <a:buFont typeface="Arial" panose="020B0604020202020204" pitchFamily="34" charset="0"/>
              <a:buChar char="•"/>
            </a:pPr>
            <a:r>
              <a:rPr lang="en-GB" sz="2000" b="1" dirty="0"/>
              <a:t>Transportation </a:t>
            </a:r>
          </a:p>
          <a:p>
            <a:pPr marL="285750" indent="-285750">
              <a:buFont typeface="Arial" panose="020B0604020202020204" pitchFamily="34" charset="0"/>
              <a:buChar char="•"/>
            </a:pPr>
            <a:r>
              <a:rPr lang="en-GB" sz="2000" b="1" dirty="0"/>
              <a:t>Food services </a:t>
            </a:r>
            <a:endParaRPr lang="ro-US" sz="2000" b="1" dirty="0"/>
          </a:p>
        </p:txBody>
      </p:sp>
      <p:sp>
        <p:nvSpPr>
          <p:cNvPr id="15" name="Substituent număr diapozitiv 14">
            <a:extLst>
              <a:ext uri="{FF2B5EF4-FFF2-40B4-BE49-F238E27FC236}">
                <a16:creationId xmlns:a16="http://schemas.microsoft.com/office/drawing/2014/main" id="{54C7E1E4-F745-3FDA-98D1-9CB175B4AEE5}"/>
              </a:ext>
            </a:extLst>
          </p:cNvPr>
          <p:cNvSpPr>
            <a:spLocks noGrp="1"/>
          </p:cNvSpPr>
          <p:nvPr>
            <p:ph type="sldNum" sz="quarter" idx="12"/>
          </p:nvPr>
        </p:nvSpPr>
        <p:spPr/>
        <p:txBody>
          <a:bodyPr/>
          <a:lstStyle/>
          <a:p>
            <a:fld id="{B5CEABB6-07DC-46E8-9B57-56EC44A396E5}" type="slidenum">
              <a:rPr lang="en-US" smtClean="0"/>
              <a:t>5</a:t>
            </a:fld>
            <a:endParaRPr lang="en-US" dirty="0"/>
          </a:p>
        </p:txBody>
      </p:sp>
    </p:spTree>
    <p:extLst>
      <p:ext uri="{BB962C8B-B14F-4D97-AF65-F5344CB8AC3E}">
        <p14:creationId xmlns:p14="http://schemas.microsoft.com/office/powerpoint/2010/main" val="2400348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1764862" y="136525"/>
            <a:ext cx="8661341" cy="1389253"/>
          </a:xfrm>
        </p:spPr>
        <p:txBody>
          <a:bodyPr/>
          <a:lstStyle/>
          <a:p>
            <a:r>
              <a:rPr lang="en-GB" dirty="0"/>
              <a:t>Business Model </a:t>
            </a:r>
            <a:endParaRPr lang="en-US" dirty="0"/>
          </a:p>
        </p:txBody>
      </p:sp>
      <p:sp>
        <p:nvSpPr>
          <p:cNvPr id="6" name="Text Placeholder 5">
            <a:extLst>
              <a:ext uri="{FF2B5EF4-FFF2-40B4-BE49-F238E27FC236}">
                <a16:creationId xmlns:a16="http://schemas.microsoft.com/office/drawing/2014/main" id="{FB02A17B-8C7F-4600-9FBE-49BE31E3E1FA}"/>
              </a:ext>
            </a:extLst>
          </p:cNvPr>
          <p:cNvSpPr>
            <a:spLocks noGrp="1"/>
          </p:cNvSpPr>
          <p:nvPr>
            <p:ph type="body" sz="quarter" idx="15"/>
          </p:nvPr>
        </p:nvSpPr>
        <p:spPr>
          <a:xfrm>
            <a:off x="1764862" y="1824354"/>
            <a:ext cx="4114800" cy="402989"/>
          </a:xfrm>
        </p:spPr>
        <p:txBody>
          <a:bodyPr/>
          <a:lstStyle/>
          <a:p>
            <a:r>
              <a:rPr lang="en-GB" sz="2200" b="1" dirty="0"/>
              <a:t>Tuition fees </a:t>
            </a:r>
            <a:endParaRPr lang="en-US" b="1" dirty="0"/>
          </a:p>
        </p:txBody>
      </p:sp>
      <p:sp>
        <p:nvSpPr>
          <p:cNvPr id="5" name="Text Placeholder 4">
            <a:extLst>
              <a:ext uri="{FF2B5EF4-FFF2-40B4-BE49-F238E27FC236}">
                <a16:creationId xmlns:a16="http://schemas.microsoft.com/office/drawing/2014/main" id="{F70419B2-F393-4213-A2F2-54D877B3EE40}"/>
              </a:ext>
            </a:extLst>
          </p:cNvPr>
          <p:cNvSpPr>
            <a:spLocks noGrp="1"/>
          </p:cNvSpPr>
          <p:nvPr>
            <p:ph type="body" sz="quarter" idx="13"/>
          </p:nvPr>
        </p:nvSpPr>
        <p:spPr>
          <a:xfrm>
            <a:off x="1764862" y="2280435"/>
            <a:ext cx="4114800" cy="822960"/>
          </a:xfrm>
        </p:spPr>
        <p:txBody>
          <a:bodyPr vert="horz" lIns="91440" tIns="45720" rIns="91440" bIns="45720" rtlCol="0" anchor="t">
            <a:normAutofit/>
          </a:bodyPr>
          <a:lstStyle/>
          <a:p>
            <a:pPr marL="285750" indent="-285750">
              <a:buFont typeface="Arial" panose="020B0604020202020204" pitchFamily="34" charset="0"/>
              <a:buChar char="•"/>
            </a:pPr>
            <a:r>
              <a:rPr lang="en-GB" sz="2000" b="1" dirty="0"/>
              <a:t>Primary source of revenue (IBIS WORLD)</a:t>
            </a:r>
          </a:p>
        </p:txBody>
      </p:sp>
      <p:sp>
        <p:nvSpPr>
          <p:cNvPr id="8" name="Text Placeholder 7">
            <a:extLst>
              <a:ext uri="{FF2B5EF4-FFF2-40B4-BE49-F238E27FC236}">
                <a16:creationId xmlns:a16="http://schemas.microsoft.com/office/drawing/2014/main" id="{107A6D8A-72F9-4BD4-A4AE-69013301D93C}"/>
              </a:ext>
            </a:extLst>
          </p:cNvPr>
          <p:cNvSpPr>
            <a:spLocks noGrp="1"/>
          </p:cNvSpPr>
          <p:nvPr>
            <p:ph type="body" sz="quarter" idx="17"/>
          </p:nvPr>
        </p:nvSpPr>
        <p:spPr>
          <a:xfrm>
            <a:off x="1764862" y="3218892"/>
            <a:ext cx="4114800" cy="402989"/>
          </a:xfrm>
        </p:spPr>
        <p:txBody>
          <a:bodyPr/>
          <a:lstStyle/>
          <a:p>
            <a:r>
              <a:rPr lang="en-GB" sz="2200" b="1" dirty="0"/>
              <a:t>Government Subsidies </a:t>
            </a:r>
            <a:endParaRPr lang="en-US" b="1" dirty="0">
              <a:cs typeface="Posterama"/>
            </a:endParaRPr>
          </a:p>
        </p:txBody>
      </p:sp>
      <p:sp>
        <p:nvSpPr>
          <p:cNvPr id="7" name="Text Placeholder 6">
            <a:extLst>
              <a:ext uri="{FF2B5EF4-FFF2-40B4-BE49-F238E27FC236}">
                <a16:creationId xmlns:a16="http://schemas.microsoft.com/office/drawing/2014/main" id="{A83EA85C-EBA3-4B50-86CE-7FD4A374EC95}"/>
              </a:ext>
            </a:extLst>
          </p:cNvPr>
          <p:cNvSpPr>
            <a:spLocks noGrp="1"/>
          </p:cNvSpPr>
          <p:nvPr>
            <p:ph type="body" sz="quarter" idx="16"/>
          </p:nvPr>
        </p:nvSpPr>
        <p:spPr>
          <a:xfrm>
            <a:off x="1764862" y="3737378"/>
            <a:ext cx="4114800" cy="1389252"/>
          </a:xfrm>
        </p:spPr>
        <p:txBody>
          <a:bodyPr vert="horz" lIns="91440" tIns="45720" rIns="91440" bIns="45720" rtlCol="0" anchor="t">
            <a:normAutofit/>
          </a:bodyPr>
          <a:lstStyle/>
          <a:p>
            <a:pPr marL="285750" indent="-285750">
              <a:buFont typeface="Arial" panose="020B0604020202020204" pitchFamily="34" charset="0"/>
              <a:buChar char="•"/>
            </a:pPr>
            <a:r>
              <a:rPr lang="en-GB" sz="2000" b="1" dirty="0"/>
              <a:t>Government subsidies and assistance programs such as: Tax-Free Childcare Scheme, Universal Credit.( Gov.uk)</a:t>
            </a:r>
          </a:p>
        </p:txBody>
      </p:sp>
      <p:sp>
        <p:nvSpPr>
          <p:cNvPr id="10" name="Text Placeholder 9">
            <a:extLst>
              <a:ext uri="{FF2B5EF4-FFF2-40B4-BE49-F238E27FC236}">
                <a16:creationId xmlns:a16="http://schemas.microsoft.com/office/drawing/2014/main" id="{B3247631-4CDA-4DAE-BFB7-19E0E06A3FEC}"/>
              </a:ext>
            </a:extLst>
          </p:cNvPr>
          <p:cNvSpPr>
            <a:spLocks noGrp="1"/>
          </p:cNvSpPr>
          <p:nvPr>
            <p:ph type="body" sz="quarter" idx="19"/>
          </p:nvPr>
        </p:nvSpPr>
        <p:spPr>
          <a:xfrm>
            <a:off x="6311403" y="1824354"/>
            <a:ext cx="4114800" cy="402989"/>
          </a:xfrm>
        </p:spPr>
        <p:txBody>
          <a:bodyPr/>
          <a:lstStyle/>
          <a:p>
            <a:r>
              <a:rPr lang="en-GB" sz="2200" b="1" dirty="0"/>
              <a:t>Additional services </a:t>
            </a:r>
            <a:endParaRPr lang="en-US" sz="2200" dirty="0"/>
          </a:p>
        </p:txBody>
      </p:sp>
      <p:sp>
        <p:nvSpPr>
          <p:cNvPr id="9" name="Text Placeholder 8">
            <a:extLst>
              <a:ext uri="{FF2B5EF4-FFF2-40B4-BE49-F238E27FC236}">
                <a16:creationId xmlns:a16="http://schemas.microsoft.com/office/drawing/2014/main" id="{8C01D04F-A541-4735-B655-9BDF5313C65C}"/>
              </a:ext>
            </a:extLst>
          </p:cNvPr>
          <p:cNvSpPr>
            <a:spLocks noGrp="1"/>
          </p:cNvSpPr>
          <p:nvPr>
            <p:ph type="body" sz="quarter" idx="18"/>
          </p:nvPr>
        </p:nvSpPr>
        <p:spPr>
          <a:xfrm>
            <a:off x="6311403" y="2251681"/>
            <a:ext cx="4114800" cy="1196770"/>
          </a:xfrm>
        </p:spPr>
        <p:txBody>
          <a:bodyPr vert="horz" lIns="91440" tIns="45720" rIns="91440" bIns="45720" rtlCol="0" anchor="t">
            <a:noAutofit/>
          </a:bodyPr>
          <a:lstStyle/>
          <a:p>
            <a:r>
              <a:rPr lang="en-GB" sz="2000" b="1" dirty="0"/>
              <a:t>Examples:</a:t>
            </a:r>
          </a:p>
          <a:p>
            <a:pPr marL="285750" indent="-285750">
              <a:buFont typeface="Arial" panose="020B0604020202020204" pitchFamily="34" charset="0"/>
              <a:buChar char="•"/>
            </a:pPr>
            <a:r>
              <a:rPr lang="en-GB" sz="2000" b="1" dirty="0"/>
              <a:t>Extended hours </a:t>
            </a:r>
          </a:p>
          <a:p>
            <a:pPr marL="285750" indent="-285750">
              <a:buFont typeface="Arial" panose="020B0604020202020204" pitchFamily="34" charset="0"/>
              <a:buChar char="•"/>
            </a:pPr>
            <a:r>
              <a:rPr lang="en-GB" sz="2000" b="1" dirty="0"/>
              <a:t>Special Education Programs </a:t>
            </a:r>
          </a:p>
          <a:p>
            <a:pPr marL="285750" indent="-285750">
              <a:buFont typeface="Arial" panose="020B0604020202020204" pitchFamily="34" charset="0"/>
              <a:buChar char="•"/>
            </a:pPr>
            <a:r>
              <a:rPr lang="en-GB" sz="2000" b="1" dirty="0"/>
              <a:t>Transportation </a:t>
            </a:r>
          </a:p>
        </p:txBody>
      </p:sp>
      <p:sp>
        <p:nvSpPr>
          <p:cNvPr id="12" name="Text Placeholder 11">
            <a:extLst>
              <a:ext uri="{FF2B5EF4-FFF2-40B4-BE49-F238E27FC236}">
                <a16:creationId xmlns:a16="http://schemas.microsoft.com/office/drawing/2014/main" id="{7F67EAD8-DD92-4AEB-8BE7-53E5FA194B44}"/>
              </a:ext>
            </a:extLst>
          </p:cNvPr>
          <p:cNvSpPr>
            <a:spLocks noGrp="1"/>
          </p:cNvSpPr>
          <p:nvPr>
            <p:ph type="body" sz="quarter" idx="21"/>
          </p:nvPr>
        </p:nvSpPr>
        <p:spPr>
          <a:xfrm>
            <a:off x="6213539" y="3553111"/>
            <a:ext cx="4114800" cy="402989"/>
          </a:xfrm>
        </p:spPr>
        <p:txBody>
          <a:bodyPr/>
          <a:lstStyle/>
          <a:p>
            <a:r>
              <a:rPr lang="en-GB" sz="2200" b="1" dirty="0">
                <a:cs typeface="Posterama"/>
              </a:rPr>
              <a:t>Community Engagement </a:t>
            </a:r>
            <a:endParaRPr lang="en-US" sz="2200">
              <a:cs typeface="Posterama"/>
            </a:endParaRPr>
          </a:p>
        </p:txBody>
      </p:sp>
      <p:sp>
        <p:nvSpPr>
          <p:cNvPr id="11" name="Text Placeholder 10">
            <a:extLst>
              <a:ext uri="{FF2B5EF4-FFF2-40B4-BE49-F238E27FC236}">
                <a16:creationId xmlns:a16="http://schemas.microsoft.com/office/drawing/2014/main" id="{44E7FBD4-2705-45F7-AB4F-8925DE1DB8D3}"/>
              </a:ext>
            </a:extLst>
          </p:cNvPr>
          <p:cNvSpPr>
            <a:spLocks noGrp="1"/>
          </p:cNvSpPr>
          <p:nvPr>
            <p:ph type="body" sz="quarter" idx="20"/>
          </p:nvPr>
        </p:nvSpPr>
        <p:spPr>
          <a:xfrm>
            <a:off x="6213539" y="4020524"/>
            <a:ext cx="4114800" cy="1412431"/>
          </a:xfrm>
        </p:spPr>
        <p:txBody>
          <a:bodyPr vert="horz" lIns="91440" tIns="45720" rIns="91440" bIns="45720" rtlCol="0" anchor="t">
            <a:noAutofit/>
          </a:bodyPr>
          <a:lstStyle/>
          <a:p>
            <a:pPr marL="285750" indent="-285750">
              <a:buFont typeface="Arial" panose="020B0604020202020204" pitchFamily="34" charset="0"/>
              <a:buChar char="•"/>
            </a:pPr>
            <a:r>
              <a:rPr lang="en-GB" sz="2000" b="1" dirty="0"/>
              <a:t>Collaboration with local businesses can result partnerships and sponsorships that boost revenue.(Harvard Business Review)</a:t>
            </a:r>
          </a:p>
        </p:txBody>
      </p:sp>
    </p:spTree>
    <p:extLst>
      <p:ext uri="{BB962C8B-B14F-4D97-AF65-F5344CB8AC3E}">
        <p14:creationId xmlns:p14="http://schemas.microsoft.com/office/powerpoint/2010/main" val="2281914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365125"/>
            <a:ext cx="10515600" cy="649828"/>
          </a:xfrm>
        </p:spPr>
        <p:txBody>
          <a:bodyPr>
            <a:normAutofit/>
          </a:bodyPr>
          <a:lstStyle/>
          <a:p>
            <a:r>
              <a:rPr lang="en-GB" dirty="0"/>
              <a:t>Work breakdown structure ( </a:t>
            </a:r>
            <a:r>
              <a:rPr lang="en-GB" dirty="0" err="1"/>
              <a:t>wbs</a:t>
            </a:r>
            <a:r>
              <a:rPr lang="en-GB" dirty="0"/>
              <a:t>)</a:t>
            </a:r>
            <a:endParaRPr lang="en-US" dirty="0"/>
          </a:p>
        </p:txBody>
      </p:sp>
      <p:sp>
        <p:nvSpPr>
          <p:cNvPr id="20" name="Text Placeholder 19">
            <a:extLst>
              <a:ext uri="{FF2B5EF4-FFF2-40B4-BE49-F238E27FC236}">
                <a16:creationId xmlns:a16="http://schemas.microsoft.com/office/drawing/2014/main" id="{96A25842-BD20-438E-8C0B-8759A486D435}"/>
              </a:ext>
            </a:extLst>
          </p:cNvPr>
          <p:cNvSpPr>
            <a:spLocks noGrp="1"/>
          </p:cNvSpPr>
          <p:nvPr>
            <p:ph type="body" sz="quarter" idx="30"/>
          </p:nvPr>
        </p:nvSpPr>
        <p:spPr>
          <a:xfrm>
            <a:off x="3569414" y="1574061"/>
            <a:ext cx="3979651" cy="4958963"/>
          </a:xfrm>
        </p:spPr>
        <p:txBody>
          <a:bodyPr>
            <a:noAutofit/>
          </a:bodyPr>
          <a:lstStyle/>
          <a:p>
            <a:r>
              <a:rPr lang="en-US" sz="1800" noProof="1">
                <a:latin typeface="Avenir Next LT Pro Light"/>
              </a:rPr>
              <a:t>5. Staffing and Training  - Recruitment of Qualified Staff   - Employee Training   - HR and Payroll Setup</a:t>
            </a:r>
            <a:endParaRPr lang="en-GB" sz="1800" noProof="1">
              <a:latin typeface="Avenir Next LT Pro Light"/>
              <a:cs typeface="Posterama"/>
            </a:endParaRPr>
          </a:p>
          <a:p>
            <a:r>
              <a:rPr lang="en-GB" sz="1800" noProof="1">
                <a:latin typeface="Avenir Next LT Pro Light"/>
              </a:rPr>
              <a:t>6</a:t>
            </a:r>
            <a:r>
              <a:rPr lang="en-US" sz="1800" noProof="1">
                <a:latin typeface="Avenir Next LT Pro Light"/>
              </a:rPr>
              <a:t>. Curriculum Development   - Educational Program Design   - Learning Materials and Resources   - Activity Planning</a:t>
            </a:r>
            <a:endParaRPr lang="en-GB" sz="1800" noProof="1">
              <a:latin typeface="Avenir Next LT Pro Light"/>
              <a:cs typeface="Posterama"/>
            </a:endParaRPr>
          </a:p>
          <a:p>
            <a:r>
              <a:rPr lang="en-GB" sz="1800" noProof="1">
                <a:latin typeface="Avenir Next LT Pro Light"/>
              </a:rPr>
              <a:t>7.</a:t>
            </a:r>
            <a:r>
              <a:rPr lang="en-US" sz="1800" noProof="1">
                <a:latin typeface="Avenir Next LT Pro Light"/>
              </a:rPr>
              <a:t> Marketing and Promotion   - Branding and Marketing Strategy   - Website Development   - Advertising and Outreach</a:t>
            </a:r>
            <a:endParaRPr lang="en-GB" sz="1800" noProof="1">
              <a:latin typeface="Avenir Next LT Pro Light"/>
              <a:cs typeface="Posterama"/>
            </a:endParaRPr>
          </a:p>
          <a:p>
            <a:r>
              <a:rPr lang="en-US" sz="1800" noProof="1">
                <a:latin typeface="Avenir Next LT Pro Light"/>
              </a:rPr>
              <a:t>8. Financial Management   - Budget Development   - Funding Allocation   - Expense Management</a:t>
            </a:r>
            <a:endParaRPr lang="en-US" sz="1800" noProof="1">
              <a:latin typeface="Avenir Next LT Pro Light"/>
              <a:cs typeface="Posterama"/>
            </a:endParaRP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1"/>
          </p:nvPr>
        </p:nvSpPr>
        <p:spPr/>
        <p:txBody>
          <a:bodyPr/>
          <a:lstStyle/>
          <a:p>
            <a:fld id="{B5CEABB6-07DC-46E8-9B57-56EC44A396E5}" type="slidenum">
              <a:rPr lang="en-US" smtClean="0"/>
              <a:pPr/>
              <a:t>7</a:t>
            </a:fld>
            <a:endParaRPr lang="en-US" dirty="0"/>
          </a:p>
        </p:txBody>
      </p:sp>
      <p:sp>
        <p:nvSpPr>
          <p:cNvPr id="17" name="Substituent text 9">
            <a:extLst>
              <a:ext uri="{FF2B5EF4-FFF2-40B4-BE49-F238E27FC236}">
                <a16:creationId xmlns:a16="http://schemas.microsoft.com/office/drawing/2014/main" id="{C0FE328B-DADF-48F4-7742-B14904FE66DF}"/>
              </a:ext>
            </a:extLst>
          </p:cNvPr>
          <p:cNvSpPr txBox="1">
            <a:spLocks noGrp="1"/>
          </p:cNvSpPr>
          <p:nvPr>
            <p:ph type="body" sz="quarter" idx="31"/>
          </p:nvPr>
        </p:nvSpPr>
        <p:spPr>
          <a:xfrm>
            <a:off x="310552" y="1574382"/>
            <a:ext cx="3030746" cy="4944266"/>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0"/>
              </a:spcBef>
              <a:buFont typeface="Arial" panose="020B0604020202020204" pitchFamily="34" charset="0"/>
              <a:buNone/>
              <a:defRPr sz="1800" b="0" kern="1200" cap="all" baseline="0">
                <a:solidFill>
                  <a:schemeClr val="tx1"/>
                </a:solidFill>
                <a:latin typeface="+mj-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indent="-228600">
              <a:buFont typeface="+mj-lt"/>
              <a:buAutoNum type="arabicPeriod"/>
            </a:pPr>
            <a:endParaRPr lang="en-US" sz="1500" b="1" dirty="0">
              <a:latin typeface="Avenir Next LT Pro Light"/>
            </a:endParaRPr>
          </a:p>
          <a:p>
            <a:pPr marL="228600" indent="-228600">
              <a:buAutoNum type="arabicPeriod"/>
            </a:pPr>
            <a:endParaRPr lang="en-US" sz="1500" b="1" dirty="0">
              <a:latin typeface="Avenir Next LT Pro Light"/>
            </a:endParaRPr>
          </a:p>
          <a:p>
            <a:pPr marL="228600" indent="-228600">
              <a:buAutoNum type="arabicPeriod"/>
            </a:pPr>
            <a:r>
              <a:rPr lang="en-US" sz="1500" b="1" dirty="0">
                <a:latin typeface="Avenir Next LT Pro Light"/>
              </a:rPr>
              <a:t>Project Initiation   - Defi</a:t>
            </a:r>
            <a:r>
              <a:rPr lang="en-GB" sz="1500" b="1" dirty="0">
                <a:latin typeface="Avenir Next LT Pro Light"/>
              </a:rPr>
              <a:t>ne </a:t>
            </a:r>
            <a:r>
              <a:rPr lang="en-US" sz="1500" b="1" dirty="0">
                <a:latin typeface="Avenir Next LT Pro Light"/>
              </a:rPr>
              <a:t>Project Goals and Objectives   - Secure Funding and Investment</a:t>
            </a:r>
            <a:endParaRPr lang="en-GB" sz="1500" b="1">
              <a:latin typeface="Avenir Next LT Pro Light"/>
              <a:cs typeface="Posterama"/>
            </a:endParaRPr>
          </a:p>
          <a:p>
            <a:r>
              <a:rPr lang="en-GB" sz="1500" b="1" dirty="0">
                <a:latin typeface="Avenir Next LT Pro Light"/>
              </a:rPr>
              <a:t>2</a:t>
            </a:r>
            <a:r>
              <a:rPr lang="en-US" sz="1500" b="1" dirty="0">
                <a:latin typeface="Avenir Next LT Pro Light"/>
              </a:rPr>
              <a:t>. Market Research   - Analyze Market Demand   - Competitive Analysis   - Location </a:t>
            </a:r>
            <a:r>
              <a:rPr lang="en-US" sz="1500" b="1" err="1">
                <a:latin typeface="Avenir Next LT Pro Light"/>
              </a:rPr>
              <a:t>Analysi</a:t>
            </a:r>
            <a:r>
              <a:rPr lang="en-GB" sz="1500" b="1" dirty="0">
                <a:latin typeface="Avenir Next LT Pro Light"/>
              </a:rPr>
              <a:t>s</a:t>
            </a:r>
            <a:endParaRPr lang="en-GB" sz="1500" b="1">
              <a:latin typeface="Avenir Next LT Pro Light"/>
              <a:cs typeface="Posterama"/>
            </a:endParaRPr>
          </a:p>
          <a:p>
            <a:r>
              <a:rPr lang="en-GB" sz="1500" b="1" dirty="0">
                <a:latin typeface="Avenir Next LT Pro Light"/>
              </a:rPr>
              <a:t>3.</a:t>
            </a:r>
            <a:r>
              <a:rPr lang="en-US" sz="1500" b="1" dirty="0">
                <a:latin typeface="Avenir Next LT Pro Light"/>
              </a:rPr>
              <a:t>. Regulatory Compliance</a:t>
            </a:r>
            <a:endParaRPr lang="en-GB" sz="1500" b="1">
              <a:latin typeface="Avenir Next LT Pro Light"/>
            </a:endParaRPr>
          </a:p>
          <a:p>
            <a:r>
              <a:rPr lang="en-US" sz="1500" b="1" dirty="0">
                <a:latin typeface="Avenir Next LT Pro Light"/>
              </a:rPr>
              <a:t> - Licensing and Permits   - Health and Safety Regulations   - Staffing Requirements</a:t>
            </a:r>
            <a:endParaRPr lang="en-GB" sz="1500" b="1">
              <a:latin typeface="Avenir Next LT Pro Light"/>
              <a:cs typeface="Posterama"/>
            </a:endParaRPr>
          </a:p>
          <a:p>
            <a:r>
              <a:rPr lang="en-GB" sz="1500" b="1" dirty="0">
                <a:latin typeface="Avenir Next LT Pro Light"/>
              </a:rPr>
              <a:t>4</a:t>
            </a:r>
            <a:r>
              <a:rPr lang="en-US" sz="1500" b="1" dirty="0">
                <a:latin typeface="Avenir Next LT Pro Light"/>
              </a:rPr>
              <a:t>. Facility Planning   - Choose Location   - Facility Design and Layout   - Furnishings and Equipment</a:t>
            </a:r>
            <a:endParaRPr lang="en-US" sz="1500" b="1" dirty="0">
              <a:latin typeface="Avenir Next LT Pro Light"/>
              <a:cs typeface="Posterama"/>
            </a:endParaRPr>
          </a:p>
          <a:p>
            <a:endParaRPr lang="ro-US" sz="1500" b="1" dirty="0">
              <a:cs typeface="Posterama"/>
            </a:endParaRPr>
          </a:p>
        </p:txBody>
      </p:sp>
      <p:sp>
        <p:nvSpPr>
          <p:cNvPr id="19" name="Substituent text 8">
            <a:extLst>
              <a:ext uri="{FF2B5EF4-FFF2-40B4-BE49-F238E27FC236}">
                <a16:creationId xmlns:a16="http://schemas.microsoft.com/office/drawing/2014/main" id="{FF83BD64-0FB0-7EAB-C3C1-42B8C0B88492}"/>
              </a:ext>
            </a:extLst>
          </p:cNvPr>
          <p:cNvSpPr txBox="1">
            <a:spLocks noGrp="1"/>
          </p:cNvSpPr>
          <p:nvPr>
            <p:ph type="body" sz="quarter" idx="33"/>
          </p:nvPr>
        </p:nvSpPr>
        <p:spPr>
          <a:xfrm>
            <a:off x="7769944" y="1574063"/>
            <a:ext cx="3590222" cy="4944266"/>
          </a:xfrm>
          <a:prstGeom prst="rect">
            <a:avLst/>
          </a:prstGeom>
        </p:spPr>
        <p:txBody>
          <a:bodyPr vert="horz" lIns="91440" tIns="45720" rIns="91440" bIns="45720" rtlCol="0">
            <a:noAutofit/>
          </a:bodyPr>
          <a:lstStyle>
            <a:lvl1pPr marL="0" indent="0" algn="ctr"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ro-RO" sz="1800" dirty="0">
              <a:latin typeface="Avenir Next LT Pro Light"/>
            </a:endParaRPr>
          </a:p>
          <a:p>
            <a:endParaRPr lang="ro-RO" sz="1800" dirty="0">
              <a:latin typeface="Avenir Next LT Pro Light"/>
            </a:endParaRPr>
          </a:p>
          <a:p>
            <a:r>
              <a:rPr lang="ro-RO" sz="1800" dirty="0">
                <a:latin typeface="Avenir Next LT Pro Light"/>
              </a:rPr>
              <a:t>9. </a:t>
            </a:r>
            <a:r>
              <a:rPr lang="ro-RO" sz="1800" dirty="0" err="1">
                <a:latin typeface="Avenir Next LT Pro Light"/>
              </a:rPr>
              <a:t>Operations</a:t>
            </a:r>
            <a:r>
              <a:rPr lang="ro-RO" sz="1800" dirty="0">
                <a:latin typeface="Avenir Next LT Pro Light"/>
              </a:rPr>
              <a:t> </a:t>
            </a:r>
            <a:r>
              <a:rPr lang="ro-RO" sz="1800" dirty="0" err="1">
                <a:latin typeface="Avenir Next LT Pro Light"/>
              </a:rPr>
              <a:t>Setup</a:t>
            </a:r>
            <a:endParaRPr lang="en-GB" sz="1800" dirty="0">
              <a:latin typeface="Avenir Next LT Pro Light"/>
            </a:endParaRPr>
          </a:p>
          <a:p>
            <a:r>
              <a:rPr lang="ro-RO" sz="1800" dirty="0">
                <a:latin typeface="Avenir Next LT Pro Light"/>
              </a:rPr>
              <a:t>   - </a:t>
            </a:r>
            <a:r>
              <a:rPr lang="ro-RO" sz="1800" err="1">
                <a:latin typeface="Avenir Next LT Pro Light"/>
              </a:rPr>
              <a:t>Security</a:t>
            </a:r>
            <a:r>
              <a:rPr lang="ro-RO" sz="1800" dirty="0">
                <a:latin typeface="Avenir Next LT Pro Light"/>
              </a:rPr>
              <a:t> </a:t>
            </a:r>
            <a:r>
              <a:rPr lang="ro-RO" sz="1800" err="1">
                <a:latin typeface="Avenir Next LT Pro Light"/>
              </a:rPr>
              <a:t>Systems</a:t>
            </a:r>
            <a:r>
              <a:rPr lang="ro-RO" sz="1800" dirty="0">
                <a:latin typeface="Avenir Next LT Pro Light"/>
              </a:rPr>
              <a:t> </a:t>
            </a:r>
            <a:r>
              <a:rPr lang="ro-RO" sz="1800" err="1">
                <a:latin typeface="Avenir Next LT Pro Light"/>
              </a:rPr>
              <a:t>Installation</a:t>
            </a:r>
            <a:r>
              <a:rPr lang="ro-RO" sz="1800" dirty="0">
                <a:latin typeface="Avenir Next LT Pro Light"/>
              </a:rPr>
              <a:t>   - </a:t>
            </a:r>
            <a:r>
              <a:rPr lang="ro-RO" sz="1800" err="1">
                <a:latin typeface="Avenir Next LT Pro Light"/>
              </a:rPr>
              <a:t>Procurement</a:t>
            </a:r>
            <a:r>
              <a:rPr lang="ro-RO" sz="1800" dirty="0">
                <a:latin typeface="Avenir Next LT Pro Light"/>
              </a:rPr>
              <a:t> of </a:t>
            </a:r>
            <a:r>
              <a:rPr lang="ro-RO" sz="1800" err="1">
                <a:latin typeface="Avenir Next LT Pro Light"/>
              </a:rPr>
              <a:t>Supplies</a:t>
            </a:r>
            <a:r>
              <a:rPr lang="ro-RO" sz="1800" dirty="0">
                <a:latin typeface="Avenir Next LT Pro Light"/>
              </a:rPr>
              <a:t>   - Software </a:t>
            </a:r>
            <a:r>
              <a:rPr lang="ro-RO" sz="1800" err="1">
                <a:latin typeface="Avenir Next LT Pro Light"/>
              </a:rPr>
              <a:t>and</a:t>
            </a:r>
            <a:r>
              <a:rPr lang="ro-RO" sz="1800" dirty="0">
                <a:latin typeface="Avenir Next LT Pro Light"/>
              </a:rPr>
              <a:t> Record-</a:t>
            </a:r>
            <a:r>
              <a:rPr lang="ro-RO" sz="1800" err="1">
                <a:latin typeface="Avenir Next LT Pro Light"/>
              </a:rPr>
              <a:t>Keeping</a:t>
            </a:r>
            <a:endParaRPr lang="en-GB" sz="1800">
              <a:latin typeface="Avenir Next LT Pro Light"/>
              <a:cs typeface="Posterama"/>
            </a:endParaRPr>
          </a:p>
          <a:p>
            <a:r>
              <a:rPr lang="en-GB" sz="1800" dirty="0">
                <a:latin typeface="Avenir Next LT Pro Light"/>
              </a:rPr>
              <a:t>10.</a:t>
            </a:r>
            <a:r>
              <a:rPr lang="ro-RO" sz="1800" dirty="0">
                <a:latin typeface="Avenir Next LT Pro Light"/>
              </a:rPr>
              <a:t> Quality </a:t>
            </a:r>
            <a:r>
              <a:rPr lang="ro-RO" sz="1800" err="1">
                <a:latin typeface="Avenir Next LT Pro Light"/>
              </a:rPr>
              <a:t>Assurance</a:t>
            </a:r>
            <a:r>
              <a:rPr lang="ro-RO" sz="1800" dirty="0">
                <a:latin typeface="Avenir Next LT Pro Light"/>
              </a:rPr>
              <a:t>    - Quality Control </a:t>
            </a:r>
            <a:r>
              <a:rPr lang="ro-RO" sz="1800" err="1">
                <a:latin typeface="Avenir Next LT Pro Light"/>
              </a:rPr>
              <a:t>Procedures</a:t>
            </a:r>
            <a:r>
              <a:rPr lang="ro-RO" sz="1800" dirty="0">
                <a:latin typeface="Avenir Next LT Pro Light"/>
              </a:rPr>
              <a:t>    - </a:t>
            </a:r>
            <a:r>
              <a:rPr lang="ro-RO" sz="1800" err="1">
                <a:latin typeface="Avenir Next LT Pro Light"/>
              </a:rPr>
              <a:t>Safety</a:t>
            </a:r>
            <a:r>
              <a:rPr lang="ro-RO" sz="1800" dirty="0">
                <a:latin typeface="Avenir Next LT Pro Light"/>
              </a:rPr>
              <a:t> </a:t>
            </a:r>
            <a:r>
              <a:rPr lang="ro-RO" sz="1800" err="1">
                <a:latin typeface="Avenir Next LT Pro Light"/>
              </a:rPr>
              <a:t>Protocols</a:t>
            </a:r>
            <a:r>
              <a:rPr lang="ro-RO" sz="1800" dirty="0">
                <a:latin typeface="Avenir Next LT Pro Light"/>
              </a:rPr>
              <a:t>    - Regular </a:t>
            </a:r>
            <a:r>
              <a:rPr lang="ro-RO" sz="1800" err="1">
                <a:latin typeface="Avenir Next LT Pro Light"/>
              </a:rPr>
              <a:t>Inspections</a:t>
            </a:r>
            <a:endParaRPr lang="en-GB" sz="1800">
              <a:latin typeface="Avenir Next LT Pro Light"/>
              <a:cs typeface="Posterama"/>
            </a:endParaRPr>
          </a:p>
          <a:p>
            <a:r>
              <a:rPr lang="en-GB" sz="1800" dirty="0">
                <a:latin typeface="Avenir Next LT Pro Light"/>
              </a:rPr>
              <a:t>11</a:t>
            </a:r>
            <a:r>
              <a:rPr lang="ro-RO" sz="1800" dirty="0">
                <a:latin typeface="Avenir Next LT Pro Light"/>
              </a:rPr>
              <a:t>. Pre-</a:t>
            </a:r>
            <a:r>
              <a:rPr lang="ro-RO" sz="1800" err="1">
                <a:latin typeface="Avenir Next LT Pro Light"/>
              </a:rPr>
              <a:t>Launch</a:t>
            </a:r>
            <a:r>
              <a:rPr lang="ro-RO" sz="1800" dirty="0">
                <a:latin typeface="Avenir Next LT Pro Light"/>
              </a:rPr>
              <a:t> </a:t>
            </a:r>
            <a:r>
              <a:rPr lang="ro-RO" sz="1800" err="1">
                <a:latin typeface="Avenir Next LT Pro Light"/>
              </a:rPr>
              <a:t>Testing</a:t>
            </a:r>
            <a:r>
              <a:rPr lang="ro-RO" sz="1800" dirty="0">
                <a:latin typeface="Avenir Next LT Pro Light"/>
              </a:rPr>
              <a:t>    - Trial </a:t>
            </a:r>
            <a:r>
              <a:rPr lang="ro-RO" sz="1800" err="1">
                <a:latin typeface="Avenir Next LT Pro Light"/>
              </a:rPr>
              <a:t>Run</a:t>
            </a:r>
            <a:r>
              <a:rPr lang="ro-RO" sz="1800" dirty="0">
                <a:latin typeface="Avenir Next LT Pro Light"/>
              </a:rPr>
              <a:t> of </a:t>
            </a:r>
            <a:r>
              <a:rPr lang="ro-RO" sz="1800" err="1">
                <a:latin typeface="Avenir Next LT Pro Light"/>
              </a:rPr>
              <a:t>Childcare</a:t>
            </a:r>
            <a:r>
              <a:rPr lang="ro-RO" sz="1800" dirty="0">
                <a:latin typeface="Avenir Next LT Pro Light"/>
              </a:rPr>
              <a:t> Services    - Staff Training </a:t>
            </a:r>
            <a:r>
              <a:rPr lang="ro-RO" sz="1800" err="1">
                <a:latin typeface="Avenir Next LT Pro Light"/>
              </a:rPr>
              <a:t>Evaluation</a:t>
            </a:r>
            <a:r>
              <a:rPr lang="ro-RO" sz="1800" dirty="0">
                <a:latin typeface="Avenir Next LT Pro Light"/>
              </a:rPr>
              <a:t>    - </a:t>
            </a:r>
            <a:r>
              <a:rPr lang="ro-RO" sz="1800" err="1">
                <a:latin typeface="Avenir Next LT Pro Light"/>
              </a:rPr>
              <a:t>Mock</a:t>
            </a:r>
            <a:r>
              <a:rPr lang="ro-RO" sz="1800" dirty="0">
                <a:latin typeface="Avenir Next LT Pro Light"/>
              </a:rPr>
              <a:t> </a:t>
            </a:r>
            <a:r>
              <a:rPr lang="ro-RO" sz="1800" err="1">
                <a:latin typeface="Avenir Next LT Pro Light"/>
              </a:rPr>
              <a:t>Registration</a:t>
            </a:r>
            <a:endParaRPr lang="en-GB" sz="1800">
              <a:latin typeface="Avenir Next LT Pro Light"/>
              <a:cs typeface="Posterama"/>
            </a:endParaRPr>
          </a:p>
          <a:p>
            <a:r>
              <a:rPr lang="en-GB" sz="1800" dirty="0">
                <a:latin typeface="Avenir Next LT Pro Light"/>
              </a:rPr>
              <a:t>12</a:t>
            </a:r>
            <a:r>
              <a:rPr lang="ro-RO" sz="1800" dirty="0">
                <a:latin typeface="Avenir Next LT Pro Light"/>
              </a:rPr>
              <a:t>. </a:t>
            </a:r>
            <a:r>
              <a:rPr lang="ro-RO" sz="1800" err="1">
                <a:latin typeface="Avenir Next LT Pro Light"/>
              </a:rPr>
              <a:t>Grand</a:t>
            </a:r>
            <a:r>
              <a:rPr lang="ro-RO" sz="1800" dirty="0">
                <a:latin typeface="Avenir Next LT Pro Light"/>
              </a:rPr>
              <a:t> </a:t>
            </a:r>
            <a:r>
              <a:rPr lang="ro-RO" sz="1800" err="1">
                <a:latin typeface="Avenir Next LT Pro Light"/>
              </a:rPr>
              <a:t>Opening</a:t>
            </a:r>
            <a:r>
              <a:rPr lang="ro-RO" sz="1800" dirty="0">
                <a:latin typeface="Avenir Next LT Pro Light"/>
              </a:rPr>
              <a:t>    - Event </a:t>
            </a:r>
            <a:r>
              <a:rPr lang="ro-RO" sz="1800" err="1">
                <a:latin typeface="Avenir Next LT Pro Light"/>
              </a:rPr>
              <a:t>Planning</a:t>
            </a:r>
            <a:r>
              <a:rPr lang="ro-RO" sz="1800" dirty="0">
                <a:latin typeface="Avenir Next LT Pro Light"/>
              </a:rPr>
              <a:t>    - </a:t>
            </a:r>
            <a:r>
              <a:rPr lang="ro-RO" sz="1800" err="1">
                <a:latin typeface="Avenir Next LT Pro Light"/>
              </a:rPr>
              <a:t>Official</a:t>
            </a:r>
            <a:r>
              <a:rPr lang="ro-RO" sz="1800" dirty="0">
                <a:latin typeface="Avenir Next LT Pro Light"/>
              </a:rPr>
              <a:t> </a:t>
            </a:r>
            <a:r>
              <a:rPr lang="ro-RO" sz="1800" err="1">
                <a:latin typeface="Avenir Next LT Pro Light"/>
              </a:rPr>
              <a:t>Launch</a:t>
            </a:r>
            <a:r>
              <a:rPr lang="ro-RO" sz="1800" dirty="0">
                <a:latin typeface="Avenir Next LT Pro Light"/>
              </a:rPr>
              <a:t> </a:t>
            </a:r>
            <a:r>
              <a:rPr lang="ro-RO" sz="1800" err="1">
                <a:latin typeface="Avenir Next LT Pro Light"/>
              </a:rPr>
              <a:t>Ceremony</a:t>
            </a:r>
            <a:r>
              <a:rPr lang="ro-RO" sz="1800" dirty="0">
                <a:latin typeface="Avenir Next LT Pro Light"/>
              </a:rPr>
              <a:t>    - </a:t>
            </a:r>
            <a:r>
              <a:rPr lang="ro-RO" sz="1800" err="1">
                <a:latin typeface="Avenir Next LT Pro Light"/>
              </a:rPr>
              <a:t>Commencement</a:t>
            </a:r>
            <a:r>
              <a:rPr lang="ro-RO" sz="1800" dirty="0">
                <a:latin typeface="Avenir Next LT Pro Light"/>
              </a:rPr>
              <a:t> of Full Operations</a:t>
            </a:r>
            <a:endParaRPr lang="ro-US" sz="1800" dirty="0">
              <a:latin typeface="Avenir Next LT Pro Light"/>
            </a:endParaRPr>
          </a:p>
        </p:txBody>
      </p:sp>
    </p:spTree>
    <p:extLst>
      <p:ext uri="{BB962C8B-B14F-4D97-AF65-F5344CB8AC3E}">
        <p14:creationId xmlns:p14="http://schemas.microsoft.com/office/powerpoint/2010/main" val="3140179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9788" y="365125"/>
            <a:ext cx="9447212" cy="1325563"/>
          </a:xfrm>
        </p:spPr>
        <p:txBody>
          <a:bodyPr/>
          <a:lstStyle/>
          <a:p>
            <a:r>
              <a:rPr lang="en-US" dirty="0"/>
              <a:t>OUR COMPETITION</a:t>
            </a:r>
          </a:p>
        </p:txBody>
      </p:sp>
      <p:sp>
        <p:nvSpPr>
          <p:cNvPr id="7" name="Text Placeholder 6">
            <a:extLst>
              <a:ext uri="{FF2B5EF4-FFF2-40B4-BE49-F238E27FC236}">
                <a16:creationId xmlns:a16="http://schemas.microsoft.com/office/drawing/2014/main" id="{578017FE-712E-4E95-B483-B700F1AA4B2A}"/>
              </a:ext>
            </a:extLst>
          </p:cNvPr>
          <p:cNvSpPr>
            <a:spLocks noGrp="1"/>
          </p:cNvSpPr>
          <p:nvPr>
            <p:ph type="body" sz="quarter" idx="3"/>
          </p:nvPr>
        </p:nvSpPr>
        <p:spPr>
          <a:xfrm>
            <a:off x="838200" y="1851931"/>
            <a:ext cx="4114800" cy="653144"/>
          </a:xfrm>
        </p:spPr>
        <p:txBody>
          <a:bodyPr/>
          <a:lstStyle/>
          <a:p>
            <a:r>
              <a:rPr lang="en-US" sz="2600" dirty="0"/>
              <a:t>COMPETITORS</a:t>
            </a:r>
          </a:p>
        </p:txBody>
      </p:sp>
      <p:sp>
        <p:nvSpPr>
          <p:cNvPr id="16" name="Content Placeholder 15">
            <a:extLst>
              <a:ext uri="{FF2B5EF4-FFF2-40B4-BE49-F238E27FC236}">
                <a16:creationId xmlns:a16="http://schemas.microsoft.com/office/drawing/2014/main" id="{39C6148D-8C70-49F3-B719-E86C709BFAF9}"/>
              </a:ext>
            </a:extLst>
          </p:cNvPr>
          <p:cNvSpPr>
            <a:spLocks noGrp="1"/>
          </p:cNvSpPr>
          <p:nvPr>
            <p:ph sz="quarter" idx="4"/>
          </p:nvPr>
        </p:nvSpPr>
        <p:spPr>
          <a:xfrm>
            <a:off x="557590" y="2692400"/>
            <a:ext cx="7595810" cy="1847851"/>
          </a:xfrm>
        </p:spPr>
        <p:txBody>
          <a:bodyPr>
            <a:normAutofit/>
          </a:bodyPr>
          <a:lstStyle/>
          <a:p>
            <a:r>
              <a:rPr lang="en-GB" sz="3300" dirty="0"/>
              <a:t>Busy bees Nursery </a:t>
            </a:r>
          </a:p>
          <a:p>
            <a:r>
              <a:rPr lang="en-GB" sz="3300" dirty="0"/>
              <a:t>King Edward’s School </a:t>
            </a:r>
          </a:p>
          <a:p>
            <a:r>
              <a:rPr lang="en-GB" sz="3300" dirty="0"/>
              <a:t>Birmingham Community Education </a:t>
            </a:r>
          </a:p>
          <a:p>
            <a:r>
              <a:rPr lang="en-GB" sz="3300" dirty="0"/>
              <a:t>Local Church Nurseries </a:t>
            </a:r>
            <a:endParaRPr lang="en-US" sz="3300" dirty="0"/>
          </a:p>
        </p:txBody>
      </p:sp>
      <p:sp>
        <p:nvSpPr>
          <p:cNvPr id="38" name="Slide Number Placeholder 37">
            <a:extLst>
              <a:ext uri="{FF2B5EF4-FFF2-40B4-BE49-F238E27FC236}">
                <a16:creationId xmlns:a16="http://schemas.microsoft.com/office/drawing/2014/main" id="{AFE5268B-0629-492C-B633-766DE4F3A019}"/>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8</a:t>
            </a:fld>
            <a:endParaRPr lang="en-US" dirty="0"/>
          </a:p>
        </p:txBody>
      </p:sp>
    </p:spTree>
    <p:extLst>
      <p:ext uri="{BB962C8B-B14F-4D97-AF65-F5344CB8AC3E}">
        <p14:creationId xmlns:p14="http://schemas.microsoft.com/office/powerpoint/2010/main" val="4151694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F32D7A8-AAE1-028B-48E8-EF3AC362DEDC}"/>
              </a:ext>
            </a:extLst>
          </p:cNvPr>
          <p:cNvSpPr>
            <a:spLocks noGrp="1"/>
          </p:cNvSpPr>
          <p:nvPr>
            <p:ph type="title"/>
          </p:nvPr>
        </p:nvSpPr>
        <p:spPr/>
        <p:txBody>
          <a:bodyPr/>
          <a:lstStyle/>
          <a:p>
            <a:r>
              <a:rPr lang="en-GB" dirty="0"/>
              <a:t>Quad chart </a:t>
            </a:r>
            <a:endParaRPr lang="ro-US" dirty="0"/>
          </a:p>
        </p:txBody>
      </p:sp>
      <p:sp>
        <p:nvSpPr>
          <p:cNvPr id="7" name="Substituent text 6">
            <a:extLst>
              <a:ext uri="{FF2B5EF4-FFF2-40B4-BE49-F238E27FC236}">
                <a16:creationId xmlns:a16="http://schemas.microsoft.com/office/drawing/2014/main" id="{EFCC8A13-60CF-72E4-4FCF-EE2E914DB152}"/>
              </a:ext>
            </a:extLst>
          </p:cNvPr>
          <p:cNvSpPr>
            <a:spLocks noGrp="1"/>
          </p:cNvSpPr>
          <p:nvPr>
            <p:ph type="body" sz="quarter" idx="14"/>
          </p:nvPr>
        </p:nvSpPr>
        <p:spPr/>
        <p:txBody>
          <a:bodyPr/>
          <a:lstStyle/>
          <a:p>
            <a:r>
              <a:rPr lang="en-GB" b="1" dirty="0"/>
              <a:t>Project status </a:t>
            </a:r>
            <a:endParaRPr lang="ro-US" dirty="0"/>
          </a:p>
        </p:txBody>
      </p:sp>
      <p:sp>
        <p:nvSpPr>
          <p:cNvPr id="3" name="Substituent conținut 2">
            <a:extLst>
              <a:ext uri="{FF2B5EF4-FFF2-40B4-BE49-F238E27FC236}">
                <a16:creationId xmlns:a16="http://schemas.microsoft.com/office/drawing/2014/main" id="{4EFF4368-B244-370E-27D1-2395404200D0}"/>
              </a:ext>
            </a:extLst>
          </p:cNvPr>
          <p:cNvSpPr>
            <a:spLocks noGrp="1"/>
          </p:cNvSpPr>
          <p:nvPr>
            <p:ph type="body" sz="quarter" idx="13"/>
          </p:nvPr>
        </p:nvSpPr>
        <p:spPr>
          <a:xfrm>
            <a:off x="838200" y="2072747"/>
            <a:ext cx="3660648" cy="1835700"/>
          </a:xfrm>
        </p:spPr>
        <p:txBody>
          <a:bodyPr vert="horz" lIns="91440" tIns="45720" rIns="91440" bIns="45720" rtlCol="0" anchor="t">
            <a:noAutofit/>
          </a:bodyPr>
          <a:lstStyle/>
          <a:p>
            <a:r>
              <a:rPr lang="ro-RO" sz="1800" b="1" dirty="0"/>
              <a:t>- Planning and development stage. </a:t>
            </a:r>
            <a:endParaRPr lang="en-GB" sz="1800" b="1" dirty="0"/>
          </a:p>
          <a:p>
            <a:r>
              <a:rPr lang="ro-RO" sz="1800" b="1" dirty="0"/>
              <a:t> - Regulatory compliance in progress.   </a:t>
            </a:r>
            <a:endParaRPr lang="en-GB" sz="1800" b="1" dirty="0"/>
          </a:p>
          <a:p>
            <a:r>
              <a:rPr lang="en-GB" sz="1800" b="1" dirty="0"/>
              <a:t>- </a:t>
            </a:r>
            <a:r>
              <a:rPr lang="ro-RO" sz="1800" b="1" dirty="0"/>
              <a:t>Facility location secured.  </a:t>
            </a:r>
            <a:endParaRPr lang="en-GB" sz="1800" b="1" dirty="0"/>
          </a:p>
          <a:p>
            <a:r>
              <a:rPr lang="ro-RO" sz="1800" b="1" dirty="0"/>
              <a:t> - Staffing and curriculum </a:t>
            </a:r>
            <a:r>
              <a:rPr lang="ro-RO" sz="1800" b="1" dirty="0" err="1"/>
              <a:t>planning</a:t>
            </a:r>
            <a:r>
              <a:rPr lang="ro-RO" sz="1800" b="1" dirty="0"/>
              <a:t> </a:t>
            </a:r>
            <a:r>
              <a:rPr lang="ro-RO" sz="1800" b="1" dirty="0" err="1"/>
              <a:t>underway</a:t>
            </a:r>
            <a:r>
              <a:rPr lang="ro-RO" sz="1800" b="1" dirty="0"/>
              <a:t>.</a:t>
            </a:r>
            <a:endParaRPr lang="ro-US" sz="1800" b="1" dirty="0"/>
          </a:p>
        </p:txBody>
      </p:sp>
      <p:sp>
        <p:nvSpPr>
          <p:cNvPr id="10" name="Substituent text 9">
            <a:extLst>
              <a:ext uri="{FF2B5EF4-FFF2-40B4-BE49-F238E27FC236}">
                <a16:creationId xmlns:a16="http://schemas.microsoft.com/office/drawing/2014/main" id="{1698EAC5-6F4E-D268-A765-40D8EC664846}"/>
              </a:ext>
            </a:extLst>
          </p:cNvPr>
          <p:cNvSpPr>
            <a:spLocks noGrp="1"/>
          </p:cNvSpPr>
          <p:nvPr>
            <p:ph type="body" sz="quarter" idx="16"/>
          </p:nvPr>
        </p:nvSpPr>
        <p:spPr>
          <a:xfrm>
            <a:off x="823823" y="4059758"/>
            <a:ext cx="4192735" cy="418009"/>
          </a:xfrm>
        </p:spPr>
        <p:txBody>
          <a:bodyPr/>
          <a:lstStyle/>
          <a:p>
            <a:r>
              <a:rPr lang="en-GB" b="1" dirty="0"/>
              <a:t>Challenges </a:t>
            </a:r>
            <a:endParaRPr lang="ro-US" dirty="0"/>
          </a:p>
        </p:txBody>
      </p:sp>
      <p:sp>
        <p:nvSpPr>
          <p:cNvPr id="9" name="Substituent text 8">
            <a:extLst>
              <a:ext uri="{FF2B5EF4-FFF2-40B4-BE49-F238E27FC236}">
                <a16:creationId xmlns:a16="http://schemas.microsoft.com/office/drawing/2014/main" id="{1069136D-79E4-6F48-42FD-805C173B44B3}"/>
              </a:ext>
            </a:extLst>
          </p:cNvPr>
          <p:cNvSpPr>
            <a:spLocks noGrp="1"/>
          </p:cNvSpPr>
          <p:nvPr>
            <p:ph type="body" sz="quarter" idx="15"/>
          </p:nvPr>
        </p:nvSpPr>
        <p:spPr>
          <a:xfrm>
            <a:off x="830184" y="4476820"/>
            <a:ext cx="3668664" cy="1385322"/>
          </a:xfrm>
        </p:spPr>
        <p:txBody>
          <a:bodyPr vert="horz" lIns="91440" tIns="45720" rIns="91440" bIns="45720" rtlCol="0" anchor="t">
            <a:noAutofit/>
          </a:bodyPr>
          <a:lstStyle/>
          <a:p>
            <a:r>
              <a:rPr lang="ro-RO" sz="1800" b="1" dirty="0"/>
              <a:t> - </a:t>
            </a:r>
            <a:r>
              <a:rPr lang="ro-RO" sz="1800" b="1" dirty="0" err="1"/>
              <a:t>Regulatory</a:t>
            </a:r>
            <a:r>
              <a:rPr lang="ro-RO" sz="1800" b="1" dirty="0"/>
              <a:t> </a:t>
            </a:r>
            <a:r>
              <a:rPr lang="ro-RO" sz="1800" b="1" dirty="0" err="1"/>
              <a:t>changes</a:t>
            </a:r>
            <a:r>
              <a:rPr lang="ro-RO" sz="1800" b="1" dirty="0"/>
              <a:t> </a:t>
            </a:r>
            <a:r>
              <a:rPr lang="ro-RO" sz="1800" b="1" dirty="0" err="1"/>
              <a:t>may</a:t>
            </a:r>
            <a:r>
              <a:rPr lang="ro-RO" sz="1800" b="1" dirty="0"/>
              <a:t> impact </a:t>
            </a:r>
            <a:r>
              <a:rPr lang="ro-RO" sz="1800" b="1" dirty="0" err="1"/>
              <a:t>timelines</a:t>
            </a:r>
            <a:r>
              <a:rPr lang="ro-RO" sz="1800" b="1" dirty="0"/>
              <a:t>.   </a:t>
            </a:r>
            <a:endParaRPr lang="en-GB" sz="1800" b="1" dirty="0"/>
          </a:p>
          <a:p>
            <a:r>
              <a:rPr lang="ro-RO" sz="1800" b="1" dirty="0"/>
              <a:t>- Competitive childcare market.   </a:t>
            </a:r>
            <a:endParaRPr lang="en-GB" sz="1800" b="1" dirty="0"/>
          </a:p>
          <a:p>
            <a:r>
              <a:rPr lang="en-GB" sz="1800" b="1" dirty="0"/>
              <a:t>- </a:t>
            </a:r>
            <a:r>
              <a:rPr lang="ro-RO" sz="1800" b="1" dirty="0"/>
              <a:t> Staff recruitment and </a:t>
            </a:r>
            <a:r>
              <a:rPr lang="ro-RO" sz="1800" b="1" dirty="0" err="1"/>
              <a:t>retention</a:t>
            </a:r>
            <a:r>
              <a:rPr lang="ro-RO" sz="1800" b="1" dirty="0"/>
              <a:t>. </a:t>
            </a:r>
            <a:endParaRPr lang="en-GB" sz="1800" b="1" dirty="0"/>
          </a:p>
          <a:p>
            <a:r>
              <a:rPr lang="ro-RO" sz="1800" b="1" dirty="0"/>
              <a:t>  - Pandemic-</a:t>
            </a:r>
            <a:r>
              <a:rPr lang="ro-RO" sz="1800" b="1" err="1"/>
              <a:t>related</a:t>
            </a:r>
            <a:r>
              <a:rPr lang="ro-RO" sz="1800" b="1" dirty="0"/>
              <a:t> </a:t>
            </a:r>
            <a:r>
              <a:rPr lang="ro-RO" sz="1800" b="1" err="1"/>
              <a:t>uncertainties</a:t>
            </a:r>
            <a:r>
              <a:rPr lang="ro-RO" sz="1800" b="1" dirty="0"/>
              <a:t>.</a:t>
            </a:r>
            <a:endParaRPr lang="ro-US" sz="1800" b="1" dirty="0"/>
          </a:p>
        </p:txBody>
      </p:sp>
      <p:sp>
        <p:nvSpPr>
          <p:cNvPr id="13" name="Substituent text 12">
            <a:extLst>
              <a:ext uri="{FF2B5EF4-FFF2-40B4-BE49-F238E27FC236}">
                <a16:creationId xmlns:a16="http://schemas.microsoft.com/office/drawing/2014/main" id="{2AE2B35E-4FDB-6B54-E256-206A972AED85}"/>
              </a:ext>
            </a:extLst>
          </p:cNvPr>
          <p:cNvSpPr>
            <a:spLocks noGrp="1"/>
          </p:cNvSpPr>
          <p:nvPr>
            <p:ph type="body" sz="quarter" idx="18"/>
          </p:nvPr>
        </p:nvSpPr>
        <p:spPr/>
        <p:txBody>
          <a:bodyPr/>
          <a:lstStyle/>
          <a:p>
            <a:r>
              <a:rPr lang="en-GB" b="1" dirty="0"/>
              <a:t>Opportunities </a:t>
            </a:r>
            <a:endParaRPr lang="ro-US" dirty="0"/>
          </a:p>
        </p:txBody>
      </p:sp>
      <p:sp>
        <p:nvSpPr>
          <p:cNvPr id="12" name="Substituent text 11">
            <a:extLst>
              <a:ext uri="{FF2B5EF4-FFF2-40B4-BE49-F238E27FC236}">
                <a16:creationId xmlns:a16="http://schemas.microsoft.com/office/drawing/2014/main" id="{2043BD27-3CE5-C70D-B298-DEAACBA04FC9}"/>
              </a:ext>
            </a:extLst>
          </p:cNvPr>
          <p:cNvSpPr>
            <a:spLocks noGrp="1"/>
          </p:cNvSpPr>
          <p:nvPr>
            <p:ph type="body" sz="quarter" idx="17"/>
          </p:nvPr>
        </p:nvSpPr>
        <p:spPr>
          <a:xfrm>
            <a:off x="4908218" y="2087123"/>
            <a:ext cx="3689402" cy="1346869"/>
          </a:xfrm>
        </p:spPr>
        <p:txBody>
          <a:bodyPr vert="horz" lIns="91440" tIns="45720" rIns="91440" bIns="45720" rtlCol="0" anchor="t">
            <a:noAutofit/>
          </a:bodyPr>
          <a:lstStyle/>
          <a:p>
            <a:r>
              <a:rPr lang="ro-RO" dirty="0"/>
              <a:t> </a:t>
            </a:r>
            <a:r>
              <a:rPr lang="ro-RO" sz="1800" b="1" dirty="0"/>
              <a:t>- High demand for childcare services.  </a:t>
            </a:r>
            <a:endParaRPr lang="en-GB" sz="1800" b="1" dirty="0"/>
          </a:p>
          <a:p>
            <a:r>
              <a:rPr lang="ro-RO" sz="1800" b="1" dirty="0"/>
              <a:t> - </a:t>
            </a:r>
            <a:r>
              <a:rPr lang="ro-RO" sz="1800" b="1" err="1"/>
              <a:t>Collaboration</a:t>
            </a:r>
            <a:r>
              <a:rPr lang="ro-RO" sz="1800" b="1" dirty="0"/>
              <a:t> with local businesses.   </a:t>
            </a:r>
            <a:endParaRPr lang="en-GB" sz="1800" b="1" dirty="0"/>
          </a:p>
          <a:p>
            <a:r>
              <a:rPr lang="en-GB" sz="1800" b="1" dirty="0"/>
              <a:t> </a:t>
            </a:r>
            <a:r>
              <a:rPr lang="ro-RO" sz="1800" b="1" dirty="0"/>
              <a:t>- Diverse services </a:t>
            </a:r>
            <a:r>
              <a:rPr lang="ro-RO" sz="1800" b="1" err="1"/>
              <a:t>tailored</a:t>
            </a:r>
            <a:r>
              <a:rPr lang="ro-RO" sz="1800" b="1" dirty="0"/>
              <a:t> to community needs.   </a:t>
            </a:r>
            <a:endParaRPr lang="en-GB" sz="1800" b="1" dirty="0"/>
          </a:p>
          <a:p>
            <a:r>
              <a:rPr lang="en-GB" sz="1800" b="1" dirty="0"/>
              <a:t> - </a:t>
            </a:r>
            <a:r>
              <a:rPr lang="ro-RO" sz="1800" b="1" dirty="0"/>
              <a:t> Access to </a:t>
            </a:r>
            <a:r>
              <a:rPr lang="ro-RO" sz="1800" b="1" err="1"/>
              <a:t>government</a:t>
            </a:r>
            <a:r>
              <a:rPr lang="ro-RO" sz="1800" b="1" dirty="0"/>
              <a:t> </a:t>
            </a:r>
            <a:r>
              <a:rPr lang="ro-RO" sz="1800" b="1" err="1"/>
              <a:t>subsidies</a:t>
            </a:r>
            <a:r>
              <a:rPr lang="ro-RO" sz="1800" b="1" dirty="0"/>
              <a:t>.</a:t>
            </a:r>
            <a:endParaRPr lang="ro-US" sz="1800" b="1" dirty="0"/>
          </a:p>
        </p:txBody>
      </p:sp>
      <p:sp>
        <p:nvSpPr>
          <p:cNvPr id="16" name="Substituent text 15">
            <a:extLst>
              <a:ext uri="{FF2B5EF4-FFF2-40B4-BE49-F238E27FC236}">
                <a16:creationId xmlns:a16="http://schemas.microsoft.com/office/drawing/2014/main" id="{DE9BCA18-2898-23F5-921E-09D4F21897DB}"/>
              </a:ext>
            </a:extLst>
          </p:cNvPr>
          <p:cNvSpPr>
            <a:spLocks noGrp="1"/>
          </p:cNvSpPr>
          <p:nvPr>
            <p:ph type="body" sz="quarter" idx="20"/>
          </p:nvPr>
        </p:nvSpPr>
        <p:spPr>
          <a:xfrm>
            <a:off x="5037792" y="4111409"/>
            <a:ext cx="3668664" cy="365125"/>
          </a:xfrm>
        </p:spPr>
        <p:txBody>
          <a:bodyPr/>
          <a:lstStyle/>
          <a:p>
            <a:r>
              <a:rPr lang="en-GB" b="1" dirty="0"/>
              <a:t>Future plans </a:t>
            </a:r>
            <a:endParaRPr lang="ro-US" dirty="0"/>
          </a:p>
        </p:txBody>
      </p:sp>
      <p:sp>
        <p:nvSpPr>
          <p:cNvPr id="15" name="Substituent text 14">
            <a:extLst>
              <a:ext uri="{FF2B5EF4-FFF2-40B4-BE49-F238E27FC236}">
                <a16:creationId xmlns:a16="http://schemas.microsoft.com/office/drawing/2014/main" id="{4A5C209A-158E-0609-B5FA-5D78C96B48CE}"/>
              </a:ext>
            </a:extLst>
          </p:cNvPr>
          <p:cNvSpPr>
            <a:spLocks noGrp="1"/>
          </p:cNvSpPr>
          <p:nvPr>
            <p:ph type="body" sz="quarter" idx="19"/>
          </p:nvPr>
        </p:nvSpPr>
        <p:spPr>
          <a:xfrm>
            <a:off x="4892640" y="4476820"/>
            <a:ext cx="4573449" cy="1485742"/>
          </a:xfrm>
        </p:spPr>
        <p:txBody>
          <a:bodyPr vert="horz" lIns="91440" tIns="45720" rIns="91440" bIns="45720" rtlCol="0" anchor="t">
            <a:normAutofit/>
          </a:bodyPr>
          <a:lstStyle/>
          <a:p>
            <a:r>
              <a:rPr lang="ro-RO" sz="1800" b="1" dirty="0"/>
              <a:t> - Complete </a:t>
            </a:r>
            <a:r>
              <a:rPr lang="ro-RO" sz="1800" b="1" err="1"/>
              <a:t>regulatory</a:t>
            </a:r>
            <a:r>
              <a:rPr lang="ro-RO" sz="1800" b="1" dirty="0"/>
              <a:t> </a:t>
            </a:r>
            <a:r>
              <a:rPr lang="ro-RO" sz="1800" b="1" err="1"/>
              <a:t>compliance</a:t>
            </a:r>
            <a:r>
              <a:rPr lang="ro-RO" sz="1800" b="1" dirty="0"/>
              <a:t>. </a:t>
            </a:r>
            <a:endParaRPr lang="en-GB" sz="1800" b="1" dirty="0"/>
          </a:p>
          <a:p>
            <a:r>
              <a:rPr lang="ro-RO" sz="1800" b="1" dirty="0"/>
              <a:t>  - </a:t>
            </a:r>
            <a:r>
              <a:rPr lang="ro-RO" sz="1800" b="1" dirty="0" err="1"/>
              <a:t>Enhance</a:t>
            </a:r>
            <a:r>
              <a:rPr lang="ro-RO" sz="1800" b="1" dirty="0"/>
              <a:t> marketing </a:t>
            </a:r>
            <a:r>
              <a:rPr lang="ro-RO" sz="1800" b="1" dirty="0" err="1"/>
              <a:t>and</a:t>
            </a:r>
            <a:r>
              <a:rPr lang="ro-RO" sz="1800" b="1" dirty="0"/>
              <a:t> </a:t>
            </a:r>
            <a:r>
              <a:rPr lang="ro-RO" sz="1800" b="1" dirty="0" err="1"/>
              <a:t>outreach</a:t>
            </a:r>
            <a:r>
              <a:rPr lang="ro-RO" sz="1800" b="1" dirty="0"/>
              <a:t>.   </a:t>
            </a:r>
            <a:endParaRPr lang="en-GB" sz="1800" b="1" dirty="0"/>
          </a:p>
          <a:p>
            <a:r>
              <a:rPr lang="en-GB" sz="1800" b="1" dirty="0"/>
              <a:t>- </a:t>
            </a:r>
            <a:r>
              <a:rPr lang="ro-RO" sz="1800" b="1" dirty="0"/>
              <a:t> </a:t>
            </a:r>
            <a:r>
              <a:rPr lang="ro-RO" sz="1800" b="1" dirty="0" err="1"/>
              <a:t>Expand</a:t>
            </a:r>
            <a:r>
              <a:rPr lang="ro-RO" sz="1800" b="1" dirty="0"/>
              <a:t> </a:t>
            </a:r>
            <a:r>
              <a:rPr lang="ro-RO" sz="1800" b="1" dirty="0" err="1"/>
              <a:t>educational</a:t>
            </a:r>
            <a:r>
              <a:rPr lang="ro-RO" sz="1800" b="1" dirty="0"/>
              <a:t> </a:t>
            </a:r>
            <a:r>
              <a:rPr lang="ro-RO" sz="1800" b="1" dirty="0" err="1"/>
              <a:t>programs</a:t>
            </a:r>
            <a:r>
              <a:rPr lang="ro-RO" sz="1800" b="1" dirty="0"/>
              <a:t>.  </a:t>
            </a:r>
            <a:endParaRPr lang="en-GB" sz="1800" b="1" dirty="0"/>
          </a:p>
          <a:p>
            <a:r>
              <a:rPr lang="ro-RO" sz="1800" b="1" dirty="0"/>
              <a:t> - </a:t>
            </a:r>
            <a:r>
              <a:rPr lang="ro-RO" sz="1800" b="1" dirty="0" err="1"/>
              <a:t>Build</a:t>
            </a:r>
            <a:r>
              <a:rPr lang="ro-RO" sz="1800" b="1" dirty="0"/>
              <a:t> </a:t>
            </a:r>
            <a:r>
              <a:rPr lang="ro-RO" sz="1800" b="1" dirty="0" err="1"/>
              <a:t>long-term</a:t>
            </a:r>
            <a:r>
              <a:rPr lang="ro-RO" sz="1800" b="1" dirty="0"/>
              <a:t> </a:t>
            </a:r>
            <a:r>
              <a:rPr lang="ro-RO" sz="1800" b="1" dirty="0" err="1"/>
              <a:t>partnerships</a:t>
            </a:r>
            <a:r>
              <a:rPr lang="ro-RO" sz="1800" b="1" dirty="0"/>
              <a:t> </a:t>
            </a:r>
            <a:r>
              <a:rPr lang="ro-RO" sz="1800" b="1" dirty="0" err="1"/>
              <a:t>with</a:t>
            </a:r>
            <a:r>
              <a:rPr lang="ro-RO" sz="1800" b="1" dirty="0"/>
              <a:t> the local community.</a:t>
            </a:r>
            <a:endParaRPr lang="ro-US" sz="1800" b="1" dirty="0"/>
          </a:p>
        </p:txBody>
      </p:sp>
      <p:sp>
        <p:nvSpPr>
          <p:cNvPr id="6" name="Substituent număr diapozitiv 5">
            <a:extLst>
              <a:ext uri="{FF2B5EF4-FFF2-40B4-BE49-F238E27FC236}">
                <a16:creationId xmlns:a16="http://schemas.microsoft.com/office/drawing/2014/main" id="{1B0E8F93-AEB2-085D-8C38-9699BDA37267}"/>
              </a:ext>
            </a:extLst>
          </p:cNvPr>
          <p:cNvSpPr>
            <a:spLocks noGrp="1"/>
          </p:cNvSpPr>
          <p:nvPr>
            <p:ph type="sldNum" sz="quarter" idx="12"/>
          </p:nvPr>
        </p:nvSpPr>
        <p:spPr/>
        <p:txBody>
          <a:bodyPr/>
          <a:lstStyle/>
          <a:p>
            <a:fld id="{B5CEABB6-07DC-46E8-9B57-56EC44A396E5}" type="slidenum">
              <a:rPr lang="en-US" smtClean="0"/>
              <a:t>9</a:t>
            </a:fld>
            <a:endParaRPr lang="en-US" dirty="0"/>
          </a:p>
        </p:txBody>
      </p:sp>
    </p:spTree>
    <p:extLst>
      <p:ext uri="{BB962C8B-B14F-4D97-AF65-F5344CB8AC3E}">
        <p14:creationId xmlns:p14="http://schemas.microsoft.com/office/powerpoint/2010/main" val="3570904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AF0C2EB-8E87-2E74-297C-20AC06B09F44}"/>
              </a:ext>
            </a:extLst>
          </p:cNvPr>
          <p:cNvSpPr>
            <a:spLocks noGrp="1"/>
          </p:cNvSpPr>
          <p:nvPr>
            <p:ph type="title"/>
          </p:nvPr>
        </p:nvSpPr>
        <p:spPr>
          <a:xfrm>
            <a:off x="419894" y="136525"/>
            <a:ext cx="11352212" cy="602941"/>
          </a:xfrm>
        </p:spPr>
        <p:txBody>
          <a:bodyPr/>
          <a:lstStyle/>
          <a:p>
            <a:r>
              <a:rPr lang="en-GB" dirty="0"/>
              <a:t>Birmingham blossom kids nursery </a:t>
            </a:r>
            <a:r>
              <a:rPr lang="en-GB" dirty="0" err="1"/>
              <a:t>gannt</a:t>
            </a:r>
            <a:r>
              <a:rPr lang="en-GB" dirty="0"/>
              <a:t> chart</a:t>
            </a:r>
            <a:endParaRPr lang="ro-US" dirty="0"/>
          </a:p>
        </p:txBody>
      </p:sp>
      <p:graphicFrame>
        <p:nvGraphicFramePr>
          <p:cNvPr id="5" name="Substituent conținut 4">
            <a:extLst>
              <a:ext uri="{FF2B5EF4-FFF2-40B4-BE49-F238E27FC236}">
                <a16:creationId xmlns:a16="http://schemas.microsoft.com/office/drawing/2014/main" id="{6B5D6A63-39B1-703F-C5AB-5EB90424AF87}"/>
              </a:ext>
            </a:extLst>
          </p:cNvPr>
          <p:cNvGraphicFramePr>
            <a:graphicFrameLocks noGrp="1"/>
          </p:cNvGraphicFramePr>
          <p:nvPr>
            <p:ph idx="1"/>
            <p:extLst>
              <p:ext uri="{D42A27DB-BD31-4B8C-83A1-F6EECF244321}">
                <p14:modId xmlns:p14="http://schemas.microsoft.com/office/powerpoint/2010/main" val="3756395950"/>
              </p:ext>
            </p:extLst>
          </p:nvPr>
        </p:nvGraphicFramePr>
        <p:xfrm>
          <a:off x="629046" y="739466"/>
          <a:ext cx="10933908" cy="5522232"/>
        </p:xfrm>
        <a:graphic>
          <a:graphicData uri="http://schemas.openxmlformats.org/drawingml/2006/table">
            <a:tbl>
              <a:tblPr firstRow="1" bandRow="1">
                <a:tableStyleId>{BDBED569-4797-4DF1-A0F4-6AAB3CD982D8}</a:tableStyleId>
              </a:tblPr>
              <a:tblGrid>
                <a:gridCol w="2733477">
                  <a:extLst>
                    <a:ext uri="{9D8B030D-6E8A-4147-A177-3AD203B41FA5}">
                      <a16:colId xmlns:a16="http://schemas.microsoft.com/office/drawing/2014/main" val="3208748288"/>
                    </a:ext>
                  </a:extLst>
                </a:gridCol>
                <a:gridCol w="2733477">
                  <a:extLst>
                    <a:ext uri="{9D8B030D-6E8A-4147-A177-3AD203B41FA5}">
                      <a16:colId xmlns:a16="http://schemas.microsoft.com/office/drawing/2014/main" val="3111826117"/>
                    </a:ext>
                  </a:extLst>
                </a:gridCol>
                <a:gridCol w="2733477">
                  <a:extLst>
                    <a:ext uri="{9D8B030D-6E8A-4147-A177-3AD203B41FA5}">
                      <a16:colId xmlns:a16="http://schemas.microsoft.com/office/drawing/2014/main" val="2608063942"/>
                    </a:ext>
                  </a:extLst>
                </a:gridCol>
                <a:gridCol w="2733477">
                  <a:extLst>
                    <a:ext uri="{9D8B030D-6E8A-4147-A177-3AD203B41FA5}">
                      <a16:colId xmlns:a16="http://schemas.microsoft.com/office/drawing/2014/main" val="3375508182"/>
                    </a:ext>
                  </a:extLst>
                </a:gridCol>
              </a:tblGrid>
              <a:tr h="318545">
                <a:tc>
                  <a:txBody>
                    <a:bodyPr/>
                    <a:lstStyle/>
                    <a:p>
                      <a:r>
                        <a:rPr lang="en-GB" sz="1600" b="1" dirty="0"/>
                        <a:t>Task</a:t>
                      </a:r>
                      <a:endParaRPr lang="ro-US" sz="1600" b="1" dirty="0"/>
                    </a:p>
                  </a:txBody>
                  <a:tcPr/>
                </a:tc>
                <a:tc>
                  <a:txBody>
                    <a:bodyPr/>
                    <a:lstStyle/>
                    <a:p>
                      <a:r>
                        <a:rPr lang="en-GB" sz="1600" b="1" dirty="0"/>
                        <a:t>Start date</a:t>
                      </a:r>
                      <a:endParaRPr lang="ro-US" sz="1600" b="1" dirty="0"/>
                    </a:p>
                  </a:txBody>
                  <a:tcPr/>
                </a:tc>
                <a:tc>
                  <a:txBody>
                    <a:bodyPr/>
                    <a:lstStyle/>
                    <a:p>
                      <a:r>
                        <a:rPr lang="en-GB" sz="1600" dirty="0"/>
                        <a:t>End date</a:t>
                      </a:r>
                      <a:endParaRPr lang="ro-US" sz="1600" dirty="0"/>
                    </a:p>
                  </a:txBody>
                  <a:tcPr/>
                </a:tc>
                <a:tc>
                  <a:txBody>
                    <a:bodyPr/>
                    <a:lstStyle/>
                    <a:p>
                      <a:r>
                        <a:rPr lang="en-GB" sz="1600" dirty="0"/>
                        <a:t>Resources and assignation </a:t>
                      </a:r>
                      <a:endParaRPr lang="ro-US" sz="1600" dirty="0"/>
                    </a:p>
                  </a:txBody>
                  <a:tcPr/>
                </a:tc>
                <a:extLst>
                  <a:ext uri="{0D108BD9-81ED-4DB2-BD59-A6C34878D82A}">
                    <a16:rowId xmlns:a16="http://schemas.microsoft.com/office/drawing/2014/main" val="335188298"/>
                  </a:ext>
                </a:extLst>
              </a:tr>
              <a:tr h="553992">
                <a:tc>
                  <a:txBody>
                    <a:bodyPr/>
                    <a:lstStyle/>
                    <a:p>
                      <a:r>
                        <a:rPr lang="en-GB" sz="1600" dirty="0"/>
                        <a:t>Planning and development </a:t>
                      </a:r>
                      <a:endParaRPr lang="ro-US" sz="1600" dirty="0"/>
                    </a:p>
                  </a:txBody>
                  <a:tcPr/>
                </a:tc>
                <a:tc>
                  <a:txBody>
                    <a:bodyPr/>
                    <a:lstStyle/>
                    <a:p>
                      <a:r>
                        <a:rPr lang="en-GB" sz="1600" dirty="0"/>
                        <a:t>01/01/2024</a:t>
                      </a:r>
                      <a:endParaRPr lang="ro-US" sz="1600" dirty="0"/>
                    </a:p>
                  </a:txBody>
                  <a:tcPr/>
                </a:tc>
                <a:tc>
                  <a:txBody>
                    <a:bodyPr/>
                    <a:lstStyle/>
                    <a:p>
                      <a:r>
                        <a:rPr lang="en-GB" sz="1600" dirty="0"/>
                        <a:t>15/03/2024</a:t>
                      </a:r>
                      <a:endParaRPr lang="ro-US" sz="1600" dirty="0"/>
                    </a:p>
                  </a:txBody>
                  <a:tcPr/>
                </a:tc>
                <a:tc>
                  <a:txBody>
                    <a:bodyPr/>
                    <a:lstStyle/>
                    <a:p>
                      <a:r>
                        <a:rPr lang="en-GB" sz="1600" dirty="0"/>
                        <a:t>Project management and project team</a:t>
                      </a:r>
                      <a:endParaRPr lang="ro-US" sz="1600" dirty="0"/>
                    </a:p>
                  </a:txBody>
                  <a:tcPr/>
                </a:tc>
                <a:extLst>
                  <a:ext uri="{0D108BD9-81ED-4DB2-BD59-A6C34878D82A}">
                    <a16:rowId xmlns:a16="http://schemas.microsoft.com/office/drawing/2014/main" val="3501367375"/>
                  </a:ext>
                </a:extLst>
              </a:tr>
              <a:tr h="553992">
                <a:tc>
                  <a:txBody>
                    <a:bodyPr/>
                    <a:lstStyle/>
                    <a:p>
                      <a:r>
                        <a:rPr lang="en-GB" sz="1600" dirty="0"/>
                        <a:t>Regulatory compliance </a:t>
                      </a:r>
                      <a:endParaRPr lang="ro-US" sz="1600" dirty="0"/>
                    </a:p>
                  </a:txBody>
                  <a:tcPr/>
                </a:tc>
                <a:tc>
                  <a:txBody>
                    <a:bodyPr/>
                    <a:lstStyle/>
                    <a:p>
                      <a:r>
                        <a:rPr lang="en-GB" sz="1600" dirty="0"/>
                        <a:t>01/02/2024</a:t>
                      </a:r>
                      <a:endParaRPr lang="ro-US" sz="1600" dirty="0"/>
                    </a:p>
                  </a:txBody>
                  <a:tcPr/>
                </a:tc>
                <a:tc>
                  <a:txBody>
                    <a:bodyPr/>
                    <a:lstStyle/>
                    <a:p>
                      <a:r>
                        <a:rPr lang="en-GB" sz="1600" dirty="0"/>
                        <a:t>15/04/2024</a:t>
                      </a:r>
                      <a:endParaRPr lang="ro-US" sz="1600" dirty="0"/>
                    </a:p>
                  </a:txBody>
                  <a:tcPr/>
                </a:tc>
                <a:tc>
                  <a:txBody>
                    <a:bodyPr/>
                    <a:lstStyle/>
                    <a:p>
                      <a:r>
                        <a:rPr lang="en-GB" sz="1600" dirty="0"/>
                        <a:t>Compliance officer, legal consultant </a:t>
                      </a:r>
                      <a:endParaRPr lang="ro-US" sz="1600" dirty="0"/>
                    </a:p>
                  </a:txBody>
                  <a:tcPr/>
                </a:tc>
                <a:extLst>
                  <a:ext uri="{0D108BD9-81ED-4DB2-BD59-A6C34878D82A}">
                    <a16:rowId xmlns:a16="http://schemas.microsoft.com/office/drawing/2014/main" val="2423780519"/>
                  </a:ext>
                </a:extLst>
              </a:tr>
              <a:tr h="553992">
                <a:tc>
                  <a:txBody>
                    <a:bodyPr/>
                    <a:lstStyle/>
                    <a:p>
                      <a:r>
                        <a:rPr lang="en-GB" sz="1600" dirty="0"/>
                        <a:t>Facility setup</a:t>
                      </a:r>
                      <a:endParaRPr lang="ro-US" sz="1600" dirty="0"/>
                    </a:p>
                  </a:txBody>
                  <a:tcPr/>
                </a:tc>
                <a:tc>
                  <a:txBody>
                    <a:bodyPr/>
                    <a:lstStyle/>
                    <a:p>
                      <a:r>
                        <a:rPr lang="en-GB" sz="1600" dirty="0"/>
                        <a:t>01/03/2024</a:t>
                      </a:r>
                      <a:endParaRPr lang="ro-US" sz="1600" dirty="0"/>
                    </a:p>
                  </a:txBody>
                  <a:tcPr/>
                </a:tc>
                <a:tc>
                  <a:txBody>
                    <a:bodyPr/>
                    <a:lstStyle/>
                    <a:p>
                      <a:r>
                        <a:rPr lang="en-GB" sz="1600" dirty="0"/>
                        <a:t>30/06/2024</a:t>
                      </a:r>
                      <a:endParaRPr lang="ro-US" sz="1600" dirty="0"/>
                    </a:p>
                  </a:txBody>
                  <a:tcPr/>
                </a:tc>
                <a:tc>
                  <a:txBody>
                    <a:bodyPr/>
                    <a:lstStyle/>
                    <a:p>
                      <a:r>
                        <a:rPr lang="en-GB" sz="1600" dirty="0"/>
                        <a:t>Facility manager, contractors</a:t>
                      </a:r>
                      <a:endParaRPr lang="ro-US" sz="1600" dirty="0"/>
                    </a:p>
                  </a:txBody>
                  <a:tcPr/>
                </a:tc>
                <a:extLst>
                  <a:ext uri="{0D108BD9-81ED-4DB2-BD59-A6C34878D82A}">
                    <a16:rowId xmlns:a16="http://schemas.microsoft.com/office/drawing/2014/main" val="3640197574"/>
                  </a:ext>
                </a:extLst>
              </a:tr>
              <a:tr h="553992">
                <a:tc>
                  <a:txBody>
                    <a:bodyPr/>
                    <a:lstStyle/>
                    <a:p>
                      <a:r>
                        <a:rPr lang="en-GB" sz="1600" dirty="0"/>
                        <a:t>Staff recruitment </a:t>
                      </a:r>
                      <a:endParaRPr lang="ro-US" sz="1600" dirty="0"/>
                    </a:p>
                  </a:txBody>
                  <a:tcPr/>
                </a:tc>
                <a:tc>
                  <a:txBody>
                    <a:bodyPr/>
                    <a:lstStyle/>
                    <a:p>
                      <a:r>
                        <a:rPr lang="en-GB" sz="1600" dirty="0"/>
                        <a:t>15/03/2024</a:t>
                      </a:r>
                      <a:endParaRPr lang="ro-US" sz="1600" dirty="0"/>
                    </a:p>
                  </a:txBody>
                  <a:tcPr/>
                </a:tc>
                <a:tc>
                  <a:txBody>
                    <a:bodyPr/>
                    <a:lstStyle/>
                    <a:p>
                      <a:r>
                        <a:rPr lang="en-GB" sz="1600" dirty="0"/>
                        <a:t>30/06/2024</a:t>
                      </a:r>
                      <a:endParaRPr lang="ro-US" sz="1600" dirty="0"/>
                    </a:p>
                  </a:txBody>
                  <a:tcPr/>
                </a:tc>
                <a:tc>
                  <a:txBody>
                    <a:bodyPr/>
                    <a:lstStyle/>
                    <a:p>
                      <a:r>
                        <a:rPr lang="en-GB" sz="1600" dirty="0"/>
                        <a:t>HR manager, recruitment team </a:t>
                      </a:r>
                      <a:endParaRPr lang="ro-US" sz="1600" dirty="0"/>
                    </a:p>
                  </a:txBody>
                  <a:tcPr/>
                </a:tc>
                <a:extLst>
                  <a:ext uri="{0D108BD9-81ED-4DB2-BD59-A6C34878D82A}">
                    <a16:rowId xmlns:a16="http://schemas.microsoft.com/office/drawing/2014/main" val="2569251593"/>
                  </a:ext>
                </a:extLst>
              </a:tr>
              <a:tr h="553992">
                <a:tc>
                  <a:txBody>
                    <a:bodyPr/>
                    <a:lstStyle/>
                    <a:p>
                      <a:r>
                        <a:rPr lang="en-GB" sz="1600" dirty="0"/>
                        <a:t>Curriculum development </a:t>
                      </a:r>
                      <a:endParaRPr lang="ro-US" sz="1600" dirty="0"/>
                    </a:p>
                  </a:txBody>
                  <a:tcPr/>
                </a:tc>
                <a:tc>
                  <a:txBody>
                    <a:bodyPr/>
                    <a:lstStyle/>
                    <a:p>
                      <a:r>
                        <a:rPr lang="en-GB" sz="1600" dirty="0"/>
                        <a:t>01/04/2024</a:t>
                      </a:r>
                      <a:endParaRPr lang="ro-US" sz="1600" dirty="0"/>
                    </a:p>
                  </a:txBody>
                  <a:tcPr/>
                </a:tc>
                <a:tc>
                  <a:txBody>
                    <a:bodyPr/>
                    <a:lstStyle/>
                    <a:p>
                      <a:r>
                        <a:rPr lang="en-GB" sz="1600" dirty="0"/>
                        <a:t>31/07/2024</a:t>
                      </a:r>
                      <a:endParaRPr lang="ro-US" sz="1600" dirty="0"/>
                    </a:p>
                  </a:txBody>
                  <a:tcPr/>
                </a:tc>
                <a:tc>
                  <a:txBody>
                    <a:bodyPr/>
                    <a:lstStyle/>
                    <a:p>
                      <a:r>
                        <a:rPr lang="en-GB" sz="1600" dirty="0"/>
                        <a:t>Education manager, curriculum team</a:t>
                      </a:r>
                      <a:endParaRPr lang="ro-US" sz="1600" dirty="0"/>
                    </a:p>
                  </a:txBody>
                  <a:tcPr/>
                </a:tc>
                <a:extLst>
                  <a:ext uri="{0D108BD9-81ED-4DB2-BD59-A6C34878D82A}">
                    <a16:rowId xmlns:a16="http://schemas.microsoft.com/office/drawing/2014/main" val="2332290060"/>
                  </a:ext>
                </a:extLst>
              </a:tr>
              <a:tr h="553992">
                <a:tc>
                  <a:txBody>
                    <a:bodyPr/>
                    <a:lstStyle/>
                    <a:p>
                      <a:r>
                        <a:rPr lang="en-GB" sz="1600" dirty="0"/>
                        <a:t>Marketing and promotion </a:t>
                      </a:r>
                      <a:endParaRPr lang="ro-US" sz="1600" dirty="0"/>
                    </a:p>
                  </a:txBody>
                  <a:tcPr/>
                </a:tc>
                <a:tc>
                  <a:txBody>
                    <a:bodyPr/>
                    <a:lstStyle/>
                    <a:p>
                      <a:r>
                        <a:rPr lang="en-GB" sz="1600" dirty="0"/>
                        <a:t>01/05/2024</a:t>
                      </a:r>
                      <a:endParaRPr lang="ro-US" sz="1600" dirty="0"/>
                    </a:p>
                  </a:txBody>
                  <a:tcPr/>
                </a:tc>
                <a:tc>
                  <a:txBody>
                    <a:bodyPr/>
                    <a:lstStyle/>
                    <a:p>
                      <a:r>
                        <a:rPr lang="en-GB" sz="1600" dirty="0"/>
                        <a:t>31/08/2024</a:t>
                      </a:r>
                      <a:endParaRPr lang="ro-US" sz="1600" dirty="0"/>
                    </a:p>
                  </a:txBody>
                  <a:tcPr/>
                </a:tc>
                <a:tc>
                  <a:txBody>
                    <a:bodyPr/>
                    <a:lstStyle/>
                    <a:p>
                      <a:r>
                        <a:rPr lang="en-GB" sz="1600" dirty="0"/>
                        <a:t>Marketing manager and team </a:t>
                      </a:r>
                      <a:endParaRPr lang="ro-US" sz="1600" dirty="0"/>
                    </a:p>
                  </a:txBody>
                  <a:tcPr/>
                </a:tc>
                <a:extLst>
                  <a:ext uri="{0D108BD9-81ED-4DB2-BD59-A6C34878D82A}">
                    <a16:rowId xmlns:a16="http://schemas.microsoft.com/office/drawing/2014/main" val="2564155130"/>
                  </a:ext>
                </a:extLst>
              </a:tr>
              <a:tr h="553992">
                <a:tc>
                  <a:txBody>
                    <a:bodyPr/>
                    <a:lstStyle/>
                    <a:p>
                      <a:r>
                        <a:rPr lang="en-GB" sz="1600" dirty="0"/>
                        <a:t>Operations setup </a:t>
                      </a:r>
                      <a:endParaRPr lang="ro-US" sz="1600" dirty="0"/>
                    </a:p>
                  </a:txBody>
                  <a:tcPr/>
                </a:tc>
                <a:tc>
                  <a:txBody>
                    <a:bodyPr/>
                    <a:lstStyle/>
                    <a:p>
                      <a:r>
                        <a:rPr lang="en-GB" sz="1600" dirty="0"/>
                        <a:t>01/06/2024</a:t>
                      </a:r>
                      <a:endParaRPr lang="ro-US" sz="1600" dirty="0"/>
                    </a:p>
                  </a:txBody>
                  <a:tcPr/>
                </a:tc>
                <a:tc>
                  <a:txBody>
                    <a:bodyPr/>
                    <a:lstStyle/>
                    <a:p>
                      <a:r>
                        <a:rPr lang="en-GB" sz="1600" dirty="0"/>
                        <a:t>30/09/2024</a:t>
                      </a:r>
                      <a:endParaRPr lang="ro-US" sz="1600" dirty="0"/>
                    </a:p>
                  </a:txBody>
                  <a:tcPr/>
                </a:tc>
                <a:tc>
                  <a:txBody>
                    <a:bodyPr/>
                    <a:lstStyle/>
                    <a:p>
                      <a:r>
                        <a:rPr lang="en-GB" sz="1600" dirty="0"/>
                        <a:t>Operations manager, facilities team </a:t>
                      </a:r>
                    </a:p>
                  </a:txBody>
                  <a:tcPr/>
                </a:tc>
                <a:extLst>
                  <a:ext uri="{0D108BD9-81ED-4DB2-BD59-A6C34878D82A}">
                    <a16:rowId xmlns:a16="http://schemas.microsoft.com/office/drawing/2014/main" val="2130401361"/>
                  </a:ext>
                </a:extLst>
              </a:tr>
              <a:tr h="553992">
                <a:tc>
                  <a:txBody>
                    <a:bodyPr/>
                    <a:lstStyle/>
                    <a:p>
                      <a:r>
                        <a:rPr lang="en-GB" sz="1600" dirty="0"/>
                        <a:t>Pre-launch testing </a:t>
                      </a:r>
                      <a:endParaRPr lang="ro-US" sz="1600" dirty="0"/>
                    </a:p>
                  </a:txBody>
                  <a:tcPr/>
                </a:tc>
                <a:tc>
                  <a:txBody>
                    <a:bodyPr/>
                    <a:lstStyle/>
                    <a:p>
                      <a:r>
                        <a:rPr lang="en-GB" sz="1600" dirty="0"/>
                        <a:t>01/08/2024</a:t>
                      </a:r>
                      <a:endParaRPr lang="ro-US" sz="1600" dirty="0"/>
                    </a:p>
                  </a:txBody>
                  <a:tcPr/>
                </a:tc>
                <a:tc>
                  <a:txBody>
                    <a:bodyPr/>
                    <a:lstStyle/>
                    <a:p>
                      <a:r>
                        <a:rPr lang="en-GB" sz="1600" dirty="0"/>
                        <a:t>30/09/2024</a:t>
                      </a:r>
                      <a:endParaRPr lang="ro-US" sz="1600" dirty="0"/>
                    </a:p>
                  </a:txBody>
                  <a:tcPr/>
                </a:tc>
                <a:tc>
                  <a:txBody>
                    <a:bodyPr/>
                    <a:lstStyle/>
                    <a:p>
                      <a:r>
                        <a:rPr lang="en-GB" sz="1600" dirty="0"/>
                        <a:t>Facility manager, QA team</a:t>
                      </a:r>
                      <a:endParaRPr lang="ro-US" sz="1600" dirty="0"/>
                    </a:p>
                  </a:txBody>
                  <a:tcPr/>
                </a:tc>
                <a:extLst>
                  <a:ext uri="{0D108BD9-81ED-4DB2-BD59-A6C34878D82A}">
                    <a16:rowId xmlns:a16="http://schemas.microsoft.com/office/drawing/2014/main" val="3015261010"/>
                  </a:ext>
                </a:extLst>
              </a:tr>
              <a:tr h="553992">
                <a:tc>
                  <a:txBody>
                    <a:bodyPr/>
                    <a:lstStyle/>
                    <a:p>
                      <a:r>
                        <a:rPr lang="en-GB" sz="1600" dirty="0"/>
                        <a:t>Grand opening </a:t>
                      </a:r>
                      <a:endParaRPr lang="ro-US" sz="1600" dirty="0"/>
                    </a:p>
                  </a:txBody>
                  <a:tcPr/>
                </a:tc>
                <a:tc>
                  <a:txBody>
                    <a:bodyPr/>
                    <a:lstStyle/>
                    <a:p>
                      <a:r>
                        <a:rPr lang="en-GB" sz="1600" dirty="0"/>
                        <a:t>01/10/2024</a:t>
                      </a:r>
                      <a:endParaRPr lang="ro-US" sz="1600" dirty="0"/>
                    </a:p>
                  </a:txBody>
                  <a:tcPr/>
                </a:tc>
                <a:tc>
                  <a:txBody>
                    <a:bodyPr/>
                    <a:lstStyle/>
                    <a:p>
                      <a:r>
                        <a:rPr lang="en-GB" sz="1600" dirty="0"/>
                        <a:t>15/10/2024</a:t>
                      </a:r>
                      <a:endParaRPr lang="ro-US" sz="1600" dirty="0"/>
                    </a:p>
                  </a:txBody>
                  <a:tcPr/>
                </a:tc>
                <a:tc>
                  <a:txBody>
                    <a:bodyPr/>
                    <a:lstStyle/>
                    <a:p>
                      <a:r>
                        <a:rPr lang="en-GB" sz="1600" dirty="0"/>
                        <a:t>Event planner and marketing team </a:t>
                      </a:r>
                      <a:endParaRPr lang="ro-US" sz="1600" dirty="0"/>
                    </a:p>
                  </a:txBody>
                  <a:tcPr/>
                </a:tc>
                <a:extLst>
                  <a:ext uri="{0D108BD9-81ED-4DB2-BD59-A6C34878D82A}">
                    <a16:rowId xmlns:a16="http://schemas.microsoft.com/office/drawing/2014/main" val="1093132196"/>
                  </a:ext>
                </a:extLst>
              </a:tr>
            </a:tbl>
          </a:graphicData>
        </a:graphic>
      </p:graphicFrame>
      <p:sp>
        <p:nvSpPr>
          <p:cNvPr id="15" name="Substituent număr diapozitiv 14">
            <a:extLst>
              <a:ext uri="{FF2B5EF4-FFF2-40B4-BE49-F238E27FC236}">
                <a16:creationId xmlns:a16="http://schemas.microsoft.com/office/drawing/2014/main" id="{A871652B-D12B-F2BC-348A-0AD90AA4EAA4}"/>
              </a:ext>
            </a:extLst>
          </p:cNvPr>
          <p:cNvSpPr>
            <a:spLocks noGrp="1"/>
          </p:cNvSpPr>
          <p:nvPr>
            <p:ph type="sldNum" sz="quarter" idx="12"/>
          </p:nvPr>
        </p:nvSpPr>
        <p:spPr/>
        <p:txBody>
          <a:bodyPr/>
          <a:lstStyle/>
          <a:p>
            <a:fld id="{B5CEABB6-07DC-46E8-9B57-56EC44A396E5}" type="slidenum">
              <a:rPr lang="en-US" smtClean="0"/>
              <a:t>10</a:t>
            </a:fld>
            <a:endParaRPr lang="en-US" dirty="0"/>
          </a:p>
        </p:txBody>
      </p:sp>
    </p:spTree>
    <p:extLst>
      <p:ext uri="{BB962C8B-B14F-4D97-AF65-F5344CB8AC3E}">
        <p14:creationId xmlns:p14="http://schemas.microsoft.com/office/powerpoint/2010/main" val="4133566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AB0E4DE-1446-1EA7-3BFC-A91069E72F2A}"/>
              </a:ext>
            </a:extLst>
          </p:cNvPr>
          <p:cNvSpPr>
            <a:spLocks noGrp="1"/>
          </p:cNvSpPr>
          <p:nvPr>
            <p:ph type="title"/>
          </p:nvPr>
        </p:nvSpPr>
        <p:spPr>
          <a:xfrm>
            <a:off x="838200" y="-488626"/>
            <a:ext cx="10515600" cy="1250301"/>
          </a:xfrm>
        </p:spPr>
        <p:txBody>
          <a:bodyPr/>
          <a:lstStyle/>
          <a:p>
            <a:r>
              <a:rPr lang="en-GB" dirty="0"/>
              <a:t>Financial projections </a:t>
            </a:r>
            <a:endParaRPr lang="ro-US" dirty="0"/>
          </a:p>
        </p:txBody>
      </p:sp>
      <p:sp>
        <p:nvSpPr>
          <p:cNvPr id="3" name="Substituent conținut 2">
            <a:extLst>
              <a:ext uri="{FF2B5EF4-FFF2-40B4-BE49-F238E27FC236}">
                <a16:creationId xmlns:a16="http://schemas.microsoft.com/office/drawing/2014/main" id="{169B4881-6BCB-C19D-F58F-98C868AB381D}"/>
              </a:ext>
            </a:extLst>
          </p:cNvPr>
          <p:cNvSpPr>
            <a:spLocks noGrp="1"/>
          </p:cNvSpPr>
          <p:nvPr>
            <p:ph idx="1"/>
          </p:nvPr>
        </p:nvSpPr>
        <p:spPr>
          <a:xfrm>
            <a:off x="680049" y="672224"/>
            <a:ext cx="9572445" cy="5971672"/>
          </a:xfrm>
        </p:spPr>
        <p:txBody>
          <a:bodyPr vert="horz" lIns="91440" tIns="45720" rIns="91440" bIns="45720" rtlCol="0" anchor="t">
            <a:noAutofit/>
          </a:bodyPr>
          <a:lstStyle/>
          <a:p>
            <a:pPr marL="0" indent="0">
              <a:buNone/>
            </a:pPr>
            <a:r>
              <a:rPr lang="ro-RO" sz="1800" b="1" err="1"/>
              <a:t>Startup</a:t>
            </a:r>
            <a:r>
              <a:rPr lang="ro-RO" sz="1800" b="1" dirty="0"/>
              <a:t> </a:t>
            </a:r>
            <a:r>
              <a:rPr lang="ro-RO" sz="1800" b="1" err="1"/>
              <a:t>Costs</a:t>
            </a:r>
            <a:r>
              <a:rPr lang="ro-RO" sz="1800" b="1" dirty="0"/>
              <a:t>:</a:t>
            </a:r>
            <a:endParaRPr lang="en-GB" sz="1800" b="1" dirty="0"/>
          </a:p>
          <a:p>
            <a:pPr marL="0" indent="0">
              <a:buNone/>
            </a:pPr>
            <a:r>
              <a:rPr lang="ro-RO" sz="1800" b="1" err="1"/>
              <a:t>Initial</a:t>
            </a:r>
            <a:r>
              <a:rPr lang="ro-RO" sz="1800" b="1" dirty="0"/>
              <a:t> capital </a:t>
            </a:r>
            <a:r>
              <a:rPr lang="ro-RO" sz="1800" b="1" err="1"/>
              <a:t>required</a:t>
            </a:r>
            <a:r>
              <a:rPr lang="ro-RO" sz="1800" b="1" dirty="0"/>
              <a:t>: £200,000.</a:t>
            </a:r>
            <a:endParaRPr lang="en-GB" sz="1800" b="1" dirty="0"/>
          </a:p>
          <a:p>
            <a:r>
              <a:rPr lang="ro-RO" sz="1800" b="1" err="1"/>
              <a:t>Allocation</a:t>
            </a:r>
            <a:r>
              <a:rPr lang="ro-RO" sz="1800" b="1" dirty="0"/>
              <a:t> of </a:t>
            </a:r>
            <a:r>
              <a:rPr lang="ro-RO" sz="1800" b="1" err="1"/>
              <a:t>funds</a:t>
            </a:r>
            <a:r>
              <a:rPr lang="ro-RO" sz="1800" b="1" dirty="0"/>
              <a:t> for facility </a:t>
            </a:r>
            <a:r>
              <a:rPr lang="ro-RO" sz="1800" b="1" err="1"/>
              <a:t>setup</a:t>
            </a:r>
            <a:r>
              <a:rPr lang="ro-RO" sz="1800" b="1" dirty="0"/>
              <a:t>, staff </a:t>
            </a:r>
            <a:r>
              <a:rPr lang="ro-RO" sz="1800" b="1" err="1"/>
              <a:t>hiring</a:t>
            </a:r>
            <a:r>
              <a:rPr lang="ro-RO" sz="1800" b="1" dirty="0"/>
              <a:t>, marketing, and </a:t>
            </a:r>
            <a:r>
              <a:rPr lang="ro-RO" sz="1800" b="1" err="1"/>
              <a:t>equipment</a:t>
            </a:r>
            <a:r>
              <a:rPr lang="en-GB" sz="1800" b="1" dirty="0"/>
              <a:t>.</a:t>
            </a:r>
          </a:p>
          <a:p>
            <a:pPr marL="0" indent="0">
              <a:buNone/>
            </a:pPr>
            <a:r>
              <a:rPr lang="en-GB" sz="1800" b="1" dirty="0"/>
              <a:t>Revenue </a:t>
            </a:r>
            <a:r>
              <a:rPr lang="ro-RO" sz="1800" b="1" err="1"/>
              <a:t>Projections</a:t>
            </a:r>
            <a:r>
              <a:rPr lang="ro-RO" sz="1800" b="1" dirty="0"/>
              <a:t> (Year 1):</a:t>
            </a:r>
            <a:endParaRPr lang="en-GB" sz="1800" b="1" dirty="0"/>
          </a:p>
          <a:p>
            <a:r>
              <a:rPr lang="ro-RO" sz="1800" b="1" dirty="0"/>
              <a:t> </a:t>
            </a:r>
            <a:r>
              <a:rPr lang="ro-RO" sz="1800" b="1" err="1"/>
              <a:t>Tuition</a:t>
            </a:r>
            <a:r>
              <a:rPr lang="ro-RO" sz="1800" b="1" dirty="0"/>
              <a:t> </a:t>
            </a:r>
            <a:r>
              <a:rPr lang="ro-RO" sz="1800" b="1" err="1"/>
              <a:t>fees</a:t>
            </a:r>
            <a:r>
              <a:rPr lang="ro-RO" sz="1800" b="1" dirty="0"/>
              <a:t> from 80% </a:t>
            </a:r>
            <a:r>
              <a:rPr lang="ro-RO" sz="1800" b="1" err="1"/>
              <a:t>enrollment</a:t>
            </a:r>
            <a:r>
              <a:rPr lang="ro-RO" sz="1800" b="1" dirty="0"/>
              <a:t> rate: £160,000</a:t>
            </a:r>
            <a:r>
              <a:rPr lang="en-GB" sz="1800" b="1" dirty="0"/>
              <a:t>.</a:t>
            </a:r>
          </a:p>
          <a:p>
            <a:r>
              <a:rPr lang="en-GB" sz="1800" b="1" dirty="0"/>
              <a:t>Additional </a:t>
            </a:r>
            <a:r>
              <a:rPr lang="ro-RO" sz="1800" b="1" dirty="0" err="1"/>
              <a:t>services</a:t>
            </a:r>
            <a:r>
              <a:rPr lang="ro-RO" sz="1800" b="1" dirty="0"/>
              <a:t> </a:t>
            </a:r>
            <a:r>
              <a:rPr lang="ro-RO" sz="1800" b="1" dirty="0" err="1"/>
              <a:t>revenue</a:t>
            </a:r>
            <a:r>
              <a:rPr lang="ro-RO" sz="1800" b="1" dirty="0"/>
              <a:t>: £20,000.</a:t>
            </a:r>
            <a:endParaRPr lang="en-GB" sz="1800" b="1" dirty="0"/>
          </a:p>
          <a:p>
            <a:r>
              <a:rPr lang="ro-RO" sz="1800" b="1" dirty="0" err="1"/>
              <a:t>Government</a:t>
            </a:r>
            <a:r>
              <a:rPr lang="ro-RO" sz="1800" b="1" dirty="0"/>
              <a:t> </a:t>
            </a:r>
            <a:r>
              <a:rPr lang="ro-RO" sz="1800" b="1" dirty="0" err="1"/>
              <a:t>subsidies</a:t>
            </a:r>
            <a:r>
              <a:rPr lang="ro-RO" sz="1800" b="1" dirty="0"/>
              <a:t>: £10,000.</a:t>
            </a:r>
            <a:endParaRPr lang="en-GB" sz="1800" b="1" dirty="0"/>
          </a:p>
          <a:p>
            <a:r>
              <a:rPr lang="ro-RO" sz="1800" b="1" dirty="0"/>
              <a:t>Total </a:t>
            </a:r>
            <a:r>
              <a:rPr lang="ro-RO" sz="1800" b="1" err="1"/>
              <a:t>expected</a:t>
            </a:r>
            <a:r>
              <a:rPr lang="ro-RO" sz="1800" b="1" dirty="0"/>
              <a:t> </a:t>
            </a:r>
            <a:r>
              <a:rPr lang="ro-RO" sz="1800" b="1" err="1"/>
              <a:t>revenue</a:t>
            </a:r>
            <a:r>
              <a:rPr lang="ro-RO" sz="1800" b="1" dirty="0"/>
              <a:t>: £190,000.</a:t>
            </a:r>
            <a:endParaRPr lang="en-GB" sz="1800" b="1" dirty="0"/>
          </a:p>
          <a:p>
            <a:pPr marL="0" indent="0">
              <a:buNone/>
            </a:pPr>
            <a:r>
              <a:rPr lang="ro-RO" sz="1800" b="1" dirty="0" err="1"/>
              <a:t>Expenses</a:t>
            </a:r>
            <a:r>
              <a:rPr lang="ro-RO" sz="1800" b="1" dirty="0"/>
              <a:t> (</a:t>
            </a:r>
            <a:r>
              <a:rPr lang="ro-RO" sz="1800" b="1" dirty="0" err="1"/>
              <a:t>Year</a:t>
            </a:r>
            <a:r>
              <a:rPr lang="ro-RO" sz="1800" b="1" dirty="0"/>
              <a:t> 1):</a:t>
            </a:r>
            <a:endParaRPr lang="en-GB" sz="1800" b="1" dirty="0"/>
          </a:p>
          <a:p>
            <a:r>
              <a:rPr lang="ro-RO" sz="1800" b="1" dirty="0"/>
              <a:t> Staff </a:t>
            </a:r>
            <a:r>
              <a:rPr lang="ro-RO" sz="1800" b="1" err="1"/>
              <a:t>salaries</a:t>
            </a:r>
            <a:r>
              <a:rPr lang="ro-RO" sz="1800" b="1" dirty="0"/>
              <a:t>: £80,000.</a:t>
            </a:r>
            <a:endParaRPr lang="en-GB" sz="1800" b="1" dirty="0"/>
          </a:p>
          <a:p>
            <a:r>
              <a:rPr lang="ro-RO" sz="1800" b="1" dirty="0"/>
              <a:t>Facility </a:t>
            </a:r>
            <a:r>
              <a:rPr lang="ro-RO" sz="1800" b="1" dirty="0" err="1"/>
              <a:t>rent</a:t>
            </a:r>
            <a:r>
              <a:rPr lang="ro-RO" sz="1800" b="1" dirty="0"/>
              <a:t> </a:t>
            </a:r>
            <a:r>
              <a:rPr lang="ro-RO" sz="1800" b="1" dirty="0" err="1"/>
              <a:t>and</a:t>
            </a:r>
            <a:r>
              <a:rPr lang="ro-RO" sz="1800" b="1" dirty="0"/>
              <a:t> </a:t>
            </a:r>
            <a:r>
              <a:rPr lang="ro-RO" sz="1800" b="1" dirty="0" err="1"/>
              <a:t>maintenance</a:t>
            </a:r>
            <a:r>
              <a:rPr lang="ro-RO" sz="1800" b="1" dirty="0"/>
              <a:t>: £30,000.</a:t>
            </a:r>
            <a:endParaRPr lang="en-GB" sz="1800" b="1" dirty="0"/>
          </a:p>
          <a:p>
            <a:r>
              <a:rPr lang="ro-RO" sz="1800" b="1" dirty="0"/>
              <a:t>Marketing and promotion: £10,000.</a:t>
            </a:r>
            <a:endParaRPr lang="en-GB" sz="1800" b="1" dirty="0"/>
          </a:p>
          <a:p>
            <a:r>
              <a:rPr lang="en-GB" sz="1800" b="1" dirty="0"/>
              <a:t>Educational </a:t>
            </a:r>
            <a:r>
              <a:rPr lang="ro-RO" sz="1800" b="1" dirty="0" err="1"/>
              <a:t>materials</a:t>
            </a:r>
            <a:r>
              <a:rPr lang="ro-RO" sz="1800" b="1" dirty="0"/>
              <a:t> </a:t>
            </a:r>
            <a:r>
              <a:rPr lang="ro-RO" sz="1800" b="1" dirty="0" err="1"/>
              <a:t>and</a:t>
            </a:r>
            <a:r>
              <a:rPr lang="ro-RO" sz="1800" b="1" dirty="0"/>
              <a:t> </a:t>
            </a:r>
            <a:r>
              <a:rPr lang="ro-RO" sz="1800" b="1" dirty="0" err="1"/>
              <a:t>supplies</a:t>
            </a:r>
            <a:r>
              <a:rPr lang="ro-RO" sz="1800" b="1" dirty="0"/>
              <a:t>: £15,000.</a:t>
            </a:r>
            <a:endParaRPr lang="en-GB" sz="1800" b="1" dirty="0"/>
          </a:p>
          <a:p>
            <a:r>
              <a:rPr lang="ro-RO" sz="1800" b="1" dirty="0"/>
              <a:t>Administrative </a:t>
            </a:r>
            <a:r>
              <a:rPr lang="ro-RO" sz="1800" b="1" dirty="0" err="1"/>
              <a:t>and</a:t>
            </a:r>
            <a:r>
              <a:rPr lang="ro-RO" sz="1800" b="1" dirty="0"/>
              <a:t> </a:t>
            </a:r>
            <a:r>
              <a:rPr lang="ro-RO" sz="1800" b="1" dirty="0" err="1"/>
              <a:t>operational</a:t>
            </a:r>
            <a:r>
              <a:rPr lang="ro-RO" sz="1800" b="1" dirty="0"/>
              <a:t> </a:t>
            </a:r>
            <a:r>
              <a:rPr lang="ro-RO" sz="1800" b="1" dirty="0" err="1"/>
              <a:t>costs</a:t>
            </a:r>
            <a:r>
              <a:rPr lang="ro-RO" sz="1800" b="1" dirty="0"/>
              <a:t>: £25,000.- </a:t>
            </a:r>
            <a:endParaRPr lang="en-GB" sz="1800" b="1" dirty="0"/>
          </a:p>
          <a:p>
            <a:pPr marL="0" indent="0">
              <a:buNone/>
            </a:pPr>
            <a:r>
              <a:rPr lang="ro-RO" sz="1800" b="1" dirty="0"/>
              <a:t>Total </a:t>
            </a:r>
            <a:r>
              <a:rPr lang="ro-RO" sz="1800" b="1" err="1"/>
              <a:t>expected</a:t>
            </a:r>
            <a:r>
              <a:rPr lang="ro-RO" sz="1800" b="1" dirty="0"/>
              <a:t> </a:t>
            </a:r>
            <a:r>
              <a:rPr lang="ro-RO" sz="1800" b="1" err="1"/>
              <a:t>expenses</a:t>
            </a:r>
            <a:r>
              <a:rPr lang="ro-RO" sz="1800" b="1" dirty="0"/>
              <a:t>: £160,000</a:t>
            </a:r>
            <a:r>
              <a:rPr lang="en-GB" sz="1800" b="1" dirty="0"/>
              <a:t>.</a:t>
            </a:r>
          </a:p>
          <a:p>
            <a:pPr marL="0" indent="0">
              <a:buNone/>
            </a:pPr>
            <a:r>
              <a:rPr lang="ro-RO" sz="1800" b="1" dirty="0"/>
              <a:t>Profit (Year 1):</a:t>
            </a:r>
            <a:r>
              <a:rPr lang="en-GB" sz="1800" b="1" dirty="0"/>
              <a:t> Expected </a:t>
            </a:r>
            <a:r>
              <a:rPr lang="ro-RO" sz="1800" b="1" dirty="0"/>
              <a:t>profit (</a:t>
            </a:r>
            <a:r>
              <a:rPr lang="ro-RO" sz="1800" b="1" err="1"/>
              <a:t>revenue</a:t>
            </a:r>
            <a:r>
              <a:rPr lang="ro-RO" sz="1800" b="1" dirty="0"/>
              <a:t> minus </a:t>
            </a:r>
            <a:r>
              <a:rPr lang="ro-RO" sz="1800" b="1" err="1"/>
              <a:t>expenses</a:t>
            </a:r>
            <a:r>
              <a:rPr lang="ro-RO" sz="1800" b="1" dirty="0"/>
              <a:t>): £30,000.</a:t>
            </a:r>
            <a:endParaRPr lang="ro-US" sz="1800" b="1" dirty="0"/>
          </a:p>
        </p:txBody>
      </p:sp>
    </p:spTree>
    <p:extLst>
      <p:ext uri="{BB962C8B-B14F-4D97-AF65-F5344CB8AC3E}">
        <p14:creationId xmlns:p14="http://schemas.microsoft.com/office/powerpoint/2010/main" val="2131475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2DB7AD3-19BC-CB10-DCD8-AEBCB6873C43}"/>
              </a:ext>
            </a:extLst>
          </p:cNvPr>
          <p:cNvSpPr>
            <a:spLocks noGrp="1"/>
          </p:cNvSpPr>
          <p:nvPr>
            <p:ph type="title"/>
          </p:nvPr>
        </p:nvSpPr>
        <p:spPr>
          <a:xfrm>
            <a:off x="169332" y="144237"/>
            <a:ext cx="7315201" cy="622361"/>
          </a:xfrm>
        </p:spPr>
        <p:txBody>
          <a:bodyPr/>
          <a:lstStyle/>
          <a:p>
            <a:r>
              <a:rPr lang="ro-RO" sz="4000" dirty="0">
                <a:latin typeface="Arial" panose="020B0604020202020204" pitchFamily="34" charset="0"/>
                <a:cs typeface="Arial" panose="020B0604020202020204" pitchFamily="34" charset="0"/>
              </a:rPr>
              <a:t>Critical </a:t>
            </a:r>
            <a:r>
              <a:rPr lang="ro-RO" sz="4000" dirty="0" err="1">
                <a:latin typeface="Arial" panose="020B0604020202020204" pitchFamily="34" charset="0"/>
                <a:cs typeface="Arial" panose="020B0604020202020204" pitchFamily="34" charset="0"/>
              </a:rPr>
              <a:t>Path</a:t>
            </a:r>
            <a:r>
              <a:rPr lang="ro-RO" sz="4000" dirty="0">
                <a:latin typeface="Arial" panose="020B0604020202020204" pitchFamily="34" charset="0"/>
                <a:cs typeface="Arial" panose="020B0604020202020204" pitchFamily="34" charset="0"/>
              </a:rPr>
              <a:t> Activities</a:t>
            </a:r>
            <a:endParaRPr lang="ro-US" dirty="0"/>
          </a:p>
        </p:txBody>
      </p:sp>
      <p:sp>
        <p:nvSpPr>
          <p:cNvPr id="8" name="Substituent text 7">
            <a:extLst>
              <a:ext uri="{FF2B5EF4-FFF2-40B4-BE49-F238E27FC236}">
                <a16:creationId xmlns:a16="http://schemas.microsoft.com/office/drawing/2014/main" id="{6F805A59-C87B-2026-5200-964D286AAD62}"/>
              </a:ext>
            </a:extLst>
          </p:cNvPr>
          <p:cNvSpPr>
            <a:spLocks noGrp="1"/>
          </p:cNvSpPr>
          <p:nvPr>
            <p:ph type="body" sz="quarter" idx="13"/>
          </p:nvPr>
        </p:nvSpPr>
        <p:spPr>
          <a:xfrm>
            <a:off x="297542" y="1647043"/>
            <a:ext cx="7058782" cy="4009950"/>
          </a:xfrm>
        </p:spPr>
        <p:txBody>
          <a:bodyPr anchor="ctr">
            <a:noAutofit/>
          </a:bodyPr>
          <a:lstStyle/>
          <a:p>
            <a:pPr marL="171450" indent="-171450" algn="thaiDist">
              <a:buFont typeface="Arial" panose="020B0604020202020204" pitchFamily="34" charset="0"/>
              <a:buChar char="•"/>
            </a:pPr>
            <a:r>
              <a:rPr lang="ro-RO" sz="1800" b="1" dirty="0">
                <a:latin typeface="Avenir Next LT Pro Light"/>
                <a:cs typeface="Arial"/>
              </a:rPr>
              <a:t>Facility Planning:</a:t>
            </a:r>
            <a:endParaRPr lang="en-GB" sz="1800" b="1" dirty="0">
              <a:latin typeface="Avenir Next LT Pro Light"/>
              <a:cs typeface="Arial"/>
            </a:endParaRPr>
          </a:p>
          <a:p>
            <a:pPr algn="thaiDist"/>
            <a:r>
              <a:rPr lang="ro-RO" sz="1800" b="1" dirty="0">
                <a:latin typeface="Avenir Next LT Pro Light"/>
                <a:cs typeface="Arial"/>
              </a:rPr>
              <a:t>This is crucial, as </a:t>
            </a:r>
            <a:r>
              <a:rPr lang="ro-RO" sz="1800" b="1" err="1">
                <a:latin typeface="Avenir Next LT Pro Light"/>
                <a:cs typeface="Arial"/>
              </a:rPr>
              <a:t>other</a:t>
            </a:r>
            <a:r>
              <a:rPr lang="ro-RO" sz="1800" b="1" dirty="0">
                <a:latin typeface="Avenir Next LT Pro Light"/>
                <a:cs typeface="Arial"/>
              </a:rPr>
              <a:t> </a:t>
            </a:r>
            <a:r>
              <a:rPr lang="ro-RO" sz="1800" b="1" err="1">
                <a:latin typeface="Avenir Next LT Pro Light"/>
                <a:cs typeface="Arial"/>
              </a:rPr>
              <a:t>tasks</a:t>
            </a:r>
            <a:r>
              <a:rPr lang="ro-RO" sz="1800" b="1" dirty="0">
                <a:latin typeface="Avenir Next LT Pro Light"/>
                <a:cs typeface="Arial"/>
              </a:rPr>
              <a:t> like staffing, curriculum </a:t>
            </a:r>
            <a:r>
              <a:rPr lang="ro-RO" sz="1800" b="1" err="1">
                <a:latin typeface="Avenir Next LT Pro Light"/>
                <a:cs typeface="Arial"/>
              </a:rPr>
              <a:t>development</a:t>
            </a:r>
            <a:r>
              <a:rPr lang="ro-RO" sz="1800" b="1" dirty="0">
                <a:latin typeface="Avenir Next LT Pro Light"/>
                <a:cs typeface="Arial"/>
              </a:rPr>
              <a:t>, and operations </a:t>
            </a:r>
            <a:r>
              <a:rPr lang="ro-RO" sz="1800" b="1" err="1">
                <a:latin typeface="Avenir Next LT Pro Light"/>
                <a:cs typeface="Arial"/>
              </a:rPr>
              <a:t>setup</a:t>
            </a:r>
            <a:r>
              <a:rPr lang="ro-RO" sz="1800" b="1" dirty="0">
                <a:latin typeface="Avenir Next LT Pro Light"/>
                <a:cs typeface="Arial"/>
              </a:rPr>
              <a:t> </a:t>
            </a:r>
            <a:r>
              <a:rPr lang="ro-RO" sz="1800" b="1" err="1">
                <a:latin typeface="Avenir Next LT Pro Light"/>
                <a:cs typeface="Arial"/>
              </a:rPr>
              <a:t>depend</a:t>
            </a:r>
            <a:r>
              <a:rPr lang="ro-RO" sz="1800" b="1" dirty="0">
                <a:latin typeface="Avenir Next LT Pro Light"/>
                <a:cs typeface="Arial"/>
              </a:rPr>
              <a:t> on the </a:t>
            </a:r>
            <a:r>
              <a:rPr lang="ro-RO" sz="1800" b="1" err="1">
                <a:latin typeface="Avenir Next LT Pro Light"/>
                <a:cs typeface="Arial"/>
              </a:rPr>
              <a:t>chosen</a:t>
            </a:r>
            <a:r>
              <a:rPr lang="ro-RO" sz="1800" b="1" dirty="0">
                <a:latin typeface="Avenir Next LT Pro Light"/>
                <a:cs typeface="Arial"/>
              </a:rPr>
              <a:t> location and facility design.</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Staffing and Training:</a:t>
            </a:r>
            <a:endParaRPr lang="en-GB" sz="1800" b="1" dirty="0">
              <a:latin typeface="Avenir Next LT Pro Light"/>
              <a:cs typeface="Arial"/>
            </a:endParaRPr>
          </a:p>
          <a:p>
            <a:pPr algn="thaiDist"/>
            <a:r>
              <a:rPr lang="ro-RO" sz="1800" b="1" dirty="0">
                <a:latin typeface="Avenir Next LT Pro Light"/>
                <a:cs typeface="Arial"/>
              </a:rPr>
              <a:t>Recruitment and training </a:t>
            </a:r>
            <a:r>
              <a:rPr lang="ro-RO" sz="1800" b="1" err="1">
                <a:latin typeface="Avenir Next LT Pro Light"/>
                <a:cs typeface="Arial"/>
              </a:rPr>
              <a:t>need</a:t>
            </a:r>
            <a:r>
              <a:rPr lang="ro-RO" sz="1800" b="1" dirty="0">
                <a:latin typeface="Avenir Next LT Pro Light"/>
                <a:cs typeface="Arial"/>
              </a:rPr>
              <a:t> to be </a:t>
            </a:r>
            <a:r>
              <a:rPr lang="ro-RO" sz="1800" b="1" err="1">
                <a:latin typeface="Avenir Next LT Pro Light"/>
                <a:cs typeface="Arial"/>
              </a:rPr>
              <a:t>completed</a:t>
            </a:r>
            <a:r>
              <a:rPr lang="ro-RO" sz="1800" b="1" dirty="0">
                <a:latin typeface="Avenir Next LT Pro Light"/>
                <a:cs typeface="Arial"/>
              </a:rPr>
              <a:t> </a:t>
            </a:r>
            <a:r>
              <a:rPr lang="ro-RO" sz="1800" b="1" err="1">
                <a:latin typeface="Avenir Next LT Pro Light"/>
                <a:cs typeface="Arial"/>
              </a:rPr>
              <a:t>before</a:t>
            </a:r>
            <a:r>
              <a:rPr lang="ro-RO" sz="1800" b="1" dirty="0">
                <a:latin typeface="Avenir Next LT Pro Light"/>
                <a:cs typeface="Arial"/>
              </a:rPr>
              <a:t> curriculum </a:t>
            </a:r>
            <a:r>
              <a:rPr lang="ro-RO" sz="1800" b="1" err="1">
                <a:latin typeface="Avenir Next LT Pro Light"/>
                <a:cs typeface="Arial"/>
              </a:rPr>
              <a:t>development</a:t>
            </a:r>
            <a:r>
              <a:rPr lang="ro-RO" sz="1800" b="1" dirty="0">
                <a:latin typeface="Avenir Next LT Pro Light"/>
                <a:cs typeface="Arial"/>
              </a:rPr>
              <a:t> and operations </a:t>
            </a:r>
            <a:r>
              <a:rPr lang="ro-RO" sz="1800" b="1" err="1">
                <a:latin typeface="Avenir Next LT Pro Light"/>
                <a:cs typeface="Arial"/>
              </a:rPr>
              <a:t>setup</a:t>
            </a:r>
            <a:r>
              <a:rPr lang="ro-RO" sz="1800" b="1" dirty="0">
                <a:latin typeface="Avenir Next LT Pro Light"/>
                <a:cs typeface="Arial"/>
              </a:rPr>
              <a:t>.- </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Marketing and Promotion:</a:t>
            </a:r>
            <a:endParaRPr lang="en-GB" sz="1800" b="1" dirty="0">
              <a:latin typeface="Avenir Next LT Pro Light"/>
              <a:cs typeface="Arial"/>
            </a:endParaRPr>
          </a:p>
          <a:p>
            <a:pPr algn="thaiDist"/>
            <a:r>
              <a:rPr lang="ro-RO" sz="1800" b="1" dirty="0">
                <a:latin typeface="Avenir Next LT Pro Light"/>
                <a:cs typeface="Arial"/>
              </a:rPr>
              <a:t>It </a:t>
            </a:r>
            <a:r>
              <a:rPr lang="ro-RO" sz="1800" b="1" err="1">
                <a:latin typeface="Avenir Next LT Pro Light"/>
                <a:cs typeface="Arial"/>
              </a:rPr>
              <a:t>should</a:t>
            </a:r>
            <a:r>
              <a:rPr lang="ro-RO" sz="1800" b="1" dirty="0">
                <a:latin typeface="Avenir Next LT Pro Light"/>
                <a:cs typeface="Arial"/>
              </a:rPr>
              <a:t> start early to </a:t>
            </a:r>
            <a:r>
              <a:rPr lang="ro-RO" sz="1800" b="1" err="1">
                <a:latin typeface="Avenir Next LT Pro Light"/>
                <a:cs typeface="Arial"/>
              </a:rPr>
              <a:t>build</a:t>
            </a:r>
            <a:r>
              <a:rPr lang="ro-RO" sz="1800" b="1" dirty="0">
                <a:latin typeface="Avenir Next LT Pro Light"/>
                <a:cs typeface="Arial"/>
              </a:rPr>
              <a:t> brand </a:t>
            </a:r>
            <a:r>
              <a:rPr lang="ro-RO" sz="1800" b="1" err="1">
                <a:latin typeface="Avenir Next LT Pro Light"/>
                <a:cs typeface="Arial"/>
              </a:rPr>
              <a:t>awareness</a:t>
            </a:r>
            <a:r>
              <a:rPr lang="ro-RO" sz="1800" b="1" dirty="0">
                <a:latin typeface="Avenir Next LT Pro Light"/>
                <a:cs typeface="Arial"/>
              </a:rPr>
              <a:t> </a:t>
            </a:r>
            <a:r>
              <a:rPr lang="ro-RO" sz="1800" b="1" err="1">
                <a:latin typeface="Avenir Next LT Pro Light"/>
                <a:cs typeface="Arial"/>
              </a:rPr>
              <a:t>before</a:t>
            </a:r>
            <a:r>
              <a:rPr lang="ro-RO" sz="1800" b="1" dirty="0">
                <a:latin typeface="Avenir Next LT Pro Light"/>
                <a:cs typeface="Arial"/>
              </a:rPr>
              <a:t> the grand opening.</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Financial Management</a:t>
            </a:r>
            <a:r>
              <a:rPr lang="en-GB" sz="1800" b="1" dirty="0">
                <a:latin typeface="Avenir Next LT Pro Light"/>
                <a:cs typeface="Arial"/>
              </a:rPr>
              <a:t>:</a:t>
            </a:r>
          </a:p>
          <a:p>
            <a:pPr algn="thaiDist"/>
            <a:r>
              <a:rPr lang="ro-RO" sz="1800" b="1" dirty="0">
                <a:latin typeface="Avenir Next LT Pro Light"/>
                <a:cs typeface="Arial"/>
              </a:rPr>
              <a:t> </a:t>
            </a:r>
            <a:r>
              <a:rPr lang="ro-RO" sz="1800" b="1" err="1">
                <a:latin typeface="Avenir Next LT Pro Light"/>
                <a:cs typeface="Arial"/>
              </a:rPr>
              <a:t>Continuously</a:t>
            </a:r>
            <a:r>
              <a:rPr lang="ro-RO" sz="1800" b="1" dirty="0">
                <a:latin typeface="Avenir Next LT Pro Light"/>
                <a:cs typeface="Arial"/>
              </a:rPr>
              <a:t> </a:t>
            </a:r>
            <a:r>
              <a:rPr lang="ro-RO" sz="1800" b="1" err="1">
                <a:latin typeface="Avenir Next LT Pro Light"/>
                <a:cs typeface="Arial"/>
              </a:rPr>
              <a:t>manage</a:t>
            </a:r>
            <a:r>
              <a:rPr lang="ro-RO" sz="1800" b="1" dirty="0">
                <a:latin typeface="Avenir Next LT Pro Light"/>
                <a:cs typeface="Arial"/>
              </a:rPr>
              <a:t> </a:t>
            </a:r>
            <a:r>
              <a:rPr lang="ro-RO" sz="1800" b="1" err="1">
                <a:latin typeface="Avenir Next LT Pro Light"/>
                <a:cs typeface="Arial"/>
              </a:rPr>
              <a:t>budgets</a:t>
            </a:r>
            <a:r>
              <a:rPr lang="ro-RO" sz="1800" b="1" dirty="0">
                <a:latin typeface="Avenir Next LT Pro Light"/>
                <a:cs typeface="Arial"/>
              </a:rPr>
              <a:t> and </a:t>
            </a:r>
            <a:r>
              <a:rPr lang="ro-RO" sz="1800" b="1" err="1">
                <a:latin typeface="Avenir Next LT Pro Light"/>
                <a:cs typeface="Arial"/>
              </a:rPr>
              <a:t>expenses</a:t>
            </a:r>
            <a:r>
              <a:rPr lang="ro-RO" sz="1800" b="1" dirty="0">
                <a:latin typeface="Avenir Next LT Pro Light"/>
                <a:cs typeface="Arial"/>
              </a:rPr>
              <a:t> </a:t>
            </a:r>
            <a:r>
              <a:rPr lang="ro-RO" sz="1800" b="1" err="1">
                <a:latin typeface="Avenir Next LT Pro Light"/>
                <a:cs typeface="Arial"/>
              </a:rPr>
              <a:t>throughout</a:t>
            </a:r>
            <a:r>
              <a:rPr lang="ro-RO" sz="1800" b="1" dirty="0">
                <a:latin typeface="Avenir Next LT Pro Light"/>
                <a:cs typeface="Arial"/>
              </a:rPr>
              <a:t> the project.</a:t>
            </a:r>
            <a:endParaRPr lang="en-GB" sz="1800" b="1" dirty="0">
              <a:latin typeface="Avenir Next LT Pro Light"/>
              <a:cs typeface="Arial"/>
            </a:endParaRPr>
          </a:p>
          <a:p>
            <a:pPr marL="171450" indent="-171450" algn="thaiDist">
              <a:buFont typeface="Arial" panose="020B0604020202020204" pitchFamily="34" charset="0"/>
              <a:buChar char="•"/>
            </a:pPr>
            <a:r>
              <a:rPr lang="ro-RO" sz="1800" b="1" dirty="0">
                <a:latin typeface="Avenir Next LT Pro Light"/>
                <a:cs typeface="Arial"/>
              </a:rPr>
              <a:t>Quality </a:t>
            </a:r>
            <a:r>
              <a:rPr lang="ro-RO" sz="1800" b="1" err="1">
                <a:latin typeface="Avenir Next LT Pro Light"/>
                <a:cs typeface="Arial"/>
              </a:rPr>
              <a:t>Assurance</a:t>
            </a:r>
            <a:r>
              <a:rPr lang="ro-RO" sz="1800" b="1" dirty="0">
                <a:latin typeface="Avenir Next LT Pro Light"/>
                <a:cs typeface="Arial"/>
              </a:rPr>
              <a:t>:</a:t>
            </a:r>
            <a:endParaRPr lang="en-GB" sz="1800" b="1" dirty="0">
              <a:latin typeface="Avenir Next LT Pro Light"/>
              <a:cs typeface="Arial"/>
            </a:endParaRPr>
          </a:p>
          <a:p>
            <a:pPr algn="thaiDist"/>
            <a:r>
              <a:rPr lang="ro-RO" sz="1800" b="1" dirty="0">
                <a:latin typeface="Avenir Next LT Pro Light"/>
                <a:cs typeface="Arial"/>
              </a:rPr>
              <a:t> </a:t>
            </a:r>
            <a:r>
              <a:rPr lang="ro-RO" sz="1800" b="1" err="1">
                <a:latin typeface="Avenir Next LT Pro Light"/>
                <a:cs typeface="Arial"/>
              </a:rPr>
              <a:t>Ongoing</a:t>
            </a:r>
            <a:r>
              <a:rPr lang="ro-RO" sz="1800" b="1" dirty="0">
                <a:latin typeface="Avenir Next LT Pro Light"/>
                <a:cs typeface="Arial"/>
              </a:rPr>
              <a:t> </a:t>
            </a:r>
            <a:r>
              <a:rPr lang="ro-RO" sz="1800" b="1" err="1">
                <a:latin typeface="Avenir Next LT Pro Light"/>
                <a:cs typeface="Arial"/>
              </a:rPr>
              <a:t>tasks</a:t>
            </a:r>
            <a:r>
              <a:rPr lang="ro-RO" sz="1800" b="1" dirty="0">
                <a:latin typeface="Avenir Next LT Pro Light"/>
                <a:cs typeface="Arial"/>
              </a:rPr>
              <a:t> to </a:t>
            </a:r>
            <a:r>
              <a:rPr lang="ro-RO" sz="1800" b="1" err="1">
                <a:latin typeface="Avenir Next LT Pro Light"/>
                <a:cs typeface="Arial"/>
              </a:rPr>
              <a:t>ensure</a:t>
            </a:r>
            <a:r>
              <a:rPr lang="ro-RO" sz="1800" b="1" dirty="0">
                <a:latin typeface="Avenir Next LT Pro Light"/>
                <a:cs typeface="Arial"/>
              </a:rPr>
              <a:t> safety and quality standards are met at all </a:t>
            </a:r>
            <a:r>
              <a:rPr lang="ro-RO" sz="1800" b="1" err="1">
                <a:latin typeface="Avenir Next LT Pro Light"/>
                <a:cs typeface="Arial"/>
              </a:rPr>
              <a:t>stages</a:t>
            </a:r>
            <a:r>
              <a:rPr lang="ro-RO" sz="1800" b="1" dirty="0">
                <a:latin typeface="Avenir Next LT Pro Light"/>
                <a:cs typeface="Arial"/>
              </a:rPr>
              <a:t>.</a:t>
            </a:r>
            <a:endParaRPr lang="en-GB" sz="1800" b="1">
              <a:latin typeface="Arial"/>
              <a:cs typeface="Arial"/>
            </a:endParaRPr>
          </a:p>
        </p:txBody>
      </p:sp>
      <p:sp>
        <p:nvSpPr>
          <p:cNvPr id="14" name="Substituent număr diapozitiv 13">
            <a:extLst>
              <a:ext uri="{FF2B5EF4-FFF2-40B4-BE49-F238E27FC236}">
                <a16:creationId xmlns:a16="http://schemas.microsoft.com/office/drawing/2014/main" id="{531E5D5D-9D35-4802-563B-22A5058467EF}"/>
              </a:ext>
            </a:extLst>
          </p:cNvPr>
          <p:cNvSpPr>
            <a:spLocks noGrp="1"/>
          </p:cNvSpPr>
          <p:nvPr>
            <p:ph type="sldNum" sz="quarter" idx="12"/>
          </p:nvPr>
        </p:nvSpPr>
        <p:spPr/>
        <p:txBody>
          <a:bodyPr/>
          <a:lstStyle/>
          <a:p>
            <a:fld id="{19B51A1E-902D-48AF-9020-955120F399B6}" type="slidenum">
              <a:rPr lang="en-US" noProof="0" smtClean="0"/>
              <a:pPr/>
              <a:t>12</a:t>
            </a:fld>
            <a:endParaRPr lang="en-US" noProof="0" dirty="0"/>
          </a:p>
        </p:txBody>
      </p:sp>
    </p:spTree>
    <p:extLst>
      <p:ext uri="{BB962C8B-B14F-4D97-AF65-F5344CB8AC3E}">
        <p14:creationId xmlns:p14="http://schemas.microsoft.com/office/powerpoint/2010/main" val="1455696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31DB55A-0856-C500-287B-8B1AD0F10B30}"/>
              </a:ext>
            </a:extLst>
          </p:cNvPr>
          <p:cNvSpPr>
            <a:spLocks noGrp="1"/>
          </p:cNvSpPr>
          <p:nvPr>
            <p:ph type="title"/>
          </p:nvPr>
        </p:nvSpPr>
        <p:spPr/>
        <p:txBody>
          <a:bodyPr/>
          <a:lstStyle/>
          <a:p>
            <a:r>
              <a:rPr lang="en-GB" dirty="0"/>
              <a:t>Resource management </a:t>
            </a:r>
            <a:endParaRPr lang="ro-US" dirty="0"/>
          </a:p>
        </p:txBody>
      </p:sp>
      <p:sp>
        <p:nvSpPr>
          <p:cNvPr id="11" name="Substituent text 10">
            <a:extLst>
              <a:ext uri="{FF2B5EF4-FFF2-40B4-BE49-F238E27FC236}">
                <a16:creationId xmlns:a16="http://schemas.microsoft.com/office/drawing/2014/main" id="{86BC26AB-8A51-243C-207C-7D51615E7144}"/>
              </a:ext>
            </a:extLst>
          </p:cNvPr>
          <p:cNvSpPr>
            <a:spLocks noGrp="1"/>
          </p:cNvSpPr>
          <p:nvPr>
            <p:ph type="body" sz="quarter" idx="21"/>
          </p:nvPr>
        </p:nvSpPr>
        <p:spPr>
          <a:xfrm>
            <a:off x="943617" y="1738491"/>
            <a:ext cx="3248213" cy="3895283"/>
          </a:xfrm>
        </p:spPr>
        <p:txBody>
          <a:bodyPr vert="horz" lIns="365760" tIns="1554480" rIns="365760" bIns="45720" rtlCol="0" anchor="t">
            <a:noAutofit/>
          </a:bodyPr>
          <a:lstStyle/>
          <a:p>
            <a:r>
              <a:rPr lang="ro-RO" sz="1900" b="1" dirty="0"/>
              <a:t>Staff:- </a:t>
            </a:r>
            <a:r>
              <a:rPr lang="ro-RO" sz="1900" b="1" dirty="0" err="1"/>
              <a:t>Hiring</a:t>
            </a:r>
            <a:r>
              <a:rPr lang="ro-RO" sz="1900" b="1" dirty="0"/>
              <a:t> </a:t>
            </a:r>
            <a:r>
              <a:rPr lang="ro-RO" sz="1900" b="1" dirty="0" err="1"/>
              <a:t>qualified</a:t>
            </a:r>
            <a:r>
              <a:rPr lang="ro-RO" sz="1900" b="1" dirty="0"/>
              <a:t> </a:t>
            </a:r>
            <a:r>
              <a:rPr lang="ro-RO" sz="1900" b="1" dirty="0" err="1"/>
              <a:t>early</a:t>
            </a:r>
            <a:r>
              <a:rPr lang="ro-RO" sz="1900" b="1" dirty="0"/>
              <a:t> </a:t>
            </a:r>
            <a:r>
              <a:rPr lang="ro-RO" sz="1900" b="1" dirty="0" err="1"/>
              <a:t>childhood</a:t>
            </a:r>
            <a:r>
              <a:rPr lang="ro-RO" sz="1900" b="1" dirty="0"/>
              <a:t> </a:t>
            </a:r>
            <a:r>
              <a:rPr lang="ro-RO" sz="1900" b="1" dirty="0" err="1"/>
              <a:t>educators</a:t>
            </a:r>
            <a:r>
              <a:rPr lang="ro-RO" sz="1900" b="1" dirty="0"/>
              <a:t>.- </a:t>
            </a:r>
            <a:r>
              <a:rPr lang="ro-RO" sz="1900" b="1" dirty="0" err="1"/>
              <a:t>Employing</a:t>
            </a:r>
            <a:r>
              <a:rPr lang="ro-RO" sz="1900" b="1" dirty="0"/>
              <a:t> </a:t>
            </a:r>
            <a:r>
              <a:rPr lang="ro-RO" sz="1900" b="1" dirty="0" err="1"/>
              <a:t>support</a:t>
            </a:r>
            <a:r>
              <a:rPr lang="ro-RO" sz="1900" b="1" dirty="0"/>
              <a:t> staff for </a:t>
            </a:r>
            <a:r>
              <a:rPr lang="ro-RO" sz="1900" b="1" dirty="0" err="1"/>
              <a:t>operations</a:t>
            </a:r>
            <a:r>
              <a:rPr lang="ro-RO" sz="1900" b="1" dirty="0"/>
              <a:t>.- </a:t>
            </a:r>
            <a:r>
              <a:rPr lang="ro-RO" sz="1900" b="1" dirty="0" err="1"/>
              <a:t>Human</a:t>
            </a:r>
            <a:r>
              <a:rPr lang="ro-RO" sz="1900" b="1" dirty="0"/>
              <a:t> </a:t>
            </a:r>
            <a:r>
              <a:rPr lang="ro-RO" sz="1900" b="1" dirty="0" err="1"/>
              <a:t>resources</a:t>
            </a:r>
            <a:r>
              <a:rPr lang="ro-RO" sz="1900" b="1" dirty="0"/>
              <a:t> management.- Health and safety officer.</a:t>
            </a:r>
            <a:endParaRPr lang="en-US" sz="1900" b="1"/>
          </a:p>
        </p:txBody>
      </p:sp>
      <p:sp>
        <p:nvSpPr>
          <p:cNvPr id="10" name="Substituent text 9">
            <a:extLst>
              <a:ext uri="{FF2B5EF4-FFF2-40B4-BE49-F238E27FC236}">
                <a16:creationId xmlns:a16="http://schemas.microsoft.com/office/drawing/2014/main" id="{91812FEB-A431-6475-A3C5-EDCA0378EA98}"/>
              </a:ext>
            </a:extLst>
          </p:cNvPr>
          <p:cNvSpPr>
            <a:spLocks noGrp="1"/>
          </p:cNvSpPr>
          <p:nvPr>
            <p:ph type="body" sz="quarter" idx="20"/>
          </p:nvPr>
        </p:nvSpPr>
        <p:spPr>
          <a:xfrm>
            <a:off x="4196254" y="1732013"/>
            <a:ext cx="3248213" cy="3901761"/>
          </a:xfrm>
        </p:spPr>
        <p:txBody>
          <a:bodyPr vert="horz" lIns="365760" tIns="1554480" rIns="365760" bIns="45720" rtlCol="0" anchor="t">
            <a:noAutofit/>
          </a:bodyPr>
          <a:lstStyle/>
          <a:p>
            <a:r>
              <a:rPr lang="ro-RO" sz="1900" b="1" dirty="0" err="1"/>
              <a:t>Facilities</a:t>
            </a:r>
            <a:r>
              <a:rPr lang="ro-RO" sz="1900" b="1" dirty="0"/>
              <a:t>:- </a:t>
            </a:r>
            <a:r>
              <a:rPr lang="ro-RO" sz="1900" b="1" dirty="0" err="1"/>
              <a:t>Securing</a:t>
            </a:r>
            <a:r>
              <a:rPr lang="ro-RO" sz="1900" b="1" dirty="0"/>
              <a:t> </a:t>
            </a:r>
            <a:r>
              <a:rPr lang="ro-RO" sz="1900" b="1" dirty="0" err="1"/>
              <a:t>suitable</a:t>
            </a:r>
            <a:r>
              <a:rPr lang="ro-RO" sz="1900" b="1" dirty="0"/>
              <a:t> </a:t>
            </a:r>
            <a:r>
              <a:rPr lang="ro-RO" sz="1900" b="1" dirty="0" err="1"/>
              <a:t>location</a:t>
            </a:r>
            <a:r>
              <a:rPr lang="ro-RO" sz="1900" b="1" dirty="0"/>
              <a:t> </a:t>
            </a:r>
            <a:r>
              <a:rPr lang="ro-RO" sz="1900" b="1" dirty="0" err="1"/>
              <a:t>and</a:t>
            </a:r>
            <a:r>
              <a:rPr lang="ro-RO" sz="1900" b="1" dirty="0"/>
              <a:t> </a:t>
            </a:r>
            <a:r>
              <a:rPr lang="ro-RO" sz="1900" b="1" dirty="0" err="1"/>
              <a:t>space</a:t>
            </a:r>
            <a:r>
              <a:rPr lang="ro-RO" sz="1900" b="1" dirty="0"/>
              <a:t>.- </a:t>
            </a:r>
            <a:r>
              <a:rPr lang="ro-RO" sz="1900" b="1" dirty="0" err="1"/>
              <a:t>Acquiring</a:t>
            </a:r>
            <a:r>
              <a:rPr lang="ro-RO" sz="1900" b="1" dirty="0"/>
              <a:t> </a:t>
            </a:r>
            <a:r>
              <a:rPr lang="ro-RO" sz="1900" b="1" dirty="0" err="1"/>
              <a:t>age-appropriate</a:t>
            </a:r>
            <a:r>
              <a:rPr lang="ro-RO" sz="1900" b="1" dirty="0"/>
              <a:t> </a:t>
            </a:r>
            <a:r>
              <a:rPr lang="ro-RO" sz="1900" b="1" dirty="0" err="1"/>
              <a:t>furnishings</a:t>
            </a:r>
            <a:r>
              <a:rPr lang="ro-RO" sz="1900" b="1" dirty="0"/>
              <a:t> </a:t>
            </a:r>
            <a:r>
              <a:rPr lang="ro-RO" sz="1900" b="1" dirty="0" err="1"/>
              <a:t>and</a:t>
            </a:r>
            <a:r>
              <a:rPr lang="ro-RO" sz="1900" b="1" dirty="0"/>
              <a:t> </a:t>
            </a:r>
            <a:r>
              <a:rPr lang="ro-RO" sz="1900" b="1" dirty="0" err="1"/>
              <a:t>equipment</a:t>
            </a:r>
            <a:r>
              <a:rPr lang="ro-RO" sz="1900" b="1" dirty="0"/>
              <a:t>.- </a:t>
            </a:r>
            <a:r>
              <a:rPr lang="ro-RO" sz="1900" b="1" dirty="0" err="1"/>
              <a:t>Implementing</a:t>
            </a:r>
            <a:r>
              <a:rPr lang="ro-RO" sz="1900" b="1" dirty="0"/>
              <a:t> </a:t>
            </a:r>
            <a:r>
              <a:rPr lang="ro-RO" sz="1900" b="1" dirty="0" err="1"/>
              <a:t>security</a:t>
            </a:r>
            <a:r>
              <a:rPr lang="ro-RO" sz="1900" b="1" dirty="0"/>
              <a:t> </a:t>
            </a:r>
            <a:r>
              <a:rPr lang="ro-RO" sz="1900" b="1" dirty="0" err="1"/>
              <a:t>systems</a:t>
            </a:r>
            <a:r>
              <a:rPr lang="ro-RO" sz="1900" b="1" dirty="0"/>
              <a:t> </a:t>
            </a:r>
            <a:r>
              <a:rPr lang="ro-RO" sz="1900" b="1" dirty="0" err="1"/>
              <a:t>and</a:t>
            </a:r>
            <a:r>
              <a:rPr lang="ro-RO" sz="1900" b="1" dirty="0"/>
              <a:t> </a:t>
            </a:r>
            <a:r>
              <a:rPr lang="ro-RO" sz="1900" b="1" dirty="0" err="1"/>
              <a:t>safety</a:t>
            </a:r>
            <a:r>
              <a:rPr lang="ro-RO" sz="1900" b="1" dirty="0"/>
              <a:t> </a:t>
            </a:r>
            <a:r>
              <a:rPr lang="ro-RO" sz="1900" b="1" dirty="0" err="1"/>
              <a:t>features</a:t>
            </a:r>
            <a:r>
              <a:rPr lang="ro-RO" sz="1900" b="1" dirty="0"/>
              <a:t>.</a:t>
            </a:r>
            <a:endParaRPr lang="ro-US" sz="1900" b="1" dirty="0"/>
          </a:p>
        </p:txBody>
      </p:sp>
      <p:sp>
        <p:nvSpPr>
          <p:cNvPr id="3" name="Substituent text 2">
            <a:extLst>
              <a:ext uri="{FF2B5EF4-FFF2-40B4-BE49-F238E27FC236}">
                <a16:creationId xmlns:a16="http://schemas.microsoft.com/office/drawing/2014/main" id="{5C09AC4B-EBDA-8168-EF5A-8FDBE54C81AF}"/>
              </a:ext>
            </a:extLst>
          </p:cNvPr>
          <p:cNvSpPr>
            <a:spLocks noGrp="1"/>
          </p:cNvSpPr>
          <p:nvPr>
            <p:ph type="body" sz="quarter" idx="18"/>
          </p:nvPr>
        </p:nvSpPr>
        <p:spPr>
          <a:xfrm>
            <a:off x="7444467" y="1738491"/>
            <a:ext cx="3245096" cy="3898016"/>
          </a:xfrm>
        </p:spPr>
        <p:txBody>
          <a:bodyPr vert="horz" lIns="365760" tIns="1554480" rIns="365760" bIns="45720" rtlCol="0" anchor="t">
            <a:noAutofit/>
          </a:bodyPr>
          <a:lstStyle/>
          <a:p>
            <a:r>
              <a:rPr lang="ro-RO" sz="1900" b="1" err="1"/>
              <a:t>Funding</a:t>
            </a:r>
            <a:r>
              <a:rPr lang="ro-RO" sz="1900" b="1" dirty="0"/>
              <a:t>:- </a:t>
            </a:r>
            <a:r>
              <a:rPr lang="ro-RO" sz="1900" b="1" err="1"/>
              <a:t>Securing</a:t>
            </a:r>
            <a:r>
              <a:rPr lang="ro-RO" sz="1900" b="1" dirty="0"/>
              <a:t> </a:t>
            </a:r>
            <a:r>
              <a:rPr lang="ro-RO" sz="1900" b="1" err="1"/>
              <a:t>initial</a:t>
            </a:r>
            <a:r>
              <a:rPr lang="ro-RO" sz="1900" b="1" dirty="0"/>
              <a:t> capital for </a:t>
            </a:r>
            <a:r>
              <a:rPr lang="ro-RO" sz="1900" b="1" err="1"/>
              <a:t>startup</a:t>
            </a:r>
            <a:r>
              <a:rPr lang="ro-RO" sz="1900" b="1" dirty="0"/>
              <a:t>.- </a:t>
            </a:r>
            <a:r>
              <a:rPr lang="ro-RO" sz="1900" b="1" err="1"/>
              <a:t>Allocating</a:t>
            </a:r>
            <a:r>
              <a:rPr lang="ro-RO" sz="1900" b="1" dirty="0"/>
              <a:t> </a:t>
            </a:r>
            <a:r>
              <a:rPr lang="ro-RO" sz="1900" b="1" err="1"/>
              <a:t>funds</a:t>
            </a:r>
            <a:r>
              <a:rPr lang="ro-RO" sz="1900" b="1" dirty="0"/>
              <a:t> for </a:t>
            </a:r>
            <a:r>
              <a:rPr lang="ro-RO" sz="1900" b="1" err="1"/>
              <a:t>ongoing</a:t>
            </a:r>
            <a:r>
              <a:rPr lang="ro-RO" sz="1900" b="1" dirty="0"/>
              <a:t> </a:t>
            </a:r>
            <a:r>
              <a:rPr lang="ro-RO" sz="1900" b="1" err="1"/>
              <a:t>expenses</a:t>
            </a:r>
            <a:r>
              <a:rPr lang="ro-RO" sz="1900" b="1" dirty="0"/>
              <a:t>.- </a:t>
            </a:r>
            <a:r>
              <a:rPr lang="ro-RO" sz="1900" b="1" err="1"/>
              <a:t>Maximizing</a:t>
            </a:r>
            <a:r>
              <a:rPr lang="ro-RO" sz="1900" b="1" dirty="0"/>
              <a:t> </a:t>
            </a:r>
            <a:r>
              <a:rPr lang="ro-RO" sz="1900" b="1" err="1"/>
              <a:t>government</a:t>
            </a:r>
            <a:r>
              <a:rPr lang="ro-RO" sz="1900" b="1" dirty="0"/>
              <a:t> </a:t>
            </a:r>
            <a:r>
              <a:rPr lang="ro-RO" sz="1900" b="1" err="1"/>
              <a:t>subsidies</a:t>
            </a:r>
            <a:r>
              <a:rPr lang="ro-RO" sz="1900" b="1" dirty="0"/>
              <a:t>.- </a:t>
            </a:r>
            <a:r>
              <a:rPr lang="ro-RO" sz="1900" b="1" err="1"/>
              <a:t>Structuring</a:t>
            </a:r>
            <a:r>
              <a:rPr lang="ro-RO" sz="1900" b="1" dirty="0"/>
              <a:t> competitive </a:t>
            </a:r>
            <a:r>
              <a:rPr lang="ro-RO" sz="1900" b="1" err="1"/>
              <a:t>tuition</a:t>
            </a:r>
            <a:r>
              <a:rPr lang="ro-RO" sz="1900" b="1" dirty="0"/>
              <a:t> </a:t>
            </a:r>
            <a:r>
              <a:rPr lang="ro-RO" sz="1900" b="1" err="1"/>
              <a:t>fees</a:t>
            </a:r>
            <a:r>
              <a:rPr lang="ro-RO" sz="1900" b="1" dirty="0"/>
              <a:t>.</a:t>
            </a:r>
            <a:endParaRPr lang="ro-US" sz="1900" dirty="0"/>
          </a:p>
        </p:txBody>
      </p:sp>
      <p:sp>
        <p:nvSpPr>
          <p:cNvPr id="6" name="Substituent număr diapozitiv 5">
            <a:extLst>
              <a:ext uri="{FF2B5EF4-FFF2-40B4-BE49-F238E27FC236}">
                <a16:creationId xmlns:a16="http://schemas.microsoft.com/office/drawing/2014/main" id="{15550EEF-02FB-C3CB-25E8-D22B1006F00E}"/>
              </a:ext>
            </a:extLst>
          </p:cNvPr>
          <p:cNvSpPr>
            <a:spLocks noGrp="1"/>
          </p:cNvSpPr>
          <p:nvPr>
            <p:ph type="sldNum" sz="quarter" idx="12"/>
          </p:nvPr>
        </p:nvSpPr>
        <p:spPr/>
        <p:txBody>
          <a:bodyPr/>
          <a:lstStyle/>
          <a:p>
            <a:fld id="{B5CEABB6-07DC-46E8-9B57-56EC44A396E5}" type="slidenum">
              <a:rPr lang="en-US" smtClean="0"/>
              <a:t>13</a:t>
            </a:fld>
            <a:endParaRPr lang="en-US" dirty="0"/>
          </a:p>
        </p:txBody>
      </p:sp>
    </p:spTree>
    <p:extLst>
      <p:ext uri="{BB962C8B-B14F-4D97-AF65-F5344CB8AC3E}">
        <p14:creationId xmlns:p14="http://schemas.microsoft.com/office/powerpoint/2010/main" val="311459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98D9EA2-8ACE-4A81-BBE7-250C3173E96A}"/>
              </a:ext>
            </a:extLst>
          </p:cNvPr>
          <p:cNvSpPr>
            <a:spLocks noGrp="1"/>
          </p:cNvSpPr>
          <p:nvPr>
            <p:ph type="title"/>
          </p:nvPr>
        </p:nvSpPr>
        <p:spPr>
          <a:xfrm>
            <a:off x="674914" y="814558"/>
            <a:ext cx="7772400" cy="791886"/>
          </a:xfrm>
        </p:spPr>
        <p:txBody>
          <a:bodyPr/>
          <a:lstStyle/>
          <a:p>
            <a:r>
              <a:rPr lang="en-GB" dirty="0"/>
              <a:t>Project success criteria </a:t>
            </a:r>
            <a:endParaRPr lang="ro-US" dirty="0"/>
          </a:p>
        </p:txBody>
      </p:sp>
      <p:sp>
        <p:nvSpPr>
          <p:cNvPr id="3" name="Substituent conținut 2">
            <a:extLst>
              <a:ext uri="{FF2B5EF4-FFF2-40B4-BE49-F238E27FC236}">
                <a16:creationId xmlns:a16="http://schemas.microsoft.com/office/drawing/2014/main" id="{D1CB238B-58E5-A4FB-9BC4-06265A9D8591}"/>
              </a:ext>
            </a:extLst>
          </p:cNvPr>
          <p:cNvSpPr>
            <a:spLocks noGrp="1"/>
          </p:cNvSpPr>
          <p:nvPr>
            <p:ph type="body" sz="quarter" idx="13"/>
          </p:nvPr>
        </p:nvSpPr>
        <p:spPr>
          <a:xfrm>
            <a:off x="198374" y="2024706"/>
            <a:ext cx="5339589" cy="4833294"/>
          </a:xfrm>
        </p:spPr>
        <p:txBody>
          <a:bodyPr vert="horz" lIns="91440" tIns="45720" rIns="91440" bIns="45720" rtlCol="0" anchor="t">
            <a:noAutofit/>
          </a:bodyPr>
          <a:lstStyle/>
          <a:p>
            <a:pPr marL="342900" indent="-342900">
              <a:buAutoNum type="arabicPeriod"/>
            </a:pPr>
            <a:r>
              <a:rPr lang="ro-RO" sz="1900" b="1" dirty="0" err="1">
                <a:latin typeface="Avenir Next LT Pro Light"/>
              </a:rPr>
              <a:t>Enrollment</a:t>
            </a:r>
            <a:r>
              <a:rPr lang="ro-RO" sz="1900" b="1" dirty="0">
                <a:latin typeface="Avenir Next LT Pro Light"/>
              </a:rPr>
              <a:t> Rate: </a:t>
            </a:r>
            <a:r>
              <a:rPr lang="ro-RO" sz="1900" b="1" dirty="0" err="1">
                <a:latin typeface="Avenir Next LT Pro Light"/>
              </a:rPr>
              <a:t>Achieve</a:t>
            </a:r>
            <a:r>
              <a:rPr lang="ro-RO" sz="1900" b="1" dirty="0">
                <a:latin typeface="Avenir Next LT Pro Light"/>
              </a:rPr>
              <a:t> </a:t>
            </a:r>
            <a:r>
              <a:rPr lang="ro-RO" sz="1900" b="1" dirty="0" err="1">
                <a:latin typeface="Avenir Next LT Pro Light"/>
              </a:rPr>
              <a:t>and</a:t>
            </a:r>
            <a:r>
              <a:rPr lang="ro-RO" sz="1900" b="1" dirty="0">
                <a:latin typeface="Avenir Next LT Pro Light"/>
              </a:rPr>
              <a:t> </a:t>
            </a:r>
            <a:r>
              <a:rPr lang="ro-RO" sz="1900" b="1" dirty="0" err="1">
                <a:latin typeface="Avenir Next LT Pro Light"/>
              </a:rPr>
              <a:t>maintain</a:t>
            </a:r>
            <a:r>
              <a:rPr lang="ro-RO" sz="1900" b="1" dirty="0">
                <a:latin typeface="Avenir Next LT Pro Light"/>
              </a:rPr>
              <a:t> an </a:t>
            </a:r>
            <a:r>
              <a:rPr lang="ro-RO" sz="1900" b="1" dirty="0" err="1">
                <a:latin typeface="Avenir Next LT Pro Light"/>
              </a:rPr>
              <a:t>enrollment</a:t>
            </a:r>
            <a:r>
              <a:rPr lang="ro-RO" sz="1900" b="1" dirty="0">
                <a:latin typeface="Avenir Next LT Pro Light"/>
              </a:rPr>
              <a:t> rate of at </a:t>
            </a:r>
            <a:r>
              <a:rPr lang="ro-RO" sz="1900" b="1" dirty="0" err="1">
                <a:latin typeface="Avenir Next LT Pro Light"/>
              </a:rPr>
              <a:t>least</a:t>
            </a:r>
            <a:r>
              <a:rPr lang="ro-RO" sz="1900" b="1" dirty="0">
                <a:latin typeface="Avenir Next LT Pro Light"/>
              </a:rPr>
              <a:t> 80% of </a:t>
            </a:r>
            <a:r>
              <a:rPr lang="ro-RO" sz="1900" b="1" dirty="0" err="1">
                <a:latin typeface="Avenir Next LT Pro Light"/>
              </a:rPr>
              <a:t>the</a:t>
            </a:r>
            <a:r>
              <a:rPr lang="ro-RO" sz="1900" b="1" dirty="0">
                <a:latin typeface="Avenir Next LT Pro Light"/>
              </a:rPr>
              <a:t> </a:t>
            </a:r>
            <a:r>
              <a:rPr lang="ro-RO" sz="1900" b="1" dirty="0" err="1">
                <a:latin typeface="Avenir Next LT Pro Light"/>
              </a:rPr>
              <a:t>nursery's</a:t>
            </a:r>
            <a:r>
              <a:rPr lang="ro-RO" sz="1900" b="1" dirty="0">
                <a:latin typeface="Avenir Next LT Pro Light"/>
              </a:rPr>
              <a:t> </a:t>
            </a:r>
            <a:r>
              <a:rPr lang="ro-RO" sz="1900" b="1" dirty="0" err="1">
                <a:latin typeface="Avenir Next LT Pro Light"/>
              </a:rPr>
              <a:t>capacity</a:t>
            </a:r>
            <a:r>
              <a:rPr lang="ro-RO" sz="1900" b="1" dirty="0">
                <a:latin typeface="Avenir Next LT Pro Light"/>
              </a:rPr>
              <a:t> </a:t>
            </a:r>
            <a:r>
              <a:rPr lang="ro-RO" sz="1900" b="1" dirty="0" err="1">
                <a:latin typeface="Avenir Next LT Pro Light"/>
              </a:rPr>
              <a:t>within</a:t>
            </a:r>
            <a:r>
              <a:rPr lang="ro-RO" sz="1900" b="1" dirty="0">
                <a:latin typeface="Avenir Next LT Pro Light"/>
              </a:rPr>
              <a:t> </a:t>
            </a:r>
            <a:r>
              <a:rPr lang="ro-RO" sz="1900" b="1" dirty="0" err="1">
                <a:latin typeface="Avenir Next LT Pro Light"/>
              </a:rPr>
              <a:t>the</a:t>
            </a:r>
            <a:r>
              <a:rPr lang="ro-RO" sz="1900" b="1" dirty="0">
                <a:latin typeface="Avenir Next LT Pro Light"/>
              </a:rPr>
              <a:t> </a:t>
            </a:r>
            <a:r>
              <a:rPr lang="ro-RO" sz="1900" b="1" dirty="0" err="1">
                <a:latin typeface="Avenir Next LT Pro Light"/>
              </a:rPr>
              <a:t>first</a:t>
            </a:r>
            <a:r>
              <a:rPr lang="ro-RO" sz="1900" b="1" dirty="0">
                <a:latin typeface="Avenir Next LT Pro Light"/>
              </a:rPr>
              <a:t> year.</a:t>
            </a:r>
            <a:endParaRPr lang="en-GB" sz="1900" b="1">
              <a:latin typeface="Avenir Next LT Pro Light"/>
              <a:cs typeface="Posterama"/>
            </a:endParaRPr>
          </a:p>
          <a:p>
            <a:pPr marL="342900" indent="-342900">
              <a:buAutoNum type="arabicPeriod"/>
            </a:pPr>
            <a:r>
              <a:rPr lang="ro-RO" sz="1900" b="1" dirty="0">
                <a:latin typeface="Avenir Next LT Pro Light"/>
              </a:rPr>
              <a:t>Financial </a:t>
            </a:r>
            <a:r>
              <a:rPr lang="ro-RO" sz="1900" b="1" dirty="0" err="1">
                <a:latin typeface="Avenir Next LT Pro Light"/>
              </a:rPr>
              <a:t>Targets</a:t>
            </a:r>
            <a:r>
              <a:rPr lang="ro-RO" sz="1900" b="1" dirty="0">
                <a:latin typeface="Avenir Next LT Pro Light"/>
              </a:rPr>
              <a:t>:   - </a:t>
            </a:r>
            <a:r>
              <a:rPr lang="ro-RO" sz="1900" b="1" dirty="0" err="1">
                <a:latin typeface="Avenir Next LT Pro Light"/>
              </a:rPr>
              <a:t>Attain</a:t>
            </a:r>
            <a:r>
              <a:rPr lang="ro-RO" sz="1900" b="1" dirty="0">
                <a:latin typeface="Avenir Next LT Pro Light"/>
              </a:rPr>
              <a:t> a break-</a:t>
            </a:r>
            <a:r>
              <a:rPr lang="ro-RO" sz="1900" b="1" dirty="0" err="1">
                <a:latin typeface="Avenir Next LT Pro Light"/>
              </a:rPr>
              <a:t>even</a:t>
            </a:r>
            <a:r>
              <a:rPr lang="ro-RO" sz="1900" b="1" dirty="0">
                <a:latin typeface="Avenir Next LT Pro Light"/>
              </a:rPr>
              <a:t> </a:t>
            </a:r>
            <a:r>
              <a:rPr lang="ro-RO" sz="1900" b="1" dirty="0" err="1">
                <a:latin typeface="Avenir Next LT Pro Light"/>
              </a:rPr>
              <a:t>point</a:t>
            </a:r>
            <a:r>
              <a:rPr lang="ro-RO" sz="1900" b="1" dirty="0">
                <a:latin typeface="Avenir Next LT Pro Light"/>
              </a:rPr>
              <a:t> </a:t>
            </a:r>
            <a:r>
              <a:rPr lang="ro-RO" sz="1900" b="1" dirty="0" err="1">
                <a:latin typeface="Avenir Next LT Pro Light"/>
              </a:rPr>
              <a:t>within</a:t>
            </a:r>
            <a:r>
              <a:rPr lang="ro-RO" sz="1900" b="1" dirty="0">
                <a:latin typeface="Avenir Next LT Pro Light"/>
              </a:rPr>
              <a:t> </a:t>
            </a:r>
            <a:r>
              <a:rPr lang="ro-RO" sz="1900" b="1" dirty="0" err="1">
                <a:latin typeface="Avenir Next LT Pro Light"/>
              </a:rPr>
              <a:t>the</a:t>
            </a:r>
            <a:r>
              <a:rPr lang="ro-RO" sz="1900" b="1" dirty="0">
                <a:latin typeface="Avenir Next LT Pro Light"/>
              </a:rPr>
              <a:t> </a:t>
            </a:r>
            <a:r>
              <a:rPr lang="ro-RO" sz="1900" b="1" dirty="0" err="1">
                <a:latin typeface="Avenir Next LT Pro Light"/>
              </a:rPr>
              <a:t>first</a:t>
            </a:r>
            <a:r>
              <a:rPr lang="ro-RO" sz="1900" b="1" dirty="0">
                <a:latin typeface="Avenir Next LT Pro Light"/>
              </a:rPr>
              <a:t> 12-18 </a:t>
            </a:r>
            <a:r>
              <a:rPr lang="ro-RO" sz="1900" b="1" dirty="0" err="1">
                <a:latin typeface="Avenir Next LT Pro Light"/>
              </a:rPr>
              <a:t>months</a:t>
            </a:r>
            <a:r>
              <a:rPr lang="ro-RO" sz="1900" b="1" dirty="0">
                <a:latin typeface="Avenir Next LT Pro Light"/>
              </a:rPr>
              <a:t>.   - </a:t>
            </a:r>
            <a:r>
              <a:rPr lang="ro-RO" sz="1900" b="1" dirty="0" err="1">
                <a:latin typeface="Avenir Next LT Pro Light"/>
              </a:rPr>
              <a:t>Achieve</a:t>
            </a:r>
            <a:r>
              <a:rPr lang="ro-RO" sz="1900" b="1" dirty="0">
                <a:latin typeface="Avenir Next LT Pro Light"/>
              </a:rPr>
              <a:t> a 15% profit </a:t>
            </a:r>
            <a:r>
              <a:rPr lang="ro-RO" sz="1900" b="1" dirty="0" err="1">
                <a:latin typeface="Avenir Next LT Pro Light"/>
              </a:rPr>
              <a:t>margin</a:t>
            </a:r>
            <a:r>
              <a:rPr lang="ro-RO" sz="1900" b="1" dirty="0">
                <a:latin typeface="Avenir Next LT Pro Light"/>
              </a:rPr>
              <a:t> </a:t>
            </a:r>
            <a:r>
              <a:rPr lang="ro-RO" sz="1900" b="1" dirty="0" err="1">
                <a:latin typeface="Avenir Next LT Pro Light"/>
              </a:rPr>
              <a:t>by</a:t>
            </a:r>
            <a:r>
              <a:rPr lang="ro-RO" sz="1900" b="1" dirty="0">
                <a:latin typeface="Avenir Next LT Pro Light"/>
              </a:rPr>
              <a:t> </a:t>
            </a:r>
            <a:r>
              <a:rPr lang="ro-RO" sz="1900" b="1" dirty="0" err="1">
                <a:latin typeface="Avenir Next LT Pro Light"/>
              </a:rPr>
              <a:t>the</a:t>
            </a:r>
            <a:r>
              <a:rPr lang="ro-RO" sz="1900" b="1" dirty="0">
                <a:latin typeface="Avenir Next LT Pro Light"/>
              </a:rPr>
              <a:t> end of the second year.   - </a:t>
            </a:r>
            <a:r>
              <a:rPr lang="ro-RO" sz="1900" b="1" dirty="0" err="1">
                <a:latin typeface="Avenir Next LT Pro Light"/>
              </a:rPr>
              <a:t>Keep</a:t>
            </a:r>
            <a:r>
              <a:rPr lang="ro-RO" sz="1900" b="1" dirty="0">
                <a:latin typeface="Avenir Next LT Pro Light"/>
              </a:rPr>
              <a:t> </a:t>
            </a:r>
            <a:r>
              <a:rPr lang="ro-RO" sz="1900" b="1" dirty="0" err="1">
                <a:latin typeface="Avenir Next LT Pro Light"/>
              </a:rPr>
              <a:t>operational</a:t>
            </a:r>
            <a:r>
              <a:rPr lang="ro-RO" sz="1900" b="1" dirty="0">
                <a:latin typeface="Avenir Next LT Pro Light"/>
              </a:rPr>
              <a:t> </a:t>
            </a:r>
            <a:r>
              <a:rPr lang="ro-RO" sz="1900" b="1" dirty="0" err="1">
                <a:latin typeface="Avenir Next LT Pro Light"/>
              </a:rPr>
              <a:t>costs</a:t>
            </a:r>
            <a:r>
              <a:rPr lang="ro-RO" sz="1900" b="1" dirty="0">
                <a:latin typeface="Avenir Next LT Pro Light"/>
              </a:rPr>
              <a:t> </a:t>
            </a:r>
            <a:r>
              <a:rPr lang="ro-RO" sz="1900" b="1" dirty="0" err="1">
                <a:latin typeface="Avenir Next LT Pro Light"/>
              </a:rPr>
              <a:t>below</a:t>
            </a:r>
            <a:r>
              <a:rPr lang="ro-RO" sz="1900" b="1" dirty="0">
                <a:latin typeface="Avenir Next LT Pro Light"/>
              </a:rPr>
              <a:t> £100,000 </a:t>
            </a:r>
            <a:r>
              <a:rPr lang="ro-RO" sz="1900" b="1" dirty="0" err="1">
                <a:latin typeface="Avenir Next LT Pro Light"/>
              </a:rPr>
              <a:t>annually</a:t>
            </a:r>
            <a:r>
              <a:rPr lang="ro-RO" sz="1900" b="1" dirty="0">
                <a:latin typeface="Avenir Next LT Pro Light"/>
              </a:rPr>
              <a:t>.</a:t>
            </a:r>
            <a:endParaRPr lang="en-GB" sz="1900" b="1">
              <a:latin typeface="Avenir Next LT Pro Light"/>
              <a:cs typeface="Posterama"/>
            </a:endParaRPr>
          </a:p>
          <a:p>
            <a:pPr marL="342900" indent="-342900">
              <a:buAutoNum type="arabicPeriod"/>
            </a:pPr>
            <a:r>
              <a:rPr lang="ro-RO" sz="1900" b="1" dirty="0">
                <a:latin typeface="Avenir Next LT Pro Light"/>
              </a:rPr>
              <a:t>. </a:t>
            </a:r>
            <a:r>
              <a:rPr lang="ro-RO" sz="1900" b="1" dirty="0" err="1">
                <a:latin typeface="Avenir Next LT Pro Light"/>
              </a:rPr>
              <a:t>Customer</a:t>
            </a:r>
            <a:r>
              <a:rPr lang="ro-RO" sz="1900" b="1" dirty="0">
                <a:latin typeface="Avenir Next LT Pro Light"/>
              </a:rPr>
              <a:t> </a:t>
            </a:r>
            <a:r>
              <a:rPr lang="ro-RO" sz="1900" b="1" dirty="0" err="1">
                <a:latin typeface="Avenir Next LT Pro Light"/>
              </a:rPr>
              <a:t>Satisfaction</a:t>
            </a:r>
            <a:r>
              <a:rPr lang="ro-RO" sz="1900" b="1" dirty="0">
                <a:latin typeface="Avenir Next LT Pro Light"/>
              </a:rPr>
              <a:t>:   - </a:t>
            </a:r>
            <a:r>
              <a:rPr lang="ro-RO" sz="1900" b="1" dirty="0" err="1">
                <a:latin typeface="Avenir Next LT Pro Light"/>
              </a:rPr>
              <a:t>Maintain</a:t>
            </a:r>
            <a:r>
              <a:rPr lang="ro-RO" sz="1900" b="1" dirty="0">
                <a:latin typeface="Avenir Next LT Pro Light"/>
              </a:rPr>
              <a:t> a </a:t>
            </a:r>
            <a:r>
              <a:rPr lang="ro-RO" sz="1900" b="1" dirty="0" err="1">
                <a:latin typeface="Avenir Next LT Pro Light"/>
              </a:rPr>
              <a:t>customer</a:t>
            </a:r>
            <a:r>
              <a:rPr lang="ro-RO" sz="1900" b="1" dirty="0">
                <a:latin typeface="Avenir Next LT Pro Light"/>
              </a:rPr>
              <a:t> </a:t>
            </a:r>
            <a:r>
              <a:rPr lang="ro-RO" sz="1900" b="1" dirty="0" err="1">
                <a:latin typeface="Avenir Next LT Pro Light"/>
              </a:rPr>
              <a:t>satisfaction</a:t>
            </a:r>
            <a:r>
              <a:rPr lang="ro-RO" sz="1900" b="1" dirty="0">
                <a:latin typeface="Avenir Next LT Pro Light"/>
              </a:rPr>
              <a:t> rate of 90% or </a:t>
            </a:r>
            <a:r>
              <a:rPr lang="ro-RO" sz="1900" b="1" dirty="0" err="1">
                <a:latin typeface="Avenir Next LT Pro Light"/>
              </a:rPr>
              <a:t>higher</a:t>
            </a:r>
            <a:r>
              <a:rPr lang="ro-RO" sz="1900" b="1" dirty="0">
                <a:latin typeface="Avenir Next LT Pro Light"/>
              </a:rPr>
              <a:t> </a:t>
            </a:r>
            <a:r>
              <a:rPr lang="ro-RO" sz="1900" b="1" dirty="0" err="1">
                <a:latin typeface="Avenir Next LT Pro Light"/>
              </a:rPr>
              <a:t>based</a:t>
            </a:r>
            <a:r>
              <a:rPr lang="ro-RO" sz="1900" b="1" dirty="0">
                <a:latin typeface="Avenir Next LT Pro Light"/>
              </a:rPr>
              <a:t> on feedback </a:t>
            </a:r>
            <a:r>
              <a:rPr lang="ro-RO" sz="1900" b="1" dirty="0" err="1">
                <a:latin typeface="Avenir Next LT Pro Light"/>
              </a:rPr>
              <a:t>and</a:t>
            </a:r>
            <a:r>
              <a:rPr lang="ro-RO" sz="1900" b="1" dirty="0">
                <a:latin typeface="Avenir Next LT Pro Light"/>
              </a:rPr>
              <a:t> </a:t>
            </a:r>
            <a:r>
              <a:rPr lang="ro-RO" sz="1900" b="1" dirty="0" err="1">
                <a:latin typeface="Avenir Next LT Pro Light"/>
              </a:rPr>
              <a:t>surveys</a:t>
            </a:r>
            <a:r>
              <a:rPr lang="ro-RO" sz="1900" b="1" dirty="0">
                <a:latin typeface="Avenir Next LT Pro Light"/>
              </a:rPr>
              <a:t>.   - </a:t>
            </a:r>
            <a:r>
              <a:rPr lang="ro-RO" sz="1900" b="1" dirty="0" err="1">
                <a:latin typeface="Avenir Next LT Pro Light"/>
              </a:rPr>
              <a:t>Have</a:t>
            </a:r>
            <a:r>
              <a:rPr lang="ro-RO" sz="1900" b="1" dirty="0">
                <a:latin typeface="Avenir Next LT Pro Light"/>
              </a:rPr>
              <a:t> a </a:t>
            </a:r>
            <a:r>
              <a:rPr lang="ro-RO" sz="1900" b="1" dirty="0" err="1">
                <a:latin typeface="Avenir Next LT Pro Light"/>
              </a:rPr>
              <a:t>referral</a:t>
            </a:r>
            <a:r>
              <a:rPr lang="ro-RO" sz="1900" b="1" dirty="0">
                <a:latin typeface="Avenir Next LT Pro Light"/>
              </a:rPr>
              <a:t> rate of at </a:t>
            </a:r>
            <a:r>
              <a:rPr lang="ro-RO" sz="1900" b="1" dirty="0" err="1">
                <a:latin typeface="Avenir Next LT Pro Light"/>
              </a:rPr>
              <a:t>least</a:t>
            </a:r>
            <a:r>
              <a:rPr lang="ro-RO" sz="1900" b="1" dirty="0">
                <a:latin typeface="Avenir Next LT Pro Light"/>
              </a:rPr>
              <a:t> 20% </a:t>
            </a:r>
            <a:r>
              <a:rPr lang="ro-RO" sz="1900" b="1" dirty="0" err="1">
                <a:latin typeface="Avenir Next LT Pro Light"/>
              </a:rPr>
              <a:t>from</a:t>
            </a:r>
            <a:r>
              <a:rPr lang="ro-RO" sz="1900" b="1" dirty="0">
                <a:latin typeface="Avenir Next LT Pro Light"/>
              </a:rPr>
              <a:t> </a:t>
            </a:r>
            <a:r>
              <a:rPr lang="ro-RO" sz="1900" b="1" dirty="0" err="1">
                <a:latin typeface="Avenir Next LT Pro Light"/>
              </a:rPr>
              <a:t>existing</a:t>
            </a:r>
            <a:r>
              <a:rPr lang="ro-RO" sz="1900" b="1" dirty="0">
                <a:latin typeface="Avenir Next LT Pro Light"/>
              </a:rPr>
              <a:t> </a:t>
            </a:r>
            <a:r>
              <a:rPr lang="ro-RO" sz="1900" b="1" dirty="0" err="1">
                <a:latin typeface="Avenir Next LT Pro Light"/>
              </a:rPr>
              <a:t>customers</a:t>
            </a:r>
            <a:r>
              <a:rPr lang="ro-RO" sz="1900" b="1" dirty="0">
                <a:latin typeface="Avenir Next LT Pro Light"/>
              </a:rPr>
              <a:t>.</a:t>
            </a:r>
            <a:endParaRPr lang="ro-US" sz="1900" b="1" dirty="0">
              <a:latin typeface="Avenir Next LT Pro Light"/>
            </a:endParaRPr>
          </a:p>
        </p:txBody>
      </p:sp>
      <p:sp>
        <p:nvSpPr>
          <p:cNvPr id="6" name="Substituent număr diapozitiv 5">
            <a:extLst>
              <a:ext uri="{FF2B5EF4-FFF2-40B4-BE49-F238E27FC236}">
                <a16:creationId xmlns:a16="http://schemas.microsoft.com/office/drawing/2014/main" id="{78B5F36D-EDCA-89AF-35CC-46D95346DC29}"/>
              </a:ext>
            </a:extLst>
          </p:cNvPr>
          <p:cNvSpPr>
            <a:spLocks noGrp="1"/>
          </p:cNvSpPr>
          <p:nvPr>
            <p:ph type="sldNum" sz="quarter" idx="12"/>
          </p:nvPr>
        </p:nvSpPr>
        <p:spPr/>
        <p:txBody>
          <a:bodyPr/>
          <a:lstStyle/>
          <a:p>
            <a:fld id="{B5CEABB6-07DC-46E8-9B57-56EC44A396E5}" type="slidenum">
              <a:rPr lang="en-US" smtClean="0"/>
              <a:t>14</a:t>
            </a:fld>
            <a:endParaRPr lang="en-US" dirty="0"/>
          </a:p>
        </p:txBody>
      </p:sp>
    </p:spTree>
    <p:extLst>
      <p:ext uri="{BB962C8B-B14F-4D97-AF65-F5344CB8AC3E}">
        <p14:creationId xmlns:p14="http://schemas.microsoft.com/office/powerpoint/2010/main" val="103503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500E6DF-72BB-6ED7-34B7-6B32B0885DC9}"/>
              </a:ext>
            </a:extLst>
          </p:cNvPr>
          <p:cNvSpPr>
            <a:spLocks noGrp="1"/>
          </p:cNvSpPr>
          <p:nvPr>
            <p:ph type="title"/>
          </p:nvPr>
        </p:nvSpPr>
        <p:spPr>
          <a:xfrm>
            <a:off x="464389" y="580785"/>
            <a:ext cx="10515600" cy="807978"/>
          </a:xfrm>
        </p:spPr>
        <p:txBody>
          <a:bodyPr/>
          <a:lstStyle/>
          <a:p>
            <a:r>
              <a:rPr lang="en-GB" dirty="0"/>
              <a:t>Marketing and promotion </a:t>
            </a:r>
            <a:endParaRPr lang="ro-US" dirty="0"/>
          </a:p>
        </p:txBody>
      </p:sp>
      <p:sp>
        <p:nvSpPr>
          <p:cNvPr id="3" name="Substituent text 2">
            <a:extLst>
              <a:ext uri="{FF2B5EF4-FFF2-40B4-BE49-F238E27FC236}">
                <a16:creationId xmlns:a16="http://schemas.microsoft.com/office/drawing/2014/main" id="{D020219B-FD7C-3F2B-E4C1-7D0236A8BBEF}"/>
              </a:ext>
            </a:extLst>
          </p:cNvPr>
          <p:cNvSpPr>
            <a:spLocks noGrp="1"/>
          </p:cNvSpPr>
          <p:nvPr>
            <p:ph sz="half" idx="1"/>
          </p:nvPr>
        </p:nvSpPr>
        <p:spPr>
          <a:xfrm>
            <a:off x="370115" y="1843656"/>
            <a:ext cx="10515599" cy="4695256"/>
          </a:xfrm>
        </p:spPr>
        <p:txBody>
          <a:bodyPr vert="horz" lIns="91440" tIns="45720" rIns="91440" bIns="45720" rtlCol="0" anchor="t">
            <a:noAutofit/>
          </a:bodyPr>
          <a:lstStyle/>
          <a:p>
            <a:r>
              <a:rPr lang="en-GB" sz="1800" b="1" dirty="0">
                <a:latin typeface="Avenir Next LT Pro Light"/>
              </a:rPr>
              <a:t>Establish </a:t>
            </a:r>
            <a:r>
              <a:rPr lang="ro-RO" sz="1800" b="1" err="1">
                <a:latin typeface="Avenir Next LT Pro Light"/>
              </a:rPr>
              <a:t>memorable</a:t>
            </a:r>
            <a:r>
              <a:rPr lang="ro-RO" sz="1800" b="1" dirty="0">
                <a:latin typeface="Avenir Next LT Pro Light"/>
              </a:rPr>
              <a:t> brand </a:t>
            </a:r>
            <a:r>
              <a:rPr lang="ro-RO" sz="1800" b="1" err="1">
                <a:latin typeface="Avenir Next LT Pro Light"/>
              </a:rPr>
              <a:t>identity</a:t>
            </a:r>
            <a:r>
              <a:rPr lang="ro-RO" sz="1800" b="1" dirty="0">
                <a:latin typeface="Avenir Next LT Pro Light"/>
              </a:rPr>
              <a:t> and </a:t>
            </a:r>
            <a:r>
              <a:rPr lang="ro-RO" sz="1800" b="1" err="1">
                <a:latin typeface="Avenir Next LT Pro Light"/>
              </a:rPr>
              <a:t>maintain</a:t>
            </a:r>
            <a:r>
              <a:rPr lang="ro-RO" sz="1800" b="1" dirty="0">
                <a:latin typeface="Avenir Next LT Pro Light"/>
              </a:rPr>
              <a:t> a </a:t>
            </a:r>
            <a:r>
              <a:rPr lang="ro-RO" sz="1800" b="1" err="1">
                <a:latin typeface="Avenir Next LT Pro Light"/>
              </a:rPr>
              <a:t>strong</a:t>
            </a:r>
            <a:r>
              <a:rPr lang="ro-RO" sz="1800" b="1" dirty="0">
                <a:latin typeface="Avenir Next LT Pro Light"/>
              </a:rPr>
              <a:t> online </a:t>
            </a:r>
            <a:r>
              <a:rPr lang="ro-RO" sz="1800" b="1" err="1">
                <a:latin typeface="Avenir Next LT Pro Light"/>
              </a:rPr>
              <a:t>presence</a:t>
            </a:r>
            <a:r>
              <a:rPr lang="ro-RO" sz="1800" b="1" dirty="0">
                <a:latin typeface="Avenir Next LT Pro Light"/>
              </a:rPr>
              <a:t> with an informative website and active social media engagement.</a:t>
            </a:r>
            <a:endParaRPr lang="en-GB" sz="1800" b="1">
              <a:latin typeface="Avenir Next LT Pro Light"/>
              <a:cs typeface="Posterama"/>
            </a:endParaRPr>
          </a:p>
          <a:p>
            <a:r>
              <a:rPr lang="ro-RO" sz="1800" b="1" dirty="0">
                <a:latin typeface="Avenir Next LT Pro Light"/>
              </a:rPr>
              <a:t> </a:t>
            </a:r>
            <a:r>
              <a:rPr lang="ro-RO" sz="1800" b="1" err="1">
                <a:latin typeface="Avenir Next LT Pro Light"/>
              </a:rPr>
              <a:t>Strengthen</a:t>
            </a:r>
            <a:r>
              <a:rPr lang="ro-RO" sz="1800" b="1" dirty="0">
                <a:latin typeface="Avenir Next LT Pro Light"/>
              </a:rPr>
              <a:t> local </a:t>
            </a:r>
            <a:r>
              <a:rPr lang="ro-RO" sz="1800" b="1" err="1">
                <a:latin typeface="Avenir Next LT Pro Light"/>
              </a:rPr>
              <a:t>ties</a:t>
            </a:r>
            <a:r>
              <a:rPr lang="ro-RO" sz="1800" b="1" dirty="0">
                <a:latin typeface="Avenir Next LT Pro Light"/>
              </a:rPr>
              <a:t> </a:t>
            </a:r>
            <a:r>
              <a:rPr lang="ro-RO" sz="1800" b="1" err="1">
                <a:latin typeface="Avenir Next LT Pro Light"/>
              </a:rPr>
              <a:t>through</a:t>
            </a:r>
            <a:r>
              <a:rPr lang="ro-RO" sz="1800" b="1" dirty="0">
                <a:latin typeface="Avenir Next LT Pro Light"/>
              </a:rPr>
              <a:t> partnerships with businesses, community </a:t>
            </a:r>
            <a:r>
              <a:rPr lang="ro-RO" sz="1800" b="1" err="1">
                <a:latin typeface="Avenir Next LT Pro Light"/>
              </a:rPr>
              <a:t>participation</a:t>
            </a:r>
            <a:r>
              <a:rPr lang="ro-RO" sz="1800" b="1" dirty="0">
                <a:latin typeface="Avenir Next LT Pro Light"/>
              </a:rPr>
              <a:t>, and </a:t>
            </a:r>
            <a:r>
              <a:rPr lang="ro-RO" sz="1800" b="1" err="1">
                <a:latin typeface="Avenir Next LT Pro Light"/>
              </a:rPr>
              <a:t>collaborations</a:t>
            </a:r>
            <a:r>
              <a:rPr lang="ro-RO" sz="1800" b="1" dirty="0">
                <a:latin typeface="Avenir Next LT Pro Light"/>
              </a:rPr>
              <a:t> with schools and </a:t>
            </a:r>
            <a:r>
              <a:rPr lang="ro-RO" sz="1800" b="1" err="1">
                <a:latin typeface="Avenir Next LT Pro Light"/>
              </a:rPr>
              <a:t>parent</a:t>
            </a:r>
            <a:r>
              <a:rPr lang="ro-RO" sz="1800" b="1" dirty="0">
                <a:latin typeface="Avenir Next LT Pro Light"/>
              </a:rPr>
              <a:t> </a:t>
            </a:r>
            <a:r>
              <a:rPr lang="ro-RO" sz="1800" b="1" err="1">
                <a:latin typeface="Avenir Next LT Pro Light"/>
              </a:rPr>
              <a:t>groups</a:t>
            </a:r>
            <a:r>
              <a:rPr lang="ro-RO" sz="1800" b="1" dirty="0">
                <a:latin typeface="Avenir Next LT Pro Light"/>
              </a:rPr>
              <a:t>.</a:t>
            </a:r>
            <a:endParaRPr lang="en-GB" sz="1800" b="1">
              <a:latin typeface="Avenir Next LT Pro Light"/>
              <a:cs typeface="Posterama"/>
            </a:endParaRPr>
          </a:p>
          <a:p>
            <a:r>
              <a:rPr lang="ro-RO" sz="1800" b="1" dirty="0">
                <a:latin typeface="Avenir Next LT Pro Light"/>
              </a:rPr>
              <a:t> </a:t>
            </a:r>
            <a:r>
              <a:rPr lang="ro-RO" sz="1800" b="1" err="1">
                <a:latin typeface="Avenir Next LT Pro Light"/>
              </a:rPr>
              <a:t>Engage</a:t>
            </a:r>
            <a:r>
              <a:rPr lang="ro-RO" sz="1800" b="1" dirty="0">
                <a:latin typeface="Avenir Next LT Pro Light"/>
              </a:rPr>
              <a:t> in content marketing with relevant blog posts and </a:t>
            </a:r>
            <a:r>
              <a:rPr lang="ro-RO" sz="1800" b="1" err="1">
                <a:latin typeface="Avenir Next LT Pro Light"/>
              </a:rPr>
              <a:t>educational</a:t>
            </a:r>
            <a:r>
              <a:rPr lang="ro-RO" sz="1800" b="1" dirty="0">
                <a:latin typeface="Avenir Next LT Pro Light"/>
              </a:rPr>
              <a:t> content to </a:t>
            </a:r>
            <a:r>
              <a:rPr lang="ro-RO" sz="1800" b="1" err="1">
                <a:latin typeface="Avenir Next LT Pro Light"/>
              </a:rPr>
              <a:t>showcase</a:t>
            </a:r>
            <a:r>
              <a:rPr lang="ro-RO" sz="1800" b="1" dirty="0">
                <a:latin typeface="Avenir Next LT Pro Light"/>
              </a:rPr>
              <a:t> </a:t>
            </a:r>
            <a:r>
              <a:rPr lang="ro-RO" sz="1800" b="1" err="1">
                <a:latin typeface="Avenir Next LT Pro Light"/>
              </a:rPr>
              <a:t>expertise</a:t>
            </a:r>
            <a:r>
              <a:rPr lang="ro-RO" sz="1800" b="1" dirty="0">
                <a:latin typeface="Avenir Next LT Pro Light"/>
              </a:rPr>
              <a:t>.</a:t>
            </a:r>
            <a:endParaRPr lang="en-GB" sz="1800" b="1">
              <a:latin typeface="Avenir Next LT Pro Light"/>
              <a:cs typeface="Posterama"/>
            </a:endParaRPr>
          </a:p>
          <a:p>
            <a:r>
              <a:rPr lang="ro-RO" sz="1800" b="1" dirty="0">
                <a:latin typeface="Avenir Next LT Pro Light"/>
              </a:rPr>
              <a:t>Host open house events and </a:t>
            </a:r>
            <a:r>
              <a:rPr lang="ro-RO" sz="1800" b="1" err="1">
                <a:latin typeface="Avenir Next LT Pro Light"/>
              </a:rPr>
              <a:t>offer</a:t>
            </a:r>
            <a:r>
              <a:rPr lang="ro-RO" sz="1800" b="1" dirty="0">
                <a:latin typeface="Avenir Next LT Pro Light"/>
              </a:rPr>
              <a:t> exclusive </a:t>
            </a:r>
            <a:r>
              <a:rPr lang="ro-RO" sz="1800" b="1" err="1">
                <a:latin typeface="Avenir Next LT Pro Light"/>
              </a:rPr>
              <a:t>enrollment</a:t>
            </a:r>
            <a:r>
              <a:rPr lang="ro-RO" sz="1800" b="1" dirty="0">
                <a:latin typeface="Avenir Next LT Pro Light"/>
              </a:rPr>
              <a:t> </a:t>
            </a:r>
            <a:r>
              <a:rPr lang="ro-RO" sz="1800" b="1" err="1">
                <a:latin typeface="Avenir Next LT Pro Light"/>
              </a:rPr>
              <a:t>incentives</a:t>
            </a:r>
            <a:r>
              <a:rPr lang="ro-RO" sz="1800" b="1" dirty="0">
                <a:latin typeface="Avenir Next LT Pro Light"/>
              </a:rPr>
              <a:t>.</a:t>
            </a:r>
            <a:endParaRPr lang="en-GB" sz="1800" b="1">
              <a:latin typeface="Avenir Next LT Pro Light"/>
              <a:cs typeface="Posterama"/>
            </a:endParaRPr>
          </a:p>
          <a:p>
            <a:r>
              <a:rPr lang="en-GB" sz="1800" b="1" dirty="0">
                <a:latin typeface="Avenir Next LT Pro Light"/>
              </a:rPr>
              <a:t>Implement referral</a:t>
            </a:r>
            <a:r>
              <a:rPr lang="ro-RO" sz="1800" b="1" dirty="0">
                <a:latin typeface="Avenir Next LT Pro Light"/>
              </a:rPr>
              <a:t> programs for </a:t>
            </a:r>
            <a:r>
              <a:rPr lang="ro-RO" sz="1800" b="1" err="1">
                <a:latin typeface="Avenir Next LT Pro Light"/>
              </a:rPr>
              <a:t>current</a:t>
            </a:r>
            <a:r>
              <a:rPr lang="ro-RO" sz="1800" b="1" dirty="0">
                <a:latin typeface="Avenir Next LT Pro Light"/>
              </a:rPr>
              <a:t> </a:t>
            </a:r>
            <a:r>
              <a:rPr lang="ro-RO" sz="1800" b="1" err="1">
                <a:latin typeface="Avenir Next LT Pro Light"/>
              </a:rPr>
              <a:t>parents</a:t>
            </a:r>
            <a:r>
              <a:rPr lang="ro-RO" sz="1800" b="1" dirty="0">
                <a:latin typeface="Avenir Next LT Pro Light"/>
              </a:rPr>
              <a:t> and </a:t>
            </a:r>
            <a:r>
              <a:rPr lang="ro-RO" sz="1800" b="1" err="1">
                <a:latin typeface="Avenir Next LT Pro Light"/>
              </a:rPr>
              <a:t>develop</a:t>
            </a:r>
            <a:r>
              <a:rPr lang="ro-RO" sz="1800" b="1" dirty="0">
                <a:latin typeface="Avenir Next LT Pro Light"/>
              </a:rPr>
              <a:t> an </a:t>
            </a:r>
            <a:r>
              <a:rPr lang="ro-RO" sz="1800" b="1" err="1">
                <a:latin typeface="Avenir Next LT Pro Light"/>
              </a:rPr>
              <a:t>effective</a:t>
            </a:r>
            <a:r>
              <a:rPr lang="ro-RO" sz="1800" b="1" dirty="0">
                <a:latin typeface="Avenir Next LT Pro Light"/>
              </a:rPr>
              <a:t> online advertising strategy.</a:t>
            </a:r>
            <a:endParaRPr lang="en-GB" sz="1800" b="1">
              <a:latin typeface="Avenir Next LT Pro Light"/>
              <a:cs typeface="Posterama"/>
            </a:endParaRPr>
          </a:p>
          <a:p>
            <a:r>
              <a:rPr lang="ro-RO" sz="1800" b="1" dirty="0">
                <a:latin typeface="Avenir Next LT Pro Light"/>
              </a:rPr>
              <a:t>Cultivate </a:t>
            </a:r>
            <a:r>
              <a:rPr lang="ro-RO" sz="1800" b="1" err="1">
                <a:latin typeface="Avenir Next LT Pro Light"/>
              </a:rPr>
              <a:t>relationships</a:t>
            </a:r>
            <a:r>
              <a:rPr lang="ro-RO" sz="1800" b="1" dirty="0">
                <a:latin typeface="Avenir Next LT Pro Light"/>
              </a:rPr>
              <a:t> with local </a:t>
            </a:r>
            <a:r>
              <a:rPr lang="ro-RO" sz="1800" b="1" err="1">
                <a:latin typeface="Avenir Next LT Pro Light"/>
              </a:rPr>
              <a:t>journalists</a:t>
            </a:r>
            <a:r>
              <a:rPr lang="ro-RO" sz="1800" b="1" dirty="0">
                <a:latin typeface="Avenir Next LT Pro Light"/>
              </a:rPr>
              <a:t> and bloggers to </a:t>
            </a:r>
            <a:r>
              <a:rPr lang="ro-RO" sz="1800" b="1" err="1">
                <a:latin typeface="Avenir Next LT Pro Light"/>
              </a:rPr>
              <a:t>gain</a:t>
            </a:r>
            <a:r>
              <a:rPr lang="ro-RO" sz="1800" b="1" dirty="0">
                <a:latin typeface="Avenir Next LT Pro Light"/>
              </a:rPr>
              <a:t> press </a:t>
            </a:r>
            <a:r>
              <a:rPr lang="ro-RO" sz="1800" b="1" err="1">
                <a:latin typeface="Avenir Next LT Pro Light"/>
              </a:rPr>
              <a:t>coverage</a:t>
            </a:r>
            <a:r>
              <a:rPr lang="ro-RO" sz="1800" b="1" dirty="0">
                <a:latin typeface="Avenir Next LT Pro Light"/>
              </a:rPr>
              <a:t>.</a:t>
            </a:r>
            <a:endParaRPr lang="en-GB" sz="1800" b="1">
              <a:latin typeface="Avenir Next LT Pro Light"/>
              <a:cs typeface="Posterama"/>
            </a:endParaRPr>
          </a:p>
          <a:p>
            <a:r>
              <a:rPr lang="ro-RO" sz="1800" b="1" err="1">
                <a:latin typeface="Avenir Next LT Pro Light"/>
              </a:rPr>
              <a:t>Optimize</a:t>
            </a:r>
            <a:r>
              <a:rPr lang="ro-RO" sz="1800" b="1" dirty="0">
                <a:latin typeface="Avenir Next LT Pro Light"/>
              </a:rPr>
              <a:t> </a:t>
            </a:r>
            <a:r>
              <a:rPr lang="en-GB" sz="1800" b="1" err="1">
                <a:latin typeface="Avenir Next LT Pro Light"/>
              </a:rPr>
              <a:t>ou</a:t>
            </a:r>
            <a:r>
              <a:rPr lang="ro-RO" sz="1800" b="1" dirty="0">
                <a:latin typeface="Avenir Next LT Pro Light"/>
              </a:rPr>
              <a:t>r online </a:t>
            </a:r>
            <a:r>
              <a:rPr lang="ro-RO" sz="1800" b="1" err="1">
                <a:latin typeface="Avenir Next LT Pro Light"/>
              </a:rPr>
              <a:t>presence</a:t>
            </a:r>
            <a:r>
              <a:rPr lang="ro-RO" sz="1800" b="1" dirty="0">
                <a:latin typeface="Avenir Next LT Pro Light"/>
              </a:rPr>
              <a:t> </a:t>
            </a:r>
            <a:r>
              <a:rPr lang="ro-RO" sz="1800" b="1" err="1">
                <a:latin typeface="Avenir Next LT Pro Light"/>
              </a:rPr>
              <a:t>through</a:t>
            </a:r>
            <a:r>
              <a:rPr lang="ro-RO" sz="1800" b="1" dirty="0">
                <a:latin typeface="Avenir Next LT Pro Light"/>
              </a:rPr>
              <a:t> SEO and local </a:t>
            </a:r>
            <a:r>
              <a:rPr lang="ro-RO" sz="1800" b="1" err="1">
                <a:latin typeface="Avenir Next LT Pro Light"/>
              </a:rPr>
              <a:t>listings</a:t>
            </a:r>
            <a:r>
              <a:rPr lang="ro-RO" sz="1800" b="1" dirty="0">
                <a:latin typeface="Avenir Next LT Pro Light"/>
              </a:rPr>
              <a:t>. </a:t>
            </a:r>
            <a:endParaRPr lang="en-GB" sz="1800" b="1">
              <a:latin typeface="Avenir Next LT Pro Light"/>
              <a:cs typeface="Posterama"/>
            </a:endParaRPr>
          </a:p>
          <a:p>
            <a:r>
              <a:rPr lang="ro-RO" sz="1800" b="1" err="1">
                <a:latin typeface="Avenir Next LT Pro Light"/>
              </a:rPr>
              <a:t>Encourage</a:t>
            </a:r>
            <a:r>
              <a:rPr lang="ro-RO" sz="1800" b="1" dirty="0">
                <a:latin typeface="Avenir Next LT Pro Light"/>
              </a:rPr>
              <a:t> positive reviews and </a:t>
            </a:r>
            <a:r>
              <a:rPr lang="ro-RO" sz="1800" b="1" err="1">
                <a:latin typeface="Avenir Next LT Pro Light"/>
              </a:rPr>
              <a:t>testimonials</a:t>
            </a:r>
            <a:r>
              <a:rPr lang="ro-RO" sz="1800" b="1" dirty="0">
                <a:latin typeface="Avenir Next LT Pro Light"/>
              </a:rPr>
              <a:t> to </a:t>
            </a:r>
            <a:r>
              <a:rPr lang="ro-RO" sz="1800" b="1" err="1">
                <a:latin typeface="Avenir Next LT Pro Light"/>
              </a:rPr>
              <a:t>build</a:t>
            </a:r>
            <a:r>
              <a:rPr lang="ro-RO" sz="1800" b="1" dirty="0">
                <a:latin typeface="Avenir Next LT Pro Light"/>
              </a:rPr>
              <a:t> trust.</a:t>
            </a:r>
            <a:endParaRPr lang="en-GB" sz="1800" b="1">
              <a:latin typeface="Avenir Next LT Pro Light"/>
              <a:cs typeface="Posterama"/>
            </a:endParaRPr>
          </a:p>
          <a:p>
            <a:r>
              <a:rPr lang="ro-RO" sz="1800" b="1" err="1">
                <a:latin typeface="Avenir Next LT Pro Light"/>
              </a:rPr>
              <a:t>Attract</a:t>
            </a:r>
            <a:r>
              <a:rPr lang="ro-RO" sz="1800" b="1" dirty="0">
                <a:latin typeface="Avenir Next LT Pro Light"/>
              </a:rPr>
              <a:t> early </a:t>
            </a:r>
            <a:r>
              <a:rPr lang="ro-RO" sz="1800" b="1" err="1">
                <a:latin typeface="Avenir Next LT Pro Light"/>
              </a:rPr>
              <a:t>enrollments</a:t>
            </a:r>
            <a:r>
              <a:rPr lang="ro-RO" sz="1800" b="1" dirty="0">
                <a:latin typeface="Avenir Next LT Pro Light"/>
              </a:rPr>
              <a:t> by </a:t>
            </a:r>
            <a:r>
              <a:rPr lang="ro-RO" sz="1800" b="1" err="1">
                <a:latin typeface="Avenir Next LT Pro Light"/>
              </a:rPr>
              <a:t>offering</a:t>
            </a:r>
            <a:r>
              <a:rPr lang="ro-RO" sz="1800" b="1" dirty="0">
                <a:latin typeface="Avenir Next LT Pro Light"/>
              </a:rPr>
              <a:t> </a:t>
            </a:r>
            <a:r>
              <a:rPr lang="ro-RO" sz="1800" b="1" err="1">
                <a:latin typeface="Avenir Next LT Pro Light"/>
              </a:rPr>
              <a:t>incentives</a:t>
            </a:r>
            <a:r>
              <a:rPr lang="ro-RO" sz="1800" b="1" dirty="0">
                <a:latin typeface="Avenir Next LT Pro Light"/>
              </a:rPr>
              <a:t>.</a:t>
            </a:r>
            <a:endParaRPr lang="en-GB" sz="1800" b="1">
              <a:latin typeface="Avenir Next LT Pro Light"/>
              <a:cs typeface="Posterama"/>
            </a:endParaRPr>
          </a:p>
          <a:p>
            <a:r>
              <a:rPr lang="en-GB" sz="1800" b="1" dirty="0">
                <a:latin typeface="Avenir Next LT Pro Light"/>
              </a:rPr>
              <a:t>Continuously a</a:t>
            </a:r>
            <a:r>
              <a:rPr lang="ro-RO" sz="1800" b="1" err="1">
                <a:latin typeface="Avenir Next LT Pro Light"/>
              </a:rPr>
              <a:t>nalyze</a:t>
            </a:r>
            <a:r>
              <a:rPr lang="ro-RO" sz="1800" b="1" dirty="0">
                <a:latin typeface="Avenir Next LT Pro Light"/>
              </a:rPr>
              <a:t> and </a:t>
            </a:r>
            <a:r>
              <a:rPr lang="ro-RO" sz="1800" b="1" err="1">
                <a:latin typeface="Avenir Next LT Pro Light"/>
              </a:rPr>
              <a:t>adjust</a:t>
            </a:r>
            <a:r>
              <a:rPr lang="ro-RO" sz="1800" b="1" dirty="0">
                <a:latin typeface="Avenir Next LT Pro Light"/>
              </a:rPr>
              <a:t> </a:t>
            </a:r>
            <a:r>
              <a:rPr lang="ro-RO" sz="1800" b="1" err="1">
                <a:latin typeface="Avenir Next LT Pro Light"/>
              </a:rPr>
              <a:t>strategies</a:t>
            </a:r>
            <a:r>
              <a:rPr lang="ro-RO" sz="1800" b="1" dirty="0">
                <a:latin typeface="Avenir Next LT Pro Light"/>
              </a:rPr>
              <a:t> for optimal </a:t>
            </a:r>
            <a:r>
              <a:rPr lang="ro-RO" sz="1800" b="1" err="1">
                <a:latin typeface="Avenir Next LT Pro Light"/>
              </a:rPr>
              <a:t>results</a:t>
            </a:r>
            <a:r>
              <a:rPr lang="ro-RO" sz="1800" b="1" dirty="0">
                <a:latin typeface="Avenir Next LT Pro Light"/>
              </a:rPr>
              <a:t>.</a:t>
            </a:r>
            <a:endParaRPr lang="ro-US" sz="1800" b="1" dirty="0">
              <a:latin typeface="Avenir Next LT Pro Light"/>
            </a:endParaRPr>
          </a:p>
        </p:txBody>
      </p:sp>
      <p:sp>
        <p:nvSpPr>
          <p:cNvPr id="6" name="Substituent număr diapozitiv 5">
            <a:extLst>
              <a:ext uri="{FF2B5EF4-FFF2-40B4-BE49-F238E27FC236}">
                <a16:creationId xmlns:a16="http://schemas.microsoft.com/office/drawing/2014/main" id="{1A8D083A-78E0-52EB-9B49-010CB673DBD8}"/>
              </a:ext>
            </a:extLst>
          </p:cNvPr>
          <p:cNvSpPr>
            <a:spLocks noGrp="1"/>
          </p:cNvSpPr>
          <p:nvPr>
            <p:ph type="sldNum" sz="quarter" idx="12"/>
          </p:nvPr>
        </p:nvSpPr>
        <p:spPr/>
        <p:txBody>
          <a:bodyPr/>
          <a:lstStyle/>
          <a:p>
            <a:fld id="{B5CEABB6-07DC-46E8-9B57-56EC44A396E5}" type="slidenum">
              <a:rPr lang="en-US" smtClean="0"/>
              <a:t>15</a:t>
            </a:fld>
            <a:endParaRPr lang="en-US" dirty="0"/>
          </a:p>
        </p:txBody>
      </p:sp>
    </p:spTree>
    <p:extLst>
      <p:ext uri="{BB962C8B-B14F-4D97-AF65-F5344CB8AC3E}">
        <p14:creationId xmlns:p14="http://schemas.microsoft.com/office/powerpoint/2010/main" val="4139559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65589D6-BFE7-7426-3E5C-0239E053BA2C}"/>
              </a:ext>
            </a:extLst>
          </p:cNvPr>
          <p:cNvSpPr>
            <a:spLocks noGrp="1"/>
          </p:cNvSpPr>
          <p:nvPr>
            <p:ph type="title"/>
          </p:nvPr>
        </p:nvSpPr>
        <p:spPr>
          <a:xfrm>
            <a:off x="478766" y="344001"/>
            <a:ext cx="10515600" cy="718339"/>
          </a:xfrm>
        </p:spPr>
        <p:txBody>
          <a:bodyPr/>
          <a:lstStyle/>
          <a:p>
            <a:r>
              <a:rPr lang="en-GB" dirty="0"/>
              <a:t>Risk assessment </a:t>
            </a:r>
            <a:endParaRPr lang="ro-US" dirty="0"/>
          </a:p>
        </p:txBody>
      </p:sp>
      <p:sp>
        <p:nvSpPr>
          <p:cNvPr id="7" name="Substituent text 6">
            <a:extLst>
              <a:ext uri="{FF2B5EF4-FFF2-40B4-BE49-F238E27FC236}">
                <a16:creationId xmlns:a16="http://schemas.microsoft.com/office/drawing/2014/main" id="{F367397A-6BDE-DA31-27EA-E012D13AAD39}"/>
              </a:ext>
            </a:extLst>
          </p:cNvPr>
          <p:cNvSpPr>
            <a:spLocks noGrp="1"/>
          </p:cNvSpPr>
          <p:nvPr>
            <p:ph idx="1"/>
          </p:nvPr>
        </p:nvSpPr>
        <p:spPr>
          <a:xfrm>
            <a:off x="593785" y="1264093"/>
            <a:ext cx="10515600" cy="5257926"/>
          </a:xfrm>
        </p:spPr>
        <p:txBody>
          <a:bodyPr vert="horz" lIns="91440" tIns="45720" rIns="91440" bIns="45720" rtlCol="0" anchor="t">
            <a:noAutofit/>
          </a:bodyPr>
          <a:lstStyle/>
          <a:p>
            <a:pPr marL="0" indent="0">
              <a:buNone/>
            </a:pPr>
            <a:r>
              <a:rPr lang="ro-RO" sz="2000" b="1" err="1"/>
              <a:t>Regulation-Related</a:t>
            </a:r>
            <a:r>
              <a:rPr lang="ro-RO" sz="2000" b="1" dirty="0"/>
              <a:t> </a:t>
            </a:r>
            <a:r>
              <a:rPr lang="ro-RO" sz="2000" b="1" err="1"/>
              <a:t>Risks</a:t>
            </a:r>
            <a:r>
              <a:rPr lang="ro-RO" sz="2000" b="1" dirty="0"/>
              <a:t>:</a:t>
            </a:r>
            <a:endParaRPr lang="en-GB" sz="2000" b="1" dirty="0"/>
          </a:p>
          <a:p>
            <a:r>
              <a:rPr lang="ro-RO" sz="2000" b="1" dirty="0"/>
              <a:t> </a:t>
            </a:r>
            <a:r>
              <a:rPr lang="ro-RO" sz="2000" b="1" dirty="0" err="1"/>
              <a:t>Licensing</a:t>
            </a:r>
            <a:r>
              <a:rPr lang="ro-RO" sz="2000" b="1" dirty="0"/>
              <a:t> </a:t>
            </a:r>
            <a:r>
              <a:rPr lang="ro-RO" sz="2000" b="1" dirty="0" err="1"/>
              <a:t>and</a:t>
            </a:r>
            <a:r>
              <a:rPr lang="ro-RO" sz="2000" b="1" dirty="0"/>
              <a:t> </a:t>
            </a:r>
            <a:r>
              <a:rPr lang="ro-RO" sz="2000" b="1" dirty="0" err="1"/>
              <a:t>Compliance</a:t>
            </a:r>
            <a:r>
              <a:rPr lang="ro-RO" sz="2000" b="1" dirty="0"/>
              <a:t>.</a:t>
            </a:r>
            <a:endParaRPr lang="en-GB" sz="2000" b="1" dirty="0"/>
          </a:p>
          <a:p>
            <a:r>
              <a:rPr lang="ro-RO" sz="2000" b="1" dirty="0"/>
              <a:t> </a:t>
            </a:r>
            <a:r>
              <a:rPr lang="ro-RO" sz="2000" b="1" err="1"/>
              <a:t>Regulatory</a:t>
            </a:r>
            <a:r>
              <a:rPr lang="ro-RO" sz="2000" b="1" dirty="0"/>
              <a:t> </a:t>
            </a:r>
            <a:r>
              <a:rPr lang="ro-RO" sz="2000" b="1" err="1"/>
              <a:t>Changes</a:t>
            </a:r>
            <a:r>
              <a:rPr lang="ro-RO" sz="2000" b="1" dirty="0"/>
              <a:t>.</a:t>
            </a:r>
            <a:endParaRPr lang="en-GB" sz="2000" b="1" dirty="0"/>
          </a:p>
          <a:p>
            <a:pPr marL="0" indent="0">
              <a:buNone/>
            </a:pPr>
            <a:r>
              <a:rPr lang="ro-RO" sz="2000" b="1" err="1"/>
              <a:t>Staffing-Related</a:t>
            </a:r>
            <a:r>
              <a:rPr lang="ro-RO" sz="2000" b="1" dirty="0"/>
              <a:t> </a:t>
            </a:r>
            <a:r>
              <a:rPr lang="ro-RO" sz="2000" b="1" err="1"/>
              <a:t>Risks</a:t>
            </a:r>
            <a:r>
              <a:rPr lang="ro-RO" sz="2000" b="1" dirty="0"/>
              <a:t>:</a:t>
            </a:r>
            <a:endParaRPr lang="en-GB" sz="2000" b="1" dirty="0"/>
          </a:p>
          <a:p>
            <a:r>
              <a:rPr lang="ro-RO" sz="2000" b="1" dirty="0"/>
              <a:t>Staff </a:t>
            </a:r>
            <a:r>
              <a:rPr lang="ro-RO" sz="2000" b="1" err="1"/>
              <a:t>Shortages</a:t>
            </a:r>
            <a:r>
              <a:rPr lang="ro-RO" sz="2000" b="1" dirty="0"/>
              <a:t>.</a:t>
            </a:r>
            <a:endParaRPr lang="en-GB" sz="2000" b="1" dirty="0"/>
          </a:p>
          <a:p>
            <a:r>
              <a:rPr lang="ro-RO" sz="2000" b="1" dirty="0"/>
              <a:t>Staff </a:t>
            </a:r>
            <a:r>
              <a:rPr lang="ro-RO" sz="2000" b="1" err="1"/>
              <a:t>Turnover</a:t>
            </a:r>
            <a:r>
              <a:rPr lang="ro-RO" sz="2000" b="1" dirty="0"/>
              <a:t>.</a:t>
            </a:r>
            <a:endParaRPr lang="en-GB" sz="2000" b="1" dirty="0"/>
          </a:p>
          <a:p>
            <a:pPr marL="0" indent="0">
              <a:buNone/>
            </a:pPr>
            <a:r>
              <a:rPr lang="ro-RO" sz="2000" b="1" dirty="0"/>
              <a:t>Market-</a:t>
            </a:r>
            <a:r>
              <a:rPr lang="ro-RO" sz="2000" b="1" err="1"/>
              <a:t>Related</a:t>
            </a:r>
            <a:r>
              <a:rPr lang="ro-RO" sz="2000" b="1" dirty="0"/>
              <a:t> </a:t>
            </a:r>
            <a:r>
              <a:rPr lang="ro-RO" sz="2000" b="1" err="1"/>
              <a:t>Risks</a:t>
            </a:r>
            <a:r>
              <a:rPr lang="ro-RO" sz="2000" b="1" dirty="0"/>
              <a:t>:</a:t>
            </a:r>
            <a:endParaRPr lang="en-GB" sz="2000" b="1" dirty="0"/>
          </a:p>
          <a:p>
            <a:r>
              <a:rPr lang="ro-RO" sz="2000" b="1" dirty="0"/>
              <a:t> Market </a:t>
            </a:r>
            <a:r>
              <a:rPr lang="ro-RO" sz="2000" b="1" err="1"/>
              <a:t>Competition</a:t>
            </a:r>
            <a:r>
              <a:rPr lang="ro-RO" sz="2000" b="1" dirty="0"/>
              <a:t>.</a:t>
            </a:r>
            <a:endParaRPr lang="en-GB" sz="2000" b="1" dirty="0"/>
          </a:p>
          <a:p>
            <a:r>
              <a:rPr lang="ro-RO" sz="2000" b="1" dirty="0"/>
              <a:t> </a:t>
            </a:r>
            <a:r>
              <a:rPr lang="ro-RO" sz="2000" b="1" dirty="0" err="1"/>
              <a:t>Fluctuating</a:t>
            </a:r>
            <a:r>
              <a:rPr lang="ro-RO" sz="2000" b="1" dirty="0"/>
              <a:t> </a:t>
            </a:r>
            <a:r>
              <a:rPr lang="ro-RO" sz="2000" b="1" dirty="0" err="1"/>
              <a:t>Demand</a:t>
            </a:r>
            <a:r>
              <a:rPr lang="ro-RO" sz="2000" b="1" dirty="0"/>
              <a:t>.</a:t>
            </a:r>
            <a:endParaRPr lang="en-GB" sz="2000" b="1" dirty="0"/>
          </a:p>
          <a:p>
            <a:r>
              <a:rPr lang="ro-RO" sz="2000" b="1" dirty="0"/>
              <a:t>Economic </a:t>
            </a:r>
            <a:r>
              <a:rPr lang="ro-RO" sz="2000" b="1" err="1"/>
              <a:t>Downturn</a:t>
            </a:r>
            <a:r>
              <a:rPr lang="ro-RO" sz="2000" b="1" dirty="0"/>
              <a:t>.</a:t>
            </a:r>
            <a:endParaRPr lang="en-GB" sz="2000" b="1" dirty="0"/>
          </a:p>
          <a:p>
            <a:r>
              <a:rPr lang="ro-RO" sz="2000" b="1" dirty="0"/>
              <a:t>Pandemic </a:t>
            </a:r>
            <a:r>
              <a:rPr lang="ro-RO" sz="2000" b="1" dirty="0" err="1"/>
              <a:t>and</a:t>
            </a:r>
            <a:r>
              <a:rPr lang="ro-RO" sz="2000" b="1" dirty="0"/>
              <a:t> </a:t>
            </a:r>
            <a:r>
              <a:rPr lang="ro-RO" sz="2000" b="1" dirty="0" err="1"/>
              <a:t>Health</a:t>
            </a:r>
            <a:r>
              <a:rPr lang="ro-RO" sz="2000" b="1" dirty="0"/>
              <a:t> </a:t>
            </a:r>
            <a:r>
              <a:rPr lang="ro-RO" sz="2000" b="1" dirty="0" err="1"/>
              <a:t>Risks</a:t>
            </a:r>
            <a:endParaRPr lang="en-GB" sz="2000" b="1" dirty="0"/>
          </a:p>
          <a:p>
            <a:pPr marL="0" indent="0">
              <a:buNone/>
            </a:pPr>
            <a:r>
              <a:rPr lang="ro-RO" sz="2000" b="1" err="1"/>
              <a:t>Mitigation</a:t>
            </a:r>
            <a:r>
              <a:rPr lang="ro-RO" sz="2000" b="1" dirty="0"/>
              <a:t> </a:t>
            </a:r>
            <a:r>
              <a:rPr lang="ro-RO" sz="2000" b="1" err="1"/>
              <a:t>Strategies</a:t>
            </a:r>
            <a:r>
              <a:rPr lang="ro-RO" sz="2000" b="1" dirty="0"/>
              <a:t>:</a:t>
            </a:r>
            <a:endParaRPr lang="en-GB" sz="2000" b="1" dirty="0"/>
          </a:p>
          <a:p>
            <a:pPr marL="0" indent="0">
              <a:buNone/>
            </a:pPr>
            <a:r>
              <a:rPr lang="en-GB" sz="2000" b="1" dirty="0"/>
              <a:t>Address </a:t>
            </a:r>
            <a:r>
              <a:rPr lang="ro-RO" sz="2000" b="1" dirty="0" err="1"/>
              <a:t>each</a:t>
            </a:r>
            <a:r>
              <a:rPr lang="ro-RO" sz="2000" b="1" dirty="0"/>
              <a:t> </a:t>
            </a:r>
            <a:r>
              <a:rPr lang="ro-RO" sz="2000" b="1" dirty="0" err="1"/>
              <a:t>risk</a:t>
            </a:r>
            <a:r>
              <a:rPr lang="ro-RO" sz="2000" b="1" dirty="0"/>
              <a:t> </a:t>
            </a:r>
            <a:r>
              <a:rPr lang="ro-RO" sz="2000" b="1" dirty="0" err="1"/>
              <a:t>with</a:t>
            </a:r>
            <a:r>
              <a:rPr lang="ro-RO" sz="2000" b="1" dirty="0"/>
              <a:t> </a:t>
            </a:r>
            <a:r>
              <a:rPr lang="ro-RO" sz="2000" b="1" dirty="0" err="1"/>
              <a:t>proactive</a:t>
            </a:r>
            <a:r>
              <a:rPr lang="ro-RO" sz="2000" b="1" dirty="0"/>
              <a:t> </a:t>
            </a:r>
            <a:r>
              <a:rPr lang="ro-RO" sz="2000" b="1" dirty="0" err="1"/>
              <a:t>measures</a:t>
            </a:r>
            <a:r>
              <a:rPr lang="ro-RO" sz="2000" b="1" dirty="0"/>
              <a:t>.</a:t>
            </a:r>
            <a:endParaRPr lang="ro-US" sz="2000" b="1" dirty="0"/>
          </a:p>
        </p:txBody>
      </p:sp>
      <p:sp>
        <p:nvSpPr>
          <p:cNvPr id="11" name="Substituent număr diapozitiv 10">
            <a:extLst>
              <a:ext uri="{FF2B5EF4-FFF2-40B4-BE49-F238E27FC236}">
                <a16:creationId xmlns:a16="http://schemas.microsoft.com/office/drawing/2014/main" id="{CA799264-F9D6-DAB0-8148-3A7EF2443ABC}"/>
              </a:ext>
            </a:extLst>
          </p:cNvPr>
          <p:cNvSpPr>
            <a:spLocks noGrp="1"/>
          </p:cNvSpPr>
          <p:nvPr>
            <p:ph type="sldNum" sz="quarter" idx="12"/>
          </p:nvPr>
        </p:nvSpPr>
        <p:spPr/>
        <p:txBody>
          <a:bodyPr/>
          <a:lstStyle/>
          <a:p>
            <a:fld id="{B5CEABB6-07DC-46E8-9B57-56EC44A396E5}" type="slidenum">
              <a:rPr lang="en-US" smtClean="0"/>
              <a:t>16</a:t>
            </a:fld>
            <a:endParaRPr lang="en-US" dirty="0"/>
          </a:p>
        </p:txBody>
      </p:sp>
    </p:spTree>
    <p:extLst>
      <p:ext uri="{BB962C8B-B14F-4D97-AF65-F5344CB8AC3E}">
        <p14:creationId xmlns:p14="http://schemas.microsoft.com/office/powerpoint/2010/main" val="3304688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4311CC4-98A9-BE73-29B8-6D9BFE02D675}"/>
              </a:ext>
            </a:extLst>
          </p:cNvPr>
          <p:cNvSpPr>
            <a:spLocks noGrp="1"/>
          </p:cNvSpPr>
          <p:nvPr>
            <p:ph type="title"/>
          </p:nvPr>
        </p:nvSpPr>
        <p:spPr>
          <a:xfrm>
            <a:off x="838200" y="-264727"/>
            <a:ext cx="5219231" cy="2017708"/>
          </a:xfrm>
        </p:spPr>
        <p:txBody>
          <a:bodyPr/>
          <a:lstStyle/>
          <a:p>
            <a:r>
              <a:rPr lang="en-GB" dirty="0"/>
              <a:t>Conclusions and key points </a:t>
            </a:r>
            <a:endParaRPr lang="en-US" dirty="0"/>
          </a:p>
        </p:txBody>
      </p:sp>
      <p:sp>
        <p:nvSpPr>
          <p:cNvPr id="8" name="Text Placeholder 7">
            <a:extLst>
              <a:ext uri="{FF2B5EF4-FFF2-40B4-BE49-F238E27FC236}">
                <a16:creationId xmlns:a16="http://schemas.microsoft.com/office/drawing/2014/main" id="{A8BC7200-0759-8EDE-B140-CF98164A1EF0}"/>
              </a:ext>
            </a:extLst>
          </p:cNvPr>
          <p:cNvSpPr>
            <a:spLocks noGrp="1"/>
          </p:cNvSpPr>
          <p:nvPr>
            <p:ph type="body" sz="quarter" idx="13" hasCustomPrompt="1"/>
          </p:nvPr>
        </p:nvSpPr>
        <p:spPr>
          <a:xfrm>
            <a:off x="264759" y="1709849"/>
            <a:ext cx="7816754" cy="4802295"/>
          </a:xfrm>
        </p:spPr>
        <p:txBody>
          <a:bodyPr vert="horz" lIns="91440" tIns="45720" rIns="91440" bIns="45720" rtlCol="0" anchor="t">
            <a:no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r>
              <a:rPr lang="en-US" sz="2100" b="1" dirty="0"/>
              <a:t>In conclusion, the nursery project represents a significant opportunity in response to the increased demand for childcare services in Birmingham. The project is well underway in its planning and development stage, with a strong commitment to regulatory compliance, a secured facility location, and active progress in staffing and curriculum planning.</a:t>
            </a:r>
            <a:endParaRPr lang="en-GB" sz="2100" b="1" dirty="0"/>
          </a:p>
          <a:p>
            <a:r>
              <a:rPr lang="en-GB" sz="2100" b="1" dirty="0"/>
              <a:t>Key Points:</a:t>
            </a:r>
          </a:p>
          <a:p>
            <a:pPr marL="285750" indent="-285750">
              <a:buFont typeface="Arial" panose="020B0604020202020204" pitchFamily="34" charset="0"/>
              <a:buChar char="•"/>
            </a:pPr>
            <a:r>
              <a:rPr lang="en-GB" sz="2100" b="1" dirty="0"/>
              <a:t> Increased demand for childcare services in Birmingham.</a:t>
            </a:r>
          </a:p>
          <a:p>
            <a:pPr marL="285750" indent="-285750">
              <a:buFont typeface="Arial" panose="020B0604020202020204" pitchFamily="34" charset="0"/>
              <a:buChar char="•"/>
            </a:pPr>
            <a:r>
              <a:rPr lang="en-GB" sz="2100" b="1" dirty="0"/>
              <a:t>Challenges and opportunities in a competitive market.-</a:t>
            </a:r>
          </a:p>
          <a:p>
            <a:pPr marL="285750" indent="-285750">
              <a:buFont typeface="Arial" panose="020B0604020202020204" pitchFamily="34" charset="0"/>
              <a:buChar char="•"/>
            </a:pPr>
            <a:r>
              <a:rPr lang="en-GB" sz="2100" b="1" dirty="0"/>
              <a:t>Focus on regulatory compliance and community engagement.</a:t>
            </a:r>
          </a:p>
          <a:p>
            <a:pPr marL="285750" indent="-285750">
              <a:buFont typeface="Arial" panose="020B0604020202020204" pitchFamily="34" charset="0"/>
              <a:buChar char="•"/>
            </a:pPr>
            <a:r>
              <a:rPr lang="en-GB" sz="2100" b="1" dirty="0"/>
              <a:t>Commitment to diverse services and partnership opportunities.</a:t>
            </a:r>
          </a:p>
        </p:txBody>
      </p:sp>
      <p:sp>
        <p:nvSpPr>
          <p:cNvPr id="26" name="Slide Number Placeholder 25">
            <a:extLst>
              <a:ext uri="{FF2B5EF4-FFF2-40B4-BE49-F238E27FC236}">
                <a16:creationId xmlns:a16="http://schemas.microsoft.com/office/drawing/2014/main" id="{D5B91C7E-39EC-4D18-BBDA-F8911C724E07}"/>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17</a:t>
            </a:fld>
            <a:endParaRPr lang="en-US" dirty="0"/>
          </a:p>
        </p:txBody>
      </p:sp>
    </p:spTree>
    <p:extLst>
      <p:ext uri="{BB962C8B-B14F-4D97-AF65-F5344CB8AC3E}">
        <p14:creationId xmlns:p14="http://schemas.microsoft.com/office/powerpoint/2010/main" val="920173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02453EF-452B-5E57-CC17-3FE58DE5E066}"/>
              </a:ext>
            </a:extLst>
          </p:cNvPr>
          <p:cNvSpPr>
            <a:spLocks noGrp="1"/>
          </p:cNvSpPr>
          <p:nvPr>
            <p:ph type="title"/>
          </p:nvPr>
        </p:nvSpPr>
        <p:spPr>
          <a:xfrm>
            <a:off x="665238" y="0"/>
            <a:ext cx="4824958" cy="574523"/>
          </a:xfrm>
        </p:spPr>
        <p:txBody>
          <a:bodyPr/>
          <a:lstStyle/>
          <a:p>
            <a:r>
              <a:rPr lang="en-GB" dirty="0"/>
              <a:t>References </a:t>
            </a:r>
            <a:endParaRPr lang="ro-US" dirty="0"/>
          </a:p>
        </p:txBody>
      </p:sp>
      <p:sp>
        <p:nvSpPr>
          <p:cNvPr id="4" name="Substituent conținut 3">
            <a:extLst>
              <a:ext uri="{FF2B5EF4-FFF2-40B4-BE49-F238E27FC236}">
                <a16:creationId xmlns:a16="http://schemas.microsoft.com/office/drawing/2014/main" id="{6BBF4811-6F9E-858F-426A-616F5FD094BC}"/>
              </a:ext>
            </a:extLst>
          </p:cNvPr>
          <p:cNvSpPr>
            <a:spLocks noGrp="1"/>
          </p:cNvSpPr>
          <p:nvPr>
            <p:ph idx="1"/>
          </p:nvPr>
        </p:nvSpPr>
        <p:spPr>
          <a:xfrm>
            <a:off x="232855" y="574522"/>
            <a:ext cx="11620478" cy="6531429"/>
          </a:xfrm>
        </p:spPr>
        <p:txBody>
          <a:bodyPr>
            <a:noAutofit/>
          </a:bodyPr>
          <a:lstStyle/>
          <a:p>
            <a:pPr marL="0" indent="0">
              <a:buNone/>
            </a:pPr>
            <a:r>
              <a:rPr lang="ro-RO" sz="1400" dirty="0"/>
              <a:t>(2018) Early Years entitlements: Operational guidance - GOV.UK. Available at: </a:t>
            </a:r>
            <a:r>
              <a:rPr lang="ro-RO" sz="1400" dirty="0">
                <a:hlinkClick r:id="rId2"/>
              </a:rPr>
              <a:t>https://assets.publishing.service.gov.uk/media/6172900ae90e07198018f9a1/Early_years_entitlements-</a:t>
            </a:r>
            <a:r>
              <a:rPr lang="ro-RO" sz="1400" dirty="0" err="1">
                <a:hlinkClick r:id="rId2"/>
              </a:rPr>
              <a:t>operational_guidance__3_.pdf</a:t>
            </a:r>
            <a:r>
              <a:rPr lang="en-GB" sz="1400" dirty="0"/>
              <a:t> </a:t>
            </a:r>
            <a:r>
              <a:rPr lang="ro-RO" sz="1400" dirty="0"/>
              <a:t> (Accessed: 15 October 2023). </a:t>
            </a:r>
            <a:endParaRPr lang="en-GB" sz="1400" dirty="0"/>
          </a:p>
          <a:p>
            <a:pPr marL="0" indent="0">
              <a:buNone/>
            </a:pPr>
            <a:r>
              <a:rPr lang="en-GB" sz="1400" dirty="0"/>
              <a:t>(</a:t>
            </a:r>
            <a:r>
              <a:rPr lang="ro-RO" sz="1400" dirty="0"/>
              <a:t>2023) Early education and childcare - gov.uk. Available at: </a:t>
            </a:r>
            <a:r>
              <a:rPr lang="ro-RO" sz="1400" dirty="0">
                <a:hlinkClick r:id="rId3"/>
              </a:rPr>
              <a:t>https://assets.publishing.service.gov.uk/government/uploads/system/uploads/attachment_data/file/1149556/Early_education_and_childcare_statutory_guidance_-</a:t>
            </a:r>
            <a:r>
              <a:rPr lang="ro-RO" sz="1400" dirty="0" err="1">
                <a:hlinkClick r:id="rId3"/>
              </a:rPr>
              <a:t>_April_2023.pdf</a:t>
            </a:r>
            <a:r>
              <a:rPr lang="en-GB" sz="1400" dirty="0"/>
              <a:t> </a:t>
            </a:r>
            <a:r>
              <a:rPr lang="ro-RO" sz="1400" dirty="0"/>
              <a:t> (Accessed: 12 October 2023).</a:t>
            </a:r>
            <a:endParaRPr lang="en-GB" sz="1400" dirty="0"/>
          </a:p>
          <a:p>
            <a:pPr marL="0" indent="0">
              <a:buNone/>
            </a:pPr>
            <a:r>
              <a:rPr lang="ro-RO" sz="1400" b="0" i="0" u="none" strike="noStrike" dirty="0">
                <a:solidFill>
                  <a:srgbClr val="000000"/>
                </a:solidFill>
                <a:effectLst/>
              </a:rPr>
              <a:t>(No date) </a:t>
            </a:r>
            <a:r>
              <a:rPr lang="ro-RO" sz="1400" b="0" i="1" u="none" strike="noStrike" dirty="0">
                <a:solidFill>
                  <a:srgbClr val="000000"/>
                </a:solidFill>
                <a:effectLst/>
              </a:rPr>
              <a:t>Early </a:t>
            </a:r>
            <a:r>
              <a:rPr lang="ro-RO" sz="1400" b="0" i="1" u="none" strike="noStrike" dirty="0" err="1">
                <a:solidFill>
                  <a:srgbClr val="000000"/>
                </a:solidFill>
                <a:effectLst/>
              </a:rPr>
              <a:t>Years</a:t>
            </a:r>
            <a:r>
              <a:rPr lang="ro-RO" sz="1400" b="0" i="1" u="none" strike="noStrike" dirty="0">
                <a:solidFill>
                  <a:srgbClr val="000000"/>
                </a:solidFill>
                <a:effectLst/>
              </a:rPr>
              <a:t> </a:t>
            </a:r>
            <a:r>
              <a:rPr lang="ro-RO" sz="1400" b="0" i="1" u="none" strike="noStrike" dirty="0" err="1">
                <a:solidFill>
                  <a:srgbClr val="000000"/>
                </a:solidFill>
                <a:effectLst/>
              </a:rPr>
              <a:t>leadership</a:t>
            </a:r>
            <a:r>
              <a:rPr lang="ro-RO" sz="1400" b="0" i="1" u="none" strike="noStrike" dirty="0">
                <a:solidFill>
                  <a:srgbClr val="000000"/>
                </a:solidFill>
                <a:effectLst/>
              </a:rPr>
              <a:t> </a:t>
            </a:r>
            <a:r>
              <a:rPr lang="ro-RO" sz="1400" b="0" i="1" u="none" strike="noStrike" dirty="0" err="1">
                <a:solidFill>
                  <a:srgbClr val="000000"/>
                </a:solidFill>
                <a:effectLst/>
              </a:rPr>
              <a:t>development</a:t>
            </a:r>
            <a:r>
              <a:rPr lang="ro-RO" sz="1400" b="0" i="1" u="none" strike="noStrike" dirty="0">
                <a:solidFill>
                  <a:srgbClr val="000000"/>
                </a:solidFill>
                <a:effectLst/>
              </a:rPr>
              <a:t> </a:t>
            </a:r>
            <a:r>
              <a:rPr lang="ro-RO" sz="1400" b="0" i="1" u="none" strike="noStrike" dirty="0" err="1">
                <a:solidFill>
                  <a:srgbClr val="000000"/>
                </a:solidFill>
                <a:effectLst/>
              </a:rPr>
              <a:t>during</a:t>
            </a:r>
            <a:r>
              <a:rPr lang="ro-RO" sz="1400" b="0" i="1" u="none" strike="noStrike" dirty="0">
                <a:solidFill>
                  <a:srgbClr val="000000"/>
                </a:solidFill>
                <a:effectLst/>
              </a:rPr>
              <a:t> </a:t>
            </a:r>
            <a:r>
              <a:rPr lang="ro-RO" sz="1400" b="0" i="1" u="none" strike="noStrike" dirty="0" err="1">
                <a:solidFill>
                  <a:srgbClr val="000000"/>
                </a:solidFill>
                <a:effectLst/>
              </a:rPr>
              <a:t>workforce</a:t>
            </a:r>
            <a:r>
              <a:rPr lang="ro-RO" sz="1400" b="0" i="1" u="none" strike="noStrike" dirty="0">
                <a:solidFill>
                  <a:srgbClr val="000000"/>
                </a:solidFill>
                <a:effectLst/>
              </a:rPr>
              <a:t> </a:t>
            </a:r>
            <a:r>
              <a:rPr lang="ro-RO" sz="1400" b="0" i="1" u="none" strike="noStrike" dirty="0" err="1">
                <a:solidFill>
                  <a:srgbClr val="000000"/>
                </a:solidFill>
                <a:effectLst/>
              </a:rPr>
              <a:t>crisis</a:t>
            </a:r>
            <a:r>
              <a:rPr lang="ro-RO" sz="1400" b="0" i="1" u="none" strike="noStrike" dirty="0">
                <a:solidFill>
                  <a:srgbClr val="000000"/>
                </a:solidFill>
                <a:effectLst/>
              </a:rPr>
              <a:t> ...</a:t>
            </a:r>
            <a:r>
              <a:rPr lang="ro-RO" sz="1400" b="0" i="0" u="none" strike="noStrike" dirty="0">
                <a:solidFill>
                  <a:srgbClr val="000000"/>
                </a:solidFill>
                <a:effectLst/>
              </a:rPr>
              <a:t> </a:t>
            </a:r>
            <a:r>
              <a:rPr lang="ro-RO" sz="1400" b="0" i="0" u="none" strike="noStrike" dirty="0" err="1">
                <a:solidFill>
                  <a:srgbClr val="000000"/>
                </a:solidFill>
                <a:effectLst/>
              </a:rPr>
              <a:t>Available</a:t>
            </a:r>
            <a:r>
              <a:rPr lang="ro-RO" sz="1400" b="0" i="0" u="none" strike="noStrike" dirty="0">
                <a:solidFill>
                  <a:srgbClr val="000000"/>
                </a:solidFill>
                <a:effectLst/>
              </a:rPr>
              <a:t> at: </a:t>
            </a:r>
            <a:r>
              <a:rPr lang="ro-RO" sz="1400" b="0" i="0" u="none" strike="noStrike" dirty="0">
                <a:solidFill>
                  <a:srgbClr val="000000"/>
                </a:solidFill>
                <a:effectLst/>
                <a:hlinkClick r:id="rId4"/>
              </a:rPr>
              <a:t>https://</a:t>
            </a:r>
            <a:r>
              <a:rPr lang="ro-RO" sz="1400" b="0" i="0" u="none" strike="noStrike" dirty="0" err="1">
                <a:solidFill>
                  <a:srgbClr val="000000"/>
                </a:solidFill>
                <a:effectLst/>
                <a:hlinkClick r:id="rId4"/>
              </a:rPr>
              <a:t>www.tandfonline.com</a:t>
            </a:r>
            <a:r>
              <a:rPr lang="ro-RO" sz="1400" b="0" i="0" u="none" strike="noStrike" dirty="0">
                <a:solidFill>
                  <a:srgbClr val="000000"/>
                </a:solidFill>
                <a:effectLst/>
                <a:hlinkClick r:id="rId4"/>
              </a:rPr>
              <a:t>/doi/full/10.1080/1350293X.2023.2234108</a:t>
            </a:r>
            <a:r>
              <a:rPr lang="en-GB" sz="1400" b="0" i="0" u="none" strike="noStrike" dirty="0">
                <a:solidFill>
                  <a:srgbClr val="000000"/>
                </a:solidFill>
                <a:effectLst/>
              </a:rPr>
              <a:t> </a:t>
            </a:r>
            <a:r>
              <a:rPr lang="ro-RO" sz="1400" b="0" i="0" u="none" strike="noStrike" dirty="0">
                <a:solidFill>
                  <a:srgbClr val="000000"/>
                </a:solidFill>
                <a:effectLst/>
              </a:rPr>
              <a:t> (</a:t>
            </a:r>
            <a:r>
              <a:rPr lang="ro-RO" sz="1400" b="0" i="0" u="none" strike="noStrike" dirty="0" err="1">
                <a:solidFill>
                  <a:srgbClr val="000000"/>
                </a:solidFill>
                <a:effectLst/>
              </a:rPr>
              <a:t>Accessed</a:t>
            </a:r>
            <a:r>
              <a:rPr lang="ro-RO" sz="1400" b="0" i="0" u="none" strike="noStrike" dirty="0">
                <a:solidFill>
                  <a:srgbClr val="000000"/>
                </a:solidFill>
                <a:effectLst/>
              </a:rPr>
              <a:t>: 14 October 2023). </a:t>
            </a:r>
          </a:p>
          <a:p>
            <a:pPr marL="0" indent="0">
              <a:buNone/>
            </a:pPr>
            <a:endParaRPr lang="en-GB" sz="1400" dirty="0"/>
          </a:p>
          <a:p>
            <a:pPr marL="0" indent="0">
              <a:buNone/>
            </a:pPr>
            <a:r>
              <a:rPr lang="ro-RO" sz="1400" dirty="0"/>
              <a:t> Blossom Educational (2022) EYFS statutory policies and procedures for nurseries: 5 top tips for the New Nursery, Blossom Educational. Available at: </a:t>
            </a:r>
            <a:r>
              <a:rPr lang="ro-RO" sz="1400" dirty="0">
                <a:hlinkClick r:id="rId5"/>
              </a:rPr>
              <a:t>https://blossomeducational.com/blog/</a:t>
            </a:r>
            <a:r>
              <a:rPr lang="ro-RO" sz="1400" dirty="0" err="1">
                <a:hlinkClick r:id="rId5"/>
              </a:rPr>
              <a:t>eyfs-statutory-policies-and-procedures-for</a:t>
            </a:r>
            <a:r>
              <a:rPr lang="ro-RO" sz="1400" dirty="0">
                <a:hlinkClick r:id="rId5"/>
              </a:rPr>
              <a:t>-</a:t>
            </a:r>
            <a:r>
              <a:rPr lang="ro-RO" sz="1400" dirty="0" err="1">
                <a:hlinkClick r:id="rId5"/>
              </a:rPr>
              <a:t>nurseries-5-top-tips-for-the-new-nursery</a:t>
            </a:r>
            <a:r>
              <a:rPr lang="ro-RO" sz="1400" dirty="0">
                <a:hlinkClick r:id="rId5"/>
              </a:rPr>
              <a:t>/</a:t>
            </a:r>
            <a:r>
              <a:rPr lang="en-GB" sz="1400" dirty="0"/>
              <a:t> </a:t>
            </a:r>
            <a:r>
              <a:rPr lang="ro-RO" sz="1400" dirty="0"/>
              <a:t>(Accessed: 16 October 2023). </a:t>
            </a:r>
            <a:endParaRPr lang="en-GB" sz="1400" dirty="0"/>
          </a:p>
          <a:p>
            <a:pPr marL="0" indent="0">
              <a:buNone/>
            </a:pPr>
            <a:r>
              <a:rPr lang="ro-RO" sz="1400" b="0" i="1" u="none" strike="noStrike" dirty="0">
                <a:solidFill>
                  <a:srgbClr val="000000"/>
                </a:solidFill>
                <a:effectLst/>
              </a:rPr>
              <a:t>Employee training: What it is and why it’s important</a:t>
            </a:r>
            <a:r>
              <a:rPr lang="ro-RO" sz="1400" b="0" i="0" u="none" strike="noStrike" dirty="0">
                <a:solidFill>
                  <a:srgbClr val="000000"/>
                </a:solidFill>
                <a:effectLst/>
              </a:rPr>
              <a:t> (no date) </a:t>
            </a:r>
            <a:r>
              <a:rPr lang="ro-RO" sz="1400" b="0" i="1" u="none" strike="noStrike" dirty="0" err="1">
                <a:solidFill>
                  <a:srgbClr val="000000"/>
                </a:solidFill>
                <a:effectLst/>
              </a:rPr>
              <a:t>Coursera</a:t>
            </a:r>
            <a:r>
              <a:rPr lang="ro-RO" sz="1400" b="0" i="0" u="none" strike="noStrike" dirty="0">
                <a:solidFill>
                  <a:srgbClr val="000000"/>
                </a:solidFill>
                <a:effectLst/>
              </a:rPr>
              <a:t>. </a:t>
            </a:r>
            <a:r>
              <a:rPr lang="ro-RO" sz="1400" b="0" i="0" u="none" strike="noStrike" dirty="0" err="1">
                <a:solidFill>
                  <a:srgbClr val="000000"/>
                </a:solidFill>
                <a:effectLst/>
              </a:rPr>
              <a:t>Available</a:t>
            </a:r>
            <a:r>
              <a:rPr lang="ro-RO" sz="1400" b="0" i="0" u="none" strike="noStrike" dirty="0">
                <a:solidFill>
                  <a:srgbClr val="000000"/>
                </a:solidFill>
                <a:effectLst/>
              </a:rPr>
              <a:t> at: </a:t>
            </a:r>
            <a:r>
              <a:rPr lang="en-GB" sz="1400" b="0" i="0" u="none" strike="noStrike" dirty="0">
                <a:solidFill>
                  <a:srgbClr val="000000"/>
                </a:solidFill>
                <a:effectLst/>
              </a:rPr>
              <a:t> </a:t>
            </a:r>
            <a:r>
              <a:rPr lang="ro-RO" sz="1400" b="0" i="0" u="none" strike="noStrike" dirty="0">
                <a:solidFill>
                  <a:srgbClr val="000000"/>
                </a:solidFill>
                <a:effectLst/>
              </a:rPr>
              <a:t>https://</a:t>
            </a:r>
            <a:r>
              <a:rPr lang="ro-RO" sz="1400" b="0" i="0" u="none" strike="noStrike" dirty="0" err="1">
                <a:solidFill>
                  <a:srgbClr val="000000"/>
                </a:solidFill>
                <a:effectLst/>
              </a:rPr>
              <a:t>www.coursera.org</a:t>
            </a:r>
            <a:r>
              <a:rPr lang="ro-RO" sz="1400" b="0" i="0" u="none" strike="noStrike" dirty="0">
                <a:solidFill>
                  <a:srgbClr val="000000"/>
                </a:solidFill>
                <a:effectLst/>
              </a:rPr>
              <a:t>/</a:t>
            </a:r>
            <a:r>
              <a:rPr lang="ro-RO" sz="1400" b="0" i="0" u="none" strike="noStrike" dirty="0" err="1">
                <a:solidFill>
                  <a:srgbClr val="000000"/>
                </a:solidFill>
                <a:effectLst/>
              </a:rPr>
              <a:t>articles</a:t>
            </a:r>
            <a:r>
              <a:rPr lang="ro-RO" sz="1400" b="0" i="0" u="none" strike="noStrike" dirty="0">
                <a:solidFill>
                  <a:srgbClr val="000000"/>
                </a:solidFill>
                <a:effectLst/>
              </a:rPr>
              <a:t>/employee-training?</a:t>
            </a:r>
            <a:r>
              <a:rPr lang="ro-RO" sz="1400" b="0" i="0" u="none" strike="noStrike" dirty="0" err="1">
                <a:solidFill>
                  <a:srgbClr val="000000"/>
                </a:solidFill>
                <a:effectLst/>
              </a:rPr>
              <a:t>utm_medium</a:t>
            </a:r>
            <a:r>
              <a:rPr lang="ro-RO" sz="1400" b="0" i="0" u="none" strike="noStrike" dirty="0">
                <a:solidFill>
                  <a:srgbClr val="000000"/>
                </a:solidFill>
                <a:effectLst/>
              </a:rPr>
              <a:t>=sem&amp;</a:t>
            </a:r>
            <a:r>
              <a:rPr lang="ro-RO" sz="1400" b="0" i="0" u="none" strike="noStrike" dirty="0" err="1">
                <a:solidFill>
                  <a:srgbClr val="000000"/>
                </a:solidFill>
                <a:effectLst/>
              </a:rPr>
              <a:t>utm_source</a:t>
            </a:r>
            <a:r>
              <a:rPr lang="ro-RO" sz="1400" b="0" i="0" u="none" strike="noStrike" dirty="0">
                <a:solidFill>
                  <a:srgbClr val="000000"/>
                </a:solidFill>
                <a:effectLst/>
              </a:rPr>
              <a:t>=gg&amp;</a:t>
            </a:r>
            <a:r>
              <a:rPr lang="ro-RO" sz="1400" b="0" i="0" u="none" strike="noStrike" dirty="0" err="1">
                <a:solidFill>
                  <a:srgbClr val="000000"/>
                </a:solidFill>
                <a:effectLst/>
              </a:rPr>
              <a:t>utm_campaign</a:t>
            </a:r>
            <a:r>
              <a:rPr lang="ro-RO" sz="1400" b="0" i="0" u="none" strike="noStrike" dirty="0">
                <a:solidFill>
                  <a:srgbClr val="000000"/>
                </a:solidFill>
                <a:effectLst/>
              </a:rPr>
              <a:t>=B2C</a:t>
            </a:r>
            <a:r>
              <a:rPr lang="ro-RO" sz="1400" b="0" i="0" u="none" strike="noStrike" dirty="0" err="1">
                <a:solidFill>
                  <a:srgbClr val="000000"/>
                </a:solidFill>
                <a:effectLst/>
              </a:rPr>
              <a:t>_EMEA_ibm-data-science_ibm_FTCOF_professional</a:t>
            </a:r>
            <a:r>
              <a:rPr lang="ro-RO" sz="1400" b="0" i="0" u="none" strike="noStrike" dirty="0">
                <a:solidFill>
                  <a:srgbClr val="000000"/>
                </a:solidFill>
                <a:effectLst/>
              </a:rPr>
              <a:t>-</a:t>
            </a:r>
            <a:r>
              <a:rPr lang="ro-RO" sz="1400" b="0" i="0" u="none" strike="noStrike" dirty="0" err="1">
                <a:solidFill>
                  <a:srgbClr val="000000"/>
                </a:solidFill>
                <a:effectLst/>
              </a:rPr>
              <a:t>certificates_country-GB-country-UK-pmax-nonNRL</a:t>
            </a:r>
            <a:r>
              <a:rPr lang="ro-RO" sz="1400" b="0" i="0" u="none" strike="noStrike" dirty="0">
                <a:solidFill>
                  <a:srgbClr val="000000"/>
                </a:solidFill>
                <a:effectLst/>
              </a:rPr>
              <a:t>-</a:t>
            </a:r>
            <a:r>
              <a:rPr lang="ro-RO" sz="1400" b="0" i="0" u="none" strike="noStrike" dirty="0" err="1">
                <a:solidFill>
                  <a:srgbClr val="000000"/>
                </a:solidFill>
                <a:effectLst/>
              </a:rPr>
              <a:t>within-14d</a:t>
            </a:r>
            <a:r>
              <a:rPr lang="ro-RO" sz="1400" b="0" i="0" u="none" strike="noStrike" dirty="0">
                <a:solidFill>
                  <a:srgbClr val="000000"/>
                </a:solidFill>
                <a:effectLst/>
              </a:rPr>
              <a:t>&amp;</a:t>
            </a:r>
            <a:r>
              <a:rPr lang="ro-RO" sz="1400" b="0" i="0" u="none" strike="noStrike" dirty="0" err="1">
                <a:solidFill>
                  <a:srgbClr val="000000"/>
                </a:solidFill>
                <a:effectLst/>
              </a:rPr>
              <a:t>campaignid</a:t>
            </a:r>
            <a:r>
              <a:rPr lang="ro-RO" sz="1400" b="0" i="0" u="none" strike="noStrike" dirty="0">
                <a:solidFill>
                  <a:srgbClr val="000000"/>
                </a:solidFill>
                <a:effectLst/>
              </a:rPr>
              <a:t>=20486968205&amp;</a:t>
            </a:r>
            <a:r>
              <a:rPr lang="ro-RO" sz="1400" b="0" i="0" u="none" strike="noStrike" dirty="0" err="1">
                <a:solidFill>
                  <a:srgbClr val="000000"/>
                </a:solidFill>
                <a:effectLst/>
              </a:rPr>
              <a:t>adgroupid</a:t>
            </a:r>
            <a:r>
              <a:rPr lang="ro-RO" sz="1400" b="0" i="0" u="none" strike="noStrike" dirty="0">
                <a:solidFill>
                  <a:srgbClr val="000000"/>
                </a:solidFill>
                <a:effectLst/>
              </a:rPr>
              <a:t>=&amp;device=m&amp;</a:t>
            </a:r>
            <a:r>
              <a:rPr lang="ro-RO" sz="1400" b="0" i="0" u="none" strike="noStrike" dirty="0" err="1">
                <a:solidFill>
                  <a:srgbClr val="000000"/>
                </a:solidFill>
                <a:effectLst/>
              </a:rPr>
              <a:t>keyword</a:t>
            </a:r>
            <a:r>
              <a:rPr lang="ro-RO" sz="1400" b="0" i="0" u="none" strike="noStrike" dirty="0">
                <a:solidFill>
                  <a:srgbClr val="000000"/>
                </a:solidFill>
                <a:effectLst/>
              </a:rPr>
              <a:t>=&amp;</a:t>
            </a:r>
            <a:r>
              <a:rPr lang="ro-RO" sz="1400" b="0" i="0" u="none" strike="noStrike" dirty="0" err="1">
                <a:solidFill>
                  <a:srgbClr val="000000"/>
                </a:solidFill>
                <a:effectLst/>
              </a:rPr>
              <a:t>matchtype</a:t>
            </a:r>
            <a:r>
              <a:rPr lang="ro-RO" sz="1400" b="0" i="0" u="none" strike="noStrike" dirty="0">
                <a:solidFill>
                  <a:srgbClr val="000000"/>
                </a:solidFill>
                <a:effectLst/>
              </a:rPr>
              <a:t>=&amp;network=x&amp;</a:t>
            </a:r>
            <a:r>
              <a:rPr lang="ro-RO" sz="1400" b="0" i="0" u="none" strike="noStrike" dirty="0" err="1">
                <a:solidFill>
                  <a:srgbClr val="000000"/>
                </a:solidFill>
                <a:effectLst/>
              </a:rPr>
              <a:t>devicemodel</a:t>
            </a:r>
            <a:r>
              <a:rPr lang="ro-RO" sz="1400" b="0" i="0" u="none" strike="noStrike" dirty="0">
                <a:solidFill>
                  <a:srgbClr val="000000"/>
                </a:solidFill>
                <a:effectLst/>
              </a:rPr>
              <a:t>=&amp;</a:t>
            </a:r>
            <a:r>
              <a:rPr lang="ro-RO" sz="1400" b="0" i="0" u="none" strike="noStrike" dirty="0" err="1">
                <a:solidFill>
                  <a:srgbClr val="000000"/>
                </a:solidFill>
                <a:effectLst/>
              </a:rPr>
              <a:t>adposition</a:t>
            </a:r>
            <a:r>
              <a:rPr lang="ro-RO" sz="1400" b="0" i="0" u="none" strike="noStrike" dirty="0">
                <a:solidFill>
                  <a:srgbClr val="000000"/>
                </a:solidFill>
                <a:effectLst/>
              </a:rPr>
              <a:t>=&amp;</a:t>
            </a:r>
            <a:r>
              <a:rPr lang="ro-RO" sz="1400" b="0" i="0" u="none" strike="noStrike" dirty="0" err="1">
                <a:solidFill>
                  <a:srgbClr val="000000"/>
                </a:solidFill>
                <a:effectLst/>
              </a:rPr>
              <a:t>creativeid</a:t>
            </a:r>
            <a:r>
              <a:rPr lang="ro-RO" sz="1400" b="0" i="0" u="none" strike="noStrike" dirty="0">
                <a:solidFill>
                  <a:srgbClr val="000000"/>
                </a:solidFill>
                <a:effectLst/>
              </a:rPr>
              <a:t>=&amp;</a:t>
            </a:r>
            <a:r>
              <a:rPr lang="ro-RO" sz="1400" b="0" i="0" u="none" strike="noStrike" dirty="0" err="1">
                <a:solidFill>
                  <a:srgbClr val="000000"/>
                </a:solidFill>
                <a:effectLst/>
              </a:rPr>
              <a:t>hide_mobile_promo</a:t>
            </a:r>
            <a:r>
              <a:rPr lang="ro-RO" sz="1400" b="0" i="0" u="none" strike="noStrike" dirty="0">
                <a:solidFill>
                  <a:srgbClr val="000000"/>
                </a:solidFill>
                <a:effectLst/>
              </a:rPr>
              <a:t>&amp;</a:t>
            </a:r>
            <a:r>
              <a:rPr lang="ro-RO" sz="1400" b="0" i="0" u="none" strike="noStrike" dirty="0" err="1">
                <a:solidFill>
                  <a:srgbClr val="000000"/>
                </a:solidFill>
                <a:effectLst/>
              </a:rPr>
              <a:t>gclid</a:t>
            </a:r>
            <a:r>
              <a:rPr lang="ro-RO" sz="1400" b="0" i="0" u="none" strike="noStrike" dirty="0">
                <a:solidFill>
                  <a:srgbClr val="000000"/>
                </a:solidFill>
                <a:effectLst/>
              </a:rPr>
              <a:t>=CjwKCAjwkNOpBhBEEiwAb3MvvRYt3L4cTc0cUMxSRyhwyl9K2kYcEG1Hc5BmNDhLr-</a:t>
            </a:r>
            <a:r>
              <a:rPr lang="ro-RO" sz="1400" b="0" i="0" u="none" strike="noStrike" dirty="0" err="1">
                <a:solidFill>
                  <a:srgbClr val="000000"/>
                </a:solidFill>
                <a:effectLst/>
              </a:rPr>
              <a:t>GFVVo2N1AlMxoC9wQQAvD_Bw</a:t>
            </a:r>
            <a:r>
              <a:rPr lang="en-GB" sz="1400" b="0" i="0" u="none" strike="noStrike" dirty="0">
                <a:solidFill>
                  <a:srgbClr val="000000"/>
                </a:solidFill>
                <a:effectLst/>
              </a:rPr>
              <a:t>E </a:t>
            </a:r>
            <a:r>
              <a:rPr lang="en-GB" sz="1400" dirty="0">
                <a:solidFill>
                  <a:srgbClr val="000000"/>
                </a:solidFill>
              </a:rPr>
              <a:t> </a:t>
            </a:r>
            <a:r>
              <a:rPr lang="ro-RO" sz="1400" b="0" i="0" u="none" strike="noStrike" dirty="0">
                <a:solidFill>
                  <a:srgbClr val="000000"/>
                </a:solidFill>
                <a:effectLst/>
              </a:rPr>
              <a:t> (</a:t>
            </a:r>
            <a:r>
              <a:rPr lang="ro-RO" sz="1400" b="0" i="0" u="none" strike="noStrike" dirty="0" err="1">
                <a:solidFill>
                  <a:srgbClr val="000000"/>
                </a:solidFill>
                <a:effectLst/>
              </a:rPr>
              <a:t>Accessed</a:t>
            </a:r>
            <a:r>
              <a:rPr lang="ro-RO" sz="1400" b="0" i="0" u="none" strike="noStrike" dirty="0">
                <a:solidFill>
                  <a:srgbClr val="000000"/>
                </a:solidFill>
                <a:effectLst/>
              </a:rPr>
              <a:t>: 16 October 2023). </a:t>
            </a:r>
          </a:p>
          <a:p>
            <a:pPr marL="0" indent="0">
              <a:buNone/>
            </a:pPr>
            <a:endParaRPr lang="en-GB" sz="1400" dirty="0"/>
          </a:p>
          <a:p>
            <a:pPr marL="0" indent="0">
              <a:buNone/>
            </a:pPr>
            <a:r>
              <a:rPr lang="ro-RO" sz="1400" dirty="0"/>
              <a:t>Mitchell, R. (2023) How to open a nursery business, Rangewell. Available at: </a:t>
            </a:r>
            <a:r>
              <a:rPr lang="ro-RO" sz="1400" dirty="0">
                <a:hlinkClick r:id="rId6"/>
              </a:rPr>
              <a:t>https://rangewell.com/childrens-day-nurseries/guides/</a:t>
            </a:r>
            <a:r>
              <a:rPr lang="ro-RO" sz="1400" dirty="0" err="1">
                <a:hlinkClick r:id="rId6"/>
              </a:rPr>
              <a:t>how-to-set-up-a-nursery</a:t>
            </a:r>
            <a:r>
              <a:rPr lang="en-GB" sz="1400" dirty="0"/>
              <a:t> </a:t>
            </a:r>
            <a:r>
              <a:rPr lang="ro-RO" sz="1400" dirty="0"/>
              <a:t> (Accessed: 11 October 2023).</a:t>
            </a:r>
            <a:endParaRPr lang="en-GB" sz="1400" dirty="0"/>
          </a:p>
          <a:p>
            <a:pPr marL="0" indent="0">
              <a:buNone/>
            </a:pPr>
            <a:r>
              <a:rPr lang="ro-RO" sz="1400" dirty="0"/>
              <a:t> Sword, R. (2022) How to start a nursery business, The Hub | High Speed Training. Available at: </a:t>
            </a:r>
            <a:r>
              <a:rPr lang="ro-RO" sz="1400" dirty="0">
                <a:hlinkClick r:id="rId7"/>
              </a:rPr>
              <a:t>https://www.highspeedtraining.co.uk/hub/</a:t>
            </a:r>
            <a:r>
              <a:rPr lang="ro-RO" sz="1400" dirty="0" err="1">
                <a:hlinkClick r:id="rId7"/>
              </a:rPr>
              <a:t>how-to-start-a-nursery-business</a:t>
            </a:r>
            <a:r>
              <a:rPr lang="ro-RO" sz="1400" dirty="0">
                <a:hlinkClick r:id="rId7"/>
              </a:rPr>
              <a:t>/</a:t>
            </a:r>
            <a:r>
              <a:rPr lang="en-GB" sz="1400" dirty="0"/>
              <a:t> </a:t>
            </a:r>
            <a:r>
              <a:rPr lang="ro-RO" sz="1400" dirty="0"/>
              <a:t>(Accessed: 10 October 2023). </a:t>
            </a:r>
            <a:endParaRPr lang="en-GB" sz="1400" dirty="0"/>
          </a:p>
          <a:p>
            <a:pPr marL="0" indent="0">
              <a:buNone/>
            </a:pPr>
            <a:r>
              <a:rPr lang="ro-RO" sz="1400" dirty="0" err="1"/>
              <a:t>Teach</a:t>
            </a:r>
            <a:r>
              <a:rPr lang="ro-RO" sz="1400" dirty="0"/>
              <a:t> Early Years Magazine (no date) Health and safety – getting it right in early years settings: Early years management, Teach Early Years. </a:t>
            </a:r>
            <a:r>
              <a:rPr lang="ro-RO" sz="1400" dirty="0" err="1"/>
              <a:t>Available</a:t>
            </a:r>
            <a:r>
              <a:rPr lang="ro-RO" sz="1400" dirty="0"/>
              <a:t> at: </a:t>
            </a:r>
            <a:r>
              <a:rPr lang="ro-RO" sz="1400" dirty="0">
                <a:hlinkClick r:id="rId8"/>
              </a:rPr>
              <a:t>https://</a:t>
            </a:r>
            <a:r>
              <a:rPr lang="ro-RO" sz="1400" dirty="0" err="1">
                <a:hlinkClick r:id="rId8"/>
              </a:rPr>
              <a:t>www.teachearlyyears.com</a:t>
            </a:r>
            <a:r>
              <a:rPr lang="ro-RO" sz="1400" dirty="0">
                <a:hlinkClick r:id="rId8"/>
              </a:rPr>
              <a:t>/nursery-management/view/</a:t>
            </a:r>
            <a:r>
              <a:rPr lang="ro-RO" sz="1400" dirty="0" err="1">
                <a:hlinkClick r:id="rId8"/>
              </a:rPr>
              <a:t>health-safety-in-the-nursery</a:t>
            </a:r>
            <a:r>
              <a:rPr lang="en-GB" sz="1400" dirty="0"/>
              <a:t> </a:t>
            </a:r>
            <a:r>
              <a:rPr lang="ro-RO" sz="1400" dirty="0"/>
              <a:t> (</a:t>
            </a:r>
            <a:r>
              <a:rPr lang="ro-RO" sz="1400" dirty="0" err="1"/>
              <a:t>Accessed</a:t>
            </a:r>
            <a:r>
              <a:rPr lang="ro-RO" sz="1400" dirty="0"/>
              <a:t>: 14 October 2023).</a:t>
            </a:r>
            <a:endParaRPr lang="ro-US" sz="1400" dirty="0"/>
          </a:p>
        </p:txBody>
      </p:sp>
    </p:spTree>
    <p:extLst>
      <p:ext uri="{BB962C8B-B14F-4D97-AF65-F5344CB8AC3E}">
        <p14:creationId xmlns:p14="http://schemas.microsoft.com/office/powerpoint/2010/main" val="520556699"/>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tecture pitch deck_Win32_CP_v7" id="{5795BD71-7F33-4B34-990A-D45AA585CF29}" vid="{C8FF4E2C-5F3D-4669-A823-29790D1D04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0D592A-2719-4BA4-9D58-C850DA066076}">
  <ds:schemaRefs>
    <ds:schemaRef ds:uri="http://schemas.microsoft.com/sharepoint/v3/contenttype/forms"/>
  </ds:schemaRefs>
</ds:datastoreItem>
</file>

<file path=customXml/itemProps2.xml><?xml version="1.0" encoding="utf-8"?>
<ds:datastoreItem xmlns:ds="http://schemas.openxmlformats.org/officeDocument/2006/customXml" ds:itemID="{BB1AD7C0-530D-48DD-B62C-B23D425EACB9}">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8C71E388-B7A0-4DD3-934B-C3516E0899F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87</TotalTime>
  <Words>826</Words>
  <Application>Microsoft Office PowerPoint</Application>
  <PresentationFormat>Widescreen</PresentationFormat>
  <Paragraphs>265</Paragraphs>
  <Slides>18</Slides>
  <Notes>13</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Custom</vt:lpstr>
      <vt:lpstr>Project management plan for opening Birmingham blossomkids nursery </vt:lpstr>
      <vt:lpstr>Introduction </vt:lpstr>
      <vt:lpstr>Project description </vt:lpstr>
      <vt:lpstr>Birmingham blossomkids nursery- the Solution </vt:lpstr>
      <vt:lpstr>Scope </vt:lpstr>
      <vt:lpstr>Business Model </vt:lpstr>
      <vt:lpstr>Work breakdown structure ( wbs)</vt:lpstr>
      <vt:lpstr>OUR COMPETITION</vt:lpstr>
      <vt:lpstr>Quad chart </vt:lpstr>
      <vt:lpstr>Birmingham blossom kids nursery gannt chart</vt:lpstr>
      <vt:lpstr>Financial projections </vt:lpstr>
      <vt:lpstr>Critical Path Activities</vt:lpstr>
      <vt:lpstr>Resource management </vt:lpstr>
      <vt:lpstr>Project success criteria </vt:lpstr>
      <vt:lpstr>Marketing and promotion </vt:lpstr>
      <vt:lpstr>Risk assessment </vt:lpstr>
      <vt:lpstr>Conclusions and key points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PITCH DECK</dc:title>
  <dc:creator>damian nicoleta</dc:creator>
  <cp:lastModifiedBy>damian nicoleta</cp:lastModifiedBy>
  <cp:revision>259</cp:revision>
  <dcterms:created xsi:type="dcterms:W3CDTF">2023-10-21T01:16:47Z</dcterms:created>
  <dcterms:modified xsi:type="dcterms:W3CDTF">2023-10-22T16:01:27Z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