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4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D37B49-A1DD-18C7-3EEA-A14E995C59CD}" v="3" dt="2025-10-12T22:36:09.9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462" autoAdjust="0"/>
  </p:normalViewPr>
  <p:slideViewPr>
    <p:cSldViewPr snapToGrid="0" snapToObjects="1">
      <p:cViewPr varScale="1">
        <p:scale>
          <a:sx n="82" d="100"/>
          <a:sy n="82" d="100"/>
        </p:scale>
        <p:origin x="173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hazala Hussain (2408113)" userId="S::2408113@student.uwtsd.ac.uk::dff4e487-5f98-4874-a201-8563cbc7109f" providerId="AD" clId="Web-{78D37B49-A1DD-18C7-3EEA-A14E995C59CD}"/>
    <pc:docChg chg="addSld delSld">
      <pc:chgData name="Ghazala Hussain (2408113)" userId="S::2408113@student.uwtsd.ac.uk::dff4e487-5f98-4874-a201-8563cbc7109f" providerId="AD" clId="Web-{78D37B49-A1DD-18C7-3EEA-A14E995C59CD}" dt="2025-10-12T22:36:09.919" v="2"/>
      <pc:docMkLst>
        <pc:docMk/>
      </pc:docMkLst>
      <pc:sldChg chg="add del">
        <pc:chgData name="Ghazala Hussain (2408113)" userId="S::2408113@student.uwtsd.ac.uk::dff4e487-5f98-4874-a201-8563cbc7109f" providerId="AD" clId="Web-{78D37B49-A1DD-18C7-3EEA-A14E995C59CD}" dt="2025-10-12T22:36:09.919" v="2"/>
        <pc:sldMkLst>
          <pc:docMk/>
          <pc:sldMk cId="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352AB3-CF61-4444-B961-65A6DF73125B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E5811-43AF-43E8-AB13-F279283F8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446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Today, I will present a case study on Amira, a 3-year-old child in nursery.</a:t>
            </a:r>
            <a:br>
              <a:rPr lang="en-US" dirty="0"/>
            </a:br>
            <a:r>
              <a:rPr lang="en-US" dirty="0"/>
              <a:t>She shows anxiety when her carers leave, has limited verbal skills, and struggles with group play.</a:t>
            </a:r>
            <a:br>
              <a:rPr lang="en-US" dirty="0"/>
            </a:br>
            <a:r>
              <a:rPr lang="en-US" dirty="0"/>
              <a:t>To understand her behavior, I will use Bowlby’s Attachment Theory.</a:t>
            </a:r>
            <a:br>
              <a:rPr lang="en-US" dirty="0"/>
            </a:br>
            <a:r>
              <a:rPr lang="en-US" dirty="0"/>
              <a:t>This will guide us in planning strategies to support her development.</a:t>
            </a:r>
            <a:br>
              <a:rPr lang="en-US" dirty="0"/>
            </a:br>
            <a:r>
              <a:rPr lang="en-US" dirty="0"/>
              <a:t>The aim is to promote her emotional, social, cognitive, and physical well-being.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Bowlby argued that attachment is an innate biological need in children.</a:t>
            </a:r>
            <a:br>
              <a:rPr lang="en-US" dirty="0"/>
            </a:br>
            <a:r>
              <a:rPr lang="en-US" dirty="0"/>
              <a:t>Children form bonds with caregivers to ensure safety and survival.</a:t>
            </a:r>
            <a:br>
              <a:rPr lang="en-US" dirty="0"/>
            </a:br>
            <a:r>
              <a:rPr lang="en-US" dirty="0"/>
              <a:t>Secure attachment helps children feel confident to explore their world.</a:t>
            </a:r>
            <a:br>
              <a:rPr lang="en-US" dirty="0"/>
            </a:br>
            <a:r>
              <a:rPr lang="en-US" dirty="0"/>
              <a:t>Insecure attachment may result in anxiety or withdrawal.</a:t>
            </a:r>
            <a:br>
              <a:rPr lang="en-US" dirty="0"/>
            </a:br>
            <a:r>
              <a:rPr lang="en-US" dirty="0"/>
              <a:t>This theory is especially relevant for understanding young children.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secure base concept allows children to explore safely.</a:t>
            </a:r>
            <a:br>
              <a:rPr lang="en-US" dirty="0"/>
            </a:br>
            <a:r>
              <a:rPr lang="en-US" dirty="0"/>
              <a:t>Internal working models shape how children see relationships.</a:t>
            </a:r>
            <a:br>
              <a:rPr lang="en-US" dirty="0"/>
            </a:br>
            <a:r>
              <a:rPr lang="en-US" dirty="0"/>
              <a:t>The critical period suggests early years are essential for attachment.</a:t>
            </a:r>
            <a:br>
              <a:rPr lang="en-US" dirty="0"/>
            </a:br>
            <a:r>
              <a:rPr lang="en-US" dirty="0"/>
              <a:t>Strong bonds influence emotional resilience later in life.</a:t>
            </a:r>
            <a:br>
              <a:rPr lang="en-US" dirty="0"/>
            </a:br>
            <a:r>
              <a:rPr lang="en-US" dirty="0"/>
              <a:t>Weak or disrupted attachments may cause developmental difficulties.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Attachment strongly influences early learning and social behavior.</a:t>
            </a:r>
            <a:br>
              <a:rPr lang="en-US" dirty="0"/>
            </a:br>
            <a:r>
              <a:rPr lang="en-US" dirty="0"/>
              <a:t>Children with secure attachments are more confident and engaged.</a:t>
            </a:r>
            <a:br>
              <a:rPr lang="en-US" dirty="0"/>
            </a:br>
            <a:r>
              <a:rPr lang="en-US" dirty="0"/>
              <a:t>They usually develop stronger language and problem-solving skills.</a:t>
            </a:r>
            <a:br>
              <a:rPr lang="en-US" dirty="0"/>
            </a:br>
            <a:r>
              <a:rPr lang="en-US" dirty="0"/>
              <a:t>Amira’s behaviors can be explained through insecure attachment.</a:t>
            </a:r>
            <a:br>
              <a:rPr lang="en-US" dirty="0"/>
            </a:br>
            <a:r>
              <a:rPr lang="en-US" dirty="0"/>
              <a:t>Supporting her attachment needs is therefore a top priority.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Amira is anxious at separation, shows limited communication, and avoids group play.</a:t>
            </a:r>
            <a:br>
              <a:rPr lang="en-US" dirty="0"/>
            </a:br>
            <a:r>
              <a:rPr lang="en-US" dirty="0"/>
              <a:t>These behaviors suggest her attachment needs may not yet be met.</a:t>
            </a:r>
            <a:br>
              <a:rPr lang="en-US" dirty="0"/>
            </a:br>
            <a:r>
              <a:rPr lang="en-US" dirty="0"/>
              <a:t>Her distress shows she is struggling to feel safe in the nursery.</a:t>
            </a:r>
            <a:br>
              <a:rPr lang="en-US" dirty="0"/>
            </a:br>
            <a:r>
              <a:rPr lang="en-US" dirty="0"/>
              <a:t>Such feelings can affect her learning and peer relationships.</a:t>
            </a:r>
            <a:br>
              <a:rPr lang="en-US" dirty="0"/>
            </a:br>
            <a:r>
              <a:rPr lang="en-US" dirty="0"/>
              <a:t>As practitioners, we must help her adjust through secure relationships.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Amira’s anxiety reflects a lack of secure attachment in the nursery.</a:t>
            </a:r>
            <a:br>
              <a:rPr lang="en-US" dirty="0"/>
            </a:br>
            <a:r>
              <a:rPr lang="en-US" dirty="0"/>
              <a:t>According to Bowlby, she is searching for safety and comfort.</a:t>
            </a:r>
            <a:br>
              <a:rPr lang="en-US" dirty="0"/>
            </a:br>
            <a:r>
              <a:rPr lang="en-US" dirty="0"/>
              <a:t>Staff must provide consistency and sensitivity in their responses.</a:t>
            </a:r>
            <a:br>
              <a:rPr lang="en-US" dirty="0"/>
            </a:br>
            <a:r>
              <a:rPr lang="en-US" dirty="0"/>
              <a:t>By becoming her secure base, practitioners reduce her anxiety.</a:t>
            </a:r>
            <a:br>
              <a:rPr lang="en-US" dirty="0"/>
            </a:br>
            <a:r>
              <a:rPr lang="en-US" dirty="0"/>
              <a:t>This will encourage her to explore and build relationships.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Assigning a key worker helps Amira build trust with one adult.</a:t>
            </a:r>
            <a:br>
              <a:rPr lang="en-US" dirty="0"/>
            </a:br>
            <a:r>
              <a:rPr lang="en-US" dirty="0"/>
              <a:t>Maintaining a calm daily routine will provide predictability.</a:t>
            </a:r>
            <a:br>
              <a:rPr lang="en-US" dirty="0"/>
            </a:br>
            <a:r>
              <a:rPr lang="en-US" dirty="0"/>
              <a:t>Using comfort objects from home reduces her separation distress.</a:t>
            </a:r>
            <a:br>
              <a:rPr lang="en-US" dirty="0"/>
            </a:br>
            <a:r>
              <a:rPr lang="en-US" dirty="0"/>
              <a:t>Staff should respond with warmth and patience to her needs.</a:t>
            </a:r>
            <a:br>
              <a:rPr lang="en-US" dirty="0"/>
            </a:br>
            <a:r>
              <a:rPr lang="en-US" dirty="0"/>
              <a:t>These strategies will help her feel safe and secure.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Small group play supports gradual peer interaction.</a:t>
            </a:r>
            <a:br>
              <a:rPr lang="en-US" dirty="0"/>
            </a:br>
            <a:r>
              <a:rPr lang="en-US" dirty="0"/>
              <a:t>Role-play and cooperative tasks encourage communication.</a:t>
            </a:r>
            <a:br>
              <a:rPr lang="en-US" dirty="0"/>
            </a:br>
            <a:r>
              <a:rPr lang="en-US" dirty="0"/>
              <a:t>Staff can model positive behaviors for Amira to copy.</a:t>
            </a:r>
            <a:br>
              <a:rPr lang="en-US" dirty="0"/>
            </a:br>
            <a:r>
              <a:rPr lang="en-US" dirty="0"/>
              <a:t>Praise for attempts at participation builds her confidence.</a:t>
            </a:r>
            <a:br>
              <a:rPr lang="en-US" dirty="0"/>
            </a:br>
            <a:r>
              <a:rPr lang="en-US" dirty="0"/>
              <a:t>Over time, she will feel more comfortable joining in.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Structured play like puzzles develops problem-solving and focus.</a:t>
            </a:r>
            <a:br>
              <a:rPr lang="en-US" dirty="0"/>
            </a:br>
            <a:r>
              <a:rPr lang="en-US" dirty="0"/>
              <a:t>Storytelling activities improve vocabulary and listening skills.</a:t>
            </a:r>
            <a:br>
              <a:rPr lang="en-US" dirty="0"/>
            </a:br>
            <a:r>
              <a:rPr lang="en-US" dirty="0"/>
              <a:t>Outdoor play builds physical strength and coordination.</a:t>
            </a:r>
            <a:br>
              <a:rPr lang="en-US" dirty="0"/>
            </a:br>
            <a:r>
              <a:rPr lang="en-US" dirty="0"/>
              <a:t>Group games allow natural social interaction in learning tasks.</a:t>
            </a:r>
            <a:br>
              <a:rPr lang="en-US" dirty="0"/>
            </a:br>
            <a:r>
              <a:rPr lang="en-US" dirty="0"/>
              <a:t>Together, these support Amira’s holistic growth and inclusion.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Early childhood is a critical period for emotional, social, and cognitive development. Practitioners in nursery settings play a key role in supporting children who display signs of anxiety, limited communication, or social difficulties.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Both nature and nurture affect Amira’s </a:t>
            </a:r>
            <a:r>
              <a:rPr lang="en-US" dirty="0" err="1"/>
              <a:t>behaviour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Her temperament may make her more sensitive to stress.</a:t>
            </a:r>
            <a:br>
              <a:rPr lang="en-US" dirty="0"/>
            </a:br>
            <a:r>
              <a:rPr lang="en-US" dirty="0"/>
              <a:t>Environmental factors, such as family routines, also play a role.</a:t>
            </a:r>
            <a:br>
              <a:rPr lang="en-US" dirty="0"/>
            </a:br>
            <a:r>
              <a:rPr lang="en-US" dirty="0"/>
              <a:t>With positive relationships, she can overcome early anxieties.</a:t>
            </a:r>
            <a:br>
              <a:rPr lang="en-US" dirty="0"/>
            </a:br>
            <a:r>
              <a:rPr lang="en-US" dirty="0"/>
              <a:t>This balance highlights the importance of responsive care.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theory highlights the importance of strong caregiver bonds.</a:t>
            </a:r>
            <a:br>
              <a:rPr lang="en-US" dirty="0"/>
            </a:br>
            <a:r>
              <a:rPr lang="en-US" dirty="0"/>
              <a:t>It provides a clear explanation for Amira’s separation anxiety.</a:t>
            </a:r>
            <a:br>
              <a:rPr lang="en-US" dirty="0"/>
            </a:br>
            <a:r>
              <a:rPr lang="en-US" dirty="0"/>
              <a:t>It helps practitioners design attachment-based interventions.</a:t>
            </a:r>
            <a:br>
              <a:rPr lang="en-US" dirty="0"/>
            </a:br>
            <a:r>
              <a:rPr lang="en-US" dirty="0"/>
              <a:t>Research strongly supports the long-term impact of secure bonds.</a:t>
            </a:r>
            <a:br>
              <a:rPr lang="en-US" dirty="0"/>
            </a:br>
            <a:r>
              <a:rPr lang="en-US" dirty="0"/>
              <a:t>Therefore, it remains a highly useful framework in practice.</a:t>
            </a:r>
          </a:p>
          <a:p>
            <a:endParaRPr lang="en-US" dirty="0"/>
          </a:p>
          <a:p>
            <a:r>
              <a:rPr lang="en-US" dirty="0"/>
              <a:t>Bowlby focused heavily on the mother-child bond only.</a:t>
            </a:r>
            <a:br>
              <a:rPr lang="en-US" dirty="0"/>
            </a:br>
            <a:r>
              <a:rPr lang="en-US" dirty="0"/>
              <a:t>Modern research shows children form bonds with multiple caregivers.</a:t>
            </a:r>
            <a:br>
              <a:rPr lang="en-US" dirty="0"/>
            </a:br>
            <a:r>
              <a:rPr lang="en-US" dirty="0"/>
              <a:t>The theory may overlook cultural differences in attachment.</a:t>
            </a:r>
            <a:br>
              <a:rPr lang="en-US" dirty="0"/>
            </a:br>
            <a:r>
              <a:rPr lang="en-US" dirty="0"/>
              <a:t>Not all children with insecure attachments struggle long term.</a:t>
            </a:r>
            <a:br>
              <a:rPr lang="en-US" dirty="0"/>
            </a:br>
            <a:r>
              <a:rPr lang="en-US" dirty="0"/>
              <a:t>Hence, it should be combined with other developmental perspectives.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Bowlby’s theory helps explain Amira’s emotional challenges.</a:t>
            </a:r>
            <a:br>
              <a:rPr lang="en-US" dirty="0"/>
            </a:br>
            <a:r>
              <a:rPr lang="en-US" dirty="0"/>
              <a:t>It guides us to provide secure, consistent relationships.</a:t>
            </a:r>
            <a:br>
              <a:rPr lang="en-US" dirty="0"/>
            </a:br>
            <a:r>
              <a:rPr lang="en-US" dirty="0"/>
              <a:t>Practical strategies reduce her anxiety and promote development.</a:t>
            </a:r>
            <a:br>
              <a:rPr lang="en-US" dirty="0"/>
            </a:br>
            <a:r>
              <a:rPr lang="en-US" dirty="0"/>
              <a:t>Both nature and nurture must be considered in her support plan.</a:t>
            </a:r>
            <a:br>
              <a:rPr lang="en-US" dirty="0"/>
            </a:br>
            <a:r>
              <a:rPr lang="en-US" dirty="0"/>
              <a:t>With the right care, Amira can thrive in the nursery setting.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These are the academic references supporting the presentation, in Harvard style as required.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1" y="2222624"/>
            <a:ext cx="5917679" cy="2554758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1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7500385" y="1828799"/>
            <a:ext cx="990599" cy="228659"/>
          </a:xfrm>
        </p:spPr>
        <p:txBody>
          <a:bodyPr anchor="t" anchorCtr="0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6236209" y="3264406"/>
            <a:ext cx="3859795" cy="2286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5279" y="292609"/>
            <a:ext cx="628813" cy="767687"/>
          </a:xfrm>
        </p:spPr>
        <p:txBody>
          <a:bodyPr/>
          <a:lstStyle>
            <a:lvl1pPr>
              <a:defRPr sz="2800" b="0" i="0" baseline="0"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300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894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Rectangle 6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2257588"/>
            <a:ext cx="3101765" cy="3020343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54653" cy="302034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830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199"/>
            <a:ext cx="3636980" cy="353060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489199"/>
            <a:ext cx="3636981" cy="35306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21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3636979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1" y="3248490"/>
            <a:ext cx="3636978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80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8490"/>
            <a:ext cx="3636979" cy="277131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169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943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961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97437"/>
            <a:ext cx="2712589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52881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086844"/>
            <a:ext cx="2712590" cy="292541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033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362190"/>
            <a:ext cx="2987087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1591" y="3088562"/>
            <a:ext cx="3001938" cy="2448637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832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961453"/>
            <a:ext cx="6422002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528191"/>
            <a:ext cx="6422003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179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Rectangle 13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927100"/>
            <a:ext cx="6422004" cy="1653117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509006"/>
            <a:ext cx="6422003" cy="2515873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3405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6" name="Freeform 35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0" name="TextBox 9"/>
          <p:cNvSpPr txBox="1"/>
          <p:nvPr/>
        </p:nvSpPr>
        <p:spPr>
          <a:xfrm>
            <a:off x="644721" y="654263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000" dirty="0"/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27454" y="2900539"/>
            <a:ext cx="5389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0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59" y="914401"/>
            <a:ext cx="6160385" cy="2894878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87279" y="3814473"/>
            <a:ext cx="5646142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5"/>
            <a:ext cx="6422005" cy="1024065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43" name="Rectangle 42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02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1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2057399"/>
            <a:ext cx="6422004" cy="209550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159399"/>
            <a:ext cx="6422004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77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8884" y="927101"/>
            <a:ext cx="6423592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8884" y="2489199"/>
            <a:ext cx="231098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8884" y="3147164"/>
            <a:ext cx="2310988" cy="287771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8471" y="2489201"/>
            <a:ext cx="2326750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2" y="3147164"/>
            <a:ext cx="2326750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63820" y="2489200"/>
            <a:ext cx="2313740" cy="657961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3820" y="3147162"/>
            <a:ext cx="2313739" cy="2888368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529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936973"/>
            <a:ext cx="6423592" cy="699992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39" y="4188546"/>
            <a:ext cx="2314064" cy="649011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21261" y="2489200"/>
            <a:ext cx="2012937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8" y="4837558"/>
            <a:ext cx="2309280" cy="1187322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4317" y="4188546"/>
            <a:ext cx="2330903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16"/>
          </p:nvPr>
        </p:nvSpPr>
        <p:spPr>
          <a:xfrm>
            <a:off x="3550622" y="2489200"/>
            <a:ext cx="2025182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04317" y="4846509"/>
            <a:ext cx="2330904" cy="1178372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63820" y="4184814"/>
            <a:ext cx="229949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17"/>
          </p:nvPr>
        </p:nvSpPr>
        <p:spPr>
          <a:xfrm>
            <a:off x="6104945" y="2489200"/>
            <a:ext cx="2018839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63820" y="4846510"/>
            <a:ext cx="2299492" cy="118902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830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441" y="2489200"/>
            <a:ext cx="6343201" cy="35306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1715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Rectangle 6"/>
            <p:cNvSpPr/>
            <p:nvPr/>
          </p:nvSpPr>
          <p:spPr>
            <a:xfrm>
              <a:off x="414867" y="402165"/>
              <a:ext cx="46105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 bwMode="gray">
            <a:xfrm rot="5400000">
              <a:off x="1299309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68970" y="1447799"/>
            <a:ext cx="1119474" cy="457199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8235" y="1447799"/>
            <a:ext cx="4435439" cy="4571999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19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kDnDiag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08"/>
            <a:ext cx="9144000" cy="6860308"/>
            <a:chOff x="0" y="-2308"/>
            <a:chExt cx="9144000" cy="6860308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/>
            <p:cNvSpPr/>
            <p:nvPr/>
          </p:nvSpPr>
          <p:spPr bwMode="gray">
            <a:xfrm>
              <a:off x="485023" y="1854142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3564" y="925605"/>
            <a:ext cx="6346078" cy="71135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2489200"/>
            <a:ext cx="6343201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2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71444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801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sz="4000" dirty="0"/>
              <a:t>Supporting Amira: Bowlby’s Attachment Theory in Early Years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t>Module: Psychology in Health and Social Care</a:t>
            </a:r>
          </a:p>
          <a:p>
            <a:r>
              <a:t>Student ID: ______</a:t>
            </a:r>
          </a:p>
          <a:p>
            <a:r>
              <a:t>Date: ______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441" y="2489199"/>
            <a:ext cx="7597621" cy="3700585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US" dirty="0"/>
              <a:t>case of </a:t>
            </a:r>
            <a:r>
              <a:rPr lang="en-US" i="1" dirty="0"/>
              <a:t>Amira</a:t>
            </a:r>
            <a:r>
              <a:rPr lang="en-US" dirty="0"/>
              <a:t>, a three-year-old child who is experiencing challenges in settling into a new nursery environment.</a:t>
            </a:r>
            <a:endParaRPr dirty="0"/>
          </a:p>
          <a:p>
            <a:r>
              <a:rPr dirty="0"/>
              <a:t>Showing anxiety, limited verbal communication, difficulty in group play</a:t>
            </a:r>
          </a:p>
          <a:p>
            <a:r>
              <a:rPr lang="en-US" dirty="0"/>
              <a:t>A</a:t>
            </a:r>
            <a:r>
              <a:rPr dirty="0"/>
              <a:t>im: Apply Bowlby’s Attachment Theory to support development</a:t>
            </a:r>
          </a:p>
        </p:txBody>
      </p:sp>
      <p:sp>
        <p:nvSpPr>
          <p:cNvPr id="5" name="AutoShape 4" descr="Manage Your Anxiety And Stres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5230" y="4434986"/>
            <a:ext cx="3667125" cy="22002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Developed by John Bowlby (1969)</a:t>
            </a:r>
          </a:p>
          <a:p>
            <a:r>
              <a:rPr dirty="0"/>
              <a:t>Focuses on bonds between child and caregiver</a:t>
            </a:r>
          </a:p>
          <a:p>
            <a:r>
              <a:rPr dirty="0"/>
              <a:t>Secure attachment underpins emotional and cognitive development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500" y="4434986"/>
            <a:ext cx="3575446" cy="22002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Secure base</a:t>
            </a:r>
          </a:p>
          <a:p>
            <a:r>
              <a:rPr dirty="0"/>
              <a:t>Internal working model</a:t>
            </a:r>
          </a:p>
          <a:p>
            <a:r>
              <a:rPr dirty="0"/>
              <a:t>Separation anxiety</a:t>
            </a:r>
          </a:p>
          <a:p>
            <a:r>
              <a:rPr dirty="0"/>
              <a:t>Critical period (0–5 years)</a:t>
            </a:r>
          </a:p>
          <a:p>
            <a:r>
              <a:rPr dirty="0"/>
              <a:t>Monotropy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6872" y="4434986"/>
            <a:ext cx="3306424" cy="22002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Relevance to Early Years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Attachment influences confidence, social interaction, and resilience</a:t>
            </a:r>
          </a:p>
          <a:p>
            <a:r>
              <a:rPr dirty="0"/>
              <a:t>Insecure attachment → anxiety and withdrawal (Ainsworth, 1978)</a:t>
            </a:r>
          </a:p>
          <a:p>
            <a:r>
              <a:rPr dirty="0"/>
              <a:t>Practitioners can provide consistency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6872" y="4504777"/>
            <a:ext cx="3306424" cy="206069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Amira’s Situation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Anxiety when separated from carers</a:t>
            </a:r>
          </a:p>
          <a:p>
            <a:r>
              <a:rPr dirty="0"/>
              <a:t>Limited verbal communication</a:t>
            </a:r>
          </a:p>
          <a:p>
            <a:r>
              <a:rPr dirty="0"/>
              <a:t>Difficulty in group play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8078" y="3168831"/>
            <a:ext cx="2729091" cy="32325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Theory to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Consistent caregiver in nursery</a:t>
            </a:r>
          </a:p>
          <a:p>
            <a:r>
              <a:rPr dirty="0"/>
              <a:t>Practitioner as secure base</a:t>
            </a:r>
          </a:p>
          <a:p>
            <a:r>
              <a:rPr dirty="0"/>
              <a:t>Build trust through routine</a:t>
            </a:r>
          </a:p>
          <a:p>
            <a:r>
              <a:rPr dirty="0"/>
              <a:t>Encourage gradual peer interaction</a:t>
            </a:r>
            <a:r>
              <a:rPr lang="en-US" dirty="0"/>
              <a:t> (Bretherton, I. 1992)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6872" y="4775945"/>
            <a:ext cx="3306424" cy="151835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Strategies: Emotional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Key person approach (DfE, 2021)</a:t>
            </a:r>
          </a:p>
          <a:p>
            <a:r>
              <a:rPr dirty="0"/>
              <a:t>Warm, consistent responses</a:t>
            </a:r>
          </a:p>
          <a:p>
            <a:r>
              <a:rPr dirty="0"/>
              <a:t>Transitional object</a:t>
            </a:r>
          </a:p>
          <a:p>
            <a:r>
              <a:rPr dirty="0"/>
              <a:t>Gradual separation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1015" y="3591914"/>
            <a:ext cx="4064650" cy="27048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Strategies: Social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Small group play</a:t>
            </a:r>
          </a:p>
          <a:p>
            <a:r>
              <a:rPr dirty="0"/>
              <a:t>Pairing with supportive peers</a:t>
            </a:r>
          </a:p>
          <a:p>
            <a:r>
              <a:rPr dirty="0"/>
              <a:t>Modelling social skills</a:t>
            </a:r>
          </a:p>
          <a:p>
            <a:r>
              <a:rPr dirty="0"/>
              <a:t>Praise participation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603" y="4188065"/>
            <a:ext cx="2811934" cy="21062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Strategies: Cognitive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Storytelling and role play</a:t>
            </a:r>
          </a:p>
          <a:p>
            <a:r>
              <a:rPr dirty="0"/>
              <a:t>Naming emotions</a:t>
            </a:r>
          </a:p>
          <a:p>
            <a:r>
              <a:rPr dirty="0"/>
              <a:t>Scaffolder learning (Wood et al., 1976)</a:t>
            </a:r>
          </a:p>
          <a:p>
            <a:r>
              <a:rPr dirty="0"/>
              <a:t>Play-based learning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4248" y="3840038"/>
            <a:ext cx="2770787" cy="277078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Strategies: Physical Well-being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Outdoor play</a:t>
            </a:r>
          </a:p>
          <a:p>
            <a:r>
              <a:rPr dirty="0"/>
              <a:t>Fine motor activities</a:t>
            </a:r>
          </a:p>
          <a:p>
            <a:r>
              <a:rPr dirty="0"/>
              <a:t>Movement games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9244" y="3931884"/>
            <a:ext cx="2641833" cy="26418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vs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Biological factors: temperament, brain development</a:t>
            </a:r>
          </a:p>
          <a:p>
            <a:r>
              <a:rPr dirty="0"/>
              <a:t>Environmental factors: caregiving, nursery setting</a:t>
            </a:r>
            <a:r>
              <a:rPr lang="en-US" dirty="0"/>
              <a:t> (Rutter, M. 1981) </a:t>
            </a:r>
            <a:endParaRPr dirty="0"/>
          </a:p>
          <a:p>
            <a:r>
              <a:rPr dirty="0"/>
              <a:t>Interaction of both shapes outcomes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603" y="4254500"/>
            <a:ext cx="2641833" cy="19890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Evaluation of Bowlby’s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dirty="0"/>
              <a:t>Strengths:</a:t>
            </a:r>
          </a:p>
          <a:p>
            <a:r>
              <a:rPr dirty="0"/>
              <a:t>Highlights early bonds</a:t>
            </a:r>
          </a:p>
          <a:p>
            <a:r>
              <a:rPr dirty="0"/>
              <a:t>Influences childcare policies</a:t>
            </a:r>
          </a:p>
          <a:p>
            <a:r>
              <a:rPr dirty="0"/>
              <a:t>Supported by Ainsworth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Limitations:</a:t>
            </a:r>
          </a:p>
          <a:p>
            <a:r>
              <a:rPr dirty="0"/>
              <a:t>Overemphasis on mother</a:t>
            </a:r>
          </a:p>
          <a:p>
            <a:r>
              <a:rPr dirty="0"/>
              <a:t>Underestimates wider context</a:t>
            </a:r>
          </a:p>
          <a:p>
            <a:r>
              <a:rPr dirty="0"/>
              <a:t>Some children show resilience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3678" y="3152531"/>
            <a:ext cx="1628112" cy="19890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Amira’s behavior explained by Attachment Theory</a:t>
            </a:r>
          </a:p>
          <a:p>
            <a:r>
              <a:rPr dirty="0"/>
              <a:t>Secure base relationships are key</a:t>
            </a:r>
          </a:p>
          <a:p>
            <a:r>
              <a:rPr dirty="0"/>
              <a:t>Practical strategies address all needs</a:t>
            </a:r>
          </a:p>
          <a:p>
            <a:r>
              <a:rPr dirty="0"/>
              <a:t>Nature and nurture both contribute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702" y="4803026"/>
            <a:ext cx="3176114" cy="177862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Ainsworth, M. (</a:t>
            </a:r>
            <a:r>
              <a:rPr lang="en-US" dirty="0"/>
              <a:t>2020</a:t>
            </a:r>
            <a:r>
              <a:rPr dirty="0"/>
              <a:t>) Patterns of Attachment. Erlbaum.</a:t>
            </a:r>
          </a:p>
          <a:p>
            <a:r>
              <a:rPr dirty="0"/>
              <a:t>Bowlby, J. (1969) Attachment and Loss: Vol. 1. Hogarth Press.</a:t>
            </a:r>
          </a:p>
          <a:p>
            <a:r>
              <a:rPr dirty="0"/>
              <a:t>DfE (2021) EYFS Framework. HMSO.</a:t>
            </a:r>
          </a:p>
          <a:p>
            <a:r>
              <a:rPr dirty="0"/>
              <a:t>Rutter, M. (1981) Maternal Deprivation Reassessed. Penguin.</a:t>
            </a:r>
          </a:p>
          <a:p>
            <a:r>
              <a:rPr dirty="0"/>
              <a:t>Wood, D., Bruner, J. &amp; Ross, G. (1976) ‘Tutoring in problem solving’, Journal of Child Psychology and Psychiatry, 17(2), pp. 89–100.</a:t>
            </a:r>
          </a:p>
          <a:p>
            <a:r>
              <a:rPr dirty="0"/>
              <a:t>Bretherton, I. (1992) ‘Origins of attachment theory’, Developmental Psychology, 28(5), pp. 759–775.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135</TotalTime>
  <Words>656</Words>
  <Application>Microsoft Office PowerPoint</Application>
  <PresentationFormat>On-screen Show (4:3)</PresentationFormat>
  <Paragraphs>98</Paragraphs>
  <Slides>15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Ion Boardroom</vt:lpstr>
      <vt:lpstr>Supporting Amira: Bowlby’s Attachment Theory in Early Years Practice</vt:lpstr>
      <vt:lpstr>Introduction</vt:lpstr>
      <vt:lpstr>Overview of Attachment Theory</vt:lpstr>
      <vt:lpstr>Key Concepts</vt:lpstr>
      <vt:lpstr>Relevance to Early Years</vt:lpstr>
      <vt:lpstr>Amira’s Situation</vt:lpstr>
      <vt:lpstr>Applying Theory to Amira</vt:lpstr>
      <vt:lpstr>Strategies: Emotional Support</vt:lpstr>
      <vt:lpstr>Strategies: Social Development</vt:lpstr>
      <vt:lpstr>Strategies: Cognitive Development</vt:lpstr>
      <vt:lpstr>Strategies: Physical Well-being</vt:lpstr>
      <vt:lpstr>Nature vs Nurture</vt:lpstr>
      <vt:lpstr>Evaluation of Bowlby’s Theory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Amira: Bowlby’s Attachment Theory in Early Years Practice</dc:title>
  <dc:subject/>
  <dc:creator>Ayesha Wasiq</dc:creator>
  <cp:keywords/>
  <dc:description>generated using python-pptx</dc:description>
  <cp:lastModifiedBy>a</cp:lastModifiedBy>
  <cp:revision>14</cp:revision>
  <dcterms:created xsi:type="dcterms:W3CDTF">2013-01-27T09:14:16Z</dcterms:created>
  <dcterms:modified xsi:type="dcterms:W3CDTF">2025-10-12T22:36:18Z</dcterms:modified>
  <cp:category/>
</cp:coreProperties>
</file>