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9"/>
  </p:notesMasterIdLst>
  <p:handoutMasterIdLst>
    <p:handoutMasterId r:id="rId40"/>
  </p:handoutMasterIdLst>
  <p:sldIdLst>
    <p:sldId id="418" r:id="rId3"/>
    <p:sldId id="475" r:id="rId4"/>
    <p:sldId id="634" r:id="rId5"/>
    <p:sldId id="625" r:id="rId6"/>
    <p:sldId id="638" r:id="rId7"/>
    <p:sldId id="636" r:id="rId8"/>
    <p:sldId id="269" r:id="rId9"/>
    <p:sldId id="554" r:id="rId10"/>
    <p:sldId id="628" r:id="rId11"/>
    <p:sldId id="629" r:id="rId12"/>
    <p:sldId id="630" r:id="rId13"/>
    <p:sldId id="631" r:id="rId14"/>
    <p:sldId id="632" r:id="rId15"/>
    <p:sldId id="596" r:id="rId16"/>
    <p:sldId id="597" r:id="rId17"/>
    <p:sldId id="602" r:id="rId18"/>
    <p:sldId id="600" r:id="rId19"/>
    <p:sldId id="605" r:id="rId20"/>
    <p:sldId id="607" r:id="rId21"/>
    <p:sldId id="609" r:id="rId22"/>
    <p:sldId id="635" r:id="rId23"/>
    <p:sldId id="640" r:id="rId24"/>
    <p:sldId id="639" r:id="rId25"/>
    <p:sldId id="488" r:id="rId26"/>
    <p:sldId id="490" r:id="rId27"/>
    <p:sldId id="491" r:id="rId28"/>
    <p:sldId id="494" r:id="rId29"/>
    <p:sldId id="489" r:id="rId30"/>
    <p:sldId id="495" r:id="rId31"/>
    <p:sldId id="574" r:id="rId32"/>
    <p:sldId id="493" r:id="rId33"/>
    <p:sldId id="624" r:id="rId34"/>
    <p:sldId id="453" r:id="rId35"/>
    <p:sldId id="459" r:id="rId36"/>
    <p:sldId id="666" r:id="rId37"/>
    <p:sldId id="414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44978C-DF90-41F6-ADA2-798D5B5B6F12}" v="3" dt="2026-09-12T19:20:01.943"/>
    <p1510:client id="{6BA51894-F759-41FA-9F43-1DB2280EDF83}" v="9" dt="2026-09-13T00:54:56.5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301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18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5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addSld delSld modSld">
      <pc:chgData name="Vasilios Tavlaridis" userId="cf0f3e73-e183-4ecf-9d20-cf90aae84965" providerId="ADAL" clId="{DD05296E-8324-4DE2-93D8-42C1E1B0FB42}" dt="2026-09-13T00:55:03.606" v="14" actId="47"/>
      <pc:docMkLst>
        <pc:docMk/>
      </pc:docMkLst>
      <pc:sldChg chg="del">
        <pc:chgData name="Vasilios Tavlaridis" userId="cf0f3e73-e183-4ecf-9d20-cf90aae84965" providerId="ADAL" clId="{DD05296E-8324-4DE2-93D8-42C1E1B0FB42}" dt="2026-09-13T00:55:03.606" v="14" actId="47"/>
        <pc:sldMkLst>
          <pc:docMk/>
          <pc:sldMk cId="2643566391" sldId="407"/>
        </pc:sldMkLst>
      </pc:sldChg>
      <pc:sldChg chg="modSp">
        <pc:chgData name="Vasilios Tavlaridis" userId="cf0f3e73-e183-4ecf-9d20-cf90aae84965" providerId="ADAL" clId="{DD05296E-8324-4DE2-93D8-42C1E1B0FB42}" dt="2026-09-12T22:50:44.660" v="0" actId="6549"/>
        <pc:sldMkLst>
          <pc:docMk/>
          <pc:sldMk cId="274971265" sldId="475"/>
        </pc:sldMkLst>
        <pc:spChg chg="mod">
          <ac:chgData name="Vasilios Tavlaridis" userId="cf0f3e73-e183-4ecf-9d20-cf90aae84965" providerId="ADAL" clId="{DD05296E-8324-4DE2-93D8-42C1E1B0FB42}" dt="2026-09-12T22:50:44.660" v="0" actId="6549"/>
          <ac:spMkLst>
            <pc:docMk/>
            <pc:sldMk cId="274971265" sldId="475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DD05296E-8324-4DE2-93D8-42C1E1B0FB42}" dt="2026-09-12T23:24:40.874" v="12" actId="20577"/>
        <pc:sldMkLst>
          <pc:docMk/>
          <pc:sldMk cId="2004336779" sldId="624"/>
        </pc:sldMkLst>
        <pc:spChg chg="mod">
          <ac:chgData name="Vasilios Tavlaridis" userId="cf0f3e73-e183-4ecf-9d20-cf90aae84965" providerId="ADAL" clId="{DD05296E-8324-4DE2-93D8-42C1E1B0FB42}" dt="2026-09-12T23:24:40.874" v="12" actId="20577"/>
          <ac:spMkLst>
            <pc:docMk/>
            <pc:sldMk cId="2004336779" sldId="624"/>
            <ac:spMk id="13316" creationId="{4DC84023-94FC-4B19-A81E-2C1E525C62D7}"/>
          </ac:spMkLst>
        </pc:spChg>
      </pc:sldChg>
      <pc:sldChg chg="modSp">
        <pc:chgData name="Vasilios Tavlaridis" userId="cf0f3e73-e183-4ecf-9d20-cf90aae84965" providerId="ADAL" clId="{DD05296E-8324-4DE2-93D8-42C1E1B0FB42}" dt="2026-09-12T23:22:06.770" v="2" actId="20577"/>
        <pc:sldMkLst>
          <pc:docMk/>
          <pc:sldMk cId="231192491" sldId="625"/>
        </pc:sldMkLst>
        <pc:spChg chg="mod">
          <ac:chgData name="Vasilios Tavlaridis" userId="cf0f3e73-e183-4ecf-9d20-cf90aae84965" providerId="ADAL" clId="{DD05296E-8324-4DE2-93D8-42C1E1B0FB42}" dt="2026-09-12T23:22:06.770" v="2" actId="20577"/>
          <ac:spMkLst>
            <pc:docMk/>
            <pc:sldMk cId="231192491" sldId="625"/>
            <ac:spMk id="3" creationId="{6E8D5128-45BA-4B51-4DE3-1782F4D60B6B}"/>
          </ac:spMkLst>
        </pc:spChg>
      </pc:sldChg>
      <pc:sldChg chg="modSp mod">
        <pc:chgData name="Vasilios Tavlaridis" userId="cf0f3e73-e183-4ecf-9d20-cf90aae84965" providerId="ADAL" clId="{DD05296E-8324-4DE2-93D8-42C1E1B0FB42}" dt="2026-09-12T23:23:12.433" v="8" actId="20577"/>
        <pc:sldMkLst>
          <pc:docMk/>
          <pc:sldMk cId="1462251160" sldId="635"/>
        </pc:sldMkLst>
        <pc:spChg chg="mod">
          <ac:chgData name="Vasilios Tavlaridis" userId="cf0f3e73-e183-4ecf-9d20-cf90aae84965" providerId="ADAL" clId="{DD05296E-8324-4DE2-93D8-42C1E1B0FB42}" dt="2026-09-12T23:23:12.433" v="8" actId="20577"/>
          <ac:spMkLst>
            <pc:docMk/>
            <pc:sldMk cId="1462251160" sldId="635"/>
            <ac:spMk id="13316" creationId="{E48B123E-2FEF-4049-F671-507D627BA3BE}"/>
          </ac:spMkLst>
        </pc:spChg>
      </pc:sldChg>
      <pc:sldChg chg="modSp">
        <pc:chgData name="Vasilios Tavlaridis" userId="cf0f3e73-e183-4ecf-9d20-cf90aae84965" providerId="ADAL" clId="{DD05296E-8324-4DE2-93D8-42C1E1B0FB42}" dt="2026-09-12T23:22:20.941" v="3" actId="20577"/>
        <pc:sldMkLst>
          <pc:docMk/>
          <pc:sldMk cId="283757361" sldId="638"/>
        </pc:sldMkLst>
        <pc:spChg chg="mod">
          <ac:chgData name="Vasilios Tavlaridis" userId="cf0f3e73-e183-4ecf-9d20-cf90aae84965" providerId="ADAL" clId="{DD05296E-8324-4DE2-93D8-42C1E1B0FB42}" dt="2026-09-12T23:22:20.941" v="3" actId="20577"/>
          <ac:spMkLst>
            <pc:docMk/>
            <pc:sldMk cId="283757361" sldId="638"/>
            <ac:spMk id="3" creationId="{40CBF3B5-0F82-5DC9-4E4C-3B9482F3B68E}"/>
          </ac:spMkLst>
        </pc:spChg>
      </pc:sldChg>
      <pc:sldChg chg="add">
        <pc:chgData name="Vasilios Tavlaridis" userId="cf0f3e73-e183-4ecf-9d20-cf90aae84965" providerId="ADAL" clId="{DD05296E-8324-4DE2-93D8-42C1E1B0FB42}" dt="2026-09-13T00:54:56.558" v="13"/>
        <pc:sldMkLst>
          <pc:docMk/>
          <pc:sldMk cId="826257448" sldId="66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A8955974-EA1E-2C4C-ADA8-1E82F2B3E2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4E6D8F-D28A-43BF-B1ED-F696E818CA55}" type="slidenum">
              <a:rPr lang="es-ES" altLang="en-US"/>
              <a:pPr/>
              <a:t>7</a:t>
            </a:fld>
            <a:endParaRPr lang="es-ES" alt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CEE4BEAD-53A3-82CA-EA77-503988F42E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9D438D18-15FA-F72E-FDED-B4DE04257C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FB340-2036-2990-58E8-B7897CFED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D2BB8090-241B-17CC-A3C1-11C385A95F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29B351-2FAE-452C-865E-6A0936AB815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91D068C-553A-FE06-57A7-E5A8C34CA0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7FC42ACE-9DF4-49C8-5D54-A20000EDCB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37457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29B351-2FAE-452C-865E-6A0936AB815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528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7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52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718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00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39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91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20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9034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793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170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68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89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oleObject" Target="../embeddings/oleObject1.bin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11" Type="http://schemas.openxmlformats.org/officeDocument/2006/relationships/image" Target="../media/image8.jpeg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png"/><Relationship Id="rId4" Type="http://schemas.openxmlformats.org/officeDocument/2006/relationships/image" Target="../media/image3.wmf"/><Relationship Id="rId9" Type="http://schemas.openxmlformats.org/officeDocument/2006/relationships/oleObject" Target="../embeddings/oleObject3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X0SGMrZpO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043608" y="1988840"/>
            <a:ext cx="7655262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Marketing Digital Strategies 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&amp; 4Ps marketing mix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539552" y="76470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 marL="0" indent="0">
              <a:buClr>
                <a:srgbClr val="007DC3"/>
              </a:buClr>
              <a:buNone/>
            </a:pPr>
            <a:endParaRPr lang="en-US" sz="28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different digital marketing strategies.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 about the 4Ps of Marketing.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12FA2-5D6B-54C9-10BC-06F589FD3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34D67-4A06-35CF-39AC-7E6A4FD1A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B0F0"/>
              </a:buClr>
              <a:buNone/>
            </a:pPr>
            <a:r>
              <a:rPr lang="en-US" altLang="en-US" b="1" dirty="0">
                <a:solidFill>
                  <a:srgbClr val="0070C0"/>
                </a:solidFill>
              </a:rPr>
              <a:t>Trademark &amp; Branding</a:t>
            </a:r>
          </a:p>
          <a:p>
            <a:pPr marL="0" indent="0">
              <a:buClr>
                <a:srgbClr val="00B0F0"/>
              </a:buClr>
              <a:buNone/>
            </a:pPr>
            <a:endParaRPr lang="en-US" altLang="en-US" sz="2400" dirty="0"/>
          </a:p>
          <a:p>
            <a:pPr marL="0" indent="0">
              <a:buClr>
                <a:srgbClr val="00B0F0"/>
              </a:buClr>
              <a:buNone/>
            </a:pPr>
            <a:endParaRPr lang="en-US" altLang="en-US" sz="2400" dirty="0"/>
          </a:p>
          <a:p>
            <a:pPr marL="0" indent="0">
              <a:buClr>
                <a:srgbClr val="00B0F0"/>
              </a:buClr>
              <a:buNone/>
            </a:pPr>
            <a:endParaRPr lang="en-US" altLang="en-US" sz="2400" dirty="0"/>
          </a:p>
          <a:p>
            <a:pPr marL="0" indent="0" algn="ctr">
              <a:buClr>
                <a:srgbClr val="00B0F0"/>
              </a:buClr>
              <a:buNone/>
            </a:pPr>
            <a:r>
              <a:rPr lang="en-GB" altLang="en-US" sz="2800" dirty="0"/>
              <a:t>Before we move into digital marketing strategies, we need to understand what the terms trademark and branding mean.</a:t>
            </a:r>
          </a:p>
          <a:p>
            <a:pPr marL="0" indent="0">
              <a:buClr>
                <a:srgbClr val="00B0F0"/>
              </a:buClr>
              <a:buNone/>
            </a:pPr>
            <a:endParaRPr lang="en-US" alt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7EADF8D-C44F-5E5E-730E-B74F4630EEB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846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C54EE-121F-1A7B-D03F-825769A92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D5128-45BA-4B51-4DE3-1782F4D60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928992" cy="5328592"/>
          </a:xfrm>
        </p:spPr>
        <p:txBody>
          <a:bodyPr>
            <a:normAutofit fontScale="70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dirty="0"/>
              <a:t>Definition:</a:t>
            </a:r>
            <a:r>
              <a:rPr lang="en-GB" dirty="0"/>
              <a:t> Branding is the process of creating a unique identity for a business, product, or service. It includes elements like the name, logo, colours, tagline, tone of voice and the overall perception customers have.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dirty="0"/>
              <a:t>Purpose:</a:t>
            </a:r>
            <a:r>
              <a:rPr lang="en-GB" dirty="0"/>
              <a:t> Branding is about shaping how people feel and think about a company. It creates recognition, trust, and emotional connection.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For businesses, branding means:</a:t>
            </a:r>
            <a:endParaRPr lang="en-GB" dirty="0"/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Differentiation from competitors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Building customer loyalty and trust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Communicating values and personality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Supporting premium pricing (strong brands can charge more)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Making marketing more effective, since customers recognize and remember them</a:t>
            </a:r>
          </a:p>
          <a:p>
            <a:pPr marL="0" indent="0">
              <a:buClr>
                <a:srgbClr val="00B0F0"/>
              </a:buClr>
              <a:buNone/>
            </a:pPr>
            <a:endParaRPr lang="en-US" altLang="en-US" b="1" dirty="0">
              <a:solidFill>
                <a:srgbClr val="0070C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1D06D6-4F8D-70B3-B59A-FAA4D6CDB19E}"/>
              </a:ext>
            </a:extLst>
          </p:cNvPr>
          <p:cNvSpPr txBox="1">
            <a:spLocks/>
          </p:cNvSpPr>
          <p:nvPr/>
        </p:nvSpPr>
        <p:spPr>
          <a:xfrm>
            <a:off x="444376" y="-82811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0325E-696C-7936-9FDA-E63CA12D2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74638"/>
            <a:ext cx="8229600" cy="490066"/>
          </a:xfrm>
        </p:spPr>
        <p:txBody>
          <a:bodyPr>
            <a:normAutofit fontScale="90000"/>
          </a:bodyPr>
          <a:lstStyle/>
          <a:p>
            <a:br>
              <a:rPr lang="en-US" altLang="en-US" b="1" dirty="0">
                <a:solidFill>
                  <a:srgbClr val="0070C0"/>
                </a:solidFill>
              </a:rPr>
            </a:br>
            <a:r>
              <a:rPr lang="en-US" altLang="en-US" sz="3600" b="1" dirty="0">
                <a:solidFill>
                  <a:srgbClr val="0070C0"/>
                </a:solidFill>
              </a:rPr>
              <a:t>Branding</a:t>
            </a:r>
            <a:br>
              <a:rPr lang="en-US" altLang="en-US" b="1" dirty="0">
                <a:solidFill>
                  <a:srgbClr val="0070C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9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ABCF5-52AE-A99E-3400-D13B82C93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BF3B5-0F82-5DC9-4E4C-3B9482F3B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328592"/>
          </a:xfrm>
        </p:spPr>
        <p:txBody>
          <a:bodyPr>
            <a:normAutofit fontScale="70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dirty="0"/>
              <a:t>Definition:</a:t>
            </a:r>
            <a:r>
              <a:rPr lang="en-GB" dirty="0"/>
              <a:t> A trademark is a type of intellectual property (IP) that legally protects brand identifiers (like names, logos, slogans, or even sounds and colours) from being used by others without permission.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b="1" dirty="0"/>
              <a:t>Purpose:</a:t>
            </a:r>
            <a:r>
              <a:rPr lang="en-GB" dirty="0"/>
              <a:t> Trademarks safeguard the brand’s identity and prevent consumer confusion.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For businesses, branding means:</a:t>
            </a:r>
            <a:endParaRPr lang="en-GB" dirty="0"/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Exclusive rights to use the mark in their industry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Legal protection against imitation or misuse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Preserving brand reputation (customers know the product is authentic)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Building brand value as an asset (trademarks can be bought, sold, or licensed)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dirty="0"/>
              <a:t>Confidence to expand into new markets without losing identity</a:t>
            </a:r>
          </a:p>
          <a:p>
            <a:pPr marL="0" indent="0">
              <a:buClr>
                <a:srgbClr val="00B0F0"/>
              </a:buClr>
              <a:buNone/>
            </a:pPr>
            <a:endParaRPr lang="en-US" altLang="en-US" b="1" dirty="0">
              <a:solidFill>
                <a:srgbClr val="0070C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3C3DE91-21A5-AE0E-A3F1-F0F22F7DABA2}"/>
              </a:ext>
            </a:extLst>
          </p:cNvPr>
          <p:cNvSpPr txBox="1">
            <a:spLocks/>
          </p:cNvSpPr>
          <p:nvPr/>
        </p:nvSpPr>
        <p:spPr>
          <a:xfrm>
            <a:off x="444376" y="-82811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6D3F6-EF1C-CB2D-76DE-9DE12E06B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99892"/>
            <a:ext cx="8229600" cy="490066"/>
          </a:xfrm>
        </p:spPr>
        <p:txBody>
          <a:bodyPr>
            <a:normAutofit fontScale="90000"/>
          </a:bodyPr>
          <a:lstStyle/>
          <a:p>
            <a:br>
              <a:rPr lang="en-US" altLang="en-US" b="1" dirty="0">
                <a:solidFill>
                  <a:srgbClr val="0070C0"/>
                </a:solidFill>
              </a:rPr>
            </a:br>
            <a:r>
              <a:rPr lang="en-US" altLang="en-US" sz="3600" b="1" dirty="0">
                <a:solidFill>
                  <a:srgbClr val="0070C0"/>
                </a:solidFill>
              </a:rPr>
              <a:t>Trademarks</a:t>
            </a:r>
            <a:br>
              <a:rPr lang="en-US" altLang="en-US" b="1" dirty="0">
                <a:solidFill>
                  <a:srgbClr val="0070C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5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21E0A-C18A-DF10-A044-6220ABE2B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08818-3F0C-1027-13F2-D886AD8B7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B0F0"/>
              </a:buClr>
              <a:buNone/>
            </a:pPr>
            <a:r>
              <a:rPr lang="en-US" altLang="en-US" b="1" dirty="0">
                <a:solidFill>
                  <a:srgbClr val="0070C0"/>
                </a:solidFill>
              </a:rPr>
              <a:t>Trademark &amp; Branding</a:t>
            </a:r>
          </a:p>
          <a:p>
            <a:pPr marL="0" indent="0">
              <a:buClr>
                <a:srgbClr val="00B0F0"/>
              </a:buClr>
              <a:buNone/>
            </a:pPr>
            <a:endParaRPr lang="en-US" altLang="en-US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400" dirty="0"/>
              <a:t>Trademark: Legal concept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400" dirty="0"/>
              <a:t>Registration of a trademark adds value as it protects its other inherent assets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400" dirty="0"/>
              <a:t>Brand: Marketing concept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400" dirty="0"/>
              <a:t>Brand profile and positioning may vary over time, but trademark protection remains the same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526A3D6-66BA-9142-23CE-62BDDF99927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944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60" name="Object 4">
            <a:extLst>
              <a:ext uri="{FF2B5EF4-FFF2-40B4-BE49-F238E27FC236}">
                <a16:creationId xmlns:a16="http://schemas.microsoft.com/office/drawing/2014/main" id="{0B689536-F596-F559-D6EF-2C09CF218BC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1565465"/>
              </p:ext>
            </p:extLst>
          </p:nvPr>
        </p:nvGraphicFramePr>
        <p:xfrm>
          <a:off x="4383600" y="1200798"/>
          <a:ext cx="1335087" cy="201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991080" imgH="1379160" progId="Word.Document.8">
                  <p:embed/>
                </p:oleObj>
              </mc:Choice>
              <mc:Fallback>
                <p:oleObj name="Document" r:id="rId3" imgW="991080" imgH="1379160" progId="Word.Document.8">
                  <p:embed/>
                  <p:pic>
                    <p:nvPicPr>
                      <p:cNvPr id="19460" name="Object 4">
                        <a:extLst>
                          <a:ext uri="{FF2B5EF4-FFF2-40B4-BE49-F238E27FC236}">
                            <a16:creationId xmlns:a16="http://schemas.microsoft.com/office/drawing/2014/main" id="{0B689536-F596-F559-D6EF-2C09CF218BC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83600" y="1200798"/>
                        <a:ext cx="1335087" cy="2012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5" name="Object 9">
            <a:extLst>
              <a:ext uri="{FF2B5EF4-FFF2-40B4-BE49-F238E27FC236}">
                <a16:creationId xmlns:a16="http://schemas.microsoft.com/office/drawing/2014/main" id="{CE87AD46-1547-882E-1BD8-F6DDA07318D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0725712"/>
              </p:ext>
            </p:extLst>
          </p:nvPr>
        </p:nvGraphicFramePr>
        <p:xfrm>
          <a:off x="3131840" y="3659030"/>
          <a:ext cx="1666875" cy="7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2187720" imgH="945000" progId="Word.Document.8">
                  <p:embed/>
                </p:oleObj>
              </mc:Choice>
              <mc:Fallback>
                <p:oleObj name="Document" r:id="rId5" imgW="2187720" imgH="945000" progId="Word.Document.8">
                  <p:embed/>
                  <p:pic>
                    <p:nvPicPr>
                      <p:cNvPr id="19465" name="Object 9">
                        <a:extLst>
                          <a:ext uri="{FF2B5EF4-FFF2-40B4-BE49-F238E27FC236}">
                            <a16:creationId xmlns:a16="http://schemas.microsoft.com/office/drawing/2014/main" id="{CE87AD46-1547-882E-1BD8-F6DDA07318D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3659030"/>
                        <a:ext cx="1666875" cy="779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879069A-2C74-F50D-7AC8-AEE5AE854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</a:rPr>
              <a:t>Trademark &amp; Branding examples</a:t>
            </a:r>
            <a:br>
              <a:rPr lang="en-US" altLang="en-US" b="1" dirty="0">
                <a:solidFill>
                  <a:srgbClr val="0070C0"/>
                </a:solidFill>
              </a:rPr>
            </a:br>
            <a:endParaRPr lang="en-GB" dirty="0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E7540B2-13CE-AC9A-86E0-9EEA2C230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694" y="1107647"/>
            <a:ext cx="9842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10">
            <a:extLst>
              <a:ext uri="{FF2B5EF4-FFF2-40B4-BE49-F238E27FC236}">
                <a16:creationId xmlns:a16="http://schemas.microsoft.com/office/drawing/2014/main" id="{11A14484-3F54-0E55-4B79-3476D1C3B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68" y="1219200"/>
            <a:ext cx="171450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ct 13">
            <a:extLst>
              <a:ext uri="{FF2B5EF4-FFF2-40B4-BE49-F238E27FC236}">
                <a16:creationId xmlns:a16="http://schemas.microsoft.com/office/drawing/2014/main" id="{483CFAB1-D51C-3E78-D7B5-F5ED9AD36A7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0925223"/>
              </p:ext>
            </p:extLst>
          </p:nvPr>
        </p:nvGraphicFramePr>
        <p:xfrm>
          <a:off x="5940152" y="3236056"/>
          <a:ext cx="2895600" cy="1287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9" imgW="1457143" imgH="647619" progId="MSPhotoEd.3">
                  <p:embed/>
                </p:oleObj>
              </mc:Choice>
              <mc:Fallback>
                <p:oleObj name="Photo Editor Photo" r:id="rId9" imgW="1457143" imgH="647619" progId="MSPhotoEd.3">
                  <p:embed/>
                  <p:pic>
                    <p:nvPicPr>
                      <p:cNvPr id="5" name="Object 13">
                        <a:extLst>
                          <a:ext uri="{FF2B5EF4-FFF2-40B4-BE49-F238E27FC236}">
                            <a16:creationId xmlns:a16="http://schemas.microsoft.com/office/drawing/2014/main" id="{483CFAB1-D51C-3E78-D7B5-F5ED9AD36A7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3236056"/>
                        <a:ext cx="2895600" cy="1287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4">
            <a:extLst>
              <a:ext uri="{FF2B5EF4-FFF2-40B4-BE49-F238E27FC236}">
                <a16:creationId xmlns:a16="http://schemas.microsoft.com/office/drawing/2014/main" id="{80822BF7-8D4C-32AA-74BB-903C3E4219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07173"/>
            <a:ext cx="1617663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Reaching customers by using the following tools: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 professional website and invest in search engine optimisation (SEO).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 social media platforms, such as Facebook, Instagram, TikTok, LinkedIn and YouTube.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Build an email list of customers and potential customers.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 incentives, discounts, or coupons.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Join an online platform or marketplace, where appropriate.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80528" y="34689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Promoting your business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1178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10319-BEE6-8258-49E6-9F08D46CDA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57B15-2C36-AC8B-83A5-41BCAC118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Search engine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Web site that helps people find things on the Web</a:t>
            </a:r>
          </a:p>
          <a:p>
            <a:pPr lvl="2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Program that automatically searches the Web</a:t>
            </a:r>
          </a:p>
          <a:p>
            <a:pPr marL="914400" lvl="2" indent="0">
              <a:buClr>
                <a:srgbClr val="0070C0"/>
              </a:buClr>
              <a:buNone/>
            </a:pPr>
            <a:endParaRPr lang="en-US" alt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Index or database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Storage element of a search engine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Search utility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Uses terms provided to find Web pages that match 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4951F-B01F-3928-6B4A-3345F9BB4C4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A2DF8-30C7-213C-F28C-88425E16D2A5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Promoting your business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977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02655-6D80-EBA2-AB4D-FB4C0187C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E6A66-6B8A-8976-31F2-1065506FC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spcBef>
                <a:spcPct val="6000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Paid placement</a:t>
            </a:r>
          </a:p>
          <a:p>
            <a:pPr lvl="1">
              <a:spcBef>
                <a:spcPct val="6000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Option of purchasing a top listing on results pages for a particular set of search terms</a:t>
            </a:r>
          </a:p>
          <a:p>
            <a:pPr lvl="1">
              <a:spcBef>
                <a:spcPct val="6000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Rates vary</a:t>
            </a:r>
          </a:p>
          <a:p>
            <a:pPr>
              <a:spcBef>
                <a:spcPct val="6000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Search engine placement brokers</a:t>
            </a:r>
          </a:p>
          <a:p>
            <a:pPr lvl="1">
              <a:spcBef>
                <a:spcPct val="6000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Companies that aggregate inclusion and placement rights on multiple search engines 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8B7E5-E2F4-1B1C-5EDA-A5AE6F0E362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BA8F77-DD0A-0AC9-2528-A8CEDEEFEAAE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Promoting your business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5758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FC4D7-EAEF-4128-6AF5-C468B6299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597F1-DE38-BD18-D0B3-0D844B392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spcBef>
                <a:spcPct val="80000"/>
              </a:spcBef>
              <a:buNone/>
            </a:pPr>
            <a:r>
              <a:rPr lang="en-US" altLang="en-US" sz="2800" dirty="0"/>
              <a:t>Domain names</a:t>
            </a:r>
          </a:p>
          <a:p>
            <a:pPr lvl="1">
              <a:spcBef>
                <a:spcPct val="80000"/>
              </a:spcBef>
            </a:pPr>
            <a:r>
              <a:rPr lang="en-US" altLang="en-US" dirty="0"/>
              <a:t>Companies often buy more than one</a:t>
            </a:r>
          </a:p>
          <a:p>
            <a:pPr lvl="1">
              <a:spcBef>
                <a:spcPct val="80000"/>
              </a:spcBef>
            </a:pPr>
            <a:r>
              <a:rPr lang="en-US" altLang="en-US" dirty="0"/>
              <a:t>Reason for additional domain names is to ensure that potential site visitors who misspell the URL will still be redirected to the intended site</a:t>
            </a:r>
          </a:p>
          <a:p>
            <a:pPr lvl="2">
              <a:spcBef>
                <a:spcPct val="8000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Example: Yahoo! owns the name Yahow.com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97E50-63C8-2C66-8FF7-AE088392264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4E9842-1F0D-1B6F-BC37-5292C3118D91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Promoting your business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2285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DF6BE-261B-4F1D-4C7F-73FAD8B374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B3680-7042-E2E0-0421-DEF63B5C8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Social Media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altLang="en-US" sz="2800" dirty="0"/>
              <a:t>S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haring of information to achieve social interaction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Shift from a one-to-many model to a many-to-many model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Components</a:t>
            </a:r>
          </a:p>
          <a:p>
            <a:pPr marR="0" lvl="1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Web-based platforms</a:t>
            </a:r>
          </a:p>
          <a:p>
            <a:pPr marR="0" lvl="1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Can be used to inform, educate and engage customers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35E68-3EDC-2A65-B92F-91961FD5025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C06E70-821C-7FC4-C4B2-C2BDBF3C268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Promoting your business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763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231BDC-DDED-4D14-2BC5-6FCB21EB3A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2496D-06A6-0971-4A51-DEC11AF3D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Social Media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Develop a content strategy plan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Content should be both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useful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usable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by customers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Develop a plan for creating this type of content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Develop a plan for getting the content published</a:t>
            </a:r>
          </a:p>
          <a:p>
            <a:pPr marR="0" lvl="2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Not as easy as it sounds</a:t>
            </a:r>
          </a:p>
          <a:p>
            <a:pPr marR="0" lvl="2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Publishing or uploading content takes a dedicate effort on your part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2924A-A891-B771-F968-5BF5266E15B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79CDA9-03AD-A4EF-B7E8-6F1FC76F29D2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Promoting your business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0842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E466C-00FE-99DF-241A-E839A77F1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A7542-ADE8-BD38-A295-F6376F20E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Popular Platforms: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– Community building, local promotions, events.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 – Visual storytelling, influencer marketing, product showcases.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 – Real-time engagement, updates, hashtags,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– B2B networking, thought leadership, professional content.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– Short-form viral content, behind-the-scenes, trend hijacking.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 – Tutorials, product reviews, storytelling,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Tips for SMEs: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Start with 1–2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analytics to refine content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Focus on engagement, not just followers.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user-generated content and local partnerships.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491AC0-22F8-FD64-F95C-47339DB8401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22CA13-02DB-8990-2088-BD05B9295C1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Which-Social Media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819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CCD6C-56F7-8700-9C88-BF398185C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DF6C-D560-B0F0-780E-0994DA3A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Facebook is ideal for creating brand communities and engaging with local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Tools: Business pages, Groups, Events, Facebook Ads.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Promote local events and offers.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Run contests and gather user feedback.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Share stories and behind-the-scenes content.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Ads offer targeted reach based on interests, demographics, and behaviours.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It is cost-effective and supports testing for optimization.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insights allows SMEs to track user engagement and adjust content strategies.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3080D3-6859-D007-8A06-E9C5803374D2}"/>
              </a:ext>
            </a:extLst>
          </p:cNvPr>
          <p:cNvSpPr txBox="1"/>
          <p:nvPr/>
        </p:nvSpPr>
        <p:spPr>
          <a:xfrm>
            <a:off x="-252536" y="4046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Facebook for SMEs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D682132-63F1-D174-2BDF-E82D73DB7B8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910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B7AEE-F7E6-6A83-30ED-4C8661188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7DFEA-D8B6-6271-ECC1-F400247AE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Best for visually-driven brands (food, fashion, fitness, etc.).</a:t>
            </a:r>
          </a:p>
          <a:p>
            <a:pPr marL="0" indent="0"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Tools: Stories, Reels, Hashtags, Ads.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Product showcases with creative visuals.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Collaborate with micro-influencers. Influencer partnerships and hashtag strategies can increase visibility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user-generated content and tutorials.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Visual-first platform suited to product-based and lifestyle brands.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Features include Stories, Reels, Shopping, and Highlights.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Popular with Millennials and Gen Z – ideal for fashion, beauty, food, and wellness sectors.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76BF2-B869-7B81-AFF3-BB4B45429AE0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Instagram for SMEs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68A799E-3D40-913F-BAAF-AFA828AF86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852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8A80A-9476-F5E6-584F-0C15720EF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CDE0-4346-371A-B0BF-5D1AEE05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Great for real-time interaction and trend engagement.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Tools: Hashtags, Threads, Polls, DMs.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Customer service and live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Join trending conversations and industry chats.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leadership thoughts and business tips.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Fast-paced platform for real-time interaction and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Useful for news, thought leadership, and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SMEs can engage in trending conversations with hashtags.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Great for sharing blog content, announcements, and polls.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Analytics tools help monitor reach and engagement.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B7CAD-A1FE-8E3D-F5D4-41A09737614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F3C46B-16CD-00DD-280C-6361C2A132A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Twitter/X for SMEs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8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C1442-1BB2-64B0-EE53-8EA8880BD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E4A6-34B5-08BE-F17A-3FFDAE55E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Best for B2B networking and professional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Company pages, Articles, Networking.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showcase expertise through posts, blogs, and group discussions.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Used for networking, lead generation, and employer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Consistent posting and engagement improves visibility. Connect with industry leaders and partners.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Promote job opportunities and company culture.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FFBE1E-E33D-3380-84F1-61F49A98163D}"/>
              </a:ext>
            </a:extLst>
          </p:cNvPr>
          <p:cNvSpPr txBox="1"/>
          <p:nvPr/>
        </p:nvSpPr>
        <p:spPr>
          <a:xfrm>
            <a:off x="107504" y="25498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LinkedIn for SMEs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B91B131-0837-3E74-B349-81111379F28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954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86492-4E65-8861-3113-D83CE18C8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729E2-D1DF-346A-FC6B-5B6559A5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8" y="899999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Create video series on topics your audience cares about. YouTube can be used for brand storytelling and customer education for your products or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Channel branding, Playlists, Shorts.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Post how-to videos and explainer content for what you are offering.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Highlight customer stories or testimonials.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Ideal for building authority and SEO visibility.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Cross-promote via website and other social media.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5AFFE-CFA0-CAF3-426C-7983E54EDD2D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YouTube for SMEs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BF801F8-6984-7FFB-EBD7-E197F828501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97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F801-CA37-EF4F-4CFC-175ADA57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6410-4191-D223-043B-291336C84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06" y="980728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Popular among Gen Z for short-form, entertaining videos.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use trends, music and storytelling to gain attention.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Authentic, low-budget content can perform well.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 demonstrations, packaging reveals, or staff intros are popular formats.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A79AE-C44C-528B-6E44-B7A54979ED28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TikTok for SMEs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16B8E33-BEB6-4550-C268-E81AB69740A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920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980F3-2D9C-DF99-C394-7ED85211B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502A0B0-5A81-B11D-869D-7C944DDFC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377833"/>
            <a:ext cx="6172200" cy="530887"/>
          </a:xfrm>
        </p:spPr>
        <p:txBody>
          <a:bodyPr>
            <a:noAutofit/>
          </a:bodyPr>
          <a:lstStyle/>
          <a:p>
            <a:pPr eaLnBrk="1" hangingPunct="1"/>
            <a:r>
              <a:rPr lang="en-US" sz="3200" b="1" dirty="0">
                <a:solidFill>
                  <a:srgbClr val="0070C0"/>
                </a:solidFill>
                <a:latin typeface="+mn-lt"/>
                <a:ea typeface="Arial" panose="020B0604020202020204" pitchFamily="34" charset="0"/>
              </a:rPr>
              <a:t>Practical Activity- 25 minutes</a:t>
            </a:r>
            <a:endParaRPr lang="en-GB" altLang="en-US" sz="32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E48B123E-2FEF-4049-F671-507D627BA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73" y="1056493"/>
            <a:ext cx="8609121" cy="4388731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ts val="600"/>
              </a:spcAft>
              <a:buNone/>
              <a:defRPr/>
            </a:pPr>
            <a:r>
              <a:rPr lang="en-GB" altLang="en-US" sz="2400" dirty="0"/>
              <a:t>Choose the most suitable social media platforms for your</a:t>
            </a:r>
          </a:p>
          <a:p>
            <a:pPr marL="0" indent="0" eaLnBrk="0" fontAlgn="base" hangingPunct="0">
              <a:spcAft>
                <a:spcPts val="600"/>
              </a:spcAft>
              <a:buNone/>
              <a:defRPr/>
            </a:pPr>
            <a:r>
              <a:rPr lang="en-GB" altLang="en-US" sz="2400" dirty="0"/>
              <a:t>own business idea:</a:t>
            </a:r>
          </a:p>
          <a:p>
            <a:pPr marL="0" indent="0" eaLnBrk="0" fontAlgn="base" hangingPunct="0">
              <a:spcAft>
                <a:spcPts val="600"/>
              </a:spcAft>
              <a:buNone/>
              <a:defRPr/>
            </a:pPr>
            <a:endParaRPr lang="en-GB" altLang="en-US" sz="2400" dirty="0"/>
          </a:p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400" dirty="0"/>
              <a:t>Identify 1–2 platforms your target customers are most likely to use. </a:t>
            </a:r>
          </a:p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400" dirty="0"/>
              <a:t>Explain what content you would post and why.</a:t>
            </a:r>
          </a:p>
          <a:p>
            <a:pPr marL="0" indent="0" eaLnBrk="0" fontAlgn="base" hangingPunct="0">
              <a:spcAft>
                <a:spcPts val="600"/>
              </a:spcAft>
              <a:buClr>
                <a:srgbClr val="0070C0"/>
              </a:buClr>
              <a:buNone/>
              <a:defRPr/>
            </a:pPr>
            <a:endParaRPr lang="en-GB" altLang="en-US" sz="2400" dirty="0"/>
          </a:p>
          <a:p>
            <a:pPr marL="0" indent="0" algn="ctr" eaLnBrk="0" fontAlgn="base" hangingPunct="0">
              <a:spcAft>
                <a:spcPts val="600"/>
              </a:spcAft>
              <a:buNone/>
              <a:defRPr/>
            </a:pPr>
            <a:r>
              <a:rPr lang="en-GB" altLang="en-US" sz="2400" dirty="0"/>
              <a:t>I will come around to support each one of you.</a:t>
            </a:r>
          </a:p>
          <a:p>
            <a:pPr marL="0" indent="0" eaLnBrk="0" fontAlgn="base" hangingPunct="0">
              <a:spcAft>
                <a:spcPts val="600"/>
              </a:spcAft>
              <a:buNone/>
              <a:defRPr/>
            </a:pPr>
            <a:endParaRPr lang="en-US" altLang="en-US" sz="3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6BC63-EDBD-843B-CB0A-9F058FCEE12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225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648F4-9EF1-4509-AB7B-D5E3A586F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99A38-41F6-E931-2663-9805BE157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6282601-BC26-869D-1CD0-8C383A61A46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8C71E6-83B0-953E-CB68-809D27D949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308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ABB40-74E7-A76F-21FA-130417B64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35FE91-5DAB-C9DC-83FB-55A7B8DA9EC0}"/>
              </a:ext>
            </a:extLst>
          </p:cNvPr>
          <p:cNvSpPr/>
          <p:nvPr/>
        </p:nvSpPr>
        <p:spPr>
          <a:xfrm>
            <a:off x="1093202" y="2204864"/>
            <a:ext cx="7655262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4Ps marketing mix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F7C24C-CCBD-3CFB-8049-7C51B5C61ACE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916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 marketing mix is the combination of variables that a business uses to carry out its marketing strategy and meet customer needs.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 marketing mix is often called the 4Ps: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Place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Promotion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611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Product-the needs of customer for this product/service.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Price-that customer is willing to pay for the product /service.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Place-where this product/service is being introduced.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Promotion-how this product/service will be promoted.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64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76672"/>
            <a:ext cx="9145016" cy="547260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en-GB" sz="5100" b="1" dirty="0">
                <a:solidFill>
                  <a:srgbClr val="007DC3"/>
                </a:solidFill>
              </a:rPr>
              <a:t>Marketing Mix- 4Ps (Price)</a:t>
            </a:r>
          </a:p>
          <a:p>
            <a:pPr algn="ctr">
              <a:buNone/>
            </a:pPr>
            <a:endParaRPr lang="en-GB" sz="5100" b="1" dirty="0">
              <a:solidFill>
                <a:srgbClr val="007DC3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3500" dirty="0">
                <a:latin typeface="+mj-lt"/>
              </a:rPr>
              <a:t>The price of a product/s-service/s will depend on: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production cost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amount of profit desired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Other objectives the company has set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price competitors charge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price customers are willing to pay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Level of demand?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demand sensitivity to price change?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500" dirty="0">
              <a:latin typeface="+mj-lt"/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3500" dirty="0">
                <a:latin typeface="+mj-lt"/>
              </a:rPr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Where does the target market purchase these kinds of </a:t>
            </a:r>
            <a:r>
              <a:rPr lang="en-GB" sz="3500" dirty="0">
                <a:latin typeface="+mj-lt"/>
              </a:rPr>
              <a:t>product/s-service/s </a:t>
            </a: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Is it in store, online, at pop-up shops or at niche markets?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It’s important to make the buying experience as convenient as possible.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If the target market primarily shops online, for example, not having an e-commerce option can negatively affect sales.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900" dirty="0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35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77833"/>
            <a:ext cx="8892480" cy="5427431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3300" b="1" dirty="0">
                <a:solidFill>
                  <a:srgbClr val="007DC3"/>
                </a:solidFill>
              </a:rPr>
              <a:t>Marketing Mix- 4Ps (Place)</a:t>
            </a:r>
          </a:p>
          <a:p>
            <a:pPr algn="ctr">
              <a:buNone/>
            </a:pPr>
            <a:endParaRPr lang="en-GB" sz="3300" spc="10" dirty="0">
              <a:solidFill>
                <a:srgbClr val="00000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Product/s-service/s should be conveniently available for customers to buy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‘Places’ include: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Stores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Mail order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Telesales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Internet - The use of e-commerce (promoting and selling on the internet) has grown massively over recent years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Where does the target market shop for these kinds of </a:t>
            </a:r>
            <a:r>
              <a:rPr lang="en-GB" sz="2400" dirty="0"/>
              <a:t>product/s-service/s </a:t>
            </a: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Is it in store, online, at pop-up shops or at niche markets?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It’s important to make the buying experience as convenient as possible.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If the target market primarily shops online, for example, not having an e-commerce option can negatively affect sales.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95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518457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Marketing Mix- 4Ps (Product/s -Service/s)</a:t>
            </a:r>
          </a:p>
          <a:p>
            <a:pPr algn="ctr">
              <a:buNone/>
            </a:pPr>
            <a:endParaRPr lang="en-GB" sz="2200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Product refers to the functions and features of a good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‘Product’ also includes a range of factors such as packaging, quality, warranties, after-sales service and branding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2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dirty="0"/>
              <a:t>Should satisfy the needs of the customer-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What does the target market want and need?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sz="22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Ask internally w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hat kind of problems are they facing, and how can the company help solve them?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The business also needs to consider what competitive </a:t>
            </a:r>
            <a:r>
              <a:rPr lang="en-GB" sz="2200" dirty="0"/>
              <a:t>product/s-service/s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 already exist, and how they can make their </a:t>
            </a:r>
            <a:r>
              <a:rPr lang="en-GB" sz="2200" dirty="0"/>
              <a:t>product/s-service/s 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stand out.</a:t>
            </a:r>
            <a:endParaRPr lang="en-US" altLang="en-US" sz="2200" b="1" dirty="0">
              <a:solidFill>
                <a:srgbClr val="C0000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94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(Promotion)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Most businesses use a combination of different promotional activities.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The promotional mix will depend on: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Cost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Target market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Product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Competitors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sz="2600" spc="10" dirty="0">
                <a:latin typeface="Myriad Pro"/>
                <a:ea typeface="Times New Roman" panose="02020603050405020304" pitchFamily="18" charset="0"/>
              </a:rPr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How will the business communicate the benefits of the product to the target market?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What media channels will the business use to reach the consumer? It’s important to develop product/s-service/s that are highly specific and appeals directly to the needs of the consumer.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2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09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CC6B-E8EF-40F3-8987-892DD16E7191}"/>
              </a:ext>
            </a:extLst>
          </p:cNvPr>
          <p:cNvSpPr txBox="1"/>
          <p:nvPr/>
        </p:nvSpPr>
        <p:spPr>
          <a:xfrm>
            <a:off x="688339" y="2312874"/>
            <a:ext cx="15841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Price</a:t>
            </a:r>
          </a:p>
          <a:p>
            <a:pPr algn="ctr"/>
            <a:r>
              <a:rPr lang="en-GB" dirty="0"/>
              <a:t>List Prices</a:t>
            </a:r>
          </a:p>
          <a:p>
            <a:pPr algn="ctr"/>
            <a:r>
              <a:rPr lang="en-GB" dirty="0"/>
              <a:t>Discounts</a:t>
            </a:r>
          </a:p>
          <a:p>
            <a:pPr algn="ctr"/>
            <a:r>
              <a:rPr lang="en-GB" dirty="0"/>
              <a:t>Credit terms</a:t>
            </a:r>
          </a:p>
          <a:p>
            <a:pPr algn="ctr"/>
            <a:r>
              <a:rPr lang="en-GB" dirty="0"/>
              <a:t>Payment periods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CFEAF-0786-4BA1-BE81-C15B22C6BDD4}"/>
              </a:ext>
            </a:extLst>
          </p:cNvPr>
          <p:cNvSpPr txBox="1"/>
          <p:nvPr/>
        </p:nvSpPr>
        <p:spPr>
          <a:xfrm>
            <a:off x="2663493" y="2312874"/>
            <a:ext cx="15841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Product</a:t>
            </a:r>
          </a:p>
          <a:p>
            <a:pPr algn="ctr"/>
            <a:r>
              <a:rPr lang="en-GB" dirty="0"/>
              <a:t>Features</a:t>
            </a:r>
          </a:p>
          <a:p>
            <a:pPr algn="ctr"/>
            <a:r>
              <a:rPr lang="en-GB" dirty="0"/>
              <a:t>Brand</a:t>
            </a:r>
          </a:p>
          <a:p>
            <a:pPr algn="ctr"/>
            <a:r>
              <a:rPr lang="en-GB" dirty="0"/>
              <a:t>Packaging</a:t>
            </a:r>
          </a:p>
          <a:p>
            <a:pPr algn="ctr"/>
            <a:r>
              <a:rPr lang="en-GB" dirty="0"/>
              <a:t>Service</a:t>
            </a:r>
          </a:p>
          <a:p>
            <a:pPr algn="ctr"/>
            <a:r>
              <a:rPr lang="en-GB" dirty="0"/>
              <a:t>Warranty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19C664-F901-43D0-88A3-CE395C15CE65}"/>
              </a:ext>
            </a:extLst>
          </p:cNvPr>
          <p:cNvSpPr txBox="1"/>
          <p:nvPr/>
        </p:nvSpPr>
        <p:spPr>
          <a:xfrm>
            <a:off x="4657139" y="2274838"/>
            <a:ext cx="15841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Promotion</a:t>
            </a:r>
          </a:p>
          <a:p>
            <a:pPr algn="ctr"/>
            <a:r>
              <a:rPr lang="en-GB" dirty="0"/>
              <a:t>Advertising</a:t>
            </a:r>
          </a:p>
          <a:p>
            <a:pPr algn="ctr"/>
            <a:r>
              <a:rPr lang="en-GB" dirty="0"/>
              <a:t>Personal selling</a:t>
            </a:r>
          </a:p>
          <a:p>
            <a:pPr algn="ctr"/>
            <a:r>
              <a:rPr lang="en-GB" dirty="0"/>
              <a:t>Sales promotion publicity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1396C-2FA8-4E30-82B2-4795ACEA09F2}"/>
              </a:ext>
            </a:extLst>
          </p:cNvPr>
          <p:cNvSpPr txBox="1"/>
          <p:nvPr/>
        </p:nvSpPr>
        <p:spPr>
          <a:xfrm>
            <a:off x="6876256" y="2312874"/>
            <a:ext cx="17094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Place</a:t>
            </a:r>
          </a:p>
          <a:p>
            <a:pPr algn="ctr"/>
            <a:r>
              <a:rPr lang="en-GB" dirty="0"/>
              <a:t>Outlet</a:t>
            </a:r>
          </a:p>
          <a:p>
            <a:pPr algn="ctr"/>
            <a:r>
              <a:rPr lang="en-GB" dirty="0"/>
              <a:t>Channels</a:t>
            </a:r>
          </a:p>
          <a:p>
            <a:pPr algn="ctr"/>
            <a:r>
              <a:rPr lang="en-GB" dirty="0"/>
              <a:t>Transportation</a:t>
            </a:r>
          </a:p>
          <a:p>
            <a:pPr algn="ctr"/>
            <a:r>
              <a:rPr lang="en-GB" dirty="0"/>
              <a:t>Stock level</a:t>
            </a:r>
          </a:p>
          <a:p>
            <a:pPr algn="ctr"/>
            <a:r>
              <a:rPr lang="en-GB" dirty="0"/>
              <a:t>Coverage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03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en-GB" sz="3200" dirty="0"/>
              <a:t>Let’s watch a video…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>
                <a:hlinkClick r:id="rId2"/>
              </a:rPr>
              <a:t>https://www.youtube.com/watch?v=wX0SGMrZpOg</a:t>
            </a: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89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377833"/>
            <a:ext cx="6172200" cy="530887"/>
          </a:xfrm>
        </p:spPr>
        <p:txBody>
          <a:bodyPr>
            <a:noAutofit/>
          </a:bodyPr>
          <a:lstStyle/>
          <a:p>
            <a:pPr eaLnBrk="1" hangingPunct="1"/>
            <a:r>
              <a:rPr lang="en-US" sz="3200" b="1" dirty="0">
                <a:solidFill>
                  <a:srgbClr val="0070C0"/>
                </a:solidFill>
                <a:latin typeface="+mn-lt"/>
                <a:ea typeface="Arial" panose="020B0604020202020204" pitchFamily="34" charset="0"/>
              </a:rPr>
              <a:t>Practical Activity- 30 minutes</a:t>
            </a:r>
            <a:endParaRPr lang="en-GB" altLang="en-US" sz="32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73" y="1056493"/>
            <a:ext cx="8609121" cy="438873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For the remaining time of our session please work the Marketing Mix- 4Ps of your chosen idea</a:t>
            </a:r>
            <a:endParaRPr lang="en-US" altLang="en-US" sz="2800" dirty="0">
              <a:solidFill>
                <a:prstClr val="black"/>
              </a:solidFill>
            </a:endParaRPr>
          </a:p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altLang="en-US" sz="2800" dirty="0">
                <a:solidFill>
                  <a:prstClr val="black"/>
                </a:solidFill>
              </a:rPr>
              <a:t>I will come around to support each one of you.</a:t>
            </a:r>
            <a:endParaRPr lang="en-US" altLang="en-US" sz="3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963BB-2DDF-140B-A768-569D67A419B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E287E5A-4D38-E457-7A41-4458BA0BEF11}"/>
              </a:ext>
            </a:extLst>
          </p:cNvPr>
          <p:cNvGrpSpPr>
            <a:grpSpLocks/>
          </p:cNvGrpSpPr>
          <p:nvPr/>
        </p:nvGrpSpPr>
        <p:grpSpPr bwMode="auto">
          <a:xfrm>
            <a:off x="251520" y="3140968"/>
            <a:ext cx="8496944" cy="2158752"/>
            <a:chOff x="973" y="3965"/>
            <a:chExt cx="9964" cy="6469"/>
          </a:xfrm>
        </p:grpSpPr>
        <p:sp>
          <p:nvSpPr>
            <p:cNvPr id="4" name="AutoShape 5">
              <a:extLst>
                <a:ext uri="{FF2B5EF4-FFF2-40B4-BE49-F238E27FC236}">
                  <a16:creationId xmlns:a16="http://schemas.microsoft.com/office/drawing/2014/main" id="{A873776F-1078-35AB-4D2D-204A4580B6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" y="3965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35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Product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" name="AutoShape 6">
              <a:extLst>
                <a:ext uri="{FF2B5EF4-FFF2-40B4-BE49-F238E27FC236}">
                  <a16:creationId xmlns:a16="http://schemas.microsoft.com/office/drawing/2014/main" id="{2D9CDA3C-11FA-DB42-0DC2-3E6C418085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65" y="4076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89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Price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6" name="AutoShape 7">
              <a:extLst>
                <a:ext uri="{FF2B5EF4-FFF2-40B4-BE49-F238E27FC236}">
                  <a16:creationId xmlns:a16="http://schemas.microsoft.com/office/drawing/2014/main" id="{2EEF6E2E-FBE9-FDA9-9D4F-1E3202D4BE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98" y="7965"/>
              <a:ext cx="3869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35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Promotion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7" name="AutoShape 8">
              <a:extLst>
                <a:ext uri="{FF2B5EF4-FFF2-40B4-BE49-F238E27FC236}">
                  <a16:creationId xmlns:a16="http://schemas.microsoft.com/office/drawing/2014/main" id="{15856786-2AE9-C618-33A3-BD9D0B713B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65" y="7798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89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lvl="1"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Place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607C1F-B15B-1079-E939-3D925D11DB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7" y="4828"/>
              <a:ext cx="4099" cy="3674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sy="50000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2000" dirty="0">
                  <a:solidFill>
                    <a:prstClr val="black"/>
                  </a:solidFill>
                  <a:latin typeface="+mj-lt"/>
                </a:rPr>
                <a:t>The Marketing Mix</a:t>
              </a:r>
              <a:endParaRPr lang="en-US" sz="1600" dirty="0">
                <a:solidFill>
                  <a:prstClr val="black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0433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57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We will learn about</a:t>
            </a:r>
          </a:p>
          <a:p>
            <a:pPr marL="0" indent="0" algn="ctr">
              <a:buNone/>
            </a:pPr>
            <a:r>
              <a:rPr lang="en-GB" sz="2400" b="1" dirty="0"/>
              <a:t>Funding your business idea &amp; assessment support.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2121</Words>
  <Application>Microsoft Office PowerPoint</Application>
  <PresentationFormat>On-screen Show (4:3)</PresentationFormat>
  <Paragraphs>348</Paragraphs>
  <Slides>36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1_20140311PresentationUWTSDTemplate</vt:lpstr>
      <vt:lpstr>Document</vt:lpstr>
      <vt:lpstr>Photo Editor Photo</vt:lpstr>
      <vt:lpstr>PowerPoint Presentation</vt:lpstr>
      <vt:lpstr>Learning Outcomes for today’s session</vt:lpstr>
      <vt:lpstr>PowerPoint Presentation</vt:lpstr>
      <vt:lpstr> Branding </vt:lpstr>
      <vt:lpstr> Trademarks </vt:lpstr>
      <vt:lpstr>PowerPoint Presentation</vt:lpstr>
      <vt:lpstr>Trademark &amp; Branding examples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Activity- 25 minutes</vt:lpstr>
      <vt:lpstr> Do you have any Questions?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Activity- 30 minutes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34</cp:revision>
  <dcterms:created xsi:type="dcterms:W3CDTF">2022-01-28T13:18:47Z</dcterms:created>
  <dcterms:modified xsi:type="dcterms:W3CDTF">2026-09-13T00:55:06Z</dcterms:modified>
  <cp:contentStatus/>
</cp:coreProperties>
</file>