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17"/>
  </p:notesMasterIdLst>
  <p:sldIdLst>
    <p:sldId id="719" r:id="rId6"/>
    <p:sldId id="832" r:id="rId7"/>
    <p:sldId id="840" r:id="rId8"/>
    <p:sldId id="834" r:id="rId9"/>
    <p:sldId id="833" r:id="rId10"/>
    <p:sldId id="842" r:id="rId11"/>
    <p:sldId id="837" r:id="rId12"/>
    <p:sldId id="838" r:id="rId13"/>
    <p:sldId id="843" r:id="rId14"/>
    <p:sldId id="841" r:id="rId15"/>
    <p:sldId id="72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972D170-880F-4E61-81DB-F9ECDA8659DD}" v="9" dt="2025-01-21T09:53:54.0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-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0152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3417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2537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9957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CC1E7B-4BCC-0527-13CF-54456DC40D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6832C6-79F5-033B-26ED-ABACAC3305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20E164-2760-68C5-D521-932EE54069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62A89D49-5837-3B07-DD2D-92588E977F4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92C4D6-A11C-EBB3-4E69-208DD0778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AB550C-D480-9F90-07E0-FC69C80BD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5065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0544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0950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EFE241-A007-E256-D712-A1EA1A2A5A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F7EF82-AA07-CF56-E754-0A1526DCDA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9A6738-16C0-628F-BDEB-BE6EE46300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3F896B4C-69A4-525B-002B-7BB0A9F44207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ECD103-11BD-17A0-FE09-0B855B2F05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A5B527-7DBC-ECD8-E137-7DCF99B5E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29593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9624CF-5A71-CF79-F479-943BBE0BFE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2D4782-F6C0-A923-3E72-550B4E9F08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F1C8D0-3A70-B38F-9007-920375B9DC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73A6307A-78B9-D6DF-9D9C-A93017FAE534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BB2700-1D5D-FAA4-C596-E910337A4D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C43D8E-99EE-1739-6DF1-AA52927E0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823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omponents101.com/modules/soil-moisture-sensor-module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ado.com/gb-en/explore/humidity-sensor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Humidity Sensors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11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7463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Humidity Sensor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597031" y="1670504"/>
            <a:ext cx="10967720" cy="4739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Humidity Sensor is used to measures changes in </a:t>
            </a:r>
            <a:r>
              <a:rPr lang="en-GB" sz="2200" b="1" dirty="0">
                <a:latin typeface="Book Antiqua" panose="02040602050305030304" pitchFamily="18" charset="0"/>
              </a:rPr>
              <a:t>air temperature/Moisture  </a:t>
            </a:r>
            <a:r>
              <a:rPr lang="en-GB" sz="2200" dirty="0">
                <a:latin typeface="Book Antiqua" panose="02040602050305030304" pitchFamily="18" charset="0"/>
              </a:rPr>
              <a:t>to determine humidity levels.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</a:rPr>
              <a:t>Capacitive, resistive, and thermal humidity sensors </a:t>
            </a:r>
            <a:r>
              <a:rPr lang="en-GB" sz="2200" dirty="0">
                <a:latin typeface="Book Antiqua" panose="02040602050305030304" pitchFamily="18" charset="0"/>
              </a:rPr>
              <a:t>are the most common types. </a:t>
            </a:r>
          </a:p>
          <a:p>
            <a:pPr algn="just"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    Applications : 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Used in Industries where precise humidity regulation is monitored. 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Agriculture for crop management in greenhouse. 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Used to monitor the quality of air in indoors.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6082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4304356" y="28167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44041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Resistive Humidity Sensor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A95866-F8B2-1C22-EBDA-A2B9E5B1A396}"/>
              </a:ext>
            </a:extLst>
          </p:cNvPr>
          <p:cNvSpPr txBox="1"/>
          <p:nvPr/>
        </p:nvSpPr>
        <p:spPr>
          <a:xfrm>
            <a:off x="401321" y="2197802"/>
            <a:ext cx="8696959" cy="39224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540385" algn="l"/>
                <a:tab pos="810260" algn="l"/>
              </a:tabLst>
            </a:pPr>
            <a:r>
              <a:rPr lang="en-GB" sz="21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resistive humidity sensor, also known as a </a:t>
            </a:r>
            <a:r>
              <a:rPr lang="en-GB" sz="2100" dirty="0" err="1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hygristor</a:t>
            </a:r>
            <a:r>
              <a:rPr lang="en-GB" sz="21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is a device that measures relative humidity.</a:t>
            </a:r>
          </a:p>
          <a:p>
            <a:pPr marL="1076325" lvl="0" indent="-628650" algn="just">
              <a:lnSpc>
                <a:spcPct val="150000"/>
              </a:lnSpc>
              <a:tabLst>
                <a:tab pos="539750" algn="l"/>
                <a:tab pos="1163638" algn="l"/>
              </a:tabLst>
            </a:pPr>
            <a:r>
              <a:rPr lang="en-GB" sz="2100" b="1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Working :</a:t>
            </a:r>
          </a:p>
          <a:p>
            <a:pPr marL="1076325" lvl="1" indent="-450850" algn="just">
              <a:lnSpc>
                <a:spcPct val="150000"/>
              </a:lnSpc>
              <a:buFont typeface="Symbol" panose="05050102010706020507" pitchFamily="18" charset="2"/>
              <a:buChar char=""/>
              <a:tabLst>
                <a:tab pos="539750" algn="l"/>
                <a:tab pos="1163638" algn="l"/>
              </a:tabLst>
            </a:pPr>
            <a:r>
              <a:rPr lang="en-GB" sz="21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Utilizes the change in resistivity between electrodes.</a:t>
            </a:r>
          </a:p>
          <a:p>
            <a:pPr marL="1076325" lvl="1" indent="-450850" algn="just">
              <a:lnSpc>
                <a:spcPct val="150000"/>
              </a:lnSpc>
              <a:buFont typeface="Symbol" panose="05050102010706020507" pitchFamily="18" charset="2"/>
              <a:buChar char=""/>
              <a:tabLst>
                <a:tab pos="539750" algn="l"/>
                <a:tab pos="1163638" algn="l"/>
              </a:tabLst>
            </a:pPr>
            <a:r>
              <a:rPr lang="en-GB" sz="21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variation in resistivity corresponds to the level of relative humidity. </a:t>
            </a:r>
          </a:p>
          <a:p>
            <a:pPr marL="538163" lvl="1" indent="-90488" algn="just">
              <a:lnSpc>
                <a:spcPct val="150000"/>
              </a:lnSpc>
              <a:tabLst>
                <a:tab pos="540385" algn="l"/>
                <a:tab pos="810260" algn="l"/>
              </a:tabLst>
            </a:pPr>
            <a:r>
              <a:rPr lang="en-GB" sz="2100" b="1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Feature : </a:t>
            </a:r>
            <a:r>
              <a:rPr lang="en-GB" sz="21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change in resistivity is directly correlated with the humidity level in the environment.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3316E8-4013-008D-BCE8-8037B9E9EC3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25DB9A7-D93C-52D8-1060-BB5001BBFC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9601" y="2931970"/>
            <a:ext cx="2611078" cy="2059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338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4304356" y="28167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911" y="106741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Structure of a Resistive Humidity Sensor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A95866-F8B2-1C22-EBDA-A2B9E5B1A396}"/>
              </a:ext>
            </a:extLst>
          </p:cNvPr>
          <p:cNvSpPr txBox="1"/>
          <p:nvPr/>
        </p:nvSpPr>
        <p:spPr>
          <a:xfrm>
            <a:off x="452120" y="2352846"/>
            <a:ext cx="7604759" cy="3437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lnSpc>
                <a:spcPct val="150000"/>
              </a:lnSpc>
              <a:tabLst>
                <a:tab pos="540385" algn="l"/>
                <a:tab pos="810260" algn="l"/>
              </a:tabLst>
            </a:pPr>
            <a:r>
              <a:rPr lang="en-GB" sz="2100" b="1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Hygroscopic Conductive Layer:</a:t>
            </a:r>
          </a:p>
          <a:p>
            <a:pPr marL="898525" lvl="0" indent="-255588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539750" algn="l"/>
                <a:tab pos="985838" algn="l"/>
              </a:tabLst>
            </a:pPr>
            <a:r>
              <a:rPr lang="en-GB" sz="21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GB" sz="21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Made of a polymer humidity sensing film.</a:t>
            </a:r>
          </a:p>
          <a:p>
            <a:pPr marL="898525" lvl="0" indent="-255588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539750" algn="l"/>
                <a:tab pos="985838" algn="l"/>
              </a:tabLst>
            </a:pPr>
            <a:r>
              <a:rPr lang="en-GB" sz="21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Mounted on a substrate.</a:t>
            </a:r>
          </a:p>
          <a:p>
            <a:pPr lvl="0" algn="just">
              <a:lnSpc>
                <a:spcPct val="150000"/>
              </a:lnSpc>
              <a:tabLst>
                <a:tab pos="540385" algn="l"/>
                <a:tab pos="810260" algn="l"/>
              </a:tabLst>
            </a:pPr>
            <a:r>
              <a:rPr lang="en-GB" sz="2100" b="1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Comb-like Electrodes:</a:t>
            </a:r>
          </a:p>
          <a:p>
            <a:pPr marL="898525" lvl="0" indent="-273050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540385" algn="l"/>
                <a:tab pos="810260" algn="l"/>
              </a:tabLst>
            </a:pPr>
            <a:r>
              <a:rPr lang="en-GB" sz="21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conductive film contains comb-like electrodes.</a:t>
            </a:r>
          </a:p>
          <a:p>
            <a:pPr marL="898525" lvl="0" indent="-273050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540385" algn="l"/>
                <a:tab pos="810260" algn="l"/>
              </a:tabLst>
            </a:pPr>
            <a:r>
              <a:rPr lang="en-GB" sz="21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Electrodes are typically made of metals such as Gold, Silver or Platinum.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3316E8-4013-008D-BCE8-8037B9E9EC3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7B5089E-D5D6-E9FD-42D4-34A5EFDA3C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4404" y="2951781"/>
            <a:ext cx="3034035" cy="2006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154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748368" y="22683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57" y="124547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Humidity Sensor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9E4E52F-AEDC-6B51-4A0E-FD68D8F9B8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2026275"/>
            <a:ext cx="6121959" cy="3513942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6C07B87-E504-D324-6159-17CFE9FD5AD9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1F9BFA-D331-02DA-8297-40B585EC9F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520" y="2739329"/>
            <a:ext cx="5582920" cy="2087835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CC58D26-6EB1-7087-BF70-2A7A4A8CBCD4}"/>
              </a:ext>
            </a:extLst>
          </p:cNvPr>
          <p:cNvCxnSpPr/>
          <p:nvPr/>
        </p:nvCxnSpPr>
        <p:spPr>
          <a:xfrm>
            <a:off x="5958287" y="2161310"/>
            <a:ext cx="0" cy="403167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1326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619A51-092D-2EC7-A7F3-3E9A9FFC88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53D01522-CB1C-674F-E64A-D6B395702D81}"/>
              </a:ext>
            </a:extLst>
          </p:cNvPr>
          <p:cNvSpPr txBox="1">
            <a:spLocks/>
          </p:cNvSpPr>
          <p:nvPr/>
        </p:nvSpPr>
        <p:spPr>
          <a:xfrm>
            <a:off x="4210979" y="14422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1EA6D2-C296-0772-EBBD-9B58ACECAC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2819" y="75647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Functionality of Humidity Sensor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167F69F5-475C-2B9B-2DF4-D8168D324AE7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8167130-5D4F-BDCB-8478-D53F975D849D}"/>
              </a:ext>
            </a:extLst>
          </p:cNvPr>
          <p:cNvSpPr txBox="1"/>
          <p:nvPr/>
        </p:nvSpPr>
        <p:spPr>
          <a:xfrm>
            <a:off x="663212" y="1803400"/>
            <a:ext cx="10202908" cy="46634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lvl="1" algn="just">
              <a:lnSpc>
                <a:spcPct val="150000"/>
              </a:lnSpc>
              <a:tabLst>
                <a:tab pos="540385" algn="l"/>
                <a:tab pos="810260" algn="l"/>
              </a:tabLst>
            </a:pPr>
            <a:r>
              <a:rPr lang="en-GB" sz="2000" b="1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Moisture Detection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540385" algn="l"/>
                <a:tab pos="810260" algn="l"/>
              </a:tabLst>
            </a:pPr>
            <a:r>
              <a:rPr lang="en-GB" sz="20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sensor measures resistance to determine soil moisture levels.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540385" algn="l"/>
                <a:tab pos="810260" algn="l"/>
              </a:tabLst>
            </a:pPr>
            <a:r>
              <a:rPr lang="en-GB" sz="20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output voltage changes based on the moisture content.</a:t>
            </a:r>
            <a:endParaRPr lang="en-GB" sz="2000" dirty="0">
              <a:latin typeface="Book Antiqua" panose="0204060205030503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47675" lvl="2" algn="just">
              <a:lnSpc>
                <a:spcPct val="150000"/>
              </a:lnSpc>
              <a:tabLst>
                <a:tab pos="540385" algn="l"/>
                <a:tab pos="810260" algn="l"/>
              </a:tabLst>
            </a:pPr>
            <a:r>
              <a:rPr lang="en-GB" sz="20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When soil is wet: </a:t>
            </a:r>
          </a:p>
          <a:p>
            <a:pPr marL="1714500" lvl="3" indent="-342900" algn="just">
              <a:lnSpc>
                <a:spcPct val="150000"/>
              </a:lnSpc>
              <a:buFont typeface="Cambria" panose="02040503050406030204" pitchFamily="18" charset="0"/>
              <a:buChar char="­"/>
              <a:tabLst>
                <a:tab pos="540385" algn="l"/>
                <a:tab pos="810260" algn="l"/>
              </a:tabLst>
            </a:pPr>
            <a:r>
              <a:rPr lang="en-GB" sz="20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Voltage decreases (high to low).</a:t>
            </a:r>
          </a:p>
          <a:p>
            <a:pPr marL="1714500" lvl="3" indent="-342900" algn="just">
              <a:lnSpc>
                <a:spcPct val="150000"/>
              </a:lnSpc>
              <a:buFont typeface="Cambria" panose="02040503050406030204" pitchFamily="18" charset="0"/>
              <a:buChar char="­"/>
              <a:tabLst>
                <a:tab pos="540385" algn="l"/>
                <a:tab pos="810260" algn="l"/>
              </a:tabLst>
            </a:pPr>
            <a:r>
              <a:rPr lang="en-GB" sz="20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signal LED lights up, indicating moisture.</a:t>
            </a:r>
          </a:p>
          <a:p>
            <a:pPr marL="447675" lvl="3" algn="just" defTabSz="447675">
              <a:lnSpc>
                <a:spcPct val="150000"/>
              </a:lnSpc>
              <a:tabLst>
                <a:tab pos="540385" algn="l"/>
                <a:tab pos="810260" algn="l"/>
              </a:tabLst>
            </a:pPr>
            <a:r>
              <a:rPr lang="en-GB" sz="20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When soil is dry:</a:t>
            </a:r>
          </a:p>
          <a:p>
            <a:pPr marL="1711325" lvl="4" indent="-342900" algn="just">
              <a:lnSpc>
                <a:spcPct val="150000"/>
              </a:lnSpc>
              <a:buFont typeface="Cambria" panose="02040503050406030204" pitchFamily="18" charset="0"/>
              <a:buChar char="­"/>
              <a:tabLst>
                <a:tab pos="540385" algn="l"/>
                <a:tab pos="810260" algn="l"/>
              </a:tabLst>
            </a:pPr>
            <a:r>
              <a:rPr lang="en-GB" sz="20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Voltage increases (low to high) via an onboard comparator (op-amp).</a:t>
            </a:r>
            <a:endParaRPr lang="en-GB" sz="2000" dirty="0">
              <a:latin typeface="Book Antiqua" panose="0204060205030503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1325" lvl="4" indent="-342900" algn="just">
              <a:lnSpc>
                <a:spcPct val="150000"/>
              </a:lnSpc>
              <a:buFont typeface="Cambria" panose="02040503050406030204" pitchFamily="18" charset="0"/>
              <a:buChar char="­"/>
              <a:tabLst>
                <a:tab pos="540385" algn="l"/>
                <a:tab pos="810260" algn="l"/>
              </a:tabLst>
            </a:pPr>
            <a:r>
              <a:rPr lang="en-GB" sz="2000" dirty="0"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GB" sz="20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Sensitivity of the digital pin can be adjusted using the potentiometer on the module.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A525B6-58A4-39CE-4371-424E91E2F012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410710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4225888" y="2065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101555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Humidity Sensor- LED Indicators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A95866-F8B2-1C22-EBDA-A2B9E5B1A396}"/>
              </a:ext>
            </a:extLst>
          </p:cNvPr>
          <p:cNvSpPr txBox="1"/>
          <p:nvPr/>
        </p:nvSpPr>
        <p:spPr>
          <a:xfrm>
            <a:off x="612412" y="2225040"/>
            <a:ext cx="10726148" cy="39224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lnSpc>
                <a:spcPct val="150000"/>
              </a:lnSpc>
              <a:tabLst>
                <a:tab pos="540385" algn="l"/>
                <a:tab pos="810260" algn="l"/>
              </a:tabLst>
            </a:pPr>
            <a:r>
              <a:rPr lang="en-GB" sz="2100" b="1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LED Indicators:</a:t>
            </a:r>
          </a:p>
          <a:p>
            <a:pPr marL="715963" lvl="0" indent="-342900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540385" algn="l"/>
                <a:tab pos="810260" algn="l"/>
              </a:tabLst>
            </a:pPr>
            <a:r>
              <a:rPr lang="en-GB" sz="21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Trigger LED: Activates when a specified threshold is reached.</a:t>
            </a:r>
          </a:p>
          <a:p>
            <a:pPr marL="715963" lvl="0" indent="-342900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540385" algn="l"/>
                <a:tab pos="810260" algn="l"/>
              </a:tabLst>
            </a:pPr>
            <a:r>
              <a:rPr lang="en-GB" sz="21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Power LED ensures the board is operational.</a:t>
            </a: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540385" algn="l"/>
                <a:tab pos="810260" algn="l"/>
              </a:tabLst>
            </a:pPr>
            <a:endParaRPr lang="en-GB" sz="2100" dirty="0">
              <a:effectLst/>
              <a:latin typeface="Book Antiqua" panose="0204060205030503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  <a:tabLst>
                <a:tab pos="540385" algn="l"/>
                <a:tab pos="810260" algn="l"/>
              </a:tabLst>
            </a:pPr>
            <a:r>
              <a:rPr lang="en-GB" sz="2100" b="1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Power LED: </a:t>
            </a:r>
          </a:p>
          <a:p>
            <a:pPr marL="715963" lvl="0" indent="-342900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540385" algn="l"/>
                <a:tab pos="810260" algn="l"/>
              </a:tabLst>
            </a:pPr>
            <a:r>
              <a:rPr lang="en-GB" sz="21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Lights up when power is supplied to the board.</a:t>
            </a:r>
          </a:p>
          <a:p>
            <a:pPr marL="715963" lvl="0" indent="-342900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540385" algn="l"/>
                <a:tab pos="810260" algn="l"/>
              </a:tabLst>
            </a:pPr>
            <a:r>
              <a:rPr lang="en-GB" sz="21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Trigger LED signals when the humidity level crosses the set threshold.</a:t>
            </a: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540385" algn="l"/>
                <a:tab pos="810260" algn="l"/>
              </a:tabLst>
            </a:pPr>
            <a:endParaRPr lang="en-GB" sz="2100" dirty="0">
              <a:effectLst/>
              <a:latin typeface="Book Antiqua" panose="0204060205030503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662ED4-E09A-6B71-8BF2-C4CD6AE4CB3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940240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4225888" y="2065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912" y="87847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Humidity Sensor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ACA8C4-66CF-B0FA-DE12-C28113BD0C4E}"/>
              </a:ext>
            </a:extLst>
          </p:cNvPr>
          <p:cNvSpPr txBox="1"/>
          <p:nvPr/>
        </p:nvSpPr>
        <p:spPr>
          <a:xfrm>
            <a:off x="7813040" y="2083213"/>
            <a:ext cx="1965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Trigger LED is 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08537C-7AC9-3FA5-7201-5CAE2B09D944}"/>
              </a:ext>
            </a:extLst>
          </p:cNvPr>
          <p:cNvSpPr txBox="1"/>
          <p:nvPr/>
        </p:nvSpPr>
        <p:spPr>
          <a:xfrm>
            <a:off x="1932604" y="2090452"/>
            <a:ext cx="1965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Trigger LED is OFF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5676C11-A78D-E0B9-E1D1-CCDD5905FC3F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92EA54D-CC3B-446E-3E0B-5D3154E3E5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655" y="2701052"/>
            <a:ext cx="5697380" cy="340510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0087715-C739-659D-BD4E-A3642E3E16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6329" y="2708664"/>
            <a:ext cx="5721577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94642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AA3839-72F8-608D-C621-A23CE1CBEA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1D9BE5C1-0740-EABD-9A35-6313386AA430}"/>
              </a:ext>
            </a:extLst>
          </p:cNvPr>
          <p:cNvSpPr txBox="1">
            <a:spLocks/>
          </p:cNvSpPr>
          <p:nvPr/>
        </p:nvSpPr>
        <p:spPr>
          <a:xfrm>
            <a:off x="4225888" y="2065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493327-728E-C73B-A34C-265E1EC65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08" y="107151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Exercise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B69092A0-A6D5-EBAD-14D6-CA4731E0EE13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8D8C9F0-9B15-B019-1E8F-E35529A6204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785B95-C461-30E8-501F-87269C2CC5E3}"/>
              </a:ext>
            </a:extLst>
          </p:cNvPr>
          <p:cNvSpPr txBox="1"/>
          <p:nvPr/>
        </p:nvSpPr>
        <p:spPr>
          <a:xfrm>
            <a:off x="1051560" y="2278994"/>
            <a:ext cx="9900920" cy="323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</a:rPr>
              <a:t>Design a circuit using an LM393 comparator, a potentiometer to simulate humidity probes for threshold adjustment, resistor for voltage division, current-limiting resistors, and two LEDs (Trigger and Power) to indicate power status and humidity levels. Ensure proper calibration for sensitivity and accurate detection using the potentiometer.</a:t>
            </a:r>
          </a:p>
        </p:txBody>
      </p:sp>
    </p:spTree>
    <p:extLst>
      <p:ext uri="{BB962C8B-B14F-4D97-AF65-F5344CB8AC3E}">
        <p14:creationId xmlns:p14="http://schemas.microsoft.com/office/powerpoint/2010/main" val="9606651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5B1496-8E31-A55C-9F6C-DA1E6ADDE3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F045C234-3171-6913-260A-B33615BC2224}"/>
              </a:ext>
            </a:extLst>
          </p:cNvPr>
          <p:cNvSpPr txBox="1">
            <a:spLocks/>
          </p:cNvSpPr>
          <p:nvPr/>
        </p:nvSpPr>
        <p:spPr>
          <a:xfrm>
            <a:off x="4225888" y="2065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11F247-0063-6D90-1C81-E44695C67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848" y="121883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Reference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58FB5EF-DBF9-E095-6634-3AF44D54D633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E4FC738-086D-2153-F020-9F840166343F}"/>
              </a:ext>
            </a:extLst>
          </p:cNvPr>
          <p:cNvSpPr txBox="1"/>
          <p:nvPr/>
        </p:nvSpPr>
        <p:spPr>
          <a:xfrm>
            <a:off x="1155364" y="2455401"/>
            <a:ext cx="10574356" cy="29598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Book Antiqua" panose="02040602050305030304" pitchFamily="18" charset="0"/>
              </a:rPr>
              <a:t>[1] Components101, "Soil Moisture Sensor Module," Available : </a:t>
            </a:r>
            <a:r>
              <a:rPr lang="en-GB" dirty="0">
                <a:latin typeface="Book Antiqua" panose="02040602050305030304" pitchFamily="18" charset="0"/>
                <a:hlinkClick r:id="rId3"/>
              </a:rPr>
              <a:t>https://components101.com/modules/soil-moisture-sensor-module</a:t>
            </a:r>
            <a:endParaRPr lang="en-GB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Book Antiqua" panose="02040602050305030304" pitchFamily="18" charset="0"/>
              </a:rPr>
              <a:t>[2] Tado, "Humidity Sensor - Explore Our Smart Home Technology," Tado Official Website, Available: </a:t>
            </a:r>
            <a:r>
              <a:rPr lang="en-GB" dirty="0">
                <a:latin typeface="Book Antiqua" panose="02040602050305030304" pitchFamily="18" charset="0"/>
                <a:hlinkClick r:id="rId4"/>
              </a:rPr>
              <a:t>https://www.tado.com/gb-en/explore/humidity-sensor</a:t>
            </a:r>
            <a:endParaRPr lang="en-GB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Book Antiqua" panose="02040602050305030304" pitchFamily="18" charset="0"/>
              </a:rPr>
              <a:t>[3] A. Tripathy, J. Santhosh, S. </a:t>
            </a:r>
            <a:r>
              <a:rPr lang="en-GB" dirty="0" err="1">
                <a:latin typeface="Book Antiqua" panose="02040602050305030304" pitchFamily="18" charset="0"/>
              </a:rPr>
              <a:t>Pramanik</a:t>
            </a:r>
            <a:r>
              <a:rPr lang="en-GB" dirty="0">
                <a:latin typeface="Book Antiqua" panose="02040602050305030304" pitchFamily="18" charset="0"/>
              </a:rPr>
              <a:t>, and N. A. A. Osman, "Role of Morphological Structure, Doping, and Coating of Different Materials in the Sensing Characteristics of Humidity Sensors," Sensors, vol. 14, pp. 14063–14086, Sep. 2014, </a:t>
            </a:r>
            <a:r>
              <a:rPr lang="en-GB" dirty="0" err="1">
                <a:latin typeface="Book Antiqua" panose="02040602050305030304" pitchFamily="18" charset="0"/>
              </a:rPr>
              <a:t>doi</a:t>
            </a:r>
            <a:r>
              <a:rPr lang="en-GB" dirty="0">
                <a:latin typeface="Book Antiqua" panose="02040602050305030304" pitchFamily="18" charset="0"/>
              </a:rPr>
              <a:t>: 10.3390/s140916343.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8288B6B-1F69-9C7D-5C7C-6245DD554046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550969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673</Words>
  <Application>Microsoft Office PowerPoint</Application>
  <PresentationFormat>Widescreen</PresentationFormat>
  <Paragraphs>113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Book Antiqua</vt:lpstr>
      <vt:lpstr>Calibri</vt:lpstr>
      <vt:lpstr>Calibri Light</vt:lpstr>
      <vt:lpstr>Cambria</vt:lpstr>
      <vt:lpstr>Symbol</vt:lpstr>
      <vt:lpstr>UWTSD 200_Title Page 2</vt:lpstr>
      <vt:lpstr>UWTSD 200_Text 3</vt:lpstr>
      <vt:lpstr>PowerPoint Presentation</vt:lpstr>
      <vt:lpstr>Humidity Sensor</vt:lpstr>
      <vt:lpstr>Resistive Humidity Sensor</vt:lpstr>
      <vt:lpstr>Structure of a Resistive Humidity Sensor</vt:lpstr>
      <vt:lpstr>Humidity Sensor</vt:lpstr>
      <vt:lpstr>Functionality of Humidity Sensor</vt:lpstr>
      <vt:lpstr>Humidity Sensor- LED Indicators</vt:lpstr>
      <vt:lpstr>Humidity Sensor</vt:lpstr>
      <vt:lpstr>Exercise</vt:lpstr>
      <vt:lpstr>Reference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13</cp:revision>
  <dcterms:created xsi:type="dcterms:W3CDTF">2021-03-09T15:35:42Z</dcterms:created>
  <dcterms:modified xsi:type="dcterms:W3CDTF">2025-01-21T10:02:02Z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