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62" r:id="rId7"/>
    <p:sldId id="258" r:id="rId8"/>
    <p:sldId id="259" r:id="rId9"/>
    <p:sldId id="260" r:id="rId10"/>
    <p:sldId id="261"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4A7A"/>
    <a:srgbClr val="53323F"/>
    <a:srgbClr val="7D4B5F"/>
    <a:srgbClr val="A36880"/>
    <a:srgbClr val="DAC2CC"/>
    <a:srgbClr val="ECE0E5"/>
    <a:srgbClr val="F2DAE4"/>
    <a:srgbClr val="FECEE2"/>
    <a:srgbClr val="FE9EC5"/>
    <a:srgbClr val="FE0E6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94660"/>
  </p:normalViewPr>
  <p:slideViewPr>
    <p:cSldViewPr snapToGrid="0">
      <p:cViewPr>
        <p:scale>
          <a:sx n="44" d="100"/>
          <a:sy n="44" d="100"/>
        </p:scale>
        <p:origin x="1244" y="2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3361615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389905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92546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1479835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2244106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3934182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751810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1103036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202603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2456250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96387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16329631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863601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615372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48538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B56FF1-9052-5149-AA13-A0A969CBA9E3}" type="datetimeFigureOut">
              <a:rPr lang="en-US" smtClean="0"/>
              <a:t>11/17/2025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B767BE-BC63-844A-96B1-D4921DA1E6E5}" type="slidenum">
              <a:rPr lang="en-US" smtClean="0"/>
              <a:t>‹#›</a:t>
            </a:fld>
            <a:endParaRPr lang="en-US" dirty="0"/>
          </a:p>
        </p:txBody>
      </p:sp>
    </p:spTree>
    <p:extLst>
      <p:ext uri="{BB962C8B-B14F-4D97-AF65-F5344CB8AC3E}">
        <p14:creationId xmlns:p14="http://schemas.microsoft.com/office/powerpoint/2010/main" val="897243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5B56FF1-9052-5149-AA13-A0A969CBA9E3}" type="datetimeFigureOut">
              <a:rPr lang="en-US" smtClean="0"/>
              <a:t>11/17/2025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EB767BE-BC63-844A-96B1-D4921DA1E6E5}" type="slidenum">
              <a:rPr lang="en-US" smtClean="0"/>
              <a:t>‹#›</a:t>
            </a:fld>
            <a:endParaRPr lang="en-US" dirty="0"/>
          </a:p>
        </p:txBody>
      </p:sp>
    </p:spTree>
    <p:extLst>
      <p:ext uri="{BB962C8B-B14F-4D97-AF65-F5344CB8AC3E}">
        <p14:creationId xmlns:p14="http://schemas.microsoft.com/office/powerpoint/2010/main" val="23414476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2A88B-0A6E-1AED-5607-274C36508D12}"/>
              </a:ext>
            </a:extLst>
          </p:cNvPr>
          <p:cNvSpPr>
            <a:spLocks noGrp="1"/>
          </p:cNvSpPr>
          <p:nvPr>
            <p:ph type="ctrTitle"/>
          </p:nvPr>
        </p:nvSpPr>
        <p:spPr>
          <a:xfrm>
            <a:off x="640080" y="320040"/>
            <a:ext cx="6692827" cy="3892669"/>
          </a:xfrm>
        </p:spPr>
        <p:txBody>
          <a:bodyPr>
            <a:normAutofit fontScale="90000"/>
          </a:bodyPr>
          <a:lstStyle/>
          <a:p>
            <a:pPr algn="l"/>
            <a:r>
              <a:rPr lang="en-GB" sz="5100" b="0" i="0" dirty="0">
                <a:effectLst/>
                <a:latin typeface="Arial" panose="020B0604020202020204" pitchFamily="34" charset="0"/>
                <a:ea typeface="ADLaM Display" panose="02010000000000000000" pitchFamily="2" charset="77"/>
                <a:cs typeface="Arial" panose="020B0604020202020204" pitchFamily="34" charset="0"/>
              </a:rPr>
              <a:t>Care Plan for a Fictional Patient with Type 2 Diabetes and Stroke</a:t>
            </a:r>
            <a:br>
              <a:rPr lang="en-GB" sz="5100" dirty="0">
                <a:effectLst/>
                <a:latin typeface="Arial" panose="020B0604020202020204" pitchFamily="34" charset="0"/>
                <a:ea typeface="ADLaM Display" panose="02010000000000000000" pitchFamily="2" charset="77"/>
                <a:cs typeface="Arial" panose="020B0604020202020204" pitchFamily="34" charset="0"/>
              </a:rPr>
            </a:br>
            <a:endParaRPr lang="en-US" sz="5100" dirty="0">
              <a:latin typeface="Arial" panose="020B0604020202020204" pitchFamily="34" charset="0"/>
              <a:ea typeface="ADLaM Display" panose="02010000000000000000" pitchFamily="2" charset="77"/>
              <a:cs typeface="Arial" panose="020B0604020202020204" pitchFamily="34" charset="0"/>
            </a:endParaRPr>
          </a:p>
        </p:txBody>
      </p:sp>
      <p:sp>
        <p:nvSpPr>
          <p:cNvPr id="3" name="Subtitle 2">
            <a:extLst>
              <a:ext uri="{FF2B5EF4-FFF2-40B4-BE49-F238E27FC236}">
                <a16:creationId xmlns:a16="http://schemas.microsoft.com/office/drawing/2014/main" id="{678D25EC-E569-DA71-3E24-A30D7EF8350B}"/>
              </a:ext>
            </a:extLst>
          </p:cNvPr>
          <p:cNvSpPr>
            <a:spLocks noGrp="1"/>
          </p:cNvSpPr>
          <p:nvPr>
            <p:ph type="subTitle" idx="1"/>
          </p:nvPr>
        </p:nvSpPr>
        <p:spPr>
          <a:xfrm>
            <a:off x="640080" y="4631161"/>
            <a:ext cx="6692827" cy="1569486"/>
          </a:xfrm>
        </p:spPr>
        <p:txBody>
          <a:bodyPr>
            <a:normAutofit lnSpcReduction="10000"/>
          </a:bodyPr>
          <a:lstStyle/>
          <a:p>
            <a:pPr algn="l"/>
            <a:r>
              <a:rPr lang="en-GB" sz="1900" dirty="0"/>
              <a:t>Student ID:2319032</a:t>
            </a:r>
          </a:p>
          <a:p>
            <a:pPr algn="l"/>
            <a:r>
              <a:rPr lang="en-GB" sz="1900" dirty="0"/>
              <a:t>Student Name: Aysha Hussain</a:t>
            </a:r>
          </a:p>
          <a:p>
            <a:pPr algn="l"/>
            <a:r>
              <a:rPr lang="en-GB" sz="1900" dirty="0"/>
              <a:t>Lecture: Robert </a:t>
            </a:r>
            <a:r>
              <a:rPr lang="en-GB" sz="1900" b="0" i="0" u="none" strike="noStrike" dirty="0">
                <a:effectLst/>
                <a:latin typeface="Source Sans Pro" panose="020B0503030403020204" pitchFamily="34" charset="0"/>
              </a:rPr>
              <a:t>Nartowski</a:t>
            </a:r>
            <a:endParaRPr lang="en-GB" sz="1900" dirty="0"/>
          </a:p>
          <a:p>
            <a:pPr algn="l"/>
            <a:r>
              <a:rPr lang="en-GB" sz="1900" dirty="0"/>
              <a:t>Module:Introduction to physiology</a:t>
            </a:r>
          </a:p>
          <a:p>
            <a:pPr algn="l"/>
            <a:endParaRPr lang="en-US" sz="1900" dirty="0"/>
          </a:p>
        </p:txBody>
      </p:sp>
      <p:pic>
        <p:nvPicPr>
          <p:cNvPr id="6" name="Picture 5">
            <a:extLst>
              <a:ext uri="{FF2B5EF4-FFF2-40B4-BE49-F238E27FC236}">
                <a16:creationId xmlns:a16="http://schemas.microsoft.com/office/drawing/2014/main" id="{4BCC33EE-9B13-E809-FCEB-5FA9FEA362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72987" y="0"/>
            <a:ext cx="4087368" cy="2270760"/>
          </a:xfrm>
          <a:prstGeom prst="rect">
            <a:avLst/>
          </a:prstGeom>
        </p:spPr>
      </p:pic>
      <p:pic>
        <p:nvPicPr>
          <p:cNvPr id="10" name="Audio 9">
            <a:hlinkClick r:id="" action="ppaction://media"/>
            <a:extLst>
              <a:ext uri="{FF2B5EF4-FFF2-40B4-BE49-F238E27FC236}">
                <a16:creationId xmlns:a16="http://schemas.microsoft.com/office/drawing/2014/main" id="{6E18BCB2-1E87-FC1B-A16C-42904D1ACC2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65322008"/>
      </p:ext>
    </p:extLst>
  </p:cSld>
  <p:clrMapOvr>
    <a:masterClrMapping/>
  </p:clrMapOvr>
  <mc:AlternateContent xmlns:mc="http://schemas.openxmlformats.org/markup-compatibility/2006" xmlns:p14="http://schemas.microsoft.com/office/powerpoint/2010/main">
    <mc:Choice Requires="p14">
      <p:transition spd="slow" p14:dur="2000" advTm="23999"/>
    </mc:Choice>
    <mc:Fallback xmlns="">
      <p:transition spd="slow" advTm="23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C8F7B-58AE-37E0-389C-400F42B296AF}"/>
              </a:ext>
            </a:extLst>
          </p:cNvPr>
          <p:cNvSpPr>
            <a:spLocks noGrp="1"/>
          </p:cNvSpPr>
          <p:nvPr>
            <p:ph type="title"/>
          </p:nvPr>
        </p:nvSpPr>
        <p:spPr>
          <a:xfrm>
            <a:off x="714872" y="136443"/>
            <a:ext cx="4114107" cy="2406377"/>
          </a:xfrm>
        </p:spPr>
        <p:txBody>
          <a:bodyPr>
            <a:normAutofit/>
          </a:bodyPr>
          <a:lstStyle/>
          <a:p>
            <a:r>
              <a:rPr lang="en-GB" dirty="0">
                <a:latin typeface="Arial" panose="020B0604020202020204" pitchFamily="34" charset="0"/>
                <a:cs typeface="Arial" panose="020B0604020202020204" pitchFamily="34" charset="0"/>
              </a:rPr>
              <a:t>Introduction:</a:t>
            </a:r>
            <a:br>
              <a:rPr lang="en-GB" dirty="0">
                <a:effectLst/>
                <a:latin typeface=".AppleSystemUIFont"/>
              </a:rPr>
            </a:b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1CD04CB-21CE-5376-2482-2596BF57EF85}"/>
              </a:ext>
            </a:extLst>
          </p:cNvPr>
          <p:cNvSpPr>
            <a:spLocks noGrp="1"/>
          </p:cNvSpPr>
          <p:nvPr>
            <p:ph idx="1"/>
          </p:nvPr>
        </p:nvSpPr>
        <p:spPr>
          <a:xfrm>
            <a:off x="281252" y="969241"/>
            <a:ext cx="5814748" cy="4985708"/>
          </a:xfrm>
        </p:spPr>
        <p:txBody>
          <a:bodyPr>
            <a:noAutofit/>
          </a:bodyPr>
          <a:lstStyle/>
          <a:p>
            <a:r>
              <a:rPr lang="en-GB" b="0" i="0" dirty="0">
                <a:effectLst/>
                <a:latin typeface="Arial" panose="020B0604020202020204" pitchFamily="34" charset="0"/>
                <a:cs typeface="Arial" panose="020B0604020202020204" pitchFamily="34" charset="0"/>
              </a:rPr>
              <a:t>Hello, my name is Aysha, and I will be talking about a thorough care plan for a hypothetical patient who has Type 2 Diabetes and recently had a stroke.This talk will go over how stroke affects the relevant anatomy, the pathophysiology of both conditions, and how they interact to affect the patient's ability to recover. The main risk factors for stroke and diabetes will also be discussed, with an emphasis on clinical, genetic, and lifestyle factors.</a:t>
            </a:r>
          </a:p>
        </p:txBody>
      </p:sp>
      <p:pic>
        <p:nvPicPr>
          <p:cNvPr id="8" name="Audio 7">
            <a:hlinkClick r:id="" action="ppaction://media"/>
            <a:extLst>
              <a:ext uri="{FF2B5EF4-FFF2-40B4-BE49-F238E27FC236}">
                <a16:creationId xmlns:a16="http://schemas.microsoft.com/office/drawing/2014/main" id="{E5BFA546-42E9-1AE6-099D-C38984FA5BE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85884296"/>
      </p:ext>
    </p:extLst>
  </p:cSld>
  <p:clrMapOvr>
    <a:masterClrMapping/>
  </p:clrMapOvr>
  <mc:AlternateContent xmlns:mc="http://schemas.openxmlformats.org/markup-compatibility/2006" xmlns:p14="http://schemas.microsoft.com/office/powerpoint/2010/main">
    <mc:Choice Requires="p14">
      <p:transition spd="slow" p14:dur="2000" advTm="36976"/>
    </mc:Choice>
    <mc:Fallback xmlns="">
      <p:transition spd="slow" advTm="36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5E4E6-8892-7C00-C0F8-219CBFC74EEA}"/>
              </a:ext>
            </a:extLst>
          </p:cNvPr>
          <p:cNvSpPr>
            <a:spLocks noGrp="1"/>
          </p:cNvSpPr>
          <p:nvPr>
            <p:ph type="title"/>
          </p:nvPr>
        </p:nvSpPr>
        <p:spPr>
          <a:xfrm>
            <a:off x="0" y="473185"/>
            <a:ext cx="5746406" cy="1352439"/>
          </a:xfrm>
        </p:spPr>
        <p:txBody>
          <a:bodyPr>
            <a:normAutofit fontScale="90000"/>
          </a:bodyPr>
          <a:lstStyle/>
          <a:p>
            <a:r>
              <a:rPr lang="en-GB" b="0" i="0" dirty="0">
                <a:effectLst/>
                <a:latin typeface="Arial" panose="020B0604020202020204" pitchFamily="34" charset="0"/>
                <a:cs typeface="Arial" panose="020B0604020202020204" pitchFamily="34" charset="0"/>
              </a:rPr>
              <a:t>Slide 2: Cardiovascular Disease And Type 2 diabetes</a:t>
            </a:r>
            <a:br>
              <a:rPr lang="en-GB" dirty="0">
                <a:effectLst/>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11" name="Content Placeholder 10">
            <a:extLst>
              <a:ext uri="{FF2B5EF4-FFF2-40B4-BE49-F238E27FC236}">
                <a16:creationId xmlns:a16="http://schemas.microsoft.com/office/drawing/2014/main" id="{B687A7AC-CE76-FFD6-79C7-56F393541147}"/>
              </a:ext>
            </a:extLst>
          </p:cNvPr>
          <p:cNvSpPr>
            <a:spLocks noGrp="1"/>
          </p:cNvSpPr>
          <p:nvPr>
            <p:ph idx="1"/>
          </p:nvPr>
        </p:nvSpPr>
        <p:spPr>
          <a:xfrm>
            <a:off x="-207324" y="1450614"/>
            <a:ext cx="7099446" cy="3670916"/>
          </a:xfrm>
        </p:spPr>
        <p:txBody>
          <a:bodyPr>
            <a:noAutofit/>
          </a:bodyPr>
          <a:lstStyle/>
          <a:p>
            <a:r>
              <a:rPr lang="en-GB" sz="2300" b="0" i="0" dirty="0">
                <a:solidFill>
                  <a:schemeClr val="tx1"/>
                </a:solidFill>
                <a:effectLst/>
                <a:latin typeface="Arial" panose="020B0604020202020204" pitchFamily="34" charset="0"/>
                <a:cs typeface="Arial" panose="020B0604020202020204" pitchFamily="34" charset="0"/>
              </a:rPr>
              <a:t>Diabetes and stroke are among the cardiovascular diseases that are the main health concerns in the United Kingdom (NHS, 2023a). Type 2 diabetes raises the risk of stroke due to blood vessel damage (NICE, 2023a). For care to be effective, a person-centred, evidence-based approach is required</a:t>
            </a:r>
          </a:p>
          <a:p>
            <a:r>
              <a:rPr lang="en-GB" sz="2300" b="0" i="0" dirty="0">
                <a:solidFill>
                  <a:schemeClr val="tx1"/>
                </a:solidFill>
                <a:effectLst/>
                <a:latin typeface="Arial" panose="020B0604020202020204" pitchFamily="34" charset="0"/>
                <a:cs typeface="Arial" panose="020B0604020202020204" pitchFamily="34" charset="0"/>
              </a:rPr>
              <a:t>For instance, helping people with Type 2 diabetes control their blood sugar levels can lower their risk of stroke-related blood vessel damage.</a:t>
            </a:r>
          </a:p>
          <a:p>
            <a:r>
              <a:rPr lang="en-GB" sz="2300" dirty="0">
                <a:solidFill>
                  <a:schemeClr val="tx1"/>
                </a:solidFill>
                <a:effectLst/>
                <a:latin typeface="Arial" panose="020B0604020202020204" pitchFamily="34" charset="0"/>
                <a:cs typeface="Arial" panose="020B0604020202020204" pitchFamily="34" charset="0"/>
              </a:rPr>
              <a:t>Helping people control their blood pressure can greatly lower their risk of stroke because hypertension is a major contributing factor to type 2 diabetes.</a:t>
            </a:r>
          </a:p>
        </p:txBody>
      </p:sp>
      <p:sp>
        <p:nvSpPr>
          <p:cNvPr id="6" name="TextBox 5">
            <a:extLst>
              <a:ext uri="{FF2B5EF4-FFF2-40B4-BE49-F238E27FC236}">
                <a16:creationId xmlns:a16="http://schemas.microsoft.com/office/drawing/2014/main" id="{B7FE7E10-3A28-9F6B-D8B2-4232B8CECEDE}"/>
              </a:ext>
            </a:extLst>
          </p:cNvPr>
          <p:cNvSpPr txBox="1"/>
          <p:nvPr/>
        </p:nvSpPr>
        <p:spPr>
          <a:xfrm>
            <a:off x="5184942" y="2527968"/>
            <a:ext cx="1828800" cy="1828800"/>
          </a:xfrm>
          <a:prstGeom prst="rect">
            <a:avLst/>
          </a:prstGeom>
          <a:noFill/>
        </p:spPr>
        <p:txBody>
          <a:bodyPr wrap="square" rtlCol="0">
            <a:spAutoFit/>
          </a:bodyPr>
          <a:lstStyle/>
          <a:p>
            <a:pPr algn="l"/>
            <a:endParaRPr lang="en-US" dirty="0"/>
          </a:p>
        </p:txBody>
      </p:sp>
      <p:sp>
        <p:nvSpPr>
          <p:cNvPr id="7" name="TextBox 6">
            <a:extLst>
              <a:ext uri="{FF2B5EF4-FFF2-40B4-BE49-F238E27FC236}">
                <a16:creationId xmlns:a16="http://schemas.microsoft.com/office/drawing/2014/main" id="{33094577-C42E-9B17-98B6-B0277A5EFAD9}"/>
              </a:ext>
            </a:extLst>
          </p:cNvPr>
          <p:cNvSpPr txBox="1"/>
          <p:nvPr/>
        </p:nvSpPr>
        <p:spPr>
          <a:xfrm>
            <a:off x="5184942" y="2527968"/>
            <a:ext cx="1828800" cy="1828800"/>
          </a:xfrm>
          <a:prstGeom prst="rect">
            <a:avLst/>
          </a:prstGeom>
          <a:noFill/>
        </p:spPr>
        <p:txBody>
          <a:bodyPr wrap="square" rtlCol="0">
            <a:spAutoFit/>
          </a:bodyPr>
          <a:lstStyle/>
          <a:p>
            <a:pPr algn="l"/>
            <a:endParaRPr lang="en-US" dirty="0"/>
          </a:p>
        </p:txBody>
      </p:sp>
      <p:sp>
        <p:nvSpPr>
          <p:cNvPr id="8" name="TextBox 7">
            <a:extLst>
              <a:ext uri="{FF2B5EF4-FFF2-40B4-BE49-F238E27FC236}">
                <a16:creationId xmlns:a16="http://schemas.microsoft.com/office/drawing/2014/main" id="{63600173-7B78-5151-9E0A-003FC44CAE6C}"/>
              </a:ext>
            </a:extLst>
          </p:cNvPr>
          <p:cNvSpPr txBox="1"/>
          <p:nvPr/>
        </p:nvSpPr>
        <p:spPr>
          <a:xfrm>
            <a:off x="5184942" y="2519613"/>
            <a:ext cx="1828800" cy="1828800"/>
          </a:xfrm>
          <a:prstGeom prst="rect">
            <a:avLst/>
          </a:prstGeom>
          <a:noFill/>
        </p:spPr>
        <p:txBody>
          <a:bodyPr wrap="square" rtlCol="0">
            <a:spAutoFit/>
          </a:bodyPr>
          <a:lstStyle/>
          <a:p>
            <a:pPr algn="l"/>
            <a:endParaRPr lang="en-US" dirty="0"/>
          </a:p>
        </p:txBody>
      </p:sp>
      <p:sp>
        <p:nvSpPr>
          <p:cNvPr id="9" name="TextBox 8">
            <a:extLst>
              <a:ext uri="{FF2B5EF4-FFF2-40B4-BE49-F238E27FC236}">
                <a16:creationId xmlns:a16="http://schemas.microsoft.com/office/drawing/2014/main" id="{095669E6-9295-17C7-7E91-F966FC8C3B2D}"/>
              </a:ext>
            </a:extLst>
          </p:cNvPr>
          <p:cNvSpPr txBox="1"/>
          <p:nvPr/>
        </p:nvSpPr>
        <p:spPr>
          <a:xfrm>
            <a:off x="5184942" y="2519613"/>
            <a:ext cx="1828800" cy="1828800"/>
          </a:xfrm>
          <a:prstGeom prst="rect">
            <a:avLst/>
          </a:prstGeom>
          <a:noFill/>
        </p:spPr>
        <p:txBody>
          <a:bodyPr wrap="square" rtlCol="0">
            <a:spAutoFit/>
          </a:bodyPr>
          <a:lstStyle/>
          <a:p>
            <a:pPr algn="l"/>
            <a:endParaRPr lang="en-US" dirty="0"/>
          </a:p>
        </p:txBody>
      </p:sp>
      <p:pic>
        <p:nvPicPr>
          <p:cNvPr id="10" name="Audio 9">
            <a:hlinkClick r:id="" action="ppaction://media"/>
            <a:extLst>
              <a:ext uri="{FF2B5EF4-FFF2-40B4-BE49-F238E27FC236}">
                <a16:creationId xmlns:a16="http://schemas.microsoft.com/office/drawing/2014/main" id="{4A749DD2-9699-C965-25D1-8233BD5DE95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18046882"/>
      </p:ext>
    </p:extLst>
  </p:cSld>
  <p:clrMapOvr>
    <a:masterClrMapping/>
  </p:clrMapOvr>
  <mc:AlternateContent xmlns:mc="http://schemas.openxmlformats.org/markup-compatibility/2006" xmlns:p14="http://schemas.microsoft.com/office/powerpoint/2010/main">
    <mc:Choice Requires="p14">
      <p:transition spd="slow" p14:dur="2000" advTm="64506"/>
    </mc:Choice>
    <mc:Fallback xmlns="">
      <p:transition spd="slow" advTm="645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D955B-C2D4-E397-9735-B85356306473}"/>
              </a:ext>
            </a:extLst>
          </p:cNvPr>
          <p:cNvSpPr>
            <a:spLocks noGrp="1"/>
          </p:cNvSpPr>
          <p:nvPr>
            <p:ph type="title"/>
          </p:nvPr>
        </p:nvSpPr>
        <p:spPr>
          <a:xfrm>
            <a:off x="589560" y="856180"/>
            <a:ext cx="5279408" cy="1128068"/>
          </a:xfrm>
        </p:spPr>
        <p:txBody>
          <a:bodyPr anchor="ctr">
            <a:normAutofit fontScale="90000"/>
          </a:bodyPr>
          <a:lstStyle/>
          <a:p>
            <a:r>
              <a:rPr lang="en-GB" sz="3700" dirty="0">
                <a:latin typeface="Arial" panose="020B0604020202020204" pitchFamily="34" charset="0"/>
                <a:cs typeface="Arial" panose="020B0604020202020204" pitchFamily="34" charset="0"/>
              </a:rPr>
              <a:t>Slide 3: case study based on a fictional person </a:t>
            </a:r>
            <a:endParaRPr lang="en-US" sz="3700" dirty="0">
              <a:latin typeface="Arial" panose="020B0604020202020204" pitchFamily="34" charset="0"/>
              <a:cs typeface="Arial" panose="020B0604020202020204" pitchFamily="34" charset="0"/>
            </a:endParaRPr>
          </a:p>
        </p:txBody>
      </p:sp>
      <p:sp>
        <p:nvSpPr>
          <p:cNvPr id="7" name="Content Placeholder 6">
            <a:extLst>
              <a:ext uri="{FF2B5EF4-FFF2-40B4-BE49-F238E27FC236}">
                <a16:creationId xmlns:a16="http://schemas.microsoft.com/office/drawing/2014/main" id="{1B25814C-8D3D-A065-DA05-F62E6A9B2BF0}"/>
              </a:ext>
            </a:extLst>
          </p:cNvPr>
          <p:cNvSpPr>
            <a:spLocks noGrp="1"/>
          </p:cNvSpPr>
          <p:nvPr>
            <p:ph idx="1"/>
          </p:nvPr>
        </p:nvSpPr>
        <p:spPr>
          <a:xfrm>
            <a:off x="-268939" y="2492058"/>
            <a:ext cx="6957248" cy="4763389"/>
          </a:xfrm>
        </p:spPr>
        <p:txBody>
          <a:bodyPr/>
          <a:lstStyle/>
          <a:p>
            <a:r>
              <a:rPr lang="en-GB" sz="2900" b="0" i="0" dirty="0">
                <a:effectLst/>
                <a:latin typeface="Arial" panose="020B0604020202020204" pitchFamily="34" charset="0"/>
                <a:cs typeface="Arial" panose="020B0604020202020204" pitchFamily="34" charset="0"/>
              </a:rPr>
              <a:t>58-year-old truck driver Mr. John Davies, our fictitious patient, has a history of type 2 diabetes, obesity, and hypertension. His right side was affected by an ischaemic stroke that occurred recently.</a:t>
            </a:r>
            <a:endParaRPr lang="en-GB" sz="2900" dirty="0">
              <a:effectLst/>
              <a:latin typeface="Arial" panose="020B0604020202020204" pitchFamily="34" charset="0"/>
              <a:cs typeface="Arial" panose="020B0604020202020204" pitchFamily="34" charset="0"/>
            </a:endParaRPr>
          </a:p>
          <a:p>
            <a:endParaRPr lang="en-US" dirty="0"/>
          </a:p>
        </p:txBody>
      </p:sp>
      <p:pic>
        <p:nvPicPr>
          <p:cNvPr id="4" name="Picture 3">
            <a:extLst>
              <a:ext uri="{FF2B5EF4-FFF2-40B4-BE49-F238E27FC236}">
                <a16:creationId xmlns:a16="http://schemas.microsoft.com/office/drawing/2014/main" id="{B53815BF-1ACB-4174-9604-7084187094B9}"/>
              </a:ext>
            </a:extLst>
          </p:cNvPr>
          <p:cNvPicPr>
            <a:picLocks noChangeAspect="1"/>
          </p:cNvPicPr>
          <p:nvPr/>
        </p:nvPicPr>
        <p:blipFill>
          <a:blip r:embed="rId4" cstate="email">
            <a:extLst>
              <a:ext uri="{28A0092B-C50C-407E-A947-70E740481C1C}">
                <a14:useLocalDpi xmlns:a14="http://schemas.microsoft.com/office/drawing/2010/main"/>
              </a:ext>
            </a:extLst>
          </a:blip>
          <a:srcRect r="-2"/>
          <a:stretch>
            <a:fillRect/>
          </a:stretch>
        </p:blipFill>
        <p:spPr>
          <a:xfrm>
            <a:off x="7335082" y="2354995"/>
            <a:ext cx="2057400" cy="3351323"/>
          </a:xfrm>
          <a:prstGeom prst="rect">
            <a:avLst/>
          </a:prstGeom>
        </p:spPr>
      </p:pic>
      <p:pic>
        <p:nvPicPr>
          <p:cNvPr id="6" name="Audio 5">
            <a:hlinkClick r:id="" action="ppaction://media"/>
            <a:extLst>
              <a:ext uri="{FF2B5EF4-FFF2-40B4-BE49-F238E27FC236}">
                <a16:creationId xmlns:a16="http://schemas.microsoft.com/office/drawing/2014/main" id="{903DA365-3C5C-1395-D1EA-4535A476182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13966501"/>
      </p:ext>
    </p:extLst>
  </p:cSld>
  <p:clrMapOvr>
    <a:masterClrMapping/>
  </p:clrMapOvr>
  <mc:AlternateContent xmlns:mc="http://schemas.openxmlformats.org/markup-compatibility/2006" xmlns:p14="http://schemas.microsoft.com/office/powerpoint/2010/main">
    <mc:Choice Requires="p14">
      <p:transition spd="slow" p14:dur="2000" advTm="29687"/>
    </mc:Choice>
    <mc:Fallback xmlns="">
      <p:transition spd="slow" advTm="29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9686E-A223-BA6A-B403-C15553CF9C75}"/>
              </a:ext>
            </a:extLst>
          </p:cNvPr>
          <p:cNvSpPr>
            <a:spLocks noGrp="1"/>
          </p:cNvSpPr>
          <p:nvPr>
            <p:ph type="title"/>
          </p:nvPr>
        </p:nvSpPr>
        <p:spPr>
          <a:xfrm>
            <a:off x="102075" y="-74002"/>
            <a:ext cx="7472381" cy="2269652"/>
          </a:xfrm>
        </p:spPr>
        <p:txBody>
          <a:bodyPr>
            <a:normAutofit/>
          </a:bodyPr>
          <a:lstStyle/>
          <a:p>
            <a:r>
              <a:rPr lang="en-GB" sz="2700" b="0" i="0" dirty="0">
                <a:effectLst/>
                <a:latin typeface="Arial" panose="020B0604020202020204" pitchFamily="34" charset="0"/>
                <a:cs typeface="Arial" panose="020B0604020202020204" pitchFamily="34" charset="0"/>
              </a:rPr>
              <a:t>Slide 4: Relevant Anatomy And Physiology </a:t>
            </a:r>
            <a:br>
              <a:rPr lang="en-GB" sz="2700" dirty="0">
                <a:effectLst/>
                <a:latin typeface="Arial" panose="020B0604020202020204" pitchFamily="34" charset="0"/>
                <a:cs typeface="Arial" panose="020B0604020202020204" pitchFamily="34" charset="0"/>
              </a:rPr>
            </a:br>
            <a:endParaRPr lang="en-US" sz="2700" dirty="0">
              <a:latin typeface="Arial" panose="020B0604020202020204" pitchFamily="34" charset="0"/>
              <a:cs typeface="Arial" panose="020B0604020202020204" pitchFamily="34" charset="0"/>
            </a:endParaRPr>
          </a:p>
        </p:txBody>
      </p:sp>
      <p:sp>
        <p:nvSpPr>
          <p:cNvPr id="8" name="Content Placeholder 7">
            <a:extLst>
              <a:ext uri="{FF2B5EF4-FFF2-40B4-BE49-F238E27FC236}">
                <a16:creationId xmlns:a16="http://schemas.microsoft.com/office/drawing/2014/main" id="{6560D88C-52CA-D518-3070-1E2551519EBF}"/>
              </a:ext>
            </a:extLst>
          </p:cNvPr>
          <p:cNvSpPr>
            <a:spLocks noGrp="1"/>
          </p:cNvSpPr>
          <p:nvPr>
            <p:ph idx="1"/>
          </p:nvPr>
        </p:nvSpPr>
        <p:spPr>
          <a:xfrm>
            <a:off x="0" y="1107816"/>
            <a:ext cx="8013609" cy="5845196"/>
          </a:xfrm>
        </p:spPr>
        <p:txBody>
          <a:bodyPr>
            <a:normAutofit/>
          </a:bodyPr>
          <a:lstStyle/>
          <a:p>
            <a:r>
              <a:rPr lang="en-GB" sz="2400" b="0" i="0" dirty="0">
                <a:solidFill>
                  <a:schemeClr val="tx1"/>
                </a:solidFill>
                <a:effectLst/>
                <a:latin typeface="Arial" panose="020B0604020202020204" pitchFamily="34" charset="0"/>
                <a:cs typeface="Arial" panose="020B0604020202020204" pitchFamily="34" charset="0"/>
              </a:rPr>
              <a:t>Knowing how diabetes and stroke interact requires an understanding of both the cardiovascular and endocrine systems. Blood vessel damage from diabetes and lowers oxygen delivery to the heart and brain (Diabetes UK, 2023). </a:t>
            </a:r>
          </a:p>
          <a:p>
            <a:r>
              <a:rPr lang="en-GB" sz="2400" b="0" i="0" dirty="0">
                <a:solidFill>
                  <a:schemeClr val="tx1"/>
                </a:solidFill>
                <a:effectLst/>
                <a:latin typeface="Arial" panose="020B0604020202020204" pitchFamily="34" charset="0"/>
                <a:cs typeface="Arial" panose="020B0604020202020204" pitchFamily="34" charset="0"/>
              </a:rPr>
              <a:t>For example, chronically elevated blood glucose levels can stiffen the arteries, which makes it more difficult for the heart to pump blood efficiently.</a:t>
            </a:r>
            <a:endParaRPr lang="en-GB" sz="2400" dirty="0">
              <a:solidFill>
                <a:schemeClr val="tx1"/>
              </a:solidFill>
              <a:effectLst/>
              <a:latin typeface="Arial" panose="020B0604020202020204" pitchFamily="34" charset="0"/>
              <a:cs typeface="Arial" panose="020B0604020202020204" pitchFamily="34" charset="0"/>
            </a:endParaRPr>
          </a:p>
          <a:p>
            <a:r>
              <a:rPr lang="en-US" sz="2400" dirty="0">
                <a:solidFill>
                  <a:schemeClr val="tx1"/>
                </a:solidFill>
                <a:latin typeface="Arial" panose="020B0604020202020204" pitchFamily="34" charset="0"/>
                <a:cs typeface="Arial" panose="020B0604020202020204" pitchFamily="34" charset="0"/>
              </a:rPr>
              <a:t>Blood vessels' inner linings can be weakened and more prone to clogging because of high blood sugar.</a:t>
            </a:r>
            <a:endParaRPr lang="en-GB" sz="2400" dirty="0">
              <a:solidFill>
                <a:schemeClr val="tx1"/>
              </a:solidFill>
              <a:latin typeface="Arial" panose="020B0604020202020204" pitchFamily="34" charset="0"/>
              <a:cs typeface="Arial" panose="020B0604020202020204" pitchFamily="34" charset="0"/>
            </a:endParaRPr>
          </a:p>
          <a:p>
            <a:r>
              <a:rPr lang="en-US" sz="2400" dirty="0">
                <a:solidFill>
                  <a:schemeClr val="tx1"/>
                </a:solidFill>
                <a:latin typeface="Arial" panose="020B0604020202020204" pitchFamily="34" charset="0"/>
                <a:cs typeface="Arial" panose="020B0604020202020204" pitchFamily="34" charset="0"/>
              </a:rPr>
              <a:t>• Diabetes accelerates the artery-clogging accumulation of fatty plaques, which can obstruct blood flow to the brain or heart.</a:t>
            </a:r>
          </a:p>
        </p:txBody>
      </p:sp>
      <p:sp>
        <p:nvSpPr>
          <p:cNvPr id="4" name="TextBox 3">
            <a:extLst>
              <a:ext uri="{FF2B5EF4-FFF2-40B4-BE49-F238E27FC236}">
                <a16:creationId xmlns:a16="http://schemas.microsoft.com/office/drawing/2014/main" id="{DC879D0D-5B49-52A0-781C-9E2BCA355361}"/>
              </a:ext>
            </a:extLst>
          </p:cNvPr>
          <p:cNvSpPr txBox="1"/>
          <p:nvPr/>
        </p:nvSpPr>
        <p:spPr>
          <a:xfrm>
            <a:off x="5184942" y="1759284"/>
            <a:ext cx="1828800" cy="1828800"/>
          </a:xfrm>
          <a:prstGeom prst="rect">
            <a:avLst/>
          </a:prstGeom>
          <a:noFill/>
        </p:spPr>
        <p:txBody>
          <a:bodyPr wrap="square" rtlCol="0">
            <a:spAutoFit/>
          </a:bodyPr>
          <a:lstStyle/>
          <a:p>
            <a:pPr algn="l"/>
            <a:endParaRPr lang="en-US" dirty="0"/>
          </a:p>
        </p:txBody>
      </p:sp>
      <p:pic>
        <p:nvPicPr>
          <p:cNvPr id="7" name="Audio 6">
            <a:hlinkClick r:id="" action="ppaction://media"/>
            <a:extLst>
              <a:ext uri="{FF2B5EF4-FFF2-40B4-BE49-F238E27FC236}">
                <a16:creationId xmlns:a16="http://schemas.microsoft.com/office/drawing/2014/main" id="{44F7BF5F-D0F6-6EC9-1DDB-D7C81377AF4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89862643"/>
      </p:ext>
    </p:extLst>
  </p:cSld>
  <p:clrMapOvr>
    <a:masterClrMapping/>
  </p:clrMapOvr>
  <mc:AlternateContent xmlns:mc="http://schemas.openxmlformats.org/markup-compatibility/2006" xmlns:p14="http://schemas.microsoft.com/office/powerpoint/2010/main">
    <mc:Choice Requires="p14">
      <p:transition spd="slow" p14:dur="2000" advTm="59304"/>
    </mc:Choice>
    <mc:Fallback xmlns="">
      <p:transition spd="slow" advTm="59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E848F-139B-0F64-F989-65A514FBEF7A}"/>
              </a:ext>
            </a:extLst>
          </p:cNvPr>
          <p:cNvSpPr>
            <a:spLocks noGrp="1"/>
          </p:cNvSpPr>
          <p:nvPr>
            <p:ph type="title"/>
          </p:nvPr>
        </p:nvSpPr>
        <p:spPr>
          <a:xfrm>
            <a:off x="335363" y="561967"/>
            <a:ext cx="6002110" cy="1495425"/>
          </a:xfrm>
        </p:spPr>
        <p:txBody>
          <a:bodyPr>
            <a:normAutofit/>
          </a:bodyPr>
          <a:lstStyle/>
          <a:p>
            <a:r>
              <a:rPr lang="en-GB" sz="3000" b="0" i="0" dirty="0">
                <a:effectLst/>
                <a:latin typeface="Arial" panose="020B0604020202020204" pitchFamily="34" charset="0"/>
                <a:cs typeface="Arial" panose="020B0604020202020204" pitchFamily="34" charset="0"/>
              </a:rPr>
              <a:t>Slide 5:Type 2 Diabetes pathophysiology </a:t>
            </a:r>
            <a:br>
              <a:rPr lang="en-GB" sz="3000" dirty="0">
                <a:effectLst/>
                <a:latin typeface="Arial" panose="020B0604020202020204" pitchFamily="34" charset="0"/>
                <a:cs typeface="Arial" panose="020B0604020202020204" pitchFamily="34" charset="0"/>
              </a:rPr>
            </a:br>
            <a:endParaRPr lang="en-US" sz="3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0D7B741-BE86-C239-7932-D8E13D1F63CD}"/>
              </a:ext>
            </a:extLst>
          </p:cNvPr>
          <p:cNvSpPr>
            <a:spLocks noGrp="1"/>
          </p:cNvSpPr>
          <p:nvPr>
            <p:ph idx="1"/>
          </p:nvPr>
        </p:nvSpPr>
        <p:spPr>
          <a:xfrm>
            <a:off x="92364" y="2057392"/>
            <a:ext cx="9559635" cy="3890965"/>
          </a:xfrm>
        </p:spPr>
        <p:txBody>
          <a:bodyPr>
            <a:normAutofit fontScale="25000" lnSpcReduction="20000"/>
          </a:bodyPr>
          <a:lstStyle/>
          <a:p>
            <a:r>
              <a:rPr lang="en-GB" sz="11200" b="0" i="0" dirty="0">
                <a:solidFill>
                  <a:schemeClr val="tx1"/>
                </a:solidFill>
                <a:effectLst/>
                <a:latin typeface="Arial" panose="020B0604020202020204" pitchFamily="34" charset="0"/>
                <a:cs typeface="Arial" panose="020B0604020202020204" pitchFamily="34" charset="0"/>
              </a:rPr>
              <a:t>Chronic hyperglycaemia results from cells in Type 2 Diabetes becoming resistant to insulin. This damages blood vessels over time and raises the risk of heart disease and stroke (NICE, 2023b) </a:t>
            </a:r>
          </a:p>
          <a:p>
            <a:r>
              <a:rPr lang="en-GB" sz="11200" b="0" i="0" dirty="0">
                <a:solidFill>
                  <a:schemeClr val="tx1"/>
                </a:solidFill>
                <a:effectLst/>
                <a:latin typeface="Arial" panose="020B0604020202020204" pitchFamily="34" charset="0"/>
                <a:cs typeface="Arial" panose="020B0604020202020204" pitchFamily="34" charset="0"/>
              </a:rPr>
              <a:t>For example, Long-term elevated blood glucose can lead to the accumulation of fatty deposits in the arteries, narrowing them and raising the risk of a heart attack or stroke.</a:t>
            </a:r>
          </a:p>
          <a:p>
            <a:endParaRPr lang="en-GB" sz="2000" dirty="0">
              <a:solidFill>
                <a:schemeClr val="tx1"/>
              </a:solidFill>
              <a:effectLst/>
              <a:latin typeface="Arial" panose="020B0604020202020204" pitchFamily="34" charset="0"/>
              <a:cs typeface="Arial" panose="020B0604020202020204" pitchFamily="34" charset="0"/>
            </a:endParaRPr>
          </a:p>
          <a:p>
            <a:r>
              <a:rPr lang="en-GB" sz="11200" dirty="0">
                <a:solidFill>
                  <a:schemeClr val="tx1"/>
                </a:solidFill>
                <a:effectLst/>
                <a:latin typeface="Arial" panose="020B0604020202020204" pitchFamily="34" charset="0"/>
                <a:cs typeface="Arial" panose="020B0604020202020204" pitchFamily="34" charset="0"/>
              </a:rPr>
              <a:t>Additionally, damaged or thickened blood vessels make the heart work harder, raising the risk of heart disease and high blood pressure.</a:t>
            </a:r>
          </a:p>
        </p:txBody>
      </p:sp>
      <p:pic>
        <p:nvPicPr>
          <p:cNvPr id="6" name="Audio 5">
            <a:hlinkClick r:id="" action="ppaction://media"/>
            <a:extLst>
              <a:ext uri="{FF2B5EF4-FFF2-40B4-BE49-F238E27FC236}">
                <a16:creationId xmlns:a16="http://schemas.microsoft.com/office/drawing/2014/main" id="{DE72F9FE-8E79-8E6D-7EF1-B47118CC354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34851603"/>
      </p:ext>
    </p:extLst>
  </p:cSld>
  <p:clrMapOvr>
    <a:masterClrMapping/>
  </p:clrMapOvr>
  <mc:AlternateContent xmlns:mc="http://schemas.openxmlformats.org/markup-compatibility/2006" xmlns:p14="http://schemas.microsoft.com/office/powerpoint/2010/main">
    <mc:Choice Requires="p14">
      <p:transition spd="slow" p14:dur="2000" advTm="54758"/>
    </mc:Choice>
    <mc:Fallback xmlns="">
      <p:transition spd="slow" advTm="547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5A46D-0DF8-7298-C4FD-DA1702323D6D}"/>
              </a:ext>
            </a:extLst>
          </p:cNvPr>
          <p:cNvSpPr>
            <a:spLocks noGrp="1"/>
          </p:cNvSpPr>
          <p:nvPr>
            <p:ph type="title"/>
          </p:nvPr>
        </p:nvSpPr>
        <p:spPr>
          <a:xfrm>
            <a:off x="130430" y="-6848"/>
            <a:ext cx="6002110" cy="1495425"/>
          </a:xfrm>
        </p:spPr>
        <p:txBody>
          <a:bodyPr>
            <a:normAutofit fontScale="90000"/>
          </a:bodyPr>
          <a:lstStyle/>
          <a:p>
            <a:r>
              <a:rPr lang="en-GB" sz="3400" b="0" i="0" dirty="0">
                <a:effectLst/>
                <a:latin typeface="Arial" panose="020B0604020202020204" pitchFamily="34" charset="0"/>
                <a:cs typeface="Arial" panose="020B0604020202020204" pitchFamily="34" charset="0"/>
              </a:rPr>
              <a:t>Slide 6: The Pathophysiology Of Stroke</a:t>
            </a:r>
            <a:br>
              <a:rPr lang="en-GB" sz="3400" dirty="0">
                <a:effectLst/>
                <a:latin typeface="Arial" panose="020B0604020202020204" pitchFamily="34" charset="0"/>
                <a:cs typeface="Arial" panose="020B0604020202020204" pitchFamily="34" charset="0"/>
              </a:rPr>
            </a:br>
            <a:endParaRPr lang="en-US" sz="3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A42DC86-C526-D624-5D6F-674A063DAE8B}"/>
              </a:ext>
            </a:extLst>
          </p:cNvPr>
          <p:cNvSpPr>
            <a:spLocks noGrp="1"/>
          </p:cNvSpPr>
          <p:nvPr>
            <p:ph idx="1"/>
          </p:nvPr>
        </p:nvSpPr>
        <p:spPr>
          <a:xfrm>
            <a:off x="-3050" y="1178762"/>
            <a:ext cx="7147696" cy="5369423"/>
          </a:xfrm>
        </p:spPr>
        <p:txBody>
          <a:bodyPr>
            <a:normAutofit/>
          </a:bodyPr>
          <a:lstStyle/>
          <a:p>
            <a:r>
              <a:rPr lang="en-GB" sz="2700" b="0" i="0" dirty="0">
                <a:solidFill>
                  <a:srgbClr val="AB73D5"/>
                </a:solidFill>
                <a:effectLst/>
                <a:latin typeface="Arial" panose="020B0604020202020204" pitchFamily="34" charset="0"/>
                <a:cs typeface="Arial" panose="020B0604020202020204" pitchFamily="34" charset="0"/>
              </a:rPr>
              <a:t>When the brain's blood supply is cut off, a stroke happens. Vascular damage in diabetes patients exacerbates stroke and slows recovery (NICE, 2019). </a:t>
            </a:r>
          </a:p>
          <a:p>
            <a:r>
              <a:rPr lang="en-GB" sz="2700" dirty="0">
                <a:solidFill>
                  <a:srgbClr val="AB73D5"/>
                </a:solidFill>
                <a:latin typeface="Arial" panose="020B0604020202020204" pitchFamily="34" charset="0"/>
                <a:cs typeface="Arial" panose="020B0604020202020204" pitchFamily="34" charset="0"/>
              </a:rPr>
              <a:t>Such as</a:t>
            </a:r>
            <a:r>
              <a:rPr lang="en-GB" sz="2700" b="0" i="0" dirty="0">
                <a:solidFill>
                  <a:srgbClr val="AB73D5"/>
                </a:solidFill>
                <a:effectLst/>
                <a:latin typeface="Arial" panose="020B0604020202020204" pitchFamily="34" charset="0"/>
                <a:cs typeface="Arial" panose="020B0604020202020204" pitchFamily="34" charset="0"/>
              </a:rPr>
              <a:t>, a blockage in the brain is more likely to result in severe damage and a longer recovery time if a diabetic already has weak or constricted blood vessels.</a:t>
            </a:r>
            <a:endParaRPr lang="en-GB" sz="2700" dirty="0">
              <a:solidFill>
                <a:srgbClr val="AB73D5"/>
              </a:solidFill>
              <a:effectLst/>
              <a:latin typeface="Arial" panose="020B0604020202020204" pitchFamily="34" charset="0"/>
              <a:cs typeface="Arial" panose="020B0604020202020204" pitchFamily="34" charset="0"/>
            </a:endParaRPr>
          </a:p>
          <a:p>
            <a:r>
              <a:rPr lang="en-GB" sz="2700" dirty="0">
                <a:solidFill>
                  <a:srgbClr val="AB73D5"/>
                </a:solidFill>
                <a:effectLst/>
                <a:latin typeface="Arial" panose="020B0604020202020204" pitchFamily="34" charset="0"/>
                <a:cs typeface="Arial" panose="020B0604020202020204" pitchFamily="34" charset="0"/>
              </a:rPr>
              <a:t>For instance, elevated blood sugar can thicken blood and increase the risk of clots, which raises the risk of stroke in the first place.</a:t>
            </a:r>
          </a:p>
        </p:txBody>
      </p:sp>
      <p:pic>
        <p:nvPicPr>
          <p:cNvPr id="6" name="Audio 5">
            <a:hlinkClick r:id="" action="ppaction://media"/>
            <a:extLst>
              <a:ext uri="{FF2B5EF4-FFF2-40B4-BE49-F238E27FC236}">
                <a16:creationId xmlns:a16="http://schemas.microsoft.com/office/drawing/2014/main" id="{3FA1326D-9D34-7F65-957D-40E789EAC94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8426458"/>
      </p:ext>
    </p:extLst>
  </p:cSld>
  <p:clrMapOvr>
    <a:masterClrMapping/>
  </p:clrMapOvr>
  <mc:AlternateContent xmlns:mc="http://schemas.openxmlformats.org/markup-compatibility/2006" xmlns:p14="http://schemas.microsoft.com/office/powerpoint/2010/main">
    <mc:Choice Requires="p14">
      <p:transition spd="slow" p14:dur="2000" advTm="53853"/>
    </mc:Choice>
    <mc:Fallback xmlns="">
      <p:transition spd="slow" advTm="538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2AE3F-7B49-33DD-5B8A-94358E31455D}"/>
              </a:ext>
            </a:extLst>
          </p:cNvPr>
          <p:cNvSpPr>
            <a:spLocks noGrp="1"/>
          </p:cNvSpPr>
          <p:nvPr>
            <p:ph type="title"/>
          </p:nvPr>
        </p:nvSpPr>
        <p:spPr>
          <a:xfrm>
            <a:off x="68156" y="-111496"/>
            <a:ext cx="6155988" cy="1182927"/>
          </a:xfrm>
        </p:spPr>
        <p:txBody>
          <a:bodyPr anchor="b">
            <a:normAutofit/>
          </a:bodyPr>
          <a:lstStyle/>
          <a:p>
            <a:r>
              <a:rPr lang="en-GB" sz="2200" b="0" i="0" dirty="0">
                <a:effectLst/>
                <a:latin typeface="Arial" panose="020B0604020202020204" pitchFamily="34" charset="0"/>
                <a:cs typeface="Arial" panose="020B0604020202020204" pitchFamily="34" charset="0"/>
              </a:rPr>
              <a:t>Slide 7: How illness Impacts Physical Function</a:t>
            </a:r>
            <a:br>
              <a:rPr lang="en-GB" sz="2200" dirty="0">
                <a:effectLst/>
                <a:latin typeface="Arial" panose="020B0604020202020204" pitchFamily="34" charset="0"/>
                <a:cs typeface="Arial" panose="020B0604020202020204" pitchFamily="34" charset="0"/>
              </a:rPr>
            </a:br>
            <a:endParaRPr lang="en-US" sz="2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1564CF-F9EE-8785-C750-C5F497268932}"/>
              </a:ext>
            </a:extLst>
          </p:cNvPr>
          <p:cNvSpPr>
            <a:spLocks noGrp="1"/>
          </p:cNvSpPr>
          <p:nvPr>
            <p:ph idx="1"/>
          </p:nvPr>
        </p:nvSpPr>
        <p:spPr>
          <a:xfrm>
            <a:off x="82231" y="1182927"/>
            <a:ext cx="7374616" cy="4680849"/>
          </a:xfrm>
        </p:spPr>
        <p:style>
          <a:lnRef idx="0">
            <a:scrgbClr r="0" g="0" b="0"/>
          </a:lnRef>
          <a:fillRef idx="0">
            <a:scrgbClr r="0" g="0" b="0"/>
          </a:fillRef>
          <a:effectRef idx="0">
            <a:scrgbClr r="0" g="0" b="0"/>
          </a:effectRef>
          <a:fontRef idx="minor">
            <a:schemeClr val="accent4"/>
          </a:fontRef>
        </p:style>
        <p:txBody>
          <a:bodyPr anchor="t">
            <a:noAutofit/>
          </a:bodyPr>
          <a:lstStyle/>
          <a:p>
            <a:r>
              <a:rPr lang="en-GB" sz="2300" b="0" i="0" dirty="0">
                <a:solidFill>
                  <a:schemeClr val="tx1">
                    <a:alpha val="80000"/>
                  </a:schemeClr>
                </a:solidFill>
                <a:effectLst/>
                <a:latin typeface="Arial" panose="020B0604020202020204" pitchFamily="34" charset="0"/>
                <a:cs typeface="Arial" panose="020B0604020202020204" pitchFamily="34" charset="0"/>
              </a:rPr>
              <a:t>It is common for stroke survivors to have speech and weakness issues. Impaired mobility and glucose regulation make diabetes care even more difficult (Public Health England, 2023).</a:t>
            </a:r>
          </a:p>
          <a:p>
            <a:r>
              <a:rPr lang="en-GB" sz="2300" b="0" i="0" dirty="0">
                <a:solidFill>
                  <a:schemeClr val="tx1">
                    <a:alpha val="80000"/>
                  </a:schemeClr>
                </a:solidFill>
                <a:effectLst/>
                <a:latin typeface="Arial" panose="020B0604020202020204" pitchFamily="34" charset="0"/>
                <a:cs typeface="Arial" panose="020B0604020202020204" pitchFamily="34" charset="0"/>
              </a:rPr>
              <a:t>When paired with reduced mobility, stroke survivors frequently experience speech problems and muscle weakness, which can make managing their diabetes on a daily basis more difficult. For instance, a person's capacity to properly monitor their blood sugar levels or give medication may be hampered by diminished hand strength or coordination following a stroke.</a:t>
            </a:r>
          </a:p>
          <a:p>
            <a:r>
              <a:rPr lang="en-GB" sz="2300" dirty="0">
                <a:solidFill>
                  <a:schemeClr val="tx1">
                    <a:alpha val="80000"/>
                  </a:schemeClr>
                </a:solidFill>
                <a:effectLst/>
                <a:latin typeface="Arial" panose="020B0604020202020204" pitchFamily="34" charset="0"/>
                <a:cs typeface="Arial" panose="020B0604020202020204" pitchFamily="34" charset="0"/>
              </a:rPr>
              <a:t>When their blood sugar is too low, for example, they might not be able to communicate to someone that they are feeling ill if their speech is impaired.</a:t>
            </a:r>
          </a:p>
        </p:txBody>
      </p:sp>
      <p:pic>
        <p:nvPicPr>
          <p:cNvPr id="6" name="Audio 5">
            <a:hlinkClick r:id="" action="ppaction://media"/>
            <a:extLst>
              <a:ext uri="{FF2B5EF4-FFF2-40B4-BE49-F238E27FC236}">
                <a16:creationId xmlns:a16="http://schemas.microsoft.com/office/drawing/2014/main" id="{9364FF58-9D35-AFEC-6280-7B705240343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65923812"/>
      </p:ext>
    </p:extLst>
  </p:cSld>
  <p:clrMapOvr>
    <a:masterClrMapping/>
  </p:clrMapOvr>
  <mc:AlternateContent xmlns:mc="http://schemas.openxmlformats.org/markup-compatibility/2006" xmlns:p14="http://schemas.microsoft.com/office/powerpoint/2010/main">
    <mc:Choice Requires="p14">
      <p:transition spd="slow" p14:dur="2000" advTm="67980"/>
    </mc:Choice>
    <mc:Fallback xmlns="">
      <p:transition spd="slow" advTm="679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544DC-7CD3-EDDE-3CEE-0EF31FCCB24E}"/>
              </a:ext>
            </a:extLst>
          </p:cNvPr>
          <p:cNvSpPr>
            <a:spLocks noGrp="1"/>
          </p:cNvSpPr>
          <p:nvPr>
            <p:ph type="title"/>
          </p:nvPr>
        </p:nvSpPr>
        <p:spPr>
          <a:xfrm>
            <a:off x="630936" y="640080"/>
            <a:ext cx="4818888" cy="467293"/>
          </a:xfrm>
        </p:spPr>
        <p:txBody>
          <a:bodyPr anchor="b">
            <a:normAutofit fontScale="90000"/>
          </a:bodyPr>
          <a:lstStyle/>
          <a:p>
            <a:r>
              <a:rPr lang="en-GB" sz="3400" b="0" i="0" dirty="0">
                <a:effectLst/>
                <a:latin typeface="Arial" panose="020B0604020202020204" pitchFamily="34" charset="0"/>
                <a:cs typeface="Arial" panose="020B0604020202020204" pitchFamily="34" charset="0"/>
              </a:rPr>
              <a:t>Slide 8: Factors at Risk</a:t>
            </a:r>
            <a:br>
              <a:rPr lang="en-GB" sz="3400" dirty="0">
                <a:effectLst/>
                <a:latin typeface=".AppleSystemUIFont"/>
              </a:rPr>
            </a:br>
            <a:endParaRPr lang="en-US" sz="3400" dirty="0"/>
          </a:p>
        </p:txBody>
      </p:sp>
      <p:sp>
        <p:nvSpPr>
          <p:cNvPr id="3" name="Content Placeholder 2">
            <a:extLst>
              <a:ext uri="{FF2B5EF4-FFF2-40B4-BE49-F238E27FC236}">
                <a16:creationId xmlns:a16="http://schemas.microsoft.com/office/drawing/2014/main" id="{55ADCF1C-4482-51EB-03C7-D35744056166}"/>
              </a:ext>
            </a:extLst>
          </p:cNvPr>
          <p:cNvSpPr>
            <a:spLocks noGrp="1"/>
          </p:cNvSpPr>
          <p:nvPr>
            <p:ph idx="1"/>
          </p:nvPr>
        </p:nvSpPr>
        <p:spPr>
          <a:xfrm>
            <a:off x="-6636" y="640080"/>
            <a:ext cx="9000165" cy="2788920"/>
          </a:xfrm>
        </p:spPr>
        <p:txBody>
          <a:bodyPr anchor="t">
            <a:noAutofit/>
          </a:bodyPr>
          <a:lstStyle/>
          <a:p>
            <a:r>
              <a:rPr lang="en-GB" sz="2300" b="0" i="0" dirty="0">
                <a:effectLst/>
                <a:latin typeface="Arial" panose="020B0604020202020204" pitchFamily="34" charset="0"/>
                <a:cs typeface="Arial" panose="020B0604020202020204" pitchFamily="34" charset="0"/>
              </a:rPr>
              <a:t>The risk is increased by Mr. Davies' lifestyle, which consists of a sedentary job and an unhealthy diet. Diabetes and high blood pressure both significantly raise the risk of stroke (NHS, 2024).</a:t>
            </a:r>
            <a:endParaRPr lang="en-GB" sz="2300" dirty="0">
              <a:effectLst/>
              <a:latin typeface="Arial" panose="020B0604020202020204" pitchFamily="34" charset="0"/>
              <a:cs typeface="Arial" panose="020B0604020202020204" pitchFamily="34" charset="0"/>
            </a:endParaRPr>
          </a:p>
          <a:p>
            <a:r>
              <a:rPr lang="en-GB" sz="2300" b="0" i="0" dirty="0">
                <a:effectLst/>
                <a:latin typeface="Arial" panose="020B0604020202020204" pitchFamily="34" charset="0"/>
                <a:cs typeface="Arial" panose="020B0604020202020204" pitchFamily="34" charset="0"/>
              </a:rPr>
              <a:t>Mr. Davies's health is at greater risk due to his poor diet and prolonged sitting. His lifestyle further increases the risk of stroke because high blood pressure and diabetes both raise the risk of having one. Not exercising and consuming a lot of fatty or salty foods, for instance, can increase blood pressure and make it more difficult to regulate blood sugar.</a:t>
            </a:r>
          </a:p>
          <a:p>
            <a:r>
              <a:rPr lang="en-GB" sz="2300" dirty="0">
                <a:effectLst/>
                <a:latin typeface="Arial" panose="020B0604020202020204" pitchFamily="34" charset="0"/>
                <a:cs typeface="Arial" panose="020B0604020202020204" pitchFamily="34" charset="0"/>
              </a:rPr>
              <a:t>Blood pressure and blood sugar can be more difficult to control if you are overweight.</a:t>
            </a:r>
          </a:p>
          <a:p>
            <a:r>
              <a:rPr lang="en-GB" sz="2300" dirty="0">
                <a:effectLst/>
                <a:latin typeface="Arial" panose="020B0604020202020204" pitchFamily="34" charset="0"/>
                <a:cs typeface="Arial" panose="020B0604020202020204" pitchFamily="34" charset="0"/>
              </a:rPr>
              <a:t>• The risk of heart and blood vessel issues can rise because of inadequate sleep.</a:t>
            </a:r>
          </a:p>
          <a:p>
            <a:r>
              <a:rPr lang="en-GB" sz="2300" dirty="0">
                <a:effectLst/>
                <a:latin typeface="Arial" panose="020B0604020202020204" pitchFamily="34" charset="0"/>
                <a:cs typeface="Arial" panose="020B0604020202020204" pitchFamily="34" charset="0"/>
              </a:rPr>
              <a:t>• The risk of stroke can also be increased by high levels of stress.</a:t>
            </a:r>
          </a:p>
          <a:p>
            <a:endParaRPr lang="en-US" sz="2300" dirty="0"/>
          </a:p>
        </p:txBody>
      </p:sp>
      <p:pic>
        <p:nvPicPr>
          <p:cNvPr id="6" name="Audio 5">
            <a:hlinkClick r:id="" action="ppaction://media"/>
            <a:extLst>
              <a:ext uri="{FF2B5EF4-FFF2-40B4-BE49-F238E27FC236}">
                <a16:creationId xmlns:a16="http://schemas.microsoft.com/office/drawing/2014/main" id="{99D8360D-99A5-A2C0-4D78-6A2E7E525D6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9838481" y="-154974"/>
            <a:ext cx="2057400" cy="2057400"/>
          </a:xfrm>
          <a:prstGeom prst="ellipse">
            <a:avLst/>
          </a:prstGeom>
        </p:spPr>
      </p:pic>
    </p:spTree>
    <p:extLst>
      <p:ext uri="{BB962C8B-B14F-4D97-AF65-F5344CB8AC3E}">
        <p14:creationId xmlns:p14="http://schemas.microsoft.com/office/powerpoint/2010/main" val="632289029"/>
      </p:ext>
    </p:extLst>
  </p:cSld>
  <p:clrMapOvr>
    <a:masterClrMapping/>
  </p:clrMapOvr>
  <mc:AlternateContent xmlns:mc="http://schemas.openxmlformats.org/markup-compatibility/2006" xmlns:p14="http://schemas.microsoft.com/office/powerpoint/2010/main">
    <mc:Choice Requires="p14">
      <p:transition spd="slow" p14:dur="2000" advTm="76688"/>
    </mc:Choice>
    <mc:Fallback xmlns="">
      <p:transition spd="slow" advTm="76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288BC-7D8C-AC70-4CF4-D894296E2CDF}"/>
              </a:ext>
            </a:extLst>
          </p:cNvPr>
          <p:cNvSpPr>
            <a:spLocks noGrp="1"/>
          </p:cNvSpPr>
          <p:nvPr>
            <p:ph type="title"/>
          </p:nvPr>
        </p:nvSpPr>
        <p:spPr>
          <a:xfrm>
            <a:off x="147448" y="242034"/>
            <a:ext cx="7501850" cy="1234440"/>
          </a:xfrm>
        </p:spPr>
        <p:txBody>
          <a:bodyPr anchor="b">
            <a:normAutofit fontScale="90000"/>
          </a:bodyPr>
          <a:lstStyle/>
          <a:p>
            <a:r>
              <a:rPr lang="en-GB" sz="4600" dirty="0">
                <a:latin typeface="Arial" panose="020B0604020202020204" pitchFamily="34" charset="0"/>
                <a:cs typeface="Arial" panose="020B0604020202020204" pitchFamily="34" charset="0"/>
              </a:rPr>
              <a:t>Slide 9:Summary of the care plan</a:t>
            </a:r>
            <a:endParaRPr lang="en-US" sz="4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799E0E3-0844-1176-22C4-B08F17944EF3}"/>
              </a:ext>
            </a:extLst>
          </p:cNvPr>
          <p:cNvSpPr>
            <a:spLocks noGrp="1"/>
          </p:cNvSpPr>
          <p:nvPr>
            <p:ph idx="1"/>
          </p:nvPr>
        </p:nvSpPr>
        <p:spPr>
          <a:xfrm>
            <a:off x="147448" y="1476474"/>
            <a:ext cx="8967087" cy="3110088"/>
          </a:xfrm>
        </p:spPr>
        <p:txBody>
          <a:bodyPr anchor="t">
            <a:noAutofit/>
          </a:bodyPr>
          <a:lstStyle/>
          <a:p>
            <a:r>
              <a:rPr lang="en-GB" sz="2300" b="0" i="0" dirty="0">
                <a:solidFill>
                  <a:schemeClr val="tx1"/>
                </a:solidFill>
                <a:effectLst/>
                <a:latin typeface="Arial" panose="020B0604020202020204" pitchFamily="34" charset="0"/>
                <a:cs typeface="Arial" panose="020B0604020202020204" pitchFamily="34" charset="0"/>
              </a:rPr>
              <a:t>In order to stabilise blood sugar, restore mobility, and avoid another stroke, the care plan entails cooperation between medical specialists (NICE, 2023a).</a:t>
            </a:r>
            <a:endParaRPr lang="en-GB" sz="2300" dirty="0">
              <a:solidFill>
                <a:schemeClr val="tx1"/>
              </a:solidFill>
              <a:effectLst/>
              <a:latin typeface="Arial" panose="020B0604020202020204" pitchFamily="34" charset="0"/>
              <a:cs typeface="Arial" panose="020B0604020202020204" pitchFamily="34" charset="0"/>
            </a:endParaRPr>
          </a:p>
          <a:p>
            <a:r>
              <a:rPr lang="en-GB" sz="2300" b="0" i="0" dirty="0">
                <a:solidFill>
                  <a:schemeClr val="tx1"/>
                </a:solidFill>
                <a:effectLst/>
                <a:latin typeface="Arial" panose="020B0604020202020204" pitchFamily="34" charset="0"/>
                <a:cs typeface="Arial" panose="020B0604020202020204" pitchFamily="34" charset="0"/>
              </a:rPr>
              <a:t>The care plan calls for collaboration between various medical specialists to help regulate blood sugar, enhance mobility, and stop another stroke. For instance, a physiotherapist might assist Mr. Davies in regaining his strength and balance, and a nurse might help him safely control his blood sugar.</a:t>
            </a:r>
            <a:endParaRPr lang="en-GB" sz="2300" dirty="0">
              <a:solidFill>
                <a:schemeClr val="tx1"/>
              </a:solidFill>
              <a:effectLst/>
              <a:latin typeface="Arial" panose="020B0604020202020204" pitchFamily="34" charset="0"/>
              <a:cs typeface="Arial" panose="020B0604020202020204" pitchFamily="34" charset="0"/>
            </a:endParaRPr>
          </a:p>
          <a:p>
            <a:r>
              <a:rPr lang="en-US" sz="2300" dirty="0">
                <a:solidFill>
                  <a:schemeClr val="tx1"/>
                </a:solidFill>
              </a:rPr>
              <a:t>A pharmacist could check his prescriptions to make sure they are taken as directed and complement one another.</a:t>
            </a:r>
            <a:endParaRPr lang="en-GB" sz="2300" dirty="0">
              <a:solidFill>
                <a:schemeClr val="tx1"/>
              </a:solidFill>
            </a:endParaRPr>
          </a:p>
          <a:p>
            <a:r>
              <a:rPr lang="en-GB" sz="2300" dirty="0">
                <a:solidFill>
                  <a:schemeClr val="tx1"/>
                </a:solidFill>
              </a:rPr>
              <a:t>Also if Mr Davies </a:t>
            </a:r>
            <a:r>
              <a:rPr lang="en-US" sz="2300" dirty="0">
                <a:solidFill>
                  <a:schemeClr val="tx1"/>
                </a:solidFill>
              </a:rPr>
              <a:t> has any trouble swallowing or communicating after the stroke, a speech-language pathologist may be able to help.</a:t>
            </a:r>
          </a:p>
        </p:txBody>
      </p:sp>
      <p:pic>
        <p:nvPicPr>
          <p:cNvPr id="6" name="Audio 5">
            <a:hlinkClick r:id="" action="ppaction://media"/>
            <a:extLst>
              <a:ext uri="{FF2B5EF4-FFF2-40B4-BE49-F238E27FC236}">
                <a16:creationId xmlns:a16="http://schemas.microsoft.com/office/drawing/2014/main" id="{9A4BC802-F17E-06A7-5622-290BEA7E646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8224306" y="5267986"/>
            <a:ext cx="2057400" cy="2057400"/>
          </a:xfrm>
          <a:prstGeom prst="ellipse">
            <a:avLst/>
          </a:prstGeom>
        </p:spPr>
      </p:pic>
    </p:spTree>
    <p:extLst>
      <p:ext uri="{BB962C8B-B14F-4D97-AF65-F5344CB8AC3E}">
        <p14:creationId xmlns:p14="http://schemas.microsoft.com/office/powerpoint/2010/main" val="1118102365"/>
      </p:ext>
    </p:extLst>
  </p:cSld>
  <p:clrMapOvr>
    <a:masterClrMapping/>
  </p:clrMapOvr>
  <mc:AlternateContent xmlns:mc="http://schemas.openxmlformats.org/markup-compatibility/2006" xmlns:p14="http://schemas.microsoft.com/office/powerpoint/2010/main">
    <mc:Choice Requires="p14">
      <p:transition spd="slow" p14:dur="2000" advTm="65155"/>
    </mc:Choice>
    <mc:Fallback xmlns="">
      <p:transition spd="slow" advTm="65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8C282-86AE-BCE8-1335-5A0F81CB599D}"/>
              </a:ext>
            </a:extLst>
          </p:cNvPr>
          <p:cNvSpPr>
            <a:spLocks noGrp="1"/>
          </p:cNvSpPr>
          <p:nvPr>
            <p:ph type="title"/>
          </p:nvPr>
        </p:nvSpPr>
        <p:spPr>
          <a:xfrm>
            <a:off x="153948" y="0"/>
            <a:ext cx="5334197" cy="1708242"/>
          </a:xfrm>
        </p:spPr>
        <p:txBody>
          <a:bodyPr anchor="ctr">
            <a:normAutofit fontScale="90000"/>
          </a:bodyPr>
          <a:lstStyle/>
          <a:p>
            <a:r>
              <a:rPr lang="en-GB" sz="3700" b="0" i="0" dirty="0">
                <a:effectLst/>
                <a:latin typeface="UICTFontTextStyleBody"/>
              </a:rPr>
              <a:t>Slide 10: Interventions and Surveillance</a:t>
            </a:r>
            <a:br>
              <a:rPr lang="en-GB" sz="3700" dirty="0">
                <a:effectLst/>
                <a:latin typeface=".AppleSystemUIFont"/>
              </a:rPr>
            </a:br>
            <a:endParaRPr lang="en-US" sz="3700" dirty="0"/>
          </a:p>
        </p:txBody>
      </p:sp>
      <p:sp>
        <p:nvSpPr>
          <p:cNvPr id="3" name="Content Placeholder 2">
            <a:extLst>
              <a:ext uri="{FF2B5EF4-FFF2-40B4-BE49-F238E27FC236}">
                <a16:creationId xmlns:a16="http://schemas.microsoft.com/office/drawing/2014/main" id="{78B0E438-6F73-BB77-906F-B2E0FCB85B7D}"/>
              </a:ext>
            </a:extLst>
          </p:cNvPr>
          <p:cNvSpPr>
            <a:spLocks noGrp="1"/>
          </p:cNvSpPr>
          <p:nvPr>
            <p:ph idx="1"/>
          </p:nvPr>
        </p:nvSpPr>
        <p:spPr>
          <a:xfrm>
            <a:off x="82296" y="1708242"/>
            <a:ext cx="9745882" cy="3769835"/>
          </a:xfrm>
        </p:spPr>
        <p:txBody>
          <a:bodyPr anchor="ctr">
            <a:normAutofit fontScale="25000" lnSpcReduction="20000"/>
          </a:bodyPr>
          <a:lstStyle/>
          <a:p>
            <a:r>
              <a:rPr lang="en-GB" sz="11200" b="0" i="0" dirty="0">
                <a:solidFill>
                  <a:srgbClr val="C24A7A"/>
                </a:solidFill>
                <a:effectLst/>
                <a:latin typeface="Arial" panose="020B0604020202020204" pitchFamily="34" charset="0"/>
                <a:cs typeface="Arial" panose="020B0604020202020204" pitchFamily="34" charset="0"/>
              </a:rPr>
              <a:t>Regular blood pressure and glucose checks are crucial (NICE, 2023b; NICE, 2023a). Physical therapy promotes healing, and drugs like statins and antihypertensives lower the chance of recurrence (NICE, 2019).</a:t>
            </a:r>
            <a:endParaRPr lang="en-GB" sz="11200" dirty="0">
              <a:solidFill>
                <a:srgbClr val="C24A7A"/>
              </a:solidFill>
              <a:effectLst/>
              <a:latin typeface="Arial" panose="020B0604020202020204" pitchFamily="34" charset="0"/>
              <a:cs typeface="Arial" panose="020B0604020202020204" pitchFamily="34" charset="0"/>
            </a:endParaRPr>
          </a:p>
          <a:p>
            <a:r>
              <a:rPr lang="en-GB" sz="11200" b="0" i="0" dirty="0">
                <a:solidFill>
                  <a:srgbClr val="C24A7A"/>
                </a:solidFill>
                <a:effectLst/>
                <a:latin typeface="Arial" panose="020B0604020202020204" pitchFamily="34" charset="0"/>
                <a:cs typeface="Arial" panose="020B0604020202020204" pitchFamily="34" charset="0"/>
              </a:rPr>
              <a:t>To maintain good health following a stroke, routine blood pressure and blood sugar checks are essential. In addition to medications like blood pressure pills and statins that lower the risk of another stroke, physical therapy aids in the healing process. For instance, regular blood sugar checks can help identify elevated levels early, and physiotherapy exercises can enhance strength and walking.</a:t>
            </a:r>
            <a:endParaRPr lang="en-GB" sz="11200" dirty="0">
              <a:solidFill>
                <a:srgbClr val="C24A7A"/>
              </a:solidFill>
              <a:effectLst/>
              <a:latin typeface="Arial" panose="020B0604020202020204" pitchFamily="34" charset="0"/>
              <a:cs typeface="Arial" panose="020B0604020202020204" pitchFamily="34" charset="0"/>
            </a:endParaRPr>
          </a:p>
          <a:p>
            <a:endParaRPr lang="en-US" sz="1700" dirty="0">
              <a:solidFill>
                <a:srgbClr val="C24A7A"/>
              </a:solidFill>
            </a:endParaRPr>
          </a:p>
        </p:txBody>
      </p:sp>
      <p:pic>
        <p:nvPicPr>
          <p:cNvPr id="6" name="Audio 5">
            <a:hlinkClick r:id="" action="ppaction://media"/>
            <a:extLst>
              <a:ext uri="{FF2B5EF4-FFF2-40B4-BE49-F238E27FC236}">
                <a16:creationId xmlns:a16="http://schemas.microsoft.com/office/drawing/2014/main" id="{B3352BBD-D3EC-EE24-B02F-784A72E6D76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52037850"/>
      </p:ext>
    </p:extLst>
  </p:cSld>
  <p:clrMapOvr>
    <a:masterClrMapping/>
  </p:clrMapOvr>
  <mc:AlternateContent xmlns:mc="http://schemas.openxmlformats.org/markup-compatibility/2006" xmlns:p14="http://schemas.microsoft.com/office/powerpoint/2010/main">
    <mc:Choice Requires="p14">
      <p:transition spd="slow" p14:dur="2000" advTm="68418"/>
    </mc:Choice>
    <mc:Fallback xmlns="">
      <p:transition spd="slow" advTm="68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D13F3-4A5C-2435-63C7-9849C11B6531}"/>
              </a:ext>
            </a:extLst>
          </p:cNvPr>
          <p:cNvSpPr>
            <a:spLocks noGrp="1"/>
          </p:cNvSpPr>
          <p:nvPr>
            <p:ph type="title"/>
          </p:nvPr>
        </p:nvSpPr>
        <p:spPr>
          <a:xfrm>
            <a:off x="156602" y="-978421"/>
            <a:ext cx="9247992" cy="1956841"/>
          </a:xfrm>
        </p:spPr>
        <p:txBody>
          <a:bodyPr anchor="b">
            <a:normAutofit/>
          </a:bodyPr>
          <a:lstStyle/>
          <a:p>
            <a:r>
              <a:rPr lang="en-GB" sz="5400" dirty="0">
                <a:latin typeface="Arial" panose="020B0604020202020204" pitchFamily="34" charset="0"/>
                <a:cs typeface="Arial" panose="020B0604020202020204" pitchFamily="34" charset="0"/>
              </a:rPr>
              <a:t>Slide 11: Lifestyle tips </a:t>
            </a:r>
            <a:endParaRPr lang="en-US" sz="5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831F6A7-70A3-4A1D-54EA-ADC88B7250C8}"/>
              </a:ext>
            </a:extLst>
          </p:cNvPr>
          <p:cNvSpPr>
            <a:spLocks noGrp="1"/>
          </p:cNvSpPr>
          <p:nvPr>
            <p:ph idx="1"/>
          </p:nvPr>
        </p:nvSpPr>
        <p:spPr>
          <a:xfrm>
            <a:off x="0" y="885371"/>
            <a:ext cx="9247992" cy="5605271"/>
          </a:xfrm>
        </p:spPr>
        <p:txBody>
          <a:bodyPr>
            <a:noAutofit/>
          </a:bodyPr>
          <a:lstStyle/>
          <a:p>
            <a:r>
              <a:rPr lang="en-GB" sz="2300" b="0" i="0" dirty="0">
                <a:effectLst/>
                <a:latin typeface="Arial" panose="020B0604020202020204" pitchFamily="34" charset="0"/>
                <a:cs typeface="Arial" panose="020B0604020202020204" pitchFamily="34" charset="0"/>
              </a:rPr>
              <a:t>"Changes in lifestyle are crucial." According to NHS (2023b), Mr. Davies should reduce cardiovascular strain by quitting smoking, maintaining an active lifestyle, and adopting a heart-healthy diet.</a:t>
            </a:r>
            <a:endParaRPr lang="en-GB" sz="2300" dirty="0">
              <a:effectLst/>
              <a:latin typeface="Arial" panose="020B0604020202020204" pitchFamily="34" charset="0"/>
              <a:cs typeface="Arial" panose="020B0604020202020204" pitchFamily="34" charset="0"/>
            </a:endParaRPr>
          </a:p>
          <a:p>
            <a:r>
              <a:rPr lang="en-GB" sz="2300" b="0" i="0" dirty="0">
                <a:effectLst/>
                <a:latin typeface="Arial" panose="020B0604020202020204" pitchFamily="34" charset="0"/>
                <a:cs typeface="Arial" panose="020B0604020202020204" pitchFamily="34" charset="0"/>
              </a:rPr>
              <a:t>Making lifestyle adjustments is crucial for lowering the risk of heart issues and another stroke. For instance, Mr. Davies could quit smoking to reduce heart stress, eat more fruits and vegetables rather than fatty foods, and go for daily walks to stay active.</a:t>
            </a:r>
            <a:endParaRPr lang="en-GB" sz="2300" dirty="0">
              <a:effectLst/>
              <a:latin typeface="Arial" panose="020B0604020202020204" pitchFamily="34" charset="0"/>
              <a:cs typeface="Arial" panose="020B0604020202020204" pitchFamily="34" charset="0"/>
            </a:endParaRPr>
          </a:p>
          <a:p>
            <a:r>
              <a:rPr lang="en-US" sz="2300" dirty="0">
                <a:latin typeface="Arial" panose="020B0604020202020204" pitchFamily="34" charset="0"/>
                <a:cs typeface="Arial" panose="020B0604020202020204" pitchFamily="34" charset="0"/>
              </a:rPr>
              <a:t>His heart health, blood sugar regulation, and recuperation can all be enhanced by making sure he gets enough sleep every night.</a:t>
            </a:r>
            <a:endParaRPr lang="en-GB" sz="2300" dirty="0">
              <a:latin typeface="Arial" panose="020B0604020202020204" pitchFamily="34" charset="0"/>
              <a:cs typeface="Arial" panose="020B0604020202020204" pitchFamily="34" charset="0"/>
            </a:endParaRPr>
          </a:p>
          <a:p>
            <a:r>
              <a:rPr lang="en-US" sz="2300" dirty="0">
                <a:latin typeface="Arial" panose="020B0604020202020204" pitchFamily="34" charset="0"/>
                <a:cs typeface="Arial" panose="020B0604020202020204" pitchFamily="34" charset="0"/>
              </a:rPr>
              <a:t>Stretching and gentle yoga are examples of light exercises that could help increase mobility without overtaxing his heart.</a:t>
            </a:r>
            <a:endParaRPr lang="en-GB" sz="2300" dirty="0">
              <a:latin typeface="Arial" panose="020B0604020202020204" pitchFamily="34" charset="0"/>
              <a:cs typeface="Arial" panose="020B0604020202020204" pitchFamily="34" charset="0"/>
            </a:endParaRPr>
          </a:p>
          <a:p>
            <a:r>
              <a:rPr lang="en-US" sz="2300" dirty="0">
                <a:latin typeface="Arial" panose="020B0604020202020204" pitchFamily="34" charset="0"/>
                <a:cs typeface="Arial" panose="020B0604020202020204" pitchFamily="34" charset="0"/>
              </a:rPr>
              <a:t>• Choosing whole-grain foods over sugary snacks can help regulate blood sugar and cholesterol levels.</a:t>
            </a:r>
            <a:endParaRPr lang="en-GB" sz="2300" dirty="0">
              <a:latin typeface="Arial" panose="020B0604020202020204" pitchFamily="34" charset="0"/>
              <a:cs typeface="Arial" panose="020B0604020202020204" pitchFamily="34" charset="0"/>
            </a:endParaRPr>
          </a:p>
          <a:p>
            <a:r>
              <a:rPr lang="en-US" sz="2300" dirty="0">
                <a:latin typeface="Arial" panose="020B0604020202020204" pitchFamily="34" charset="0"/>
                <a:cs typeface="Arial" panose="020B0604020202020204" pitchFamily="34" charset="0"/>
              </a:rPr>
              <a:t>• Using relaxation methods to manage stress, like deep breathing or meditation, can also improve heart health.</a:t>
            </a:r>
          </a:p>
        </p:txBody>
      </p:sp>
      <p:pic>
        <p:nvPicPr>
          <p:cNvPr id="5" name="Audio 4">
            <a:hlinkClick r:id="" action="ppaction://media"/>
            <a:extLst>
              <a:ext uri="{FF2B5EF4-FFF2-40B4-BE49-F238E27FC236}">
                <a16:creationId xmlns:a16="http://schemas.microsoft.com/office/drawing/2014/main" id="{84AF608C-957E-CCF4-3359-8BC0ADC8DBA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04246576"/>
      </p:ext>
    </p:extLst>
  </p:cSld>
  <p:clrMapOvr>
    <a:masterClrMapping/>
  </p:clrMapOvr>
  <mc:AlternateContent xmlns:mc="http://schemas.openxmlformats.org/markup-compatibility/2006" xmlns:p14="http://schemas.microsoft.com/office/powerpoint/2010/main">
    <mc:Choice Requires="p14">
      <p:transition spd="slow" p14:dur="2000" advTm="92962"/>
    </mc:Choice>
    <mc:Fallback xmlns="">
      <p:transition spd="slow" advTm="92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AFE6D-0FA8-3668-B19F-29547EB806E5}"/>
              </a:ext>
            </a:extLst>
          </p:cNvPr>
          <p:cNvSpPr>
            <a:spLocks noGrp="1"/>
          </p:cNvSpPr>
          <p:nvPr>
            <p:ph type="title"/>
          </p:nvPr>
        </p:nvSpPr>
        <p:spPr>
          <a:xfrm>
            <a:off x="1137034" y="609597"/>
            <a:ext cx="9392421" cy="1330841"/>
          </a:xfrm>
        </p:spPr>
        <p:txBody>
          <a:bodyPr>
            <a:normAutofit/>
          </a:bodyPr>
          <a:lstStyle/>
          <a:p>
            <a:r>
              <a:rPr lang="en-GB" sz="3700" b="0" i="0" dirty="0">
                <a:effectLst/>
                <a:latin typeface="Arial" panose="020B0604020202020204" pitchFamily="34" charset="0"/>
                <a:cs typeface="Arial" panose="020B0604020202020204" pitchFamily="34" charset="0"/>
              </a:rPr>
              <a:t>Slide 12: Ethics and Communication Issues</a:t>
            </a:r>
            <a:br>
              <a:rPr lang="en-GB" sz="3700" dirty="0">
                <a:effectLst/>
                <a:latin typeface="Arial" panose="020B0604020202020204" pitchFamily="34" charset="0"/>
                <a:cs typeface="Arial" panose="020B0604020202020204" pitchFamily="34" charset="0"/>
              </a:rPr>
            </a:br>
            <a:endParaRPr lang="en-US" sz="37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A900E66-9E87-825F-C281-F23717F2E205}"/>
              </a:ext>
            </a:extLst>
          </p:cNvPr>
          <p:cNvSpPr>
            <a:spLocks noGrp="1"/>
          </p:cNvSpPr>
          <p:nvPr>
            <p:ph idx="1"/>
          </p:nvPr>
        </p:nvSpPr>
        <p:spPr>
          <a:xfrm>
            <a:off x="0" y="1865410"/>
            <a:ext cx="8941414" cy="3917773"/>
          </a:xfrm>
        </p:spPr>
        <p:txBody>
          <a:bodyPr>
            <a:noAutofit/>
          </a:bodyPr>
          <a:lstStyle/>
          <a:p>
            <a:r>
              <a:rPr lang="en-GB" sz="2200" b="0" i="0" dirty="0">
                <a:effectLst/>
                <a:latin typeface="Arial" panose="020B0604020202020204" pitchFamily="34" charset="0"/>
                <a:cs typeface="Arial" panose="020B0604020202020204" pitchFamily="34" charset="0"/>
              </a:rPr>
              <a:t>Communication ought to be person-centred and compassionate. Recovery is aided by family involvement, but confidentiality must always be maintained (Data Protection Act, 2018).</a:t>
            </a:r>
          </a:p>
          <a:p>
            <a:r>
              <a:rPr lang="en-GB" sz="2200" b="0" i="0" dirty="0">
                <a:effectLst/>
                <a:latin typeface="Arial" panose="020B0604020202020204" pitchFamily="34" charset="0"/>
                <a:cs typeface="Arial" panose="020B0604020202020204" pitchFamily="34" charset="0"/>
              </a:rPr>
              <a:t>Kind and considerate communication should be centred on the needs of the other person. Recovery may be aided by family support, but private information must be kept confidential. A nurse, for instance, could clearly explain treatment options to Mr. Davies and involve his family in decisions about his care without disclosing his medical information to third parties.</a:t>
            </a:r>
            <a:endParaRPr lang="en-GB" sz="2200" dirty="0">
              <a:effectLst/>
              <a:latin typeface="Arial" panose="020B0604020202020204" pitchFamily="34" charset="0"/>
              <a:cs typeface="Arial" panose="020B0604020202020204" pitchFamily="34" charset="0"/>
            </a:endParaRPr>
          </a:p>
          <a:p>
            <a:r>
              <a:rPr lang="en-GB" sz="2200" dirty="0">
                <a:effectLst/>
                <a:latin typeface="Arial" panose="020B0604020202020204" pitchFamily="34" charset="0"/>
                <a:cs typeface="Arial" panose="020B0604020202020204" pitchFamily="34" charset="0"/>
              </a:rPr>
              <a:t>In order to give Mr Davies the opportunity to voice his worries without hurrying the conversation, a nurse might sit down with him and listen to his worries regarding mobility or adverse drug reactions. This guarantees that he feels appreciated and understood while also fostering trust.</a:t>
            </a:r>
          </a:p>
        </p:txBody>
      </p:sp>
      <p:pic>
        <p:nvPicPr>
          <p:cNvPr id="6" name="Audio 5">
            <a:hlinkClick r:id="" action="ppaction://media"/>
            <a:extLst>
              <a:ext uri="{FF2B5EF4-FFF2-40B4-BE49-F238E27FC236}">
                <a16:creationId xmlns:a16="http://schemas.microsoft.com/office/drawing/2014/main" id="{0E928604-874F-DBD7-0ABA-2FE4E61F0DF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26266" y="327718"/>
            <a:ext cx="2057400" cy="2057400"/>
          </a:xfrm>
          <a:prstGeom prst="ellipse">
            <a:avLst/>
          </a:prstGeom>
        </p:spPr>
      </p:pic>
    </p:spTree>
    <p:extLst>
      <p:ext uri="{BB962C8B-B14F-4D97-AF65-F5344CB8AC3E}">
        <p14:creationId xmlns:p14="http://schemas.microsoft.com/office/powerpoint/2010/main" val="3410689931"/>
      </p:ext>
    </p:extLst>
  </p:cSld>
  <p:clrMapOvr>
    <a:masterClrMapping/>
  </p:clrMapOvr>
  <mc:AlternateContent xmlns:mc="http://schemas.openxmlformats.org/markup-compatibility/2006" xmlns:p14="http://schemas.microsoft.com/office/powerpoint/2010/main">
    <mc:Choice Requires="p14">
      <p:transition spd="slow" p14:dur="2000" advTm="86427"/>
    </mc:Choice>
    <mc:Fallback xmlns="">
      <p:transition spd="slow" advTm="86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29C33-E7AD-673F-9F41-AA9614B1C487}"/>
              </a:ext>
            </a:extLst>
          </p:cNvPr>
          <p:cNvSpPr>
            <a:spLocks noGrp="1"/>
          </p:cNvSpPr>
          <p:nvPr>
            <p:ph type="title"/>
          </p:nvPr>
        </p:nvSpPr>
        <p:spPr>
          <a:xfrm>
            <a:off x="572493" y="238539"/>
            <a:ext cx="11018520" cy="1434415"/>
          </a:xfrm>
        </p:spPr>
        <p:txBody>
          <a:bodyPr anchor="b">
            <a:normAutofit fontScale="90000"/>
          </a:bodyPr>
          <a:lstStyle/>
          <a:p>
            <a:r>
              <a:rPr lang="en-GB" sz="4600" b="0" i="0" dirty="0">
                <a:effectLst/>
                <a:latin typeface="Arial" panose="020B0604020202020204" pitchFamily="34" charset="0"/>
                <a:cs typeface="Arial" panose="020B0604020202020204" pitchFamily="34" charset="0"/>
              </a:rPr>
              <a:t>Slide 13: Care Plan Evaluation</a:t>
            </a:r>
            <a:br>
              <a:rPr lang="en-GB" sz="4600" dirty="0">
                <a:effectLst/>
                <a:latin typeface="Arial" panose="020B0604020202020204" pitchFamily="34" charset="0"/>
                <a:cs typeface="Arial" panose="020B0604020202020204" pitchFamily="34" charset="0"/>
              </a:rPr>
            </a:br>
            <a:endParaRPr lang="en-US" sz="4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7CB238-F4DC-B4C2-ECF3-061989062C27}"/>
              </a:ext>
            </a:extLst>
          </p:cNvPr>
          <p:cNvSpPr>
            <a:spLocks noGrp="1"/>
          </p:cNvSpPr>
          <p:nvPr>
            <p:ph idx="1"/>
          </p:nvPr>
        </p:nvSpPr>
        <p:spPr>
          <a:xfrm>
            <a:off x="263" y="1862150"/>
            <a:ext cx="9187280" cy="4119172"/>
          </a:xfrm>
        </p:spPr>
        <p:txBody>
          <a:bodyPr anchor="t">
            <a:noAutofit/>
          </a:bodyPr>
          <a:lstStyle/>
          <a:p>
            <a:r>
              <a:rPr lang="en-GB" sz="2100" b="0" i="0" dirty="0">
                <a:effectLst/>
                <a:latin typeface="Arial" panose="020B0604020202020204" pitchFamily="34" charset="0"/>
                <a:cs typeface="Arial" panose="020B0604020202020204" pitchFamily="34" charset="0"/>
              </a:rPr>
              <a:t>The care plan's continued effectiveness is ensured by routine evaluation. Changes are made based on physical progress and blood results (NICE, 2023b).</a:t>
            </a:r>
          </a:p>
          <a:p>
            <a:r>
              <a:rPr lang="en-GB" sz="2100" b="0" i="0" dirty="0">
                <a:effectLst/>
                <a:latin typeface="Arial" panose="020B0604020202020204" pitchFamily="34" charset="0"/>
                <a:cs typeface="Arial" panose="020B0604020202020204" pitchFamily="34" charset="0"/>
              </a:rPr>
              <a:t>Regular reviews and updates are essential to the care plan's effectiveness. Changes are made based on the patient's test results and recovery status. For instance, Mr. Davies may need to have his medication adjusted if his blood sugar levels stay elevated, or his physiotherapy exercises may need to be increased in difficulty if he regains strength rapidly.</a:t>
            </a:r>
            <a:endParaRPr lang="en-GB" sz="2100" dirty="0">
              <a:effectLst/>
              <a:latin typeface="Arial" panose="020B0604020202020204" pitchFamily="34" charset="0"/>
              <a:cs typeface="Arial" panose="020B0604020202020204" pitchFamily="34" charset="0"/>
            </a:endParaRPr>
          </a:p>
          <a:p>
            <a:r>
              <a:rPr lang="en-GB" sz="2100" dirty="0">
                <a:effectLst/>
                <a:latin typeface="Arial" panose="020B0604020202020204" pitchFamily="34" charset="0"/>
                <a:cs typeface="Arial" panose="020B0604020202020204" pitchFamily="34" charset="0"/>
              </a:rPr>
              <a:t>Should Mr Davies encounter adverse effects, such as lightheadedness from antihypertensives or gastrointestinal distress from antibiotics, the prescribing physician may modify dosages, switch medications, or implement supportive therapies.</a:t>
            </a:r>
          </a:p>
          <a:p>
            <a:endParaRPr lang="en-US" sz="2100" dirty="0">
              <a:latin typeface="Arial" panose="020B0604020202020204" pitchFamily="34" charset="0"/>
              <a:cs typeface="Arial" panose="020B0604020202020204" pitchFamily="34" charset="0"/>
            </a:endParaRPr>
          </a:p>
        </p:txBody>
      </p:sp>
      <p:pic>
        <p:nvPicPr>
          <p:cNvPr id="6" name="Audio 5">
            <a:hlinkClick r:id="" action="ppaction://media"/>
            <a:extLst>
              <a:ext uri="{FF2B5EF4-FFF2-40B4-BE49-F238E27FC236}">
                <a16:creationId xmlns:a16="http://schemas.microsoft.com/office/drawing/2014/main" id="{0B3C2114-E6C2-EB89-5BD9-67605D84FA1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8015159" y="-357568"/>
            <a:ext cx="2057400" cy="2057400"/>
          </a:xfrm>
          <a:prstGeom prst="ellipse">
            <a:avLst/>
          </a:prstGeom>
        </p:spPr>
      </p:pic>
    </p:spTree>
    <p:extLst>
      <p:ext uri="{BB962C8B-B14F-4D97-AF65-F5344CB8AC3E}">
        <p14:creationId xmlns:p14="http://schemas.microsoft.com/office/powerpoint/2010/main" val="1221778963"/>
      </p:ext>
    </p:extLst>
  </p:cSld>
  <p:clrMapOvr>
    <a:masterClrMapping/>
  </p:clrMapOvr>
  <mc:AlternateContent xmlns:mc="http://schemas.openxmlformats.org/markup-compatibility/2006" xmlns:p14="http://schemas.microsoft.com/office/powerpoint/2010/main">
    <mc:Choice Requires="p14">
      <p:transition spd="slow" p14:dur="2000" advTm="81018"/>
    </mc:Choice>
    <mc:Fallback xmlns="">
      <p:transition spd="slow" advTm="810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78098-C10E-D191-B187-A2134FFBDDF4}"/>
              </a:ext>
            </a:extLst>
          </p:cNvPr>
          <p:cNvSpPr>
            <a:spLocks noGrp="1"/>
          </p:cNvSpPr>
          <p:nvPr>
            <p:ph type="title"/>
          </p:nvPr>
        </p:nvSpPr>
        <p:spPr>
          <a:xfrm>
            <a:off x="0" y="-147248"/>
            <a:ext cx="4783697" cy="832380"/>
          </a:xfrm>
        </p:spPr>
        <p:txBody>
          <a:bodyPr anchor="b">
            <a:normAutofit/>
          </a:bodyPr>
          <a:lstStyle/>
          <a:p>
            <a:r>
              <a:rPr lang="en-GB" sz="4000" dirty="0"/>
              <a:t>Slide 14: Summary</a:t>
            </a:r>
            <a:endParaRPr lang="en-US" sz="4000" dirty="0"/>
          </a:p>
        </p:txBody>
      </p:sp>
      <p:sp>
        <p:nvSpPr>
          <p:cNvPr id="3" name="Content Placeholder 2">
            <a:extLst>
              <a:ext uri="{FF2B5EF4-FFF2-40B4-BE49-F238E27FC236}">
                <a16:creationId xmlns:a16="http://schemas.microsoft.com/office/drawing/2014/main" id="{E6A09EC5-D83A-7FC2-FAA2-6172C61DD066}"/>
              </a:ext>
            </a:extLst>
          </p:cNvPr>
          <p:cNvSpPr>
            <a:spLocks noGrp="1"/>
          </p:cNvSpPr>
          <p:nvPr>
            <p:ph idx="1"/>
          </p:nvPr>
        </p:nvSpPr>
        <p:spPr>
          <a:xfrm>
            <a:off x="-117422" y="685132"/>
            <a:ext cx="9095973" cy="3433583"/>
          </a:xfrm>
        </p:spPr>
        <p:txBody>
          <a:bodyPr>
            <a:noAutofit/>
          </a:bodyPr>
          <a:lstStyle/>
          <a:p>
            <a:r>
              <a:rPr lang="en-GB" sz="2100" b="0" i="0" dirty="0">
                <a:effectLst/>
                <a:latin typeface="Arial" panose="020B0604020202020204" pitchFamily="34" charset="0"/>
                <a:cs typeface="Arial" panose="020B0604020202020204" pitchFamily="34" charset="0"/>
              </a:rPr>
              <a:t>In summary, employing appropriate medications, making healthy lifestyle choices, and receiving ethical care help people manage their diabetes and recover from strokes while reducing their risk of reoccurring. A balanced diet, regular exercise, taking prescribed medications, and including family members in decisions about care are a few examples of behaviours that promote improved health outcomes.</a:t>
            </a:r>
            <a:endParaRPr lang="en-GB" sz="2100" dirty="0">
              <a:effectLst/>
              <a:latin typeface="Arial" panose="020B0604020202020204" pitchFamily="34" charset="0"/>
              <a:cs typeface="Arial" panose="020B0604020202020204" pitchFamily="34" charset="0"/>
            </a:endParaRPr>
          </a:p>
          <a:p>
            <a:r>
              <a:rPr lang="en-GB" sz="2100" b="0" i="0" dirty="0">
                <a:effectLst/>
                <a:latin typeface="Arial" panose="020B0604020202020204" pitchFamily="34" charset="0"/>
                <a:cs typeface="Arial" panose="020B0604020202020204" pitchFamily="34" charset="0"/>
              </a:rPr>
              <a:t>Attending routine follow-up appointments, keeping an eye on blood glucose levels at home, and participating in occupational therapy or physical therapy to regain strength and independence are further supportive strategies. Emotional well-being is also crucial; patients can manage the psychological effects of their illness by seeking counselling, participating in support groups, or consulting a specialist nurse. Long-term health and safety are further enhanced by avoiding smoking and excessive alcohol, managing stress, maintaining healthy sleep patterns, and identifying early warning indicators of decline. When combined, these activities enable people to actively participate in their own healing and general well-being.</a:t>
            </a:r>
          </a:p>
          <a:p>
            <a:r>
              <a:rPr lang="en-GB" sz="2100" b="0" i="0" dirty="0">
                <a:effectLst/>
                <a:latin typeface="Arial" panose="020B0604020202020204" pitchFamily="34" charset="0"/>
                <a:cs typeface="Arial" panose="020B0604020202020204" pitchFamily="34" charset="0"/>
              </a:rPr>
              <a:t>According to NHS (2023a) and NICE (2019), combining medical  management, lifestyle changes, and ethical practice promotes recovery and reduces recurrence risk for patients with diabetes and stroke."</a:t>
            </a:r>
            <a:endParaRPr lang="en-GB" sz="2100" dirty="0">
              <a:effectLst/>
              <a:latin typeface="Arial" panose="020B0604020202020204" pitchFamily="34" charset="0"/>
              <a:cs typeface="Arial" panose="020B0604020202020204" pitchFamily="34" charset="0"/>
            </a:endParaRPr>
          </a:p>
          <a:p>
            <a:endParaRPr lang="en-US" sz="2100" dirty="0"/>
          </a:p>
        </p:txBody>
      </p:sp>
      <p:pic>
        <p:nvPicPr>
          <p:cNvPr id="5" name="Audio 4">
            <a:hlinkClick r:id="" action="ppaction://media"/>
            <a:extLst>
              <a:ext uri="{FF2B5EF4-FFF2-40B4-BE49-F238E27FC236}">
                <a16:creationId xmlns:a16="http://schemas.microsoft.com/office/drawing/2014/main" id="{6A60C6A5-84BC-BFB6-1D94-708BBD81AB7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259576"/>
      </p:ext>
    </p:extLst>
  </p:cSld>
  <p:clrMapOvr>
    <a:masterClrMapping/>
  </p:clrMapOvr>
  <mc:AlternateContent xmlns:mc="http://schemas.openxmlformats.org/markup-compatibility/2006" xmlns:p14="http://schemas.microsoft.com/office/powerpoint/2010/main">
    <mc:Choice Requires="p14">
      <p:transition spd="slow" p14:dur="2000" advTm="107643"/>
    </mc:Choice>
    <mc:Fallback xmlns="">
      <p:transition spd="slow" advTm="107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13881-1AEA-0C67-DA24-76F0BF009086}"/>
              </a:ext>
            </a:extLst>
          </p:cNvPr>
          <p:cNvSpPr>
            <a:spLocks noGrp="1"/>
          </p:cNvSpPr>
          <p:nvPr>
            <p:ph type="title"/>
          </p:nvPr>
        </p:nvSpPr>
        <p:spPr>
          <a:xfrm>
            <a:off x="838201" y="365126"/>
            <a:ext cx="5393360" cy="710114"/>
          </a:xfrm>
        </p:spPr>
        <p:txBody>
          <a:bodyPr>
            <a:normAutofit/>
          </a:bodyPr>
          <a:lstStyle/>
          <a:p>
            <a:r>
              <a:rPr lang="en-GB" dirty="0"/>
              <a:t>Slide 15: References </a:t>
            </a:r>
            <a:endParaRPr lang="en-US" dirty="0"/>
          </a:p>
        </p:txBody>
      </p:sp>
      <p:sp>
        <p:nvSpPr>
          <p:cNvPr id="3" name="Content Placeholder 2">
            <a:extLst>
              <a:ext uri="{FF2B5EF4-FFF2-40B4-BE49-F238E27FC236}">
                <a16:creationId xmlns:a16="http://schemas.microsoft.com/office/drawing/2014/main" id="{34DBF395-F768-9C5A-C5A6-F1C9F23DC560}"/>
              </a:ext>
            </a:extLst>
          </p:cNvPr>
          <p:cNvSpPr>
            <a:spLocks noGrp="1"/>
          </p:cNvSpPr>
          <p:nvPr>
            <p:ph idx="1"/>
          </p:nvPr>
        </p:nvSpPr>
        <p:spPr>
          <a:xfrm>
            <a:off x="-33773" y="963552"/>
            <a:ext cx="7205061" cy="5529322"/>
          </a:xfrm>
        </p:spPr>
        <p:txBody>
          <a:bodyPr>
            <a:noAutofit/>
          </a:bodyPr>
          <a:lstStyle/>
          <a:p>
            <a:r>
              <a:rPr lang="en-GB" sz="1600" b="0" i="0" dirty="0">
                <a:effectLst/>
                <a:latin typeface="Arial" panose="020B0604020202020204" pitchFamily="34" charset="0"/>
                <a:cs typeface="Arial" panose="020B0604020202020204" pitchFamily="34" charset="0"/>
              </a:rPr>
              <a:t>Data Protection Act (2018) </a:t>
            </a:r>
            <a:r>
              <a:rPr lang="en-GB" sz="1600" b="0" i="1" dirty="0">
                <a:effectLst/>
                <a:latin typeface="Arial" panose="020B0604020202020204" pitchFamily="34" charset="0"/>
                <a:cs typeface="Arial" panose="020B0604020202020204" pitchFamily="34" charset="0"/>
              </a:rPr>
              <a:t>UK Public General Acts</a:t>
            </a:r>
            <a:r>
              <a:rPr lang="en-GB" sz="1600" b="0" i="0" dirty="0">
                <a:effectLst/>
                <a:latin typeface="Arial" panose="020B0604020202020204" pitchFamily="34" charset="0"/>
                <a:cs typeface="Arial" panose="020B0604020202020204" pitchFamily="34" charset="0"/>
              </a:rPr>
              <a:t>. Available at: https://www.legislation.gov.uk/ukpga/2018/12/contents (Accessed: 12 November 2025).</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Diabetes UK (2023) </a:t>
            </a:r>
            <a:r>
              <a:rPr lang="en-GB" sz="1600" b="0" i="1" dirty="0">
                <a:effectLst/>
                <a:latin typeface="Arial" panose="020B0604020202020204" pitchFamily="34" charset="0"/>
                <a:cs typeface="Arial" panose="020B0604020202020204" pitchFamily="34" charset="0"/>
              </a:rPr>
              <a:t>Managing Diabetes and Heart Health</a:t>
            </a:r>
            <a:r>
              <a:rPr lang="en-GB" sz="1600" b="0" i="0" dirty="0">
                <a:effectLst/>
                <a:latin typeface="Arial" panose="020B0604020202020204" pitchFamily="34" charset="0"/>
                <a:cs typeface="Arial" panose="020B0604020202020204" pitchFamily="34" charset="0"/>
              </a:rPr>
              <a:t>. Available at: https://www.diabetes.org.uk (Accessed: 12 November 2025).</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NHS (2023a) </a:t>
            </a:r>
            <a:r>
              <a:rPr lang="en-GB" sz="1600" b="0" i="1" dirty="0">
                <a:effectLst/>
                <a:latin typeface="Arial" panose="020B0604020202020204" pitchFamily="34" charset="0"/>
                <a:cs typeface="Arial" panose="020B0604020202020204" pitchFamily="34" charset="0"/>
              </a:rPr>
              <a:t>Cardiovascular Disease Overview</a:t>
            </a:r>
            <a:r>
              <a:rPr lang="en-GB" sz="1600" b="0" i="0" dirty="0">
                <a:effectLst/>
                <a:latin typeface="Arial" panose="020B0604020202020204" pitchFamily="34" charset="0"/>
                <a:cs typeface="Arial" panose="020B0604020202020204" pitchFamily="34" charset="0"/>
              </a:rPr>
              <a:t>. Available at: https://www.nhs.uk/conditions/cardiovascular-disease/ (Accessed: 12 November 2025).</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NHS (2023b) </a:t>
            </a:r>
            <a:r>
              <a:rPr lang="en-GB" sz="1600" b="0" i="1" dirty="0">
                <a:effectLst/>
                <a:latin typeface="Arial" panose="020B0604020202020204" pitchFamily="34" charset="0"/>
                <a:cs typeface="Arial" panose="020B0604020202020204" pitchFamily="34" charset="0"/>
              </a:rPr>
              <a:t>The Eatwell Guide</a:t>
            </a:r>
            <a:r>
              <a:rPr lang="en-GB" sz="1600" b="0" i="0" dirty="0">
                <a:effectLst/>
                <a:latin typeface="Arial" panose="020B0604020202020204" pitchFamily="34" charset="0"/>
                <a:cs typeface="Arial" panose="020B0604020202020204" pitchFamily="34" charset="0"/>
              </a:rPr>
              <a:t>. Available at: https://www.nhs.uk/live-well/eat-well/the-eatwell-guide/ (Accessed: 12 November 2025).</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NHS (2024) </a:t>
            </a:r>
            <a:r>
              <a:rPr lang="en-GB" sz="1600" b="0" i="1" dirty="0">
                <a:effectLst/>
                <a:latin typeface="Arial" panose="020B0604020202020204" pitchFamily="34" charset="0"/>
                <a:cs typeface="Arial" panose="020B0604020202020204" pitchFamily="34" charset="0"/>
              </a:rPr>
              <a:t>Preventing Stroke</a:t>
            </a:r>
            <a:r>
              <a:rPr lang="en-GB" sz="1600" b="0" i="0" dirty="0">
                <a:effectLst/>
                <a:latin typeface="Arial" panose="020B0604020202020204" pitchFamily="34" charset="0"/>
                <a:cs typeface="Arial" panose="020B0604020202020204" pitchFamily="34" charset="0"/>
              </a:rPr>
              <a:t>. Available at: https://www.nhs.uk/conditions/stroke/prevention/ (Accessed: 12 November 2025).</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NICE (2019) </a:t>
            </a:r>
            <a:r>
              <a:rPr lang="en-GB" sz="1600" b="0" i="1" dirty="0">
                <a:effectLst/>
                <a:latin typeface="Arial" panose="020B0604020202020204" pitchFamily="34" charset="0"/>
                <a:cs typeface="Arial" panose="020B0604020202020204" pitchFamily="34" charset="0"/>
              </a:rPr>
              <a:t>Stroke and Transient Ischaemic Attack in Over 16s (NG128)</a:t>
            </a:r>
            <a:r>
              <a:rPr lang="en-GB" sz="1600" b="0" i="0" dirty="0">
                <a:effectLst/>
                <a:latin typeface="Arial" panose="020B0604020202020204" pitchFamily="34" charset="0"/>
                <a:cs typeface="Arial" panose="020B0604020202020204" pitchFamily="34" charset="0"/>
              </a:rPr>
              <a:t>. London: National Institute for Health and Care Excellence.</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NICE (2023a) </a:t>
            </a:r>
            <a:r>
              <a:rPr lang="en-GB" sz="1600" b="0" i="1" dirty="0">
                <a:effectLst/>
                <a:latin typeface="Arial" panose="020B0604020202020204" pitchFamily="34" charset="0"/>
                <a:cs typeface="Arial" panose="020B0604020202020204" pitchFamily="34" charset="0"/>
              </a:rPr>
              <a:t>Hypertension in Adults: Diagnosis and Management (NG136)</a:t>
            </a:r>
            <a:r>
              <a:rPr lang="en-GB" sz="1600" b="0" i="0" dirty="0">
                <a:effectLst/>
                <a:latin typeface="Arial" panose="020B0604020202020204" pitchFamily="34" charset="0"/>
                <a:cs typeface="Arial" panose="020B0604020202020204" pitchFamily="34" charset="0"/>
              </a:rPr>
              <a:t>. London: National Institute for Health and Care Excellence.</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NICE (2023b) </a:t>
            </a:r>
            <a:r>
              <a:rPr lang="en-GB" sz="1600" b="0" i="1" dirty="0">
                <a:effectLst/>
                <a:latin typeface="Arial" panose="020B0604020202020204" pitchFamily="34" charset="0"/>
                <a:cs typeface="Arial" panose="020B0604020202020204" pitchFamily="34" charset="0"/>
              </a:rPr>
              <a:t>Type 2 Diabetes in Adults: Management (NG17)</a:t>
            </a:r>
            <a:r>
              <a:rPr lang="en-GB" sz="1600" b="0" i="0" dirty="0">
                <a:effectLst/>
                <a:latin typeface="Arial" panose="020B0604020202020204" pitchFamily="34" charset="0"/>
                <a:cs typeface="Arial" panose="020B0604020202020204" pitchFamily="34" charset="0"/>
              </a:rPr>
              <a:t>. London: National Institute for Health and Care Excellence.</a:t>
            </a:r>
            <a:endParaRPr lang="en-GB" sz="1600" dirty="0">
              <a:effectLst/>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 Public Health England (2023) </a:t>
            </a:r>
            <a:r>
              <a:rPr lang="en-GB" sz="1600" b="0" i="1" dirty="0">
                <a:effectLst/>
                <a:latin typeface="Arial" panose="020B0604020202020204" pitchFamily="34" charset="0"/>
                <a:cs typeface="Arial" panose="020B0604020202020204" pitchFamily="34" charset="0"/>
              </a:rPr>
              <a:t>Obesity and Health Inequalities</a:t>
            </a:r>
            <a:r>
              <a:rPr lang="en-GB" sz="1600" b="0" i="0" dirty="0">
                <a:effectLst/>
                <a:latin typeface="Arial" panose="020B0604020202020204" pitchFamily="34" charset="0"/>
                <a:cs typeface="Arial" panose="020B0604020202020204" pitchFamily="34" charset="0"/>
              </a:rPr>
              <a:t>. London: PHE.</a:t>
            </a:r>
            <a:endParaRPr lang="en-GB" sz="1600" dirty="0">
              <a:effectLst/>
              <a:latin typeface="Arial" panose="020B0604020202020204" pitchFamily="34" charset="0"/>
              <a:cs typeface="Arial" panose="020B0604020202020204" pitchFamily="34" charset="0"/>
            </a:endParaRPr>
          </a:p>
          <a:p>
            <a:endParaRPr lang="en-US" sz="1500" dirty="0"/>
          </a:p>
        </p:txBody>
      </p:sp>
      <p:pic>
        <p:nvPicPr>
          <p:cNvPr id="6" name="Audio 5">
            <a:hlinkClick r:id="" action="ppaction://media"/>
            <a:extLst>
              <a:ext uri="{FF2B5EF4-FFF2-40B4-BE49-F238E27FC236}">
                <a16:creationId xmlns:a16="http://schemas.microsoft.com/office/drawing/2014/main" id="{90B9E0C1-0C9D-4294-1D3E-6E7D0CBC244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51327163"/>
      </p:ext>
    </p:extLst>
  </p:cSld>
  <p:clrMapOvr>
    <a:masterClrMapping/>
  </p:clrMapOvr>
  <mc:AlternateContent xmlns:mc="http://schemas.openxmlformats.org/markup-compatibility/2006" xmlns:p14="http://schemas.microsoft.com/office/powerpoint/2010/main">
    <mc:Choice Requires="p14">
      <p:transition spd="slow" p14:dur="2000" advTm="119377"/>
    </mc:Choice>
    <mc:Fallback xmlns="">
      <p:transition spd="slow" advTm="119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89ABA28F046F04E92B9341F710745C9" ma:contentTypeVersion="14" ma:contentTypeDescription="Create a new document." ma:contentTypeScope="" ma:versionID="5103c5b754e6befb98a0671f7094c8e8">
  <xsd:schema xmlns:xsd="http://www.w3.org/2001/XMLSchema" xmlns:xs="http://www.w3.org/2001/XMLSchema" xmlns:p="http://schemas.microsoft.com/office/2006/metadata/properties" xmlns:ns3="a653a6be-78ee-4b80-ae82-fa43b262699b" xmlns:ns4="94f14c45-4680-4fdb-90a1-beddc8a22c58" targetNamespace="http://schemas.microsoft.com/office/2006/metadata/properties" ma:root="true" ma:fieldsID="3ca1b49c6d66d4e5781727160817bbe9" ns3:_="" ns4:_="">
    <xsd:import namespace="a653a6be-78ee-4b80-ae82-fa43b262699b"/>
    <xsd:import namespace="94f14c45-4680-4fdb-90a1-beddc8a22c58"/>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53a6be-78ee-4b80-ae82-fa43b26269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4f14c45-4680-4fdb-90a1-beddc8a22c5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653a6be-78ee-4b80-ae82-fa43b262699b" xsi:nil="true"/>
  </documentManagement>
</p:properties>
</file>

<file path=customXml/itemProps1.xml><?xml version="1.0" encoding="utf-8"?>
<ds:datastoreItem xmlns:ds="http://schemas.openxmlformats.org/officeDocument/2006/customXml" ds:itemID="{8C9DF57B-FD35-41A4-B3FF-436B165F87D2}">
  <ds:schemaRefs>
    <ds:schemaRef ds:uri="http://schemas.microsoft.com/sharepoint/v3/contenttype/forms"/>
  </ds:schemaRefs>
</ds:datastoreItem>
</file>

<file path=customXml/itemProps2.xml><?xml version="1.0" encoding="utf-8"?>
<ds:datastoreItem xmlns:ds="http://schemas.openxmlformats.org/officeDocument/2006/customXml" ds:itemID="{B66CA61B-F45D-4C21-AB1D-C3A29731D4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53a6be-78ee-4b80-ae82-fa43b262699b"/>
    <ds:schemaRef ds:uri="94f14c45-4680-4fdb-90a1-beddc8a22c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7AFD100-F032-40DA-81CF-88EEFA9B4F45}">
  <ds:schemaRefs>
    <ds:schemaRef ds:uri="http://purl.org/dc/dcmitype/"/>
    <ds:schemaRef ds:uri="a653a6be-78ee-4b80-ae82-fa43b262699b"/>
    <ds:schemaRef ds:uri="http://schemas.microsoft.com/office/2006/documentManagement/types"/>
    <ds:schemaRef ds:uri="94f14c45-4680-4fdb-90a1-beddc8a22c58"/>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2036</Words>
  <Application>Microsoft Office PowerPoint</Application>
  <PresentationFormat>Widescreen</PresentationFormat>
  <Paragraphs>74</Paragraphs>
  <Slides>16</Slides>
  <Notes>0</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.AppleSystemUIFont</vt:lpstr>
      <vt:lpstr>Arial</vt:lpstr>
      <vt:lpstr>Source Sans Pro</vt:lpstr>
      <vt:lpstr>Trebuchet MS</vt:lpstr>
      <vt:lpstr>UICTFontTextStyleBody</vt:lpstr>
      <vt:lpstr>Wingdings 3</vt:lpstr>
      <vt:lpstr>Facet</vt:lpstr>
      <vt:lpstr>Care Plan for a Fictional Patient with Type 2 Diabetes and Stroke </vt:lpstr>
      <vt:lpstr>Introduction: </vt:lpstr>
      <vt:lpstr>Slide 2: Cardiovascular Disease And Type 2 diabetes </vt:lpstr>
      <vt:lpstr>Slide 3: case study based on a fictional person </vt:lpstr>
      <vt:lpstr>Slide 4: Relevant Anatomy And Physiology  </vt:lpstr>
      <vt:lpstr>Slide 5:Type 2 Diabetes pathophysiology  </vt:lpstr>
      <vt:lpstr>Slide 6: The Pathophysiology Of Stroke </vt:lpstr>
      <vt:lpstr>Slide 7: How illness Impacts Physical Function </vt:lpstr>
      <vt:lpstr>Slide 8: Factors at Risk </vt:lpstr>
      <vt:lpstr>Slide 9:Summary of the care plan</vt:lpstr>
      <vt:lpstr>Slide 10: Interventions and Surveillance </vt:lpstr>
      <vt:lpstr>Slide 11: Lifestyle tips </vt:lpstr>
      <vt:lpstr>Slide 12: Ethics and Communication Issues </vt:lpstr>
      <vt:lpstr>Slide 13: Care Plan Evaluation </vt:lpstr>
      <vt:lpstr>Slide 14: Summary</vt:lpstr>
      <vt:lpstr>Slide 15: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 Plan for a Fictional Patient with Type 2 Diabetes and Stroke</dc:title>
  <dc:creator>Aysha Hussain (2319032)</dc:creator>
  <cp:lastModifiedBy>Shamaila Sakhawat (2309140)</cp:lastModifiedBy>
  <cp:revision>18</cp:revision>
  <dcterms:created xsi:type="dcterms:W3CDTF">2025-11-12T17:10:29Z</dcterms:created>
  <dcterms:modified xsi:type="dcterms:W3CDTF">2025-11-17T11:46:56Z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0x010100189ABA28F046F04E92B9341F710745C9</vt:lpwstr>
  </property>
</Properties>
</file>