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61" r:id="rId4"/>
    <p:sldId id="259" r:id="rId5"/>
    <p:sldId id="273" r:id="rId6"/>
    <p:sldId id="268" r:id="rId7"/>
    <p:sldId id="269" r:id="rId8"/>
    <p:sldId id="265" r:id="rId9"/>
    <p:sldId id="262" r:id="rId10"/>
    <p:sldId id="263" r:id="rId11"/>
    <p:sldId id="264" r:id="rId12"/>
    <p:sldId id="276" r:id="rId13"/>
    <p:sldId id="266" r:id="rId14"/>
    <p:sldId id="271" r:id="rId15"/>
    <p:sldId id="270" r:id="rId16"/>
    <p:sldId id="258" r:id="rId17"/>
    <p:sldId id="274" r:id="rId18"/>
    <p:sldId id="260" r:id="rId19"/>
    <p:sldId id="267" r:id="rId20"/>
    <p:sldId id="272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6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9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251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58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462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4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015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31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74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4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105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97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535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053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429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8225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959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747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B2B2AFD-F861-4B50-84D8-D5CA9B3A9622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0D29-FF23-4414-B2BC-69A131E08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9351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.uk/pin/111041947055344495/" TargetMode="External"/><Relationship Id="rId2" Type="http://schemas.openxmlformats.org/officeDocument/2006/relationships/hyperlink" Target="https://www.flickr.com/photos/16979519@N08/519832206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stockphoto.com/photo/basement-in-old-abandoned-production-building-or-factory-gm868057284-144626739" TargetMode="External"/><Relationship Id="rId5" Type="http://schemas.openxmlformats.org/officeDocument/2006/relationships/hyperlink" Target="https://www.pinterest.co.uk/pin/416723771778372660/" TargetMode="External"/><Relationship Id="rId4" Type="http://schemas.openxmlformats.org/officeDocument/2006/relationships/hyperlink" Target="https://www.shutterstock.com/image-photo/spooky-opening-metal-door-abandoned-factory-1315370900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killshare.com/en/classes/Spaceship-Concept-Art-with-Affinity-Photo-and-Blender/606431557" TargetMode="External"/><Relationship Id="rId3" Type="http://schemas.openxmlformats.org/officeDocument/2006/relationships/hyperlink" Target="https://www.pinterest.co.uk/pin/192810427786684836/" TargetMode="External"/><Relationship Id="rId7" Type="http://schemas.openxmlformats.org/officeDocument/2006/relationships/hyperlink" Target="https://www.dreamstime.com/wondrous-high-speed-small-sci-fi-spaceship-racer-powerful-engine-interstellar-travel-space-exploration-beautiful-image272095678" TargetMode="External"/><Relationship Id="rId2" Type="http://schemas.openxmlformats.org/officeDocument/2006/relationships/hyperlink" Target="https://www.pinterest.co.uk/pin/512495632575622915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reamstime.com/wondrous-high-speed-small-sci-fi-spaceship-racer-powerful-engine-interstellar-travel-space-exploration-beautiful-image271165618" TargetMode="External"/><Relationship Id="rId5" Type="http://schemas.openxmlformats.org/officeDocument/2006/relationships/hyperlink" Target="https://www.pinterest.co.uk/pin/93168286034592460/" TargetMode="External"/><Relationship Id="rId4" Type="http://schemas.openxmlformats.org/officeDocument/2006/relationships/hyperlink" Target="https://imgur.com/gallery/1z5gj1o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nlinegantt.com/#/gantt" TargetMode="External"/><Relationship Id="rId3" Type="http://schemas.openxmlformats.org/officeDocument/2006/relationships/hyperlink" Target="https://www.shutterstock.com/image-illustration/abandoned-spaceship-interior-3d-illustration-524243413" TargetMode="External"/><Relationship Id="rId7" Type="http://schemas.openxmlformats.org/officeDocument/2006/relationships/hyperlink" Target="http://www.onlinegantt.com/" TargetMode="External"/><Relationship Id="rId2" Type="http://schemas.openxmlformats.org/officeDocument/2006/relationships/hyperlink" Target="https://twitter.com/ailantd/status/75550221983595724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interest.co.uk/pin/640496378269608222/" TargetMode="External"/><Relationship Id="rId5" Type="http://schemas.openxmlformats.org/officeDocument/2006/relationships/hyperlink" Target="https://www.pinterest.co.uk/pin/571816483949204449/" TargetMode="External"/><Relationship Id="rId4" Type="http://schemas.openxmlformats.org/officeDocument/2006/relationships/hyperlink" Target="https://www.pinterest.co.uk/pin/379920918543071148/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B7DDF-93CA-15F6-B675-CFCA5488F5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1809" y="283639"/>
            <a:ext cx="9288379" cy="165576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Interim Viva</a:t>
            </a:r>
            <a:br>
              <a:rPr lang="en-GB" dirty="0">
                <a:solidFill>
                  <a:schemeClr val="tx1">
                    <a:lumMod val="85000"/>
                  </a:schemeClr>
                </a:solidFill>
              </a:rPr>
            </a:br>
            <a:r>
              <a:rPr lang="en-GB" sz="4000" dirty="0">
                <a:solidFill>
                  <a:schemeClr val="tx1">
                    <a:lumMod val="85000"/>
                  </a:schemeClr>
                </a:solidFill>
              </a:rPr>
              <a:t>Alexander Jenkins (2103347)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CB3360-B16E-23DC-A731-98BDB64902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197" y="2401388"/>
            <a:ext cx="8991601" cy="270619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GB" sz="5800" b="1" kern="0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B0503020204020204" pitchFamily="2" charset="-122"/>
                <a:cs typeface="Times New Roman" panose="02020603050405020304" pitchFamily="18" charset="0"/>
              </a:rPr>
              <a:t>The Art of Fear: </a:t>
            </a:r>
          </a:p>
          <a:p>
            <a:pPr algn="ctr"/>
            <a:r>
              <a:rPr lang="en-GB" sz="5800" b="1" kern="0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B0503020204020204" pitchFamily="2" charset="-122"/>
                <a:cs typeface="Times New Roman" panose="02020603050405020304" pitchFamily="18" charset="0"/>
              </a:rPr>
              <a:t>Analysing the Techniques and Impact of Horror in Survival Horror Video Games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8991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41002-763C-A4FD-8EBF-928A34CE5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924722"/>
          </a:xfrm>
        </p:spPr>
        <p:txBody>
          <a:bodyPr/>
          <a:lstStyle/>
          <a:p>
            <a:pPr algn="just"/>
            <a:r>
              <a:rPr lang="en-GB" sz="3500" dirty="0">
                <a:solidFill>
                  <a:schemeClr val="tx1">
                    <a:lumMod val="85000"/>
                  </a:schemeClr>
                </a:solidFill>
              </a:rPr>
              <a:t>Project Aim: How survival horror video games create horror to keep the player immersed and on edge.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55B0-6B21-5E17-CC59-3A26FF103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2377439"/>
            <a:ext cx="8946541" cy="415398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buClr>
                <a:schemeClr val="tx1">
                  <a:lumMod val="85000"/>
                </a:schemeClr>
              </a:buClr>
            </a:pPr>
            <a:r>
              <a:rPr lang="en-GB" sz="3000" b="1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Objective One: What defines a survival horror game?</a:t>
            </a:r>
          </a:p>
          <a:p>
            <a:pPr>
              <a:lnSpc>
                <a:spcPct val="107000"/>
              </a:lnSpc>
              <a:spcBef>
                <a:spcPts val="200"/>
              </a:spcBef>
            </a:pPr>
            <a:endParaRPr lang="en-GB" sz="3000" b="1" dirty="0">
              <a:solidFill>
                <a:srgbClr val="C00000"/>
              </a:solidFill>
              <a:effectLst/>
              <a:latin typeface="Calibri Light" panose="020F0302020204030204" pitchFamily="34" charset="0"/>
              <a:ea typeface="DengXian Light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buClr>
                <a:schemeClr val="tx1">
                  <a:lumMod val="85000"/>
                </a:schemeClr>
              </a:buClr>
            </a:pPr>
            <a:r>
              <a:rPr lang="en-GB" sz="3000" b="1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Objective Two: What instalments defined the survival horror genre?</a:t>
            </a:r>
          </a:p>
          <a:p>
            <a:pPr>
              <a:lnSpc>
                <a:spcPct val="107000"/>
              </a:lnSpc>
              <a:spcBef>
                <a:spcPts val="200"/>
              </a:spcBef>
            </a:pPr>
            <a:endParaRPr lang="en-GB" sz="3000" b="1" dirty="0">
              <a:solidFill>
                <a:srgbClr val="C00000"/>
              </a:solidFill>
              <a:effectLst/>
              <a:latin typeface="Calibri Light" panose="020F0302020204030204" pitchFamily="34" charset="0"/>
              <a:ea typeface="DengXian Light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buClr>
                <a:schemeClr val="tx1">
                  <a:lumMod val="85000"/>
                </a:schemeClr>
              </a:buClr>
            </a:pPr>
            <a:r>
              <a:rPr lang="en-GB" sz="3000" b="1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Objective Three: To evaluate how horror is implemented in survival horror video games.</a:t>
            </a:r>
          </a:p>
          <a:p>
            <a:pPr>
              <a:lnSpc>
                <a:spcPct val="107000"/>
              </a:lnSpc>
              <a:spcBef>
                <a:spcPts val="200"/>
              </a:spcBef>
            </a:pPr>
            <a:endParaRPr lang="en-GB" sz="3000" b="1" dirty="0">
              <a:solidFill>
                <a:srgbClr val="C00000"/>
              </a:solidFill>
              <a:effectLst/>
              <a:latin typeface="Calibri Light" panose="020F0302020204030204" pitchFamily="34" charset="0"/>
              <a:ea typeface="DengXian Light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200"/>
              </a:spcBef>
              <a:buClr>
                <a:schemeClr val="tx1">
                  <a:lumMod val="85000"/>
                </a:schemeClr>
              </a:buClr>
            </a:pPr>
            <a:r>
              <a:rPr lang="en-GB" sz="3000" b="1" dirty="0">
                <a:solidFill>
                  <a:srgbClr val="C00000"/>
                </a:solidFill>
                <a:effectLst/>
                <a:latin typeface="Calibri Light" panose="020F030202020403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Objective Four: How survival horror video games keep the player immersed.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474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B7416-5839-EA06-5C9F-94294FE4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Interactive Horror Scene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8425B-6156-DCE5-24B6-8CEFFB4950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2" y="1507958"/>
            <a:ext cx="9404722" cy="4740441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Purpose is to display elements discussed in the dissertation</a:t>
            </a:r>
          </a:p>
          <a:p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Horror setting set in the woods with a crashed spaceship</a:t>
            </a:r>
          </a:p>
        </p:txBody>
      </p:sp>
    </p:spTree>
    <p:extLst>
      <p:ext uri="{BB962C8B-B14F-4D97-AF65-F5344CB8AC3E}">
        <p14:creationId xmlns:p14="http://schemas.microsoft.com/office/powerpoint/2010/main" val="4068991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0823-01E9-0B6F-4D77-048F132C2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70688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6AD20-9CF9-5EF2-BC77-D59FFE41B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1391478"/>
            <a:ext cx="9404723" cy="4856921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85000"/>
                </a:schemeClr>
              </a:buClr>
            </a:pPr>
            <a:r>
              <a:rPr lang="en-GB" sz="3000" dirty="0">
                <a:solidFill>
                  <a:schemeClr val="tx1">
                    <a:lumMod val="85000"/>
                  </a:schemeClr>
                </a:solidFill>
              </a:rPr>
              <a:t>Level of Progress:</a:t>
            </a: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Background research for chosen project </a:t>
            </a: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Objective one complete</a:t>
            </a: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Started research for objective two</a:t>
            </a:r>
          </a:p>
          <a:p>
            <a:pPr>
              <a:buClr>
                <a:schemeClr val="bg2"/>
              </a:buClr>
            </a:pPr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Started work on the horror scene</a:t>
            </a:r>
          </a:p>
        </p:txBody>
      </p:sp>
    </p:spTree>
    <p:extLst>
      <p:ext uri="{BB962C8B-B14F-4D97-AF65-F5344CB8AC3E}">
        <p14:creationId xmlns:p14="http://schemas.microsoft.com/office/powerpoint/2010/main" val="569436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0823-01E9-0B6F-4D77-048F132C2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670688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Background Research Prior to Starting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6AD20-9CF9-5EF2-BC77-D59FFE41B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892300"/>
            <a:ext cx="9404723" cy="4343399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85000"/>
                </a:schemeClr>
              </a:buClr>
            </a:pPr>
            <a:r>
              <a:rPr lang="en-GB" sz="3000" dirty="0">
                <a:solidFill>
                  <a:schemeClr val="tx1">
                    <a:lumMod val="85000"/>
                  </a:schemeClr>
                </a:solidFill>
              </a:rPr>
              <a:t>Making sure there was enough information on the topic</a:t>
            </a:r>
          </a:p>
          <a:p>
            <a:pPr marL="0" indent="0">
              <a:buNone/>
            </a:pPr>
            <a:endParaRPr lang="en-GB" sz="3000" dirty="0">
              <a:solidFill>
                <a:schemeClr val="tx1">
                  <a:lumMod val="85000"/>
                </a:schemeClr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3000" dirty="0">
                <a:solidFill>
                  <a:schemeClr val="tx1">
                    <a:lumMod val="85000"/>
                  </a:schemeClr>
                </a:solidFill>
              </a:rPr>
              <a:t>Deciding what to create for the practical project</a:t>
            </a:r>
          </a:p>
        </p:txBody>
      </p:sp>
    </p:spTree>
    <p:extLst>
      <p:ext uri="{BB962C8B-B14F-4D97-AF65-F5344CB8AC3E}">
        <p14:creationId xmlns:p14="http://schemas.microsoft.com/office/powerpoint/2010/main" val="3949337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EEFC7-6317-6CE0-D5B6-5BD076FD1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08425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Findings for Objective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CF65E-80A1-ED5B-8B57-4DFE883C2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1344493"/>
            <a:ext cx="8946541" cy="4195481"/>
          </a:xfrm>
        </p:spPr>
        <p:txBody>
          <a:bodyPr>
            <a:normAutofit/>
          </a:bodyPr>
          <a:lstStyle/>
          <a:p>
            <a:pPr marL="0" indent="0">
              <a:buClr>
                <a:schemeClr val="tx1">
                  <a:lumMod val="85000"/>
                </a:schemeClr>
              </a:buClr>
              <a:buNone/>
            </a:pPr>
            <a:r>
              <a:rPr lang="en-GB" sz="3000" dirty="0">
                <a:solidFill>
                  <a:schemeClr val="tx1">
                    <a:lumMod val="85000"/>
                  </a:schemeClr>
                </a:solidFill>
              </a:rPr>
              <a:t>Defining factors for a survival horror video game:</a:t>
            </a: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Need for survival</a:t>
            </a:r>
          </a:p>
          <a:p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Scarce resources</a:t>
            </a:r>
          </a:p>
          <a:p>
            <a:pPr marL="0" indent="0">
              <a:buNone/>
            </a:pPr>
            <a:endParaRPr lang="en-GB" sz="28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800" dirty="0">
                <a:solidFill>
                  <a:srgbClr val="C00000"/>
                </a:solidFill>
              </a:rPr>
              <a:t>Decision making</a:t>
            </a:r>
          </a:p>
          <a:p>
            <a:pPr marL="0" indent="0">
              <a:buNone/>
            </a:pPr>
            <a:endParaRPr lang="en-GB" sz="2500" dirty="0">
              <a:solidFill>
                <a:srgbClr val="C00000"/>
              </a:solidFill>
            </a:endParaRPr>
          </a:p>
          <a:p>
            <a:endParaRPr lang="en-GB" sz="3000" dirty="0"/>
          </a:p>
        </p:txBody>
      </p:sp>
      <p:pic>
        <p:nvPicPr>
          <p:cNvPr id="7170" name="Picture 2" descr="Resident Evil 7: Biohazard review — A series risen from the dead on Xbox  One and Windows 10 | Windows Central">
            <a:extLst>
              <a:ext uri="{FF2B5EF4-FFF2-40B4-BE49-F238E27FC236}">
                <a16:creationId xmlns:a16="http://schemas.microsoft.com/office/drawing/2014/main" id="{141FB21B-D145-B622-4176-56C40DA56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307" y="2095394"/>
            <a:ext cx="6076645" cy="341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47E534-3189-FED0-95E7-32F4C34FCA39}"/>
              </a:ext>
            </a:extLst>
          </p:cNvPr>
          <p:cNvSpPr txBox="1"/>
          <p:nvPr/>
        </p:nvSpPr>
        <p:spPr>
          <a:xfrm>
            <a:off x="4880194" y="209539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[1]</a:t>
            </a:r>
          </a:p>
        </p:txBody>
      </p:sp>
    </p:spTree>
    <p:extLst>
      <p:ext uri="{BB962C8B-B14F-4D97-AF65-F5344CB8AC3E}">
        <p14:creationId xmlns:p14="http://schemas.microsoft.com/office/powerpoint/2010/main" val="22164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EEFC7-6317-6CE0-D5B6-5BD076FD1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08425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Findings for Objective Two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3CF65E-80A1-ED5B-8B57-4DFE883C2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1344493"/>
            <a:ext cx="8946541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solidFill>
                  <a:schemeClr val="tx1">
                    <a:lumMod val="85000"/>
                  </a:schemeClr>
                </a:solidFill>
              </a:rPr>
              <a:t>Defining games for the genre.</a:t>
            </a: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Resident Evil 1996 [2] coined the term</a:t>
            </a:r>
          </a:p>
          <a:p>
            <a:pPr marL="0" indent="0">
              <a:buNone/>
            </a:pPr>
            <a:endParaRPr lang="en-GB" sz="23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Goes as far back as 1980’s (3D Monster Maze [3])</a:t>
            </a:r>
          </a:p>
          <a:p>
            <a:pPr marL="0" indent="0">
              <a:buNone/>
            </a:pPr>
            <a:endParaRPr lang="en-GB" sz="23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VR and multiplayer survival horrors (Phasmophobia [4], The Outlast Trials [5])</a:t>
            </a:r>
          </a:p>
          <a:p>
            <a:pPr marL="0" indent="0">
              <a:buNone/>
            </a:pPr>
            <a:endParaRPr lang="en-GB" sz="2500" dirty="0">
              <a:solidFill>
                <a:srgbClr val="C00000"/>
              </a:solidFill>
            </a:endParaRPr>
          </a:p>
          <a:p>
            <a:endParaRPr lang="en-GB" sz="3000" dirty="0"/>
          </a:p>
        </p:txBody>
      </p:sp>
      <p:pic>
        <p:nvPicPr>
          <p:cNvPr id="6146" name="Picture 2" descr="3D Monster Maze - Wikipedia">
            <a:extLst>
              <a:ext uri="{FF2B5EF4-FFF2-40B4-BE49-F238E27FC236}">
                <a16:creationId xmlns:a16="http://schemas.microsoft.com/office/drawing/2014/main" id="{5A9968C1-AE57-4537-C24E-3334B64E3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830" y="1224546"/>
            <a:ext cx="3415620" cy="260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Ghost-Hunting PC VR Game Phasmophobia To Get New Prison Level">
            <a:extLst>
              <a:ext uri="{FF2B5EF4-FFF2-40B4-BE49-F238E27FC236}">
                <a16:creationId xmlns:a16="http://schemas.microsoft.com/office/drawing/2014/main" id="{FB808499-A08B-A2C2-0646-A20CA2F1EA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-964320" y="928914"/>
            <a:ext cx="11545234" cy="611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2" name="Picture 8" descr="Fantastic Ghosts and How to Engage Them | SAP Blogs">
            <a:extLst>
              <a:ext uri="{FF2B5EF4-FFF2-40B4-BE49-F238E27FC236}">
                <a16:creationId xmlns:a16="http://schemas.microsoft.com/office/drawing/2014/main" id="{A4C5503F-972A-1BAD-D342-811789B68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424" y="4305652"/>
            <a:ext cx="4262026" cy="239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1DF0C0-85FC-0579-31EC-7673C000C4A9}"/>
              </a:ext>
            </a:extLst>
          </p:cNvPr>
          <p:cNvSpPr txBox="1"/>
          <p:nvPr/>
        </p:nvSpPr>
        <p:spPr>
          <a:xfrm>
            <a:off x="8461830" y="118405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[3]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37F7FA-3938-AF7D-BE8A-68D28EA0FB8B}"/>
              </a:ext>
            </a:extLst>
          </p:cNvPr>
          <p:cNvSpPr txBox="1"/>
          <p:nvPr/>
        </p:nvSpPr>
        <p:spPr>
          <a:xfrm>
            <a:off x="7615424" y="430565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3005330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/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Crash Site Woods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C1CE366-B586-A5E9-7636-53831D30D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1" y="1728576"/>
            <a:ext cx="3659189" cy="243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D4195A81-94BB-E654-3D7A-5627ECC2A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1" y="4292400"/>
            <a:ext cx="3688618" cy="243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0DEFEE26-AB78-9220-02C0-8CDEF5F30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943" y="1987789"/>
            <a:ext cx="5373253" cy="425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E81E708-7D0D-3052-6178-CBD6F501C786}"/>
              </a:ext>
            </a:extLst>
          </p:cNvPr>
          <p:cNvSpPr txBox="1"/>
          <p:nvPr/>
        </p:nvSpPr>
        <p:spPr>
          <a:xfrm>
            <a:off x="646111" y="172857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[6]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7414A4-200B-E64B-5587-3342FCDCAB27}"/>
              </a:ext>
            </a:extLst>
          </p:cNvPr>
          <p:cNvSpPr txBox="1"/>
          <p:nvPr/>
        </p:nvSpPr>
        <p:spPr>
          <a:xfrm>
            <a:off x="651034" y="4292399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[7]</a:t>
            </a:r>
          </a:p>
        </p:txBody>
      </p:sp>
    </p:spTree>
    <p:extLst>
      <p:ext uri="{BB962C8B-B14F-4D97-AF65-F5344CB8AC3E}">
        <p14:creationId xmlns:p14="http://schemas.microsoft.com/office/powerpoint/2010/main" val="3004679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Abandoned Factory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A2D8FB3-79FC-BDC7-912F-124CC34DC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" y="1682416"/>
            <a:ext cx="2549130" cy="240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1FFB178-AA2F-609D-EB7B-8C440638B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" y="4193282"/>
            <a:ext cx="4644346" cy="252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DEAAD928-7CA9-6E7F-1780-9ACC3E974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991" y="1682416"/>
            <a:ext cx="5160295" cy="240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A0D40AAB-C509-2351-F17A-B91B39F7D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622" y="4193282"/>
            <a:ext cx="3915167" cy="252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291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B4C8723-CF45-2214-3359-CB25F06FE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56" y="164939"/>
            <a:ext cx="4762501" cy="317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3C25416-CDDD-49A3-B8C1-E643E9FA1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56" y="3512436"/>
            <a:ext cx="3180626" cy="318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47277C6-3D63-C6B4-0E5B-7D6A4B97C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839" y="3512436"/>
            <a:ext cx="4768554" cy="318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DA8E21AE-DE51-4918-E94E-7680B2FD8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303" y="164938"/>
            <a:ext cx="2366327" cy="318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85D95EA5-B314-95D9-BABD-08386D421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850" y="1482962"/>
            <a:ext cx="3492394" cy="521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40B731-4316-B84D-0B34-E22563A4456A}"/>
              </a:ext>
            </a:extLst>
          </p:cNvPr>
          <p:cNvSpPr txBox="1"/>
          <p:nvPr/>
        </p:nvSpPr>
        <p:spPr>
          <a:xfrm>
            <a:off x="210756" y="16493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[8]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AA8DD8-3E68-233E-7E41-6A296F0D3298}"/>
              </a:ext>
            </a:extLst>
          </p:cNvPr>
          <p:cNvSpPr txBox="1"/>
          <p:nvPr/>
        </p:nvSpPr>
        <p:spPr>
          <a:xfrm>
            <a:off x="210756" y="347380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[9]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EB191B-1997-3FC3-BB1B-0F91EB4DC1A4}"/>
              </a:ext>
            </a:extLst>
          </p:cNvPr>
          <p:cNvSpPr txBox="1"/>
          <p:nvPr/>
        </p:nvSpPr>
        <p:spPr>
          <a:xfrm>
            <a:off x="3555839" y="3508399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[10]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AF814C-66F4-9554-CD0C-382A871388E8}"/>
              </a:ext>
            </a:extLst>
          </p:cNvPr>
          <p:cNvSpPr txBox="1"/>
          <p:nvPr/>
        </p:nvSpPr>
        <p:spPr>
          <a:xfrm>
            <a:off x="5167602" y="164938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[11]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3162DA-AC41-A481-F8DC-1696ADC5208E}"/>
              </a:ext>
            </a:extLst>
          </p:cNvPr>
          <p:cNvSpPr txBox="1"/>
          <p:nvPr/>
        </p:nvSpPr>
        <p:spPr>
          <a:xfrm>
            <a:off x="8488850" y="1482962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[12]</a:t>
            </a:r>
          </a:p>
        </p:txBody>
      </p:sp>
    </p:spTree>
    <p:extLst>
      <p:ext uri="{BB962C8B-B14F-4D97-AF65-F5344CB8AC3E}">
        <p14:creationId xmlns:p14="http://schemas.microsoft.com/office/powerpoint/2010/main" val="2611629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Church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5B6D48B-2D11-C748-65AE-C951FCC17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44" y="2293134"/>
            <a:ext cx="6119155" cy="421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A2A7BD3-56F0-F4F2-D568-674AA8D1B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54745" y="2176671"/>
            <a:ext cx="3887466" cy="4569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900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Church</a:t>
            </a: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38509F74-59D0-6E22-ADA8-F6D9E0DEE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98" y="1765837"/>
            <a:ext cx="3511802" cy="463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66397DAB-C5F9-2599-6BD1-C7825B641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019" y="1772371"/>
            <a:ext cx="3088608" cy="463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30DC09-32EE-E0CF-CF49-A922F1E977FA}"/>
              </a:ext>
            </a:extLst>
          </p:cNvPr>
          <p:cNvSpPr txBox="1"/>
          <p:nvPr/>
        </p:nvSpPr>
        <p:spPr>
          <a:xfrm>
            <a:off x="717298" y="1772370"/>
            <a:ext cx="697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[13]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D01034-8A42-5746-2172-70695F24F64E}"/>
              </a:ext>
            </a:extLst>
          </p:cNvPr>
          <p:cNvSpPr txBox="1"/>
          <p:nvPr/>
        </p:nvSpPr>
        <p:spPr>
          <a:xfrm>
            <a:off x="5550019" y="1772370"/>
            <a:ext cx="694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[14]</a:t>
            </a:r>
          </a:p>
        </p:txBody>
      </p:sp>
    </p:spTree>
    <p:extLst>
      <p:ext uri="{BB962C8B-B14F-4D97-AF65-F5344CB8AC3E}">
        <p14:creationId xmlns:p14="http://schemas.microsoft.com/office/powerpoint/2010/main" val="767522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Spaceship exterior Inspiration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14A5D4F-1727-7B2E-0541-0CD2E3594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809" y="1773543"/>
            <a:ext cx="3597596" cy="239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0876D25C-A342-AF64-F4F6-2F9EEA4C9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168" y="4339773"/>
            <a:ext cx="3597597" cy="239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BEFC3464-2FFB-C5C1-C8C6-CD50BCA05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765" y="1194509"/>
            <a:ext cx="3972427" cy="223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C108B2AE-218F-C670-F19E-F18426598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943" y="3557373"/>
            <a:ext cx="4491945" cy="317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59A4EA-9BD7-6916-7820-094AE0A31909}"/>
              </a:ext>
            </a:extLst>
          </p:cNvPr>
          <p:cNvSpPr txBox="1"/>
          <p:nvPr/>
        </p:nvSpPr>
        <p:spPr>
          <a:xfrm>
            <a:off x="1885808" y="1773543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[15]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C52168-2E98-EAFE-96DE-9FEB041DE2DE}"/>
              </a:ext>
            </a:extLst>
          </p:cNvPr>
          <p:cNvSpPr txBox="1"/>
          <p:nvPr/>
        </p:nvSpPr>
        <p:spPr>
          <a:xfrm>
            <a:off x="2736168" y="4339773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[16]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589828-1A70-92AD-5CF9-2EDBAFA7D14C}"/>
              </a:ext>
            </a:extLst>
          </p:cNvPr>
          <p:cNvSpPr txBox="1"/>
          <p:nvPr/>
        </p:nvSpPr>
        <p:spPr>
          <a:xfrm>
            <a:off x="9701539" y="1194509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[17]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C14F14-1BBF-B65D-62D4-0C98FA7D5AD3}"/>
              </a:ext>
            </a:extLst>
          </p:cNvPr>
          <p:cNvSpPr txBox="1"/>
          <p:nvPr/>
        </p:nvSpPr>
        <p:spPr>
          <a:xfrm>
            <a:off x="7053943" y="3557373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[18]</a:t>
            </a:r>
          </a:p>
        </p:txBody>
      </p:sp>
    </p:spTree>
    <p:extLst>
      <p:ext uri="{BB962C8B-B14F-4D97-AF65-F5344CB8AC3E}">
        <p14:creationId xmlns:p14="http://schemas.microsoft.com/office/powerpoint/2010/main" val="2541211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Research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Spaceship Interior Inspiration</a:t>
            </a:r>
          </a:p>
        </p:txBody>
      </p:sp>
      <p:pic>
        <p:nvPicPr>
          <p:cNvPr id="8194" name="Picture 2" descr="White Orion Spaceship Interior Round Glass Stock Illustration 393433762 |  Shutterstock">
            <a:extLst>
              <a:ext uri="{FF2B5EF4-FFF2-40B4-BE49-F238E27FC236}">
                <a16:creationId xmlns:a16="http://schemas.microsoft.com/office/drawing/2014/main" id="{5F35231D-B7FC-2D74-4181-F492A5150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6" y="1638874"/>
            <a:ext cx="4011614" cy="243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F58EEED0-DF91-B6EA-A8A5-AB1A04F69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997" y="4160819"/>
            <a:ext cx="3800475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23EAD365-C249-EDC3-3B3B-DB07E7E9B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4160819"/>
            <a:ext cx="4504267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E3FBF6BA-F615-5180-D09F-03FC1B0A4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6" y="1324207"/>
            <a:ext cx="4883616" cy="274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1B1F7D-D578-C59B-9C63-ED528BC46994}"/>
              </a:ext>
            </a:extLst>
          </p:cNvPr>
          <p:cNvSpPr txBox="1"/>
          <p:nvPr/>
        </p:nvSpPr>
        <p:spPr>
          <a:xfrm>
            <a:off x="1208086" y="1638874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[19]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8DBBAD-2709-FEE3-514D-1FE585D303F1}"/>
              </a:ext>
            </a:extLst>
          </p:cNvPr>
          <p:cNvSpPr txBox="1"/>
          <p:nvPr/>
        </p:nvSpPr>
        <p:spPr>
          <a:xfrm>
            <a:off x="1547997" y="4212962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[20]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E9433D-970F-B780-D4CD-F4E940B09A6E}"/>
              </a:ext>
            </a:extLst>
          </p:cNvPr>
          <p:cNvSpPr txBox="1"/>
          <p:nvPr/>
        </p:nvSpPr>
        <p:spPr>
          <a:xfrm>
            <a:off x="6505576" y="1325544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[21]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D0099F-A1F3-538E-1799-B96E0D4D4E33}"/>
              </a:ext>
            </a:extLst>
          </p:cNvPr>
          <p:cNvSpPr txBox="1"/>
          <p:nvPr/>
        </p:nvSpPr>
        <p:spPr>
          <a:xfrm>
            <a:off x="6734175" y="4165600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[22]</a:t>
            </a:r>
          </a:p>
        </p:txBody>
      </p:sp>
    </p:spTree>
    <p:extLst>
      <p:ext uri="{BB962C8B-B14F-4D97-AF65-F5344CB8AC3E}">
        <p14:creationId xmlns:p14="http://schemas.microsoft.com/office/powerpoint/2010/main" val="2227975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51494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Horror Scene Progress</a:t>
            </a:r>
            <a:br>
              <a:rPr lang="en-GB" dirty="0"/>
            </a:br>
            <a:r>
              <a:rPr lang="en-GB" sz="3000" dirty="0">
                <a:solidFill>
                  <a:srgbClr val="C00000"/>
                </a:solidFill>
              </a:rPr>
              <a:t>Spaceship Progress            Ground Texture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91A115-516B-5DCE-6878-595FA8209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1" y="1725223"/>
            <a:ext cx="4233459" cy="28158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CF8FF6-4583-3E3A-618A-3B9282DEB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111" y="4662067"/>
            <a:ext cx="4233459" cy="19530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218CB-BB2C-D863-7E0A-083AE962B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9689" y="1697167"/>
            <a:ext cx="2880540" cy="27219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BF79108-D547-4892-A3CD-ED80456B96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9689" y="4512061"/>
            <a:ext cx="3693577" cy="22368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117CB0-48DF-39CC-7FF7-20D2258CA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3813" y="1603273"/>
            <a:ext cx="2902076" cy="281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666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45DC0-6D52-DC21-6D6C-659F58B2C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22939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Gantt Chart Plan </a:t>
            </a:r>
            <a:r>
              <a:rPr lang="en-GB" sz="1500" dirty="0">
                <a:solidFill>
                  <a:schemeClr val="tx1">
                    <a:lumMod val="85000"/>
                  </a:schemeClr>
                </a:solidFill>
              </a:rPr>
              <a:t>(Made with onlinegantt.com [23])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B9833F-ED01-AF71-1B7F-947FE013B9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5657"/>
            <a:ext cx="12192000" cy="20952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6DCD01B-9CFA-1E4F-1ADD-89C0A30A7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28066"/>
            <a:ext cx="12192000" cy="287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003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91B39-05CA-E301-3FAF-9ECCBE8B6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79182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Plan for Future Research</a:t>
            </a:r>
            <a:endParaRPr lang="en-GB" sz="3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C0AD7-0FA3-C183-62A7-F18A55504E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30" y="1344493"/>
            <a:ext cx="8946541" cy="4195481"/>
          </a:xfrm>
        </p:spPr>
        <p:txBody>
          <a:bodyPr>
            <a:normAutofit/>
          </a:bodyPr>
          <a:lstStyle/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Find research using resources found via the internet as well as books relating to the topic</a:t>
            </a:r>
          </a:p>
          <a:p>
            <a:pPr marL="0" indent="0">
              <a:buNone/>
            </a:pPr>
            <a:endParaRPr lang="en-GB" sz="23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Continue to work on the horror scene</a:t>
            </a:r>
          </a:p>
          <a:p>
            <a:endParaRPr lang="en-GB" sz="2300" dirty="0">
              <a:solidFill>
                <a:srgbClr val="C00000"/>
              </a:solidFill>
            </a:endParaRPr>
          </a:p>
          <a:p>
            <a:pPr>
              <a:buClr>
                <a:schemeClr val="tx1">
                  <a:lumMod val="85000"/>
                </a:schemeClr>
              </a:buClr>
            </a:pPr>
            <a:r>
              <a:rPr lang="en-GB" sz="2300" dirty="0">
                <a:solidFill>
                  <a:srgbClr val="C00000"/>
                </a:solidFill>
              </a:rPr>
              <a:t>Use the Gantt chart to stay on track</a:t>
            </a:r>
          </a:p>
          <a:p>
            <a:pPr marL="0" indent="0">
              <a:buNone/>
            </a:pPr>
            <a:endParaRPr lang="en-GB" sz="2500" dirty="0">
              <a:solidFill>
                <a:srgbClr val="C00000"/>
              </a:solidFill>
            </a:endParaRPr>
          </a:p>
          <a:p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252015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40ABD-4AF0-65C9-38F9-72727427A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39978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ED3AA-0517-CB9A-A3FC-1AAFFFF9F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860" y="1192696"/>
            <a:ext cx="11666139" cy="5665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dirty="0">
                <a:effectLst/>
              </a:rPr>
              <a:t>[1] Resident Evil 7: Biohazard. [Software], Capcom, 2017.</a:t>
            </a:r>
          </a:p>
          <a:p>
            <a:pPr marL="0" indent="0">
              <a:buNone/>
            </a:pPr>
            <a:r>
              <a:rPr lang="en-GB" sz="1700" dirty="0">
                <a:ea typeface="Calibri" panose="020F0502020204030204" pitchFamily="34" charset="0"/>
                <a:cs typeface="Times New Roman" panose="02020603050405020304" pitchFamily="18" charset="0"/>
              </a:rPr>
              <a:t>[2] </a:t>
            </a:r>
            <a:r>
              <a:rPr lang="en-GB" sz="1700" kern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Resident Evil. [Software], Capcom, 1996.</a:t>
            </a:r>
          </a:p>
          <a:p>
            <a:pPr marL="0" indent="0">
              <a:buNone/>
            </a:pPr>
            <a:r>
              <a:rPr lang="en-GB" sz="17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[3] 3D Monster Maze. [Software], Malcolm Evans, 1981.</a:t>
            </a:r>
          </a:p>
          <a:p>
            <a:pPr marL="0" indent="0">
              <a:buNone/>
            </a:pPr>
            <a:r>
              <a:rPr lang="en-GB" sz="1700" dirty="0">
                <a:effectLst/>
              </a:rPr>
              <a:t>[4] </a:t>
            </a:r>
            <a:r>
              <a:rPr lang="en-GB" sz="17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Phasmophobia. [Software], Kinetic Games, 2020.</a:t>
            </a:r>
          </a:p>
          <a:p>
            <a:pPr marL="0" indent="0">
              <a:buNone/>
            </a:pPr>
            <a:r>
              <a:rPr lang="en-GB" sz="1700" dirty="0">
                <a:ea typeface="Calibri" panose="020F0502020204030204" pitchFamily="34" charset="0"/>
                <a:cs typeface="Times New Roman" panose="02020603050405020304" pitchFamily="18" charset="0"/>
              </a:rPr>
              <a:t>[5] The Outlast Trials. [Software], Red Barrels, 2023.</a:t>
            </a:r>
          </a:p>
          <a:p>
            <a:pPr marL="0" indent="0">
              <a:buNone/>
            </a:pPr>
            <a:r>
              <a:rPr lang="en-GB" sz="1700" dirty="0">
                <a:effectLst/>
              </a:rPr>
              <a:t>[6] A. Khames, “creepy forest,” </a:t>
            </a:r>
            <a:r>
              <a:rPr lang="en-GB" sz="1700" i="1" dirty="0">
                <a:effectLst/>
              </a:rPr>
              <a:t>Flickr</a:t>
            </a:r>
            <a:r>
              <a:rPr lang="en-GB" sz="1700" dirty="0">
                <a:effectLst/>
              </a:rPr>
              <a:t>, Nov. 16, 2010. </a:t>
            </a:r>
            <a:r>
              <a:rPr lang="en-GB" sz="1700" dirty="0">
                <a:effectLst/>
                <a:hlinkClick r:id="rId2"/>
              </a:rPr>
              <a:t>https://www.flickr.com/photos/16979519@N08/5198322063</a:t>
            </a:r>
            <a:r>
              <a:rPr lang="en-GB" sz="1700" dirty="0"/>
              <a:t> </a:t>
            </a:r>
            <a:r>
              <a:rPr lang="en-GB" sz="1700" dirty="0">
                <a:effectLst/>
              </a:rPr>
              <a:t> (accessed Jan. 15, 2024).</a:t>
            </a:r>
          </a:p>
          <a:p>
            <a:pPr marL="0" indent="0">
              <a:buNone/>
            </a:pPr>
            <a:r>
              <a:rPr lang="en-GB" sz="1700" dirty="0">
                <a:effectLst/>
              </a:rPr>
              <a:t>[7] unxietly, “Pin by Dju_Dju on </a:t>
            </a:r>
            <a:r>
              <a:rPr lang="az-Cyrl-AZ" sz="1700" dirty="0">
                <a:effectLst/>
              </a:rPr>
              <a:t>атмосферные фоны | </a:t>
            </a:r>
            <a:r>
              <a:rPr lang="en-GB" sz="1700" dirty="0">
                <a:effectLst/>
              </a:rPr>
              <a:t>Misty forest, Landscape photography, Dark forest aesthetic,” </a:t>
            </a:r>
            <a:r>
              <a:rPr lang="en-GB" sz="1700" i="1" dirty="0">
                <a:effectLst/>
              </a:rPr>
              <a:t>Pinterest</a:t>
            </a:r>
            <a:r>
              <a:rPr lang="en-GB" sz="1700" dirty="0">
                <a:effectLst/>
              </a:rPr>
              <a:t>. </a:t>
            </a:r>
            <a:r>
              <a:rPr lang="en-GB" sz="1700" dirty="0">
                <a:effectLst/>
                <a:hlinkClick r:id="rId3"/>
              </a:rPr>
              <a:t>https://www.pinterest.co.uk/pin/111041947055344495/</a:t>
            </a:r>
            <a:r>
              <a:rPr lang="en-GB" sz="1700" dirty="0">
                <a:effectLst/>
              </a:rPr>
              <a:t> (accessed Jan. 15, 2024).</a:t>
            </a:r>
          </a:p>
          <a:p>
            <a:pPr marL="0" indent="0">
              <a:buNone/>
            </a:pPr>
            <a:r>
              <a:rPr lang="en-GB" sz="1700" dirty="0"/>
              <a:t>[</a:t>
            </a:r>
            <a:r>
              <a:rPr lang="en-GB" sz="1700" dirty="0">
                <a:effectLst/>
              </a:rPr>
              <a:t>8] R. Wellen Photography, “Spooky Opening Metal Door Abandoned Factory Stock Photo 1315370900,” </a:t>
            </a:r>
            <a:r>
              <a:rPr lang="en-GB" sz="1700" i="1" dirty="0">
                <a:effectLst/>
              </a:rPr>
              <a:t>Shutterstock</a:t>
            </a:r>
            <a:r>
              <a:rPr lang="en-GB" sz="1700" dirty="0">
                <a:effectLst/>
              </a:rPr>
              <a:t>. </a:t>
            </a:r>
            <a:r>
              <a:rPr lang="en-GB" sz="1700" dirty="0">
                <a:effectLst/>
                <a:hlinkClick r:id="rId4"/>
              </a:rPr>
              <a:t>https://www.shutterstock.com/image-photo/spooky-opening-metal-door-abandoned-factory-1315370900</a:t>
            </a:r>
            <a:r>
              <a:rPr lang="en-GB" sz="17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700" dirty="0">
                <a:effectLst/>
              </a:rPr>
              <a:t>[9] ZerberuZ1, “black factory basement | Education design, Travel art, Abandoned houses,” </a:t>
            </a:r>
            <a:r>
              <a:rPr lang="en-GB" sz="1700" i="1" dirty="0">
                <a:effectLst/>
              </a:rPr>
              <a:t>Pinterest</a:t>
            </a:r>
            <a:r>
              <a:rPr lang="en-GB" sz="1700" dirty="0">
                <a:effectLst/>
              </a:rPr>
              <a:t>. </a:t>
            </a:r>
            <a:r>
              <a:rPr lang="en-GB" sz="1700" dirty="0">
                <a:effectLst/>
                <a:hlinkClick r:id="rId5"/>
              </a:rPr>
              <a:t>https://www.pinterest.co.uk/pin/416723771778372660/</a:t>
            </a:r>
            <a:r>
              <a:rPr lang="en-GB" sz="17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700" dirty="0">
                <a:effectLst/>
              </a:rPr>
              <a:t>[10] DedMityay, “Basement in old abandoned industrial production building or factory,...,” </a:t>
            </a:r>
            <a:r>
              <a:rPr lang="en-GB" sz="1700" i="1" dirty="0">
                <a:effectLst/>
              </a:rPr>
              <a:t>iStock</a:t>
            </a:r>
            <a:r>
              <a:rPr lang="en-GB" sz="1700" dirty="0">
                <a:effectLst/>
              </a:rPr>
              <a:t>, Nov. 01, 2017. </a:t>
            </a:r>
            <a:r>
              <a:rPr lang="en-GB" sz="1700" dirty="0">
                <a:effectLst/>
                <a:hlinkClick r:id="rId6"/>
              </a:rPr>
              <a:t>https://www.istockphoto.com/photo/basement-in-old-abandoned-production-building-or-factory-gm868057284-144626739</a:t>
            </a:r>
            <a:r>
              <a:rPr lang="en-GB" sz="1700" dirty="0">
                <a:effectLst/>
              </a:rPr>
              <a:t> (accessed Jan. 16, 2024).</a:t>
            </a:r>
            <a:endParaRPr lang="en-GB" sz="1700" dirty="0"/>
          </a:p>
          <a:p>
            <a:endParaRPr lang="en-GB" sz="1600" dirty="0">
              <a:effectLst/>
            </a:endParaRPr>
          </a:p>
          <a:p>
            <a:pPr marL="0" indent="0">
              <a:buNone/>
            </a:pPr>
            <a:endParaRPr lang="en-GB" sz="1600" dirty="0">
              <a:effectLst/>
            </a:endParaRPr>
          </a:p>
          <a:p>
            <a:pPr marL="0" indent="0">
              <a:buNone/>
            </a:pPr>
            <a:endParaRPr lang="en-GB" sz="1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718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40ABD-4AF0-65C9-38F9-72727427A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39978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References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A65A23D-9E08-2A9F-5F84-99A7D25DF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192696"/>
            <a:ext cx="11270118" cy="55256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effectLst/>
              </a:rPr>
              <a:t>[11] PurePhoto, “Minnesota | Urban decay photography, Abandoned, Scenery,”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2"/>
              </a:rPr>
              <a:t>https://www.pinterest.co.uk/pin/512495632575622915/</a:t>
            </a:r>
            <a:r>
              <a:rPr lang="en-GB" sz="16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[12] Martino, “Paperfactory C˜, France | Industrial architecture, Abandoned houses, Abandoned places,”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3"/>
              </a:rPr>
              <a:t>https://www.pinterest.co.uk/pin/192810427786684836/</a:t>
            </a:r>
            <a:r>
              <a:rPr lang="en-GB" sz="16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[13] preh1storic, “Church and graveyard in the mist,” </a:t>
            </a:r>
            <a:r>
              <a:rPr lang="en-GB" sz="1600" i="1" dirty="0">
                <a:effectLst/>
              </a:rPr>
              <a:t>Imgur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4"/>
              </a:rPr>
              <a:t>https://imgur.com/gallery/1z5gj1o</a:t>
            </a:r>
            <a:r>
              <a:rPr lang="en-GB" sz="16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[14] HazelPat &lt;3, “A creepy church never gets old | Creepy houses, Eerie places, Church aesthetic,”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5"/>
              </a:rPr>
              <a:t>https://www.pinterest.co.uk/pin/93168286034592460/</a:t>
            </a:r>
            <a:r>
              <a:rPr lang="en-GB" sz="1600" dirty="0">
                <a:effectLst/>
              </a:rPr>
              <a:t> (accessed Jan. 16, 2024).</a:t>
            </a:r>
            <a:endParaRPr lang="en-GB" sz="1600" dirty="0"/>
          </a:p>
          <a:p>
            <a:pPr marL="0" indent="0">
              <a:buNone/>
            </a:pPr>
            <a:r>
              <a:rPr lang="en-GB" sz="1600" dirty="0"/>
              <a:t>[15] </a:t>
            </a:r>
            <a:r>
              <a:rPr lang="en-GB" sz="1600" dirty="0">
                <a:effectLst/>
              </a:rPr>
              <a:t>BiancoBlue, “Wondrous Futuristic Small Sci-fi Space Racer with Engine for Space Racing. Stock Illustration - Illustration of travel, universe: 271165618,” </a:t>
            </a:r>
            <a:r>
              <a:rPr lang="en-GB" sz="1600" i="1" dirty="0">
                <a:effectLst/>
              </a:rPr>
              <a:t>Dreamstime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6"/>
              </a:rPr>
              <a:t>https://www.dreamstime.com/wondrous-high-speed-small-sci-fi-spaceship-racer-powerful-engine-interstellar-travel-space-exploration-beautiful-image271165618</a:t>
            </a:r>
            <a:r>
              <a:rPr lang="en-GB" sz="16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[16] BiancoBlue, “Wondrous Futuristic Small Sci-fi Space Racer with Engine for Space Racing. Stock Illustration - Illustration of galactic, universe: 272095678,” </a:t>
            </a:r>
            <a:r>
              <a:rPr lang="en-GB" sz="1600" i="1" dirty="0">
                <a:effectLst/>
              </a:rPr>
              <a:t>Dreamstime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7"/>
              </a:rPr>
              <a:t>https://www.dreamstime.com/wondrous-high-speed-small-sci-fi-spaceship-racer-powerful-engine-interstellar-travel-space-exploration-beautiful-image272095678</a:t>
            </a:r>
            <a:r>
              <a:rPr lang="en-GB" sz="1600" dirty="0">
                <a:effectLst/>
              </a:rPr>
              <a:t> (accessed Jan. 16, 2024).</a:t>
            </a:r>
          </a:p>
          <a:p>
            <a:pPr marL="0" indent="0">
              <a:buNone/>
            </a:pPr>
            <a:r>
              <a:rPr lang="en-GB" sz="1600" dirty="0"/>
              <a:t>[17] Greedy3D, “Spaceship Concept Art with Affinity Photo and Blender”. </a:t>
            </a:r>
            <a:r>
              <a:rPr lang="en-GB" sz="1600" i="1" dirty="0"/>
              <a:t>Skill Share. </a:t>
            </a:r>
            <a:r>
              <a:rPr lang="en-GB" sz="1600" dirty="0">
                <a:hlinkClick r:id="rId8"/>
              </a:rPr>
              <a:t>https://www.skillshare.com/en/classes/Spaceship-Concept-Art-with-Affinity-Photo-and-Blender/606431557</a:t>
            </a:r>
            <a:r>
              <a:rPr lang="en-GB" sz="1600" dirty="0"/>
              <a:t> </a:t>
            </a:r>
            <a:r>
              <a:rPr lang="en-GB" sz="1600" dirty="0">
                <a:effectLst/>
              </a:rPr>
              <a:t>(accessed Jan. 16, 2024).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38458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40ABD-4AF0-65C9-38F9-72727427A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39978"/>
          </a:xfrm>
        </p:spPr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References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A65A23D-9E08-2A9F-5F84-99A7D25DF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192696"/>
            <a:ext cx="11270118" cy="5440333"/>
          </a:xfrm>
        </p:spPr>
        <p:txBody>
          <a:bodyPr/>
          <a:lstStyle/>
          <a:p>
            <a:pPr marL="0" indent="0">
              <a:buNone/>
            </a:pPr>
            <a:r>
              <a:rPr lang="en-GB" sz="1600" dirty="0">
                <a:effectLst/>
              </a:rPr>
              <a:t>[18] Ailantd, “Some kind of small cargo and bus space ship. Commission work this one. #Spaceship” </a:t>
            </a:r>
            <a:r>
              <a:rPr lang="en-GB" sz="1600" i="1" dirty="0">
                <a:effectLst/>
              </a:rPr>
              <a:t>X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2"/>
              </a:rPr>
              <a:t>https://twitter.com/ailantd/status/755502219835957248</a:t>
            </a:r>
            <a:r>
              <a:rPr lang="en-GB" sz="1600" dirty="0">
                <a:effectLst/>
              </a:rPr>
              <a:t> (accessed Jan. 16, 2024).</a:t>
            </a:r>
            <a:endParaRPr lang="en-GB" sz="1600" dirty="0"/>
          </a:p>
          <a:p>
            <a:pPr marL="0" indent="0">
              <a:buNone/>
            </a:pPr>
            <a:r>
              <a:rPr lang="en-GB" sz="1600" dirty="0"/>
              <a:t>[1</a:t>
            </a:r>
            <a:r>
              <a:rPr lang="en-GB" sz="1600" dirty="0">
                <a:effectLst/>
              </a:rPr>
              <a:t>9] Apex Infinity Games, “Abandoned Spaceship Interior 3d Illustration Stock Illustration 524243413,” </a:t>
            </a:r>
            <a:r>
              <a:rPr lang="en-GB" sz="1600" i="1" dirty="0">
                <a:effectLst/>
              </a:rPr>
              <a:t>Shutterstock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3"/>
              </a:rPr>
              <a:t>https://www.shutterstock.com/image-illustration/abandoned-spaceship-interior-3d-illustration-524243413</a:t>
            </a:r>
            <a:r>
              <a:rPr lang="en-GB" sz="1600" dirty="0">
                <a:effectLst/>
              </a:rPr>
              <a:t> (accessed Jan. 17,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[20] Hong Kong Disneyland, “Spaceship interior, Alien spaceship, Alien concept art,”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4"/>
              </a:rPr>
              <a:t>https://www.pinterest.co.uk/pin/379920918543071148/</a:t>
            </a:r>
            <a:r>
              <a:rPr lang="en-GB" sz="1600" dirty="0">
                <a:effectLst/>
              </a:rPr>
              <a:t> (accessed Jan. 17,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[21] “ArtStation - 3D Old Spaceship Interior, Sebastian Pineda Rios | Spaceship interior, Out of this world, Backdrops,”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5"/>
              </a:rPr>
              <a:t>https://www.pinterest.co.uk/pin/571816483949204449/</a:t>
            </a:r>
            <a:r>
              <a:rPr lang="en-GB" sz="1600" dirty="0">
                <a:effectLst/>
              </a:rPr>
              <a:t> (accessed Jan. 17,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[22] NiZu, “‘Nostromo’ environment study | Spaceship interior, Sci fi concept art, Sci fi environment,” </a:t>
            </a:r>
            <a:r>
              <a:rPr lang="en-GB" sz="1600" i="1" dirty="0">
                <a:effectLst/>
              </a:rPr>
              <a:t>Pinterest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6"/>
              </a:rPr>
              <a:t>https://www.pinterest.co.uk/pin/640496378269608222/</a:t>
            </a:r>
            <a:r>
              <a:rPr lang="en-GB" sz="1600" dirty="0">
                <a:effectLst/>
              </a:rPr>
              <a:t> (accessed Jan. 17, 2024).</a:t>
            </a:r>
          </a:p>
          <a:p>
            <a:pPr marL="0" indent="0">
              <a:buNone/>
            </a:pPr>
            <a:r>
              <a:rPr lang="en-GB" sz="1600" dirty="0">
                <a:effectLst/>
              </a:rPr>
              <a:t>[</a:t>
            </a:r>
            <a:r>
              <a:rPr lang="en-GB" sz="1600" dirty="0"/>
              <a:t>23</a:t>
            </a:r>
            <a:r>
              <a:rPr lang="en-GB" sz="1600" dirty="0">
                <a:effectLst/>
              </a:rPr>
              <a:t>] “Free Online Gantt Chart Software,” </a:t>
            </a:r>
            <a:r>
              <a:rPr lang="en-GB" sz="1600" i="1" dirty="0">
                <a:effectLst/>
                <a:hlinkClick r:id="rId7"/>
              </a:rPr>
              <a:t>www.onlinegantt.com</a:t>
            </a:r>
            <a:r>
              <a:rPr lang="en-GB" sz="1600" dirty="0">
                <a:effectLst/>
              </a:rPr>
              <a:t>. </a:t>
            </a:r>
            <a:r>
              <a:rPr lang="en-GB" sz="1600" dirty="0">
                <a:effectLst/>
                <a:hlinkClick r:id="rId8"/>
              </a:rPr>
              <a:t>https://www.onlinegantt.com/#/gantt</a:t>
            </a:r>
            <a:r>
              <a:rPr lang="en-GB" sz="1600" dirty="0">
                <a:effectLst/>
              </a:rPr>
              <a:t>.</a:t>
            </a:r>
          </a:p>
          <a:p>
            <a:pPr marL="0" indent="0">
              <a:buNone/>
            </a:pPr>
            <a:endParaRPr lang="en-GB" sz="1600" dirty="0">
              <a:effectLst/>
            </a:endParaRPr>
          </a:p>
          <a:p>
            <a:pPr marL="0" indent="0">
              <a:buNone/>
            </a:pPr>
            <a:endParaRPr lang="en-GB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44322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7C4A5-3F43-B2AD-3CA3-531F0BA9A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0205" y="401918"/>
            <a:ext cx="6351589" cy="79188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>
                    <a:lumMod val="85000"/>
                  </a:schemeClr>
                </a:solidFill>
              </a:rPr>
              <a:t>Thank you for Listening!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79E14-70A4-485F-6F3A-332D15437A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4623" y="1326777"/>
            <a:ext cx="4042752" cy="512481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C00000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904083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1192</TotalTime>
  <Words>1230</Words>
  <Application>Microsoft Office PowerPoint</Application>
  <PresentationFormat>Widescreen</PresentationFormat>
  <Paragraphs>105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Wingdings 3</vt:lpstr>
      <vt:lpstr>Ion</vt:lpstr>
      <vt:lpstr>Interim Viva Alexander Jenkins (2103347)</vt:lpstr>
      <vt:lpstr>Project Aim: How survival horror video games create horror to keep the player immersed and on edge.</vt:lpstr>
      <vt:lpstr>Interactive Horror Scene</vt:lpstr>
      <vt:lpstr>Literature Review</vt:lpstr>
      <vt:lpstr>Background Research Prior to Starting Project</vt:lpstr>
      <vt:lpstr>Findings for Objective One</vt:lpstr>
      <vt:lpstr>Findings for Objective Two</vt:lpstr>
      <vt:lpstr>Horror Scene Research Crash Site Woods</vt:lpstr>
      <vt:lpstr>Horror Scene Research Abandoned Factory</vt:lpstr>
      <vt:lpstr>PowerPoint Presentation</vt:lpstr>
      <vt:lpstr>Horror Scene Research Church</vt:lpstr>
      <vt:lpstr>Horror Scene Research Church</vt:lpstr>
      <vt:lpstr>Horror Scene Research Spaceship exterior Inspiration</vt:lpstr>
      <vt:lpstr>Horror Scene Research Spaceship Interior Inspiration</vt:lpstr>
      <vt:lpstr>Horror Scene Progress Spaceship Progress            Ground Texture</vt:lpstr>
      <vt:lpstr>Gantt Chart Plan (Made with onlinegantt.com [23])</vt:lpstr>
      <vt:lpstr>Plan for Future Research</vt:lpstr>
      <vt:lpstr>References</vt:lpstr>
      <vt:lpstr>References</vt:lpstr>
      <vt:lpstr>References</vt:lpstr>
      <vt:lpstr>Thank 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Interim Viva Alexander Jenkins (2103347)</dc:title>
  <dc:creator>Alex Jenkins (2103347)</dc:creator>
  <cp:lastModifiedBy>Alex Jenkins (2103347)</cp:lastModifiedBy>
  <cp:revision>71</cp:revision>
  <dcterms:created xsi:type="dcterms:W3CDTF">2024-01-16T17:27:35Z</dcterms:created>
  <dcterms:modified xsi:type="dcterms:W3CDTF">2024-01-18T10:27:06Z</dcterms:modified>
</cp:coreProperties>
</file>