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6" r:id="rId7"/>
    <p:sldId id="268" r:id="rId8"/>
    <p:sldId id="267" r:id="rId9"/>
    <p:sldId id="259" r:id="rId10"/>
    <p:sldId id="263" r:id="rId11"/>
    <p:sldId id="269" r:id="rId12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-342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AF6E19-EC83-706D-E333-9B4731654D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CBDD93F-9486-1ED3-C8A7-11C8FB941D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BA85B18-9FA5-02A2-4629-D59E5D39A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C7E46-736B-4A77-AF00-6E67C5D60F42}" type="datetimeFigureOut">
              <a:rPr lang="x-none" smtClean="0"/>
              <a:t>4/28/2023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78CEB52-1208-72F3-582A-EB27935BA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289775C-1F89-70CA-6140-62385EDFE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5BA31-C113-4117-9C76-F48CA109C486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05493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09264CB-00AA-AB4A-7825-8BBFCD2C5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38C7F8C-6BE3-7038-3625-A18B28298A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0DC1E66-439B-AE79-CF96-E959E2A89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C7E46-736B-4A77-AF00-6E67C5D60F42}" type="datetimeFigureOut">
              <a:rPr lang="x-none" smtClean="0"/>
              <a:t>4/28/2023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B85A07-DEC4-4F82-C676-376550944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F699B63-7217-A5A6-ED49-DDF892725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5BA31-C113-4117-9C76-F48CA109C486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06415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727302F-7EF8-EC22-9A37-9C154D432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72D4F6A-7D95-B910-69BB-BE19FEF03A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ED99EF1-8677-04C1-2CDC-01BCE2864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C7E46-736B-4A77-AF00-6E67C5D60F42}" type="datetimeFigureOut">
              <a:rPr lang="x-none" smtClean="0"/>
              <a:t>4/28/2023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CF1D66E-592A-D2CF-B6AD-B94F29A60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4729E39-D657-5D42-3854-9206376F0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5BA31-C113-4117-9C76-F48CA109C486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9968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74F2320-D7A8-042B-CF78-C891D6EBC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4A0F82B-348E-FFA7-022D-AE7D781550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8708625-86C1-98F1-BBC0-915B8EC717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871399F-4D91-4EEB-624A-6A5C12113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C7E46-736B-4A77-AF00-6E67C5D60F42}" type="datetimeFigureOut">
              <a:rPr lang="x-none" smtClean="0"/>
              <a:t>4/28/2023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2B86CC1-CB60-504D-8FEB-671058490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0DC98AD-BDC4-48C2-92B3-63557B4B3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5BA31-C113-4117-9C76-F48CA109C486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78595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D4D14F7-EB28-5348-B275-2E8A37708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A058C05-B6C2-B760-3743-D310D8C591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813DAA3-B45E-9BB8-A735-22969D224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9A08F49D-3C3C-C387-0C99-11F32D3786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CCD987E-7850-B871-E7F7-88EE96FE5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27A04EF4-20EF-A05A-CE30-601239010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C7E46-736B-4A77-AF00-6E67C5D60F42}" type="datetimeFigureOut">
              <a:rPr lang="x-none" smtClean="0"/>
              <a:t>4/28/2023</a:t>
            </a:fld>
            <a:endParaRPr lang="x-non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E55FDF57-B7A5-25F9-7C08-4B6460220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CE62AA5C-6214-AF3A-85F1-635722C1A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5BA31-C113-4117-9C76-F48CA109C486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71947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56F7B5-411F-FDDA-A6A2-04AEE149A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3BC00F63-0B2B-07D3-1355-60BF5D364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C7E46-736B-4A77-AF00-6E67C5D60F42}" type="datetimeFigureOut">
              <a:rPr lang="x-none" smtClean="0"/>
              <a:t>4/28/2023</a:t>
            </a:fld>
            <a:endParaRPr 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29DD3C6-3577-0F90-B26C-1DC60C1EE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D264CB8-890A-1AC9-CDAB-5172D1EAF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5BA31-C113-4117-9C76-F48CA109C486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76344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14D3CCC-6509-83D5-9580-B45620759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C7E46-736B-4A77-AF00-6E67C5D60F42}" type="datetimeFigureOut">
              <a:rPr lang="x-none" smtClean="0"/>
              <a:t>4/28/2023</a:t>
            </a:fld>
            <a:endParaRPr lang="x-non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BA03A34C-1E92-3EAB-354F-B9A450FB9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F54A760-D1F2-E8FB-130B-3EEECAF01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5BA31-C113-4117-9C76-F48CA109C486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20454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C181190-8DB4-3CCA-908F-9638F3DDF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3612817-D239-9CED-903F-7C588C8668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B06283F-5AA8-ADA6-68E3-4AE00785D6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693E8D7-82D5-18E4-11AD-9FE9A9C72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C7E46-736B-4A77-AF00-6E67C5D60F42}" type="datetimeFigureOut">
              <a:rPr lang="x-none" smtClean="0"/>
              <a:t>4/28/2023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8357B93-6B7B-757D-97D7-D532C2A97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890ED42-3DF4-37F4-9338-D8B19D9CC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5BA31-C113-4117-9C76-F48CA109C486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1620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7E71DE0-DD67-260E-2AE7-42FAA96E4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B77C45D3-D2D6-6E19-EEC0-A21E9E50E7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C91B122-3410-DEB8-D210-DF9A105ADE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E1CD34D-01A2-D566-43BB-2937A5933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C7E46-736B-4A77-AF00-6E67C5D60F42}" type="datetimeFigureOut">
              <a:rPr lang="x-none" smtClean="0"/>
              <a:t>4/28/2023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DBBEFCA-98F1-189E-DB59-0E4D05B49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6D376BB-B738-A5EF-C532-D4B309EE1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5BA31-C113-4117-9C76-F48CA109C486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58791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CEF699-916A-871B-FE7F-7ED870F59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59A3B63-3F68-3147-4373-1214FDB5AF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C6474FC-B783-1E2D-5AD0-B6E426B14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C7E46-736B-4A77-AF00-6E67C5D60F42}" type="datetimeFigureOut">
              <a:rPr lang="x-none" smtClean="0"/>
              <a:t>4/28/2023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B00EDEC-6FE1-2159-EF76-2970D70CA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D49DDC9-3F94-7CD3-2FED-3A7AA0F97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5BA31-C113-4117-9C76-F48CA109C486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49775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8F7DD2B3-17A1-1D07-460F-10692B3D74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E0A042A-3E00-9043-C49E-1D4B0CB22A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F48C9D5-772D-2950-01D8-27E0AFBC8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C7E46-736B-4A77-AF00-6E67C5D60F42}" type="datetimeFigureOut">
              <a:rPr lang="x-none" smtClean="0"/>
              <a:t>4/28/2023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B5C7890-5163-6E70-5C8F-5EAA8A97B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EBC6F3A-DBC4-A088-CA1A-EADCB10BF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5BA31-C113-4117-9C76-F48CA109C486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43893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37159308-9A57-8B1E-0B94-B4FBAB85C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3AE3003-350C-869A-E5FC-B56B371C73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24A0DCF-CB25-C9AB-372E-61E38067FF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4C7E46-736B-4A77-AF00-6E67C5D60F42}" type="datetimeFigureOut">
              <a:rPr lang="x-none" smtClean="0"/>
              <a:t>4/28/2023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CF68132-6C41-03E3-19D1-9FA73ACCB0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5A54FC1-8B6B-9166-26E1-04C1CB4C9B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95BA31-C113-4117-9C76-F48CA109C486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92143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5" name="Rectangle 1034">
            <a:extLst>
              <a:ext uri="{FF2B5EF4-FFF2-40B4-BE49-F238E27FC236}">
                <a16:creationId xmlns:a16="http://schemas.microsoft.com/office/drawing/2014/main" xmlns="" id="{5BF4DF2C-F028-4921-9C23-41303F650A6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xmlns="" id="{158B3569-73B2-4D05-8E95-886A6EE17F1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F3659097-B2B2-72D8-6157-B819248224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1" y="1589368"/>
            <a:ext cx="4839194" cy="4585801"/>
          </a:xfrm>
        </p:spPr>
        <p:txBody>
          <a:bodyPr anchor="t">
            <a:normAutofit/>
          </a:bodyPr>
          <a:lstStyle/>
          <a:p>
            <a:pPr algn="r"/>
            <a:r>
              <a:rPr lang="en-GB" sz="6800" b="0" i="0" dirty="0">
                <a:solidFill>
                  <a:srgbClr val="FFFFFF"/>
                </a:solidFill>
                <a:effectLst/>
                <a:latin typeface="Söhne"/>
              </a:rPr>
              <a:t>ACME Corporation</a:t>
            </a:r>
            <a:endParaRPr lang="x-none" sz="6800">
              <a:solidFill>
                <a:srgbClr val="FFFFFF"/>
              </a:solidFill>
            </a:endParaRPr>
          </a:p>
        </p:txBody>
      </p:sp>
      <p:cxnSp>
        <p:nvCxnSpPr>
          <p:cNvPr id="1039" name="Straight Connector 1038">
            <a:extLst>
              <a:ext uri="{FF2B5EF4-FFF2-40B4-BE49-F238E27FC236}">
                <a16:creationId xmlns:a16="http://schemas.microsoft.com/office/drawing/2014/main" xmlns="" id="{56020367-4FD5-4596-8E10-C5F095CD8D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5447322" y="1589368"/>
            <a:ext cx="0" cy="5259754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 descr="The ACME Corporation by Rob Loukotka — Kickstarter">
            <a:extLst>
              <a:ext uri="{FF2B5EF4-FFF2-40B4-BE49-F238E27FC236}">
                <a16:creationId xmlns:a16="http://schemas.microsoft.com/office/drawing/2014/main" xmlns="" id="{AE679408-594D-CEE1-F140-9F41D2B6C8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86925" y="1589368"/>
            <a:ext cx="5664133" cy="4490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41" name="Group 1040">
            <a:extLst>
              <a:ext uri="{FF2B5EF4-FFF2-40B4-BE49-F238E27FC236}">
                <a16:creationId xmlns:a16="http://schemas.microsoft.com/office/drawing/2014/main" xmlns="" id="{892B7B61-D701-474B-AE8F-EA238B550A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1512034" y="1267063"/>
            <a:ext cx="368480" cy="519967"/>
            <a:chOff x="11512034" y="1267063"/>
            <a:chExt cx="368480" cy="519967"/>
          </a:xfrm>
          <a:solidFill>
            <a:srgbClr val="FFFFFF"/>
          </a:solidFill>
        </p:grpSpPr>
        <p:sp>
          <p:nvSpPr>
            <p:cNvPr id="1042" name="Graphic 17">
              <a:extLst>
                <a:ext uri="{FF2B5EF4-FFF2-40B4-BE49-F238E27FC236}">
                  <a16:creationId xmlns:a16="http://schemas.microsoft.com/office/drawing/2014/main" xmlns="" id="{B71758F4-3F46-45DA-8AC5-4E508DA080B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1512034" y="1267063"/>
              <a:ext cx="139037" cy="139039"/>
            </a:xfrm>
            <a:custGeom>
              <a:avLst/>
              <a:gdLst>
                <a:gd name="connsiteX0" fmla="*/ 129600 w 139037"/>
                <a:gd name="connsiteY0" fmla="*/ 60082 h 139039"/>
                <a:gd name="connsiteX1" fmla="*/ 78955 w 139037"/>
                <a:gd name="connsiteY1" fmla="*/ 60082 h 139039"/>
                <a:gd name="connsiteX2" fmla="*/ 78955 w 139037"/>
                <a:gd name="connsiteY2" fmla="*/ 9437 h 139039"/>
                <a:gd name="connsiteX3" fmla="*/ 69519 w 139037"/>
                <a:gd name="connsiteY3" fmla="*/ 0 h 139039"/>
                <a:gd name="connsiteX4" fmla="*/ 60082 w 139037"/>
                <a:gd name="connsiteY4" fmla="*/ 9437 h 139039"/>
                <a:gd name="connsiteX5" fmla="*/ 60082 w 139037"/>
                <a:gd name="connsiteY5" fmla="*/ 60082 h 139039"/>
                <a:gd name="connsiteX6" fmla="*/ 9437 w 139037"/>
                <a:gd name="connsiteY6" fmla="*/ 60082 h 139039"/>
                <a:gd name="connsiteX7" fmla="*/ 0 w 139037"/>
                <a:gd name="connsiteY7" fmla="*/ 69520 h 139039"/>
                <a:gd name="connsiteX8" fmla="*/ 9437 w 139037"/>
                <a:gd name="connsiteY8" fmla="*/ 78957 h 139039"/>
                <a:gd name="connsiteX9" fmla="*/ 60082 w 139037"/>
                <a:gd name="connsiteY9" fmla="*/ 78957 h 139039"/>
                <a:gd name="connsiteX10" fmla="*/ 60082 w 139037"/>
                <a:gd name="connsiteY10" fmla="*/ 129602 h 139039"/>
                <a:gd name="connsiteX11" fmla="*/ 69519 w 139037"/>
                <a:gd name="connsiteY11" fmla="*/ 139039 h 139039"/>
                <a:gd name="connsiteX12" fmla="*/ 78955 w 139037"/>
                <a:gd name="connsiteY12" fmla="*/ 129602 h 139039"/>
                <a:gd name="connsiteX13" fmla="*/ 78955 w 139037"/>
                <a:gd name="connsiteY13" fmla="*/ 78957 h 139039"/>
                <a:gd name="connsiteX14" fmla="*/ 129600 w 139037"/>
                <a:gd name="connsiteY14" fmla="*/ 78957 h 139039"/>
                <a:gd name="connsiteX15" fmla="*/ 139037 w 139037"/>
                <a:gd name="connsiteY15" fmla="*/ 69520 h 139039"/>
                <a:gd name="connsiteX16" fmla="*/ 129600 w 139037"/>
                <a:gd name="connsiteY16" fmla="*/ 60082 h 139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39037" h="139039">
                  <a:moveTo>
                    <a:pt x="129600" y="60082"/>
                  </a:moveTo>
                  <a:lnTo>
                    <a:pt x="78955" y="60082"/>
                  </a:lnTo>
                  <a:lnTo>
                    <a:pt x="78955" y="9437"/>
                  </a:lnTo>
                  <a:cubicBezTo>
                    <a:pt x="78955" y="4225"/>
                    <a:pt x="74730" y="0"/>
                    <a:pt x="69519" y="0"/>
                  </a:cubicBezTo>
                  <a:cubicBezTo>
                    <a:pt x="64307" y="0"/>
                    <a:pt x="60082" y="4225"/>
                    <a:pt x="60082" y="9437"/>
                  </a:cubicBezTo>
                  <a:lnTo>
                    <a:pt x="60082" y="60082"/>
                  </a:lnTo>
                  <a:lnTo>
                    <a:pt x="9437" y="60082"/>
                  </a:lnTo>
                  <a:cubicBezTo>
                    <a:pt x="4225" y="60082"/>
                    <a:pt x="0" y="64308"/>
                    <a:pt x="0" y="69520"/>
                  </a:cubicBezTo>
                  <a:cubicBezTo>
                    <a:pt x="0" y="74731"/>
                    <a:pt x="4225" y="78957"/>
                    <a:pt x="9437" y="78957"/>
                  </a:cubicBezTo>
                  <a:lnTo>
                    <a:pt x="60082" y="78957"/>
                  </a:lnTo>
                  <a:lnTo>
                    <a:pt x="60082" y="129602"/>
                  </a:lnTo>
                  <a:cubicBezTo>
                    <a:pt x="60082" y="134814"/>
                    <a:pt x="64307" y="139039"/>
                    <a:pt x="69519" y="139039"/>
                  </a:cubicBezTo>
                  <a:cubicBezTo>
                    <a:pt x="74730" y="139039"/>
                    <a:pt x="78955" y="134814"/>
                    <a:pt x="78955" y="129602"/>
                  </a:cubicBezTo>
                  <a:lnTo>
                    <a:pt x="78955" y="78957"/>
                  </a:lnTo>
                  <a:lnTo>
                    <a:pt x="129600" y="78957"/>
                  </a:lnTo>
                  <a:cubicBezTo>
                    <a:pt x="134812" y="78957"/>
                    <a:pt x="139037" y="74731"/>
                    <a:pt x="139037" y="69520"/>
                  </a:cubicBezTo>
                  <a:cubicBezTo>
                    <a:pt x="139037" y="64308"/>
                    <a:pt x="134812" y="60082"/>
                    <a:pt x="129600" y="60082"/>
                  </a:cubicBezTo>
                  <a:close/>
                </a:path>
              </a:pathLst>
            </a:custGeom>
            <a:grpFill/>
            <a:ln w="60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43" name="Graphic 21">
              <a:extLst>
                <a:ext uri="{FF2B5EF4-FFF2-40B4-BE49-F238E27FC236}">
                  <a16:creationId xmlns:a16="http://schemas.microsoft.com/office/drawing/2014/main" xmlns="" id="{8D61482F-F3C5-4D66-8C5D-C6BBE3E1275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1752801" y="1659316"/>
              <a:ext cx="127713" cy="127714"/>
            </a:xfrm>
            <a:custGeom>
              <a:avLst/>
              <a:gdLst>
                <a:gd name="connsiteX0" fmla="*/ 63857 w 127713"/>
                <a:gd name="connsiteY0" fmla="*/ 18874 h 127714"/>
                <a:gd name="connsiteX1" fmla="*/ 108839 w 127713"/>
                <a:gd name="connsiteY1" fmla="*/ 63857 h 127714"/>
                <a:gd name="connsiteX2" fmla="*/ 63857 w 127713"/>
                <a:gd name="connsiteY2" fmla="*/ 108840 h 127714"/>
                <a:gd name="connsiteX3" fmla="*/ 18874 w 127713"/>
                <a:gd name="connsiteY3" fmla="*/ 63857 h 127714"/>
                <a:gd name="connsiteX4" fmla="*/ 63857 w 127713"/>
                <a:gd name="connsiteY4" fmla="*/ 18874 h 127714"/>
                <a:gd name="connsiteX5" fmla="*/ 63857 w 127713"/>
                <a:gd name="connsiteY5" fmla="*/ 0 h 127714"/>
                <a:gd name="connsiteX6" fmla="*/ 0 w 127713"/>
                <a:gd name="connsiteY6" fmla="*/ 63857 h 127714"/>
                <a:gd name="connsiteX7" fmla="*/ 63857 w 127713"/>
                <a:gd name="connsiteY7" fmla="*/ 127714 h 127714"/>
                <a:gd name="connsiteX8" fmla="*/ 127713 w 127713"/>
                <a:gd name="connsiteY8" fmla="*/ 63857 h 127714"/>
                <a:gd name="connsiteX9" fmla="*/ 63857 w 127713"/>
                <a:gd name="connsiteY9" fmla="*/ 0 h 127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7713" h="127714">
                  <a:moveTo>
                    <a:pt x="63857" y="18874"/>
                  </a:moveTo>
                  <a:cubicBezTo>
                    <a:pt x="88700" y="18874"/>
                    <a:pt x="108839" y="39014"/>
                    <a:pt x="108839" y="63857"/>
                  </a:cubicBezTo>
                  <a:cubicBezTo>
                    <a:pt x="108839" y="88700"/>
                    <a:pt x="88700" y="108840"/>
                    <a:pt x="63857" y="108840"/>
                  </a:cubicBezTo>
                  <a:cubicBezTo>
                    <a:pt x="39013" y="108840"/>
                    <a:pt x="18874" y="88700"/>
                    <a:pt x="18874" y="63857"/>
                  </a:cubicBezTo>
                  <a:cubicBezTo>
                    <a:pt x="18898" y="39024"/>
                    <a:pt x="39023" y="18898"/>
                    <a:pt x="63857" y="18874"/>
                  </a:cubicBezTo>
                  <a:moveTo>
                    <a:pt x="63857" y="0"/>
                  </a:moveTo>
                  <a:cubicBezTo>
                    <a:pt x="28590" y="0"/>
                    <a:pt x="0" y="28590"/>
                    <a:pt x="0" y="63857"/>
                  </a:cubicBezTo>
                  <a:cubicBezTo>
                    <a:pt x="0" y="99124"/>
                    <a:pt x="28590" y="127714"/>
                    <a:pt x="63857" y="127714"/>
                  </a:cubicBezTo>
                  <a:cubicBezTo>
                    <a:pt x="99124" y="127714"/>
                    <a:pt x="127713" y="99124"/>
                    <a:pt x="127713" y="63857"/>
                  </a:cubicBezTo>
                  <a:cubicBezTo>
                    <a:pt x="127713" y="28590"/>
                    <a:pt x="99124" y="0"/>
                    <a:pt x="63857" y="0"/>
                  </a:cubicBezTo>
                  <a:close/>
                </a:path>
              </a:pathLst>
            </a:custGeom>
            <a:grpFill/>
            <a:ln w="6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175657" y="4108862"/>
            <a:ext cx="37288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https://uowtsd-my.sharepoint.com/:v:/r/personal/2230423_student_uwtsd_ac_uk/Documents/Recording-20230428_074459.webm?csf=1&amp;web=1&amp;e=q8WGHk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71600" y="5863188"/>
            <a:ext cx="63473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Jatin</a:t>
            </a:r>
            <a:r>
              <a:rPr lang="en-US" dirty="0" smtClean="0"/>
              <a:t> </a:t>
            </a:r>
            <a:r>
              <a:rPr lang="en-US" dirty="0" err="1" smtClean="0"/>
              <a:t>pandey</a:t>
            </a:r>
            <a:r>
              <a:rPr lang="en-US" dirty="0" smtClean="0"/>
              <a:t> </a:t>
            </a:r>
          </a:p>
          <a:p>
            <a:r>
              <a:rPr lang="en-US" dirty="0" smtClean="0"/>
              <a:t>Student id 2230423</a:t>
            </a:r>
          </a:p>
          <a:p>
            <a:r>
              <a:rPr lang="en-US" dirty="0" smtClean="0"/>
              <a:t>HR management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3800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081EA652-8C6A-4E69-BEB9-1708094745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xmlns="" id="{5298780A-33B9-4EA2-8F67-DE68AD6284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F488E8B-4E1E-4402-8935-D4E6C02615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538CA69B-3351-C7E0-D097-E6985C916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66" y="1188637"/>
            <a:ext cx="3255087" cy="4480726"/>
          </a:xfrm>
        </p:spPr>
        <p:txBody>
          <a:bodyPr>
            <a:normAutofit/>
          </a:bodyPr>
          <a:lstStyle/>
          <a:p>
            <a:pPr algn="r"/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endParaRPr lang="x-none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23AAC9B5-8015-485C-ACF9-A750390E9A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08FB7B3-9C50-714A-6D36-D7ADCA1D1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6071" y="1188637"/>
            <a:ext cx="4702848" cy="4347739"/>
          </a:xfrm>
        </p:spPr>
        <p:txBody>
          <a:bodyPr anchor="ctr">
            <a:norm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ACME employer has faced challenges related to worker engagement, which has had implications for the organization's overall performance and competitiveness.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recommendations include continuous learning and development, communication and collaboration skills development, diversity and inclusion skills development, change management skills development, employee engagement and well-being skills development.</a:t>
            </a:r>
          </a:p>
          <a:p>
            <a:endParaRPr lang="x-none" sz="2400" dirty="0"/>
          </a:p>
        </p:txBody>
      </p:sp>
    </p:spTree>
    <p:extLst>
      <p:ext uri="{BB962C8B-B14F-4D97-AF65-F5344CB8AC3E}">
        <p14:creationId xmlns:p14="http://schemas.microsoft.com/office/powerpoint/2010/main" val="37072309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5" name="Rectangle 2056">
            <a:extLst>
              <a:ext uri="{FF2B5EF4-FFF2-40B4-BE49-F238E27FC236}">
                <a16:creationId xmlns:a16="http://schemas.microsoft.com/office/drawing/2014/main" xmlns="" id="{7FF47CB7-972F-479F-A36D-9E72D26EC8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6" name="Freeform: Shape 2058">
            <a:extLst>
              <a:ext uri="{FF2B5EF4-FFF2-40B4-BE49-F238E27FC236}">
                <a16:creationId xmlns:a16="http://schemas.microsoft.com/office/drawing/2014/main" xmlns="" id="{0D153B68-5844-490D-8E67-F616D6D721C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268FC6-F17A-9700-AC5D-8380CD70B2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pPr algn="ctr"/>
            <a:r>
              <a:rPr lang="en-GB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Continuous Learning and Development</a:t>
            </a:r>
            <a:endParaRPr lang="x-none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67" name="Content Placeholder 2053">
            <a:extLst>
              <a:ext uri="{FF2B5EF4-FFF2-40B4-BE49-F238E27FC236}">
                <a16:creationId xmlns:a16="http://schemas.microsoft.com/office/drawing/2014/main" xmlns="" id="{0FF1BA84-61A8-0694-E14F-5E47279F48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1940438"/>
            <a:ext cx="4958966" cy="5903518"/>
          </a:xfrm>
        </p:spPr>
        <p:txBody>
          <a:bodyPr>
            <a:noAutofit/>
          </a:bodyPr>
          <a:lstStyle/>
          <a:p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Continuous learning and development are important  for HR expert s to stay up-to-date with the modern trends, laws, and regulations inside the HR industry.</a:t>
            </a:r>
          </a:p>
          <a:p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HR professionals can take advantage of various training and improvement  opportunities, such as  seminars, workshops, webinars, and certifications.</a:t>
            </a:r>
          </a:p>
          <a:p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a Shaban et al. (2020), continuous learning and development can improve the overall performance and effectiveness of HR </a:t>
            </a:r>
            <a:r>
              <a:rPr lang="en-US" sz="1600" dirty="0">
                <a:solidFill>
                  <a:srgbClr val="37415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expert </a:t>
            </a:r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and undoubtedly  impact organizational performance.</a:t>
            </a:r>
          </a:p>
          <a:p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HR specialists also can benefit from mentoring and training packages, which could enhance their management and problem-solving  skills  (Gupta &amp; Bhatnagar, 2017).</a:t>
            </a:r>
          </a:p>
          <a:p>
            <a:r>
              <a:rPr lang="en-US" sz="1600" dirty="0">
                <a:solidFill>
                  <a:srgbClr val="37415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investing in continuous learning and development, HR professionals can stay current with best practices and improve their ability to support the organization's strategic goals.</a:t>
            </a:r>
          </a:p>
        </p:txBody>
      </p:sp>
      <p:pic>
        <p:nvPicPr>
          <p:cNvPr id="2050" name="Picture 2" descr="Why Continuous Learning is Important in this Era">
            <a:extLst>
              <a:ext uri="{FF2B5EF4-FFF2-40B4-BE49-F238E27FC236}">
                <a16:creationId xmlns:a16="http://schemas.microsoft.com/office/drawing/2014/main" xmlns="" id="{C060D65A-A308-1EF4-763E-9A7B37EF61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19367" y="2722090"/>
            <a:ext cx="4788505" cy="268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8" name="Freeform: Shape 2060">
            <a:extLst>
              <a:ext uri="{FF2B5EF4-FFF2-40B4-BE49-F238E27FC236}">
                <a16:creationId xmlns:a16="http://schemas.microsoft.com/office/drawing/2014/main" xmlns="" id="{9A0D773F-7A7D-4DBB-9DEA-86BB8B8F4B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6608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73" name="Rectangle 2072">
            <a:extLst>
              <a:ext uri="{FF2B5EF4-FFF2-40B4-BE49-F238E27FC236}">
                <a16:creationId xmlns:a16="http://schemas.microsoft.com/office/drawing/2014/main" xmlns="" id="{D3E17859-C5F0-476F-A082-A4CB8841DB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>
            <a:off x="0" y="4375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268FC6-F17A-9700-AC5D-8380CD70B2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599" cy="1325563"/>
          </a:xfrm>
        </p:spPr>
        <p:txBody>
          <a:bodyPr>
            <a:normAutofit/>
          </a:bodyPr>
          <a:lstStyle/>
          <a:p>
            <a:pPr algn="ctr"/>
            <a:r>
              <a:rPr lang="en-US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and Collaboration Skills Development</a:t>
            </a:r>
            <a:endParaRPr lang="x-none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67" name="Content Placeholder 2053">
            <a:extLst>
              <a:ext uri="{FF2B5EF4-FFF2-40B4-BE49-F238E27FC236}">
                <a16:creationId xmlns:a16="http://schemas.microsoft.com/office/drawing/2014/main" xmlns="" id="{0FF1BA84-61A8-0694-E14F-5E47279F48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>
            <a:normAutofit/>
          </a:bodyPr>
          <a:lstStyle/>
          <a:p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Effective communication and collaboration skills are important  for HR specialist  to build relationships with employees, managers, and other stakeholders in the organization.</a:t>
            </a:r>
          </a:p>
          <a:p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HR professionals should  expand their communication skills, such as active listening, empathy, and clear and concise writing, to ensure they are successfully y communicating with all parties involved (Green &amp; Knippenberg, 2020).</a:t>
            </a:r>
          </a:p>
          <a:p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HR professionals can enhance  their communication and collaboration skills through various means, such as attending workshops, participating in team-building activities, and practicing active listening techniques (Wolfe et al., 2020).</a:t>
            </a:r>
          </a:p>
          <a:p>
            <a:r>
              <a:rPr lang="en-US" sz="1600" dirty="0">
                <a:solidFill>
                  <a:srgbClr val="37415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improving their communication and collaboration skills, HR professionals can effectively navigate workplace challenges and build strong relationships with all stakeholders.</a:t>
            </a:r>
          </a:p>
        </p:txBody>
      </p:sp>
      <p:pic>
        <p:nvPicPr>
          <p:cNvPr id="3" name="Picture 2" descr="Easy ways to build up your teamwork and collaboration skills">
            <a:extLst>
              <a:ext uri="{FF2B5EF4-FFF2-40B4-BE49-F238E27FC236}">
                <a16:creationId xmlns:a16="http://schemas.microsoft.com/office/drawing/2014/main" xmlns="" id="{E0412402-F74B-039F-0D56-B6D6C091E6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87" r="12705" b="1"/>
          <a:stretch/>
        </p:blipFill>
        <p:spPr bwMode="auto">
          <a:xfrm>
            <a:off x="6848918" y="1771078"/>
            <a:ext cx="4504881" cy="4504881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5" name="!!Arc">
            <a:extLst>
              <a:ext uri="{FF2B5EF4-FFF2-40B4-BE49-F238E27FC236}">
                <a16:creationId xmlns:a16="http://schemas.microsoft.com/office/drawing/2014/main" xmlns="" id="{70BEB1E7-2F88-40BC-B73D-42E5B6F80BF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1189197" flipV="1">
            <a:off x="6980527" y="1929807"/>
            <a:ext cx="4556632" cy="455663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77" name="!!Oval">
            <a:extLst>
              <a:ext uri="{FF2B5EF4-FFF2-40B4-BE49-F238E27FC236}">
                <a16:creationId xmlns:a16="http://schemas.microsoft.com/office/drawing/2014/main" xmlns="" id="{A7B99495-F43F-4D80-A44F-2CB4764EB9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300988" y="1969050"/>
            <a:ext cx="666675" cy="6485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4045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5" name="Rectangle 4104">
            <a:extLst>
              <a:ext uri="{FF2B5EF4-FFF2-40B4-BE49-F238E27FC236}">
                <a16:creationId xmlns:a16="http://schemas.microsoft.com/office/drawing/2014/main" xmlns="" id="{7FF47CB7-972F-479F-A36D-9E72D26EC8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17" name="Freeform: Shape 4106">
            <a:extLst>
              <a:ext uri="{FF2B5EF4-FFF2-40B4-BE49-F238E27FC236}">
                <a16:creationId xmlns:a16="http://schemas.microsoft.com/office/drawing/2014/main" xmlns="" id="{0D153B68-5844-490D-8E67-F616D6D721C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268FC6-F17A-9700-AC5D-8380CD70B2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pPr algn="ctr"/>
            <a:r>
              <a:rPr lang="en-US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Diversity and Inclusion Skills Development</a:t>
            </a:r>
            <a:endParaRPr lang="x-none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67" name="Content Placeholder 2053">
            <a:extLst>
              <a:ext uri="{FF2B5EF4-FFF2-40B4-BE49-F238E27FC236}">
                <a16:creationId xmlns:a16="http://schemas.microsoft.com/office/drawing/2014/main" xmlns="" id="{0FF1BA84-61A8-0694-E14F-5E47279F48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1884" y="1940438"/>
            <a:ext cx="4958966" cy="3917773"/>
          </a:xfrm>
        </p:spPr>
        <p:txBody>
          <a:bodyPr>
            <a:noAutofit/>
          </a:bodyPr>
          <a:lstStyle/>
          <a:p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 today's globalized and diverse workplace, HR professionals need to develop their diversity and inclusion skills to ensure they are creating a welcoming and inclusive environment for all employees.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Diversity and inclusion skills include cultural competency, awareness of unconscious biases, and ability to foster diversity and inclusion initiatives (Wrench et al., 2019).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HR professionals should educate themselves on diversity and inclusion best practices and engage in ongoing learning and development to effectively support diverse employees and build an inclusive culture (Ely &amp; Thomas, 2020).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with inclusive cultures can reap many benefits, including increased employee engagement, innovation, and overall organizational performance (Deloitte, 2017).</a:t>
            </a:r>
          </a:p>
        </p:txBody>
      </p:sp>
      <p:pic>
        <p:nvPicPr>
          <p:cNvPr id="4100" name="Picture 4" descr="6 Types Of Diversity Training For An Inclusive Workplace">
            <a:extLst>
              <a:ext uri="{FF2B5EF4-FFF2-40B4-BE49-F238E27FC236}">
                <a16:creationId xmlns:a16="http://schemas.microsoft.com/office/drawing/2014/main" xmlns="" id="{7075392D-81DA-C716-0A04-260D1C28D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19367" y="2719097"/>
            <a:ext cx="4788505" cy="2687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18" name="Freeform: Shape 4108">
            <a:extLst>
              <a:ext uri="{FF2B5EF4-FFF2-40B4-BE49-F238E27FC236}">
                <a16:creationId xmlns:a16="http://schemas.microsoft.com/office/drawing/2014/main" xmlns="" id="{9A0D773F-7A7D-4DBB-9DEA-86BB8B8F4B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974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5" name="Rectangle 4104">
            <a:extLst>
              <a:ext uri="{FF2B5EF4-FFF2-40B4-BE49-F238E27FC236}">
                <a16:creationId xmlns:a16="http://schemas.microsoft.com/office/drawing/2014/main" xmlns="" id="{7FF47CB7-972F-479F-A36D-9E72D26EC8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17" name="Freeform: Shape 4106">
            <a:extLst>
              <a:ext uri="{FF2B5EF4-FFF2-40B4-BE49-F238E27FC236}">
                <a16:creationId xmlns:a16="http://schemas.microsoft.com/office/drawing/2014/main" xmlns="" id="{0D153B68-5844-490D-8E67-F616D6D721C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268FC6-F17A-9700-AC5D-8380CD70B2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pPr algn="ctr"/>
            <a:r>
              <a:rPr lang="en-GB" b="1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 Skills Development</a:t>
            </a:r>
            <a:endParaRPr lang="x-none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67" name="Content Placeholder 2053">
            <a:extLst>
              <a:ext uri="{FF2B5EF4-FFF2-40B4-BE49-F238E27FC236}">
                <a16:creationId xmlns:a16="http://schemas.microsoft.com/office/drawing/2014/main" xmlns="" id="{0FF1BA84-61A8-0694-E14F-5E47279F48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1884" y="1940438"/>
            <a:ext cx="4958966" cy="3917773"/>
          </a:xfrm>
        </p:spPr>
        <p:txBody>
          <a:bodyPr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 skills include the ability to communicate change effectively, manage resistance to change, and create a change-ready culture (</a:t>
            </a:r>
            <a:r>
              <a:rPr lang="en-US" sz="1600" b="0" i="0" dirty="0" err="1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Prosci</a:t>
            </a:r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2019).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HR professionals can foster change management by creating a clear change management plan, providing transparent communication and support, and empowering employees to be part of the change process (SHRM, 2021).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that effectively manage change can experience smoother transitions, increased employee morale, and improved overall performance (</a:t>
            </a:r>
            <a:r>
              <a:rPr lang="en-US" sz="1600" b="0" i="0" dirty="0" err="1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Prosci</a:t>
            </a:r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2019).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HR professionals can develop their change management skills by attending change management training programs, seeking out mentorship from experienced change leaders, and actively participating in change initiatives within their organizations</a:t>
            </a:r>
            <a:r>
              <a:rPr lang="en-US" sz="1100" b="0" i="0" dirty="0">
                <a:solidFill>
                  <a:srgbClr val="374151"/>
                </a:solidFill>
                <a:effectLst/>
                <a:latin typeface="Söhne"/>
              </a:rPr>
              <a:t>.</a:t>
            </a:r>
          </a:p>
        </p:txBody>
      </p:sp>
      <p:sp>
        <p:nvSpPr>
          <p:cNvPr id="4118" name="Freeform: Shape 4108">
            <a:extLst>
              <a:ext uri="{FF2B5EF4-FFF2-40B4-BE49-F238E27FC236}">
                <a16:creationId xmlns:a16="http://schemas.microsoft.com/office/drawing/2014/main" xmlns="" id="{9A0D773F-7A7D-4DBB-9DEA-86BB8B8F4B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4" descr="Resume Skills and Keywords for Director Change Management (Updated for 2023)">
            <a:extLst>
              <a:ext uri="{FF2B5EF4-FFF2-40B4-BE49-F238E27FC236}">
                <a16:creationId xmlns:a16="http://schemas.microsoft.com/office/drawing/2014/main" xmlns="" id="{3BA7F946-9F70-6B4B-F119-0999B2A055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42734" y="2402191"/>
            <a:ext cx="4752863" cy="280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2603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5" name="Rectangle 4104">
            <a:extLst>
              <a:ext uri="{FF2B5EF4-FFF2-40B4-BE49-F238E27FC236}">
                <a16:creationId xmlns:a16="http://schemas.microsoft.com/office/drawing/2014/main" xmlns="" id="{7FF47CB7-972F-479F-A36D-9E72D26EC8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17" name="Freeform: Shape 4106">
            <a:extLst>
              <a:ext uri="{FF2B5EF4-FFF2-40B4-BE49-F238E27FC236}">
                <a16:creationId xmlns:a16="http://schemas.microsoft.com/office/drawing/2014/main" xmlns="" id="{0D153B68-5844-490D-8E67-F616D6D721C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268FC6-F17A-9700-AC5D-8380CD70B2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Employee Engagement and Well-being Skills Development</a:t>
            </a:r>
            <a:r>
              <a:rPr lang="en-US" b="1" i="0" dirty="0">
                <a:effectLst/>
                <a:latin typeface="Söhne"/>
              </a:rPr>
              <a:t/>
            </a:r>
            <a:br>
              <a:rPr lang="en-US" b="1" i="0" dirty="0">
                <a:effectLst/>
                <a:latin typeface="Söhne"/>
              </a:rPr>
            </a:br>
            <a:r>
              <a:rPr lang="en-US" b="1" i="0" dirty="0">
                <a:effectLst/>
                <a:latin typeface="Söhne"/>
              </a:rPr>
              <a:t/>
            </a:r>
            <a:br>
              <a:rPr lang="en-US" b="1" i="0" dirty="0">
                <a:effectLst/>
                <a:latin typeface="Söhne"/>
              </a:rPr>
            </a:br>
            <a:endParaRPr lang="x-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67" name="Content Placeholder 2053">
            <a:extLst>
              <a:ext uri="{FF2B5EF4-FFF2-40B4-BE49-F238E27FC236}">
                <a16:creationId xmlns:a16="http://schemas.microsoft.com/office/drawing/2014/main" xmlns="" id="{0FF1BA84-61A8-0694-E14F-5E47279F48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1884" y="1940438"/>
            <a:ext cx="4958966" cy="3917773"/>
          </a:xfrm>
        </p:spPr>
        <p:txBody>
          <a:bodyPr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HR professionals should focus on developing employee engagement and well-being skills to create a positive workplace culture and improve employee retention.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Employee engagement and well-being skills include the ability to create meaningful work, provide recognition and feedback, and promote work-life balance (Gallup, 2021).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HR professionals can foster employee engagement and well-being by designing comprehensive well-being programs, implementing flexible work arrangements, and conducting regular employee surveys to gather feedback and make data-driven decisions (SHRM, 2021).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with high employee engagement and well-being tend to experience lower absenteeism, higher productivity, and increased customer satisfaction (Gallup, 2021).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100" b="0" i="0" dirty="0">
              <a:solidFill>
                <a:srgbClr val="374151"/>
              </a:solidFill>
              <a:effectLst/>
              <a:latin typeface="Söhne"/>
            </a:endParaRPr>
          </a:p>
        </p:txBody>
      </p:sp>
      <p:sp>
        <p:nvSpPr>
          <p:cNvPr id="4118" name="Freeform: Shape 4108">
            <a:extLst>
              <a:ext uri="{FF2B5EF4-FFF2-40B4-BE49-F238E27FC236}">
                <a16:creationId xmlns:a16="http://schemas.microsoft.com/office/drawing/2014/main" xmlns="" id="{9A0D773F-7A7D-4DBB-9DEA-86BB8B8F4B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2" descr="4 ways to improve employee engagement - Netigate">
            <a:extLst>
              <a:ext uri="{FF2B5EF4-FFF2-40B4-BE49-F238E27FC236}">
                <a16:creationId xmlns:a16="http://schemas.microsoft.com/office/drawing/2014/main" xmlns="" id="{93648F1D-AFBF-BF0B-C291-7E6EBDC7BC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" b="2"/>
          <a:stretch/>
        </p:blipFill>
        <p:spPr bwMode="auto">
          <a:xfrm>
            <a:off x="7613830" y="2061836"/>
            <a:ext cx="3533985" cy="2728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8321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A9E19D-17BF-E9DF-A979-4B8D91BFB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 </a:t>
            </a:r>
            <a:endParaRPr lang="x-none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88DC202-4E84-CACF-54B0-D1527E8A58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19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HR professionals should develop their leadership and management skills to effectively manage their teams and drive organizational success.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9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HR professionals should develop their HR technology skills to effectively leverage technology to manage HR processes and improve efficiency.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9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Developing diversity and inclusion skills is crucial for HR professionals to create a more inclusive workplace culture.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9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Employee engagement and well-being skills development are important for HR professionals to support employee well-being and boost retention rates.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9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HR professionals can develop these skills through various methods such as training and development programs, seeking mentorship, and actively participating in change initiatives.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9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By investing in their own skills development, HR professionals can better support the organization's human capital and contribute to overall business success.</a:t>
            </a:r>
          </a:p>
          <a:p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2040254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229281-09ED-414B-B558-2C37FD16E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 </a:t>
            </a:r>
            <a:endParaRPr lang="x-none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3A726D-CC27-4C85-1713-FA9D78C72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17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Gupta, V., &amp; Bhatnagar, J. (2017). Mentoring and coaching as a development strategy for HR professionals. Human Resource Management Review, 27(3), 435-448.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7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Shaban, A., Buhari, M. F., Ali, M. A., &amp; Jaafar, N. I. (2020). The impact of human resource development practices on organizational performance: Evidence from Malaysia. International Journal of Academic Research in Business and Social Sciences, 10(2), 68-81.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7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Green, M. T., &amp; Knippenberg, D. V. (2020). Creating the context for effective communication in HRM. Human Resource Management Review, 30(3), 1-14.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700" b="0" i="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Wolfe, K. J., Boyatzis, R. E., Gaskin, J., &amp; Kolb, D. A. (2020). Exploring the relationship between emotional intelligence and coaching efficacy. Frontiers in Psychology, 11, 569.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374151"/>
                </a:solidFill>
                <a:effectLst/>
                <a:latin typeface="Söhne"/>
              </a:rPr>
              <a:t>Deloitte. (2017). The diversity and inclusion revolution: Eight powerful truths.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374151"/>
                </a:solidFill>
                <a:effectLst/>
                <a:latin typeface="Söhne"/>
              </a:rPr>
              <a:t>Ely, R. J., &amp; Thomas, D. A. (2020). Making differences matter: A new paradigm for managing diversity. Harvard Business Review, 98(2), 74-85.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374151"/>
                </a:solidFill>
                <a:effectLst/>
                <a:latin typeface="Söhne"/>
              </a:rPr>
              <a:t>Wrench, J. S., McCroskey, J. C., Richmond, V. P., &amp; Johnson, A. D. (2019). Understanding the communication skills and cultural competence of diverse groups of individuals: A review of existing literature and recommendations for future research. Journal of International and Intercultural Communication, 12(2), 111-136.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700" b="0" i="0" dirty="0">
              <a:solidFill>
                <a:srgbClr val="37415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US" b="0" i="0" dirty="0">
              <a:solidFill>
                <a:srgbClr val="374151"/>
              </a:solidFill>
              <a:effectLst/>
              <a:latin typeface="Söhne"/>
            </a:endParaRPr>
          </a:p>
          <a:p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25032736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65C23D5-ECE7-8318-36A8-0BD75E2D6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x-none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CEF65F6-5EC8-A931-AECC-CC783F9072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Gallup. (2021). Employee engagement.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Society for Human Resource Management. (2021). The business case for well-being.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World Health Organization. (2021). Mental health in the workplace.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 err="1">
                <a:solidFill>
                  <a:srgbClr val="374151"/>
                </a:solidFill>
                <a:effectLst/>
                <a:latin typeface="Söhne"/>
              </a:rPr>
              <a:t>Prosci</a:t>
            </a:r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. (2019). Change management: The definitive guide.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Society for Human Resource Management. (2021). Change management.</a:t>
            </a:r>
          </a:p>
          <a:p>
            <a:pPr marL="0" indent="0" algn="l">
              <a:buNone/>
            </a:pPr>
            <a:endParaRPr lang="en-US" b="0" i="0" dirty="0">
              <a:solidFill>
                <a:srgbClr val="374151"/>
              </a:solidFill>
              <a:effectLst/>
              <a:latin typeface="Söhne"/>
            </a:endParaRPr>
          </a:p>
          <a:p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998900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1" name="Rectangle 8200">
            <a:extLst>
              <a:ext uri="{FF2B5EF4-FFF2-40B4-BE49-F238E27FC236}">
                <a16:creationId xmlns:a16="http://schemas.microsoft.com/office/drawing/2014/main" xmlns="" id="{D153EDB2-4AAD-43F4-AE78-4D326C81336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grpSp>
        <p:nvGrpSpPr>
          <p:cNvPr id="8203" name="Group 8202">
            <a:extLst>
              <a:ext uri="{FF2B5EF4-FFF2-40B4-BE49-F238E27FC236}">
                <a16:creationId xmlns:a16="http://schemas.microsoft.com/office/drawing/2014/main" xmlns="" id="{A3CB7779-72E2-4E92-AE18-6BBC335DD88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547625" y="0"/>
            <a:ext cx="11097905" cy="6858000"/>
            <a:chOff x="547625" y="0"/>
            <a:chExt cx="11097905" cy="6858000"/>
          </a:xfrm>
        </p:grpSpPr>
        <p:sp>
          <p:nvSpPr>
            <p:cNvPr id="8204" name="Freeform: Shape 8203">
              <a:extLst>
                <a:ext uri="{FF2B5EF4-FFF2-40B4-BE49-F238E27FC236}">
                  <a16:creationId xmlns:a16="http://schemas.microsoft.com/office/drawing/2014/main" xmlns="" id="{175B9DA5-08BD-40EA-B06C-3D3CCD06A8D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flipH="1">
              <a:off x="907575" y="0"/>
              <a:ext cx="10345003" cy="6858000"/>
            </a:xfrm>
            <a:custGeom>
              <a:avLst/>
              <a:gdLst>
                <a:gd name="connsiteX0" fmla="*/ 7551973 w 9174595"/>
                <a:gd name="connsiteY0" fmla="*/ 0 h 6858000"/>
                <a:gd name="connsiteX1" fmla="*/ 5634635 w 9174595"/>
                <a:gd name="connsiteY1" fmla="*/ 0 h 6858000"/>
                <a:gd name="connsiteX2" fmla="*/ 5550590 w 9174595"/>
                <a:gd name="connsiteY2" fmla="*/ 0 h 6858000"/>
                <a:gd name="connsiteX3" fmla="*/ 5480986 w 9174595"/>
                <a:gd name="connsiteY3" fmla="*/ 0 h 6858000"/>
                <a:gd name="connsiteX4" fmla="*/ 4886240 w 9174595"/>
                <a:gd name="connsiteY4" fmla="*/ 0 h 6858000"/>
                <a:gd name="connsiteX5" fmla="*/ 4816638 w 9174595"/>
                <a:gd name="connsiteY5" fmla="*/ 0 h 6858000"/>
                <a:gd name="connsiteX6" fmla="*/ 4357958 w 9174595"/>
                <a:gd name="connsiteY6" fmla="*/ 0 h 6858000"/>
                <a:gd name="connsiteX7" fmla="*/ 4288354 w 9174595"/>
                <a:gd name="connsiteY7" fmla="*/ 0 h 6858000"/>
                <a:gd name="connsiteX8" fmla="*/ 3693608 w 9174595"/>
                <a:gd name="connsiteY8" fmla="*/ 0 h 6858000"/>
                <a:gd name="connsiteX9" fmla="*/ 3624006 w 9174595"/>
                <a:gd name="connsiteY9" fmla="*/ 0 h 6858000"/>
                <a:gd name="connsiteX10" fmla="*/ 3276448 w 9174595"/>
                <a:gd name="connsiteY10" fmla="*/ 0 h 6858000"/>
                <a:gd name="connsiteX11" fmla="*/ 1622622 w 9174595"/>
                <a:gd name="connsiteY11" fmla="*/ 0 h 6858000"/>
                <a:gd name="connsiteX12" fmla="*/ 1600504 w 9174595"/>
                <a:gd name="connsiteY12" fmla="*/ 14997 h 6858000"/>
                <a:gd name="connsiteX13" fmla="*/ 0 w 9174595"/>
                <a:gd name="connsiteY13" fmla="*/ 3621656 h 6858000"/>
                <a:gd name="connsiteX14" fmla="*/ 1873886 w 9174595"/>
                <a:gd name="connsiteY14" fmla="*/ 6374814 h 6858000"/>
                <a:gd name="connsiteX15" fmla="*/ 2390406 w 9174595"/>
                <a:gd name="connsiteY15" fmla="*/ 6780599 h 6858000"/>
                <a:gd name="connsiteX16" fmla="*/ 2502136 w 9174595"/>
                <a:gd name="connsiteY16" fmla="*/ 6858000 h 6858000"/>
                <a:gd name="connsiteX17" fmla="*/ 3276448 w 9174595"/>
                <a:gd name="connsiteY17" fmla="*/ 6858000 h 6858000"/>
                <a:gd name="connsiteX18" fmla="*/ 3624006 w 9174595"/>
                <a:gd name="connsiteY18" fmla="*/ 6858000 h 6858000"/>
                <a:gd name="connsiteX19" fmla="*/ 3693608 w 9174595"/>
                <a:gd name="connsiteY19" fmla="*/ 6858000 h 6858000"/>
                <a:gd name="connsiteX20" fmla="*/ 4288354 w 9174595"/>
                <a:gd name="connsiteY20" fmla="*/ 6858000 h 6858000"/>
                <a:gd name="connsiteX21" fmla="*/ 4357958 w 9174595"/>
                <a:gd name="connsiteY21" fmla="*/ 6858000 h 6858000"/>
                <a:gd name="connsiteX22" fmla="*/ 4816638 w 9174595"/>
                <a:gd name="connsiteY22" fmla="*/ 6858000 h 6858000"/>
                <a:gd name="connsiteX23" fmla="*/ 4886240 w 9174595"/>
                <a:gd name="connsiteY23" fmla="*/ 6858000 h 6858000"/>
                <a:gd name="connsiteX24" fmla="*/ 5480986 w 9174595"/>
                <a:gd name="connsiteY24" fmla="*/ 6858000 h 6858000"/>
                <a:gd name="connsiteX25" fmla="*/ 5550590 w 9174595"/>
                <a:gd name="connsiteY25" fmla="*/ 6858000 h 6858000"/>
                <a:gd name="connsiteX26" fmla="*/ 5634635 w 9174595"/>
                <a:gd name="connsiteY26" fmla="*/ 6858000 h 6858000"/>
                <a:gd name="connsiteX27" fmla="*/ 6672460 w 9174595"/>
                <a:gd name="connsiteY27" fmla="*/ 6858000 h 6858000"/>
                <a:gd name="connsiteX28" fmla="*/ 6784188 w 9174595"/>
                <a:gd name="connsiteY28" fmla="*/ 6780599 h 6858000"/>
                <a:gd name="connsiteX29" fmla="*/ 7300708 w 9174595"/>
                <a:gd name="connsiteY29" fmla="*/ 6374814 h 6858000"/>
                <a:gd name="connsiteX30" fmla="*/ 9174595 w 9174595"/>
                <a:gd name="connsiteY30" fmla="*/ 3621656 h 6858000"/>
                <a:gd name="connsiteX31" fmla="*/ 7574092 w 9174595"/>
                <a:gd name="connsiteY3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9174595" h="6858000">
                  <a:moveTo>
                    <a:pt x="7551973" y="0"/>
                  </a:moveTo>
                  <a:lnTo>
                    <a:pt x="5634635" y="0"/>
                  </a:lnTo>
                  <a:lnTo>
                    <a:pt x="5550590" y="0"/>
                  </a:lnTo>
                  <a:lnTo>
                    <a:pt x="5480986" y="0"/>
                  </a:lnTo>
                  <a:lnTo>
                    <a:pt x="4886240" y="0"/>
                  </a:lnTo>
                  <a:lnTo>
                    <a:pt x="4816638" y="0"/>
                  </a:lnTo>
                  <a:lnTo>
                    <a:pt x="4357958" y="0"/>
                  </a:lnTo>
                  <a:lnTo>
                    <a:pt x="4288354" y="0"/>
                  </a:lnTo>
                  <a:lnTo>
                    <a:pt x="3693608" y="0"/>
                  </a:lnTo>
                  <a:lnTo>
                    <a:pt x="3624006" y="0"/>
                  </a:lnTo>
                  <a:lnTo>
                    <a:pt x="3276448" y="0"/>
                  </a:lnTo>
                  <a:lnTo>
                    <a:pt x="1622622" y="0"/>
                  </a:lnTo>
                  <a:lnTo>
                    <a:pt x="1600504" y="14997"/>
                  </a:lnTo>
                  <a:cubicBezTo>
                    <a:pt x="573594" y="754641"/>
                    <a:pt x="0" y="2093192"/>
                    <a:pt x="0" y="3621656"/>
                  </a:cubicBezTo>
                  <a:cubicBezTo>
                    <a:pt x="0" y="4969131"/>
                    <a:pt x="928496" y="5602839"/>
                    <a:pt x="1873886" y="6374814"/>
                  </a:cubicBezTo>
                  <a:cubicBezTo>
                    <a:pt x="2046046" y="6515397"/>
                    <a:pt x="2216632" y="6653108"/>
                    <a:pt x="2390406" y="6780599"/>
                  </a:cubicBezTo>
                  <a:lnTo>
                    <a:pt x="2502136" y="6858000"/>
                  </a:lnTo>
                  <a:lnTo>
                    <a:pt x="3276448" y="6858000"/>
                  </a:lnTo>
                  <a:lnTo>
                    <a:pt x="3624006" y="6858000"/>
                  </a:lnTo>
                  <a:lnTo>
                    <a:pt x="3693608" y="6858000"/>
                  </a:lnTo>
                  <a:lnTo>
                    <a:pt x="4288354" y="6858000"/>
                  </a:lnTo>
                  <a:lnTo>
                    <a:pt x="4357958" y="6858000"/>
                  </a:lnTo>
                  <a:lnTo>
                    <a:pt x="4816638" y="6858000"/>
                  </a:lnTo>
                  <a:lnTo>
                    <a:pt x="4886240" y="6858000"/>
                  </a:lnTo>
                  <a:lnTo>
                    <a:pt x="5480986" y="6858000"/>
                  </a:lnTo>
                  <a:lnTo>
                    <a:pt x="5550590" y="6858000"/>
                  </a:lnTo>
                  <a:lnTo>
                    <a:pt x="5634635" y="6858000"/>
                  </a:lnTo>
                  <a:lnTo>
                    <a:pt x="6672460" y="6858000"/>
                  </a:lnTo>
                  <a:lnTo>
                    <a:pt x="6784188" y="6780599"/>
                  </a:lnTo>
                  <a:cubicBezTo>
                    <a:pt x="6957963" y="6653108"/>
                    <a:pt x="7128548" y="6515397"/>
                    <a:pt x="7300708" y="6374814"/>
                  </a:cubicBezTo>
                  <a:cubicBezTo>
                    <a:pt x="8246100" y="5602839"/>
                    <a:pt x="9174595" y="4969131"/>
                    <a:pt x="9174595" y="3621656"/>
                  </a:cubicBezTo>
                  <a:cubicBezTo>
                    <a:pt x="9174595" y="2093192"/>
                    <a:pt x="8601001" y="754641"/>
                    <a:pt x="7574092" y="14997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205" name="Freeform: Shape 8204">
              <a:extLst>
                <a:ext uri="{FF2B5EF4-FFF2-40B4-BE49-F238E27FC236}">
                  <a16:creationId xmlns:a16="http://schemas.microsoft.com/office/drawing/2014/main" xmlns="" id="{9EE62D72-11EF-40E9-BF23-0FCAEACDD7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flipH="1">
              <a:off x="708673" y="0"/>
              <a:ext cx="2486322" cy="6858000"/>
            </a:xfrm>
            <a:custGeom>
              <a:avLst/>
              <a:gdLst>
                <a:gd name="connsiteX0" fmla="*/ 879731 w 2521425"/>
                <a:gd name="connsiteY0" fmla="*/ 0 h 6858000"/>
                <a:gd name="connsiteX1" fmla="*/ 898402 w 2521425"/>
                <a:gd name="connsiteY1" fmla="*/ 0 h 6858000"/>
                <a:gd name="connsiteX2" fmla="*/ 920526 w 2521425"/>
                <a:gd name="connsiteY2" fmla="*/ 14997 h 6858000"/>
                <a:gd name="connsiteX3" fmla="*/ 2521425 w 2521425"/>
                <a:gd name="connsiteY3" fmla="*/ 3621656 h 6858000"/>
                <a:gd name="connsiteX4" fmla="*/ 647075 w 2521425"/>
                <a:gd name="connsiteY4" fmla="*/ 6374814 h 6858000"/>
                <a:gd name="connsiteX5" fmla="*/ 130427 w 2521425"/>
                <a:gd name="connsiteY5" fmla="*/ 6780599 h 6858000"/>
                <a:gd name="connsiteX6" fmla="*/ 18671 w 2521425"/>
                <a:gd name="connsiteY6" fmla="*/ 6858000 h 6858000"/>
                <a:gd name="connsiteX7" fmla="*/ 0 w 2521425"/>
                <a:gd name="connsiteY7" fmla="*/ 6858000 h 6858000"/>
                <a:gd name="connsiteX8" fmla="*/ 111756 w 2521425"/>
                <a:gd name="connsiteY8" fmla="*/ 6780599 h 6858000"/>
                <a:gd name="connsiteX9" fmla="*/ 628404 w 2521425"/>
                <a:gd name="connsiteY9" fmla="*/ 6374814 h 6858000"/>
                <a:gd name="connsiteX10" fmla="*/ 2502754 w 2521425"/>
                <a:gd name="connsiteY10" fmla="*/ 3621656 h 6858000"/>
                <a:gd name="connsiteX11" fmla="*/ 901855 w 2521425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1425" h="6858000">
                  <a:moveTo>
                    <a:pt x="879731" y="0"/>
                  </a:moveTo>
                  <a:lnTo>
                    <a:pt x="898402" y="0"/>
                  </a:lnTo>
                  <a:lnTo>
                    <a:pt x="920526" y="14997"/>
                  </a:lnTo>
                  <a:cubicBezTo>
                    <a:pt x="1947689" y="754641"/>
                    <a:pt x="2521425" y="2093192"/>
                    <a:pt x="2521425" y="3621656"/>
                  </a:cubicBezTo>
                  <a:cubicBezTo>
                    <a:pt x="2521425" y="4969131"/>
                    <a:pt x="1592700" y="5602839"/>
                    <a:pt x="647075" y="6374814"/>
                  </a:cubicBezTo>
                  <a:cubicBezTo>
                    <a:pt x="474872" y="6515397"/>
                    <a:pt x="304245" y="6653108"/>
                    <a:pt x="130427" y="6780599"/>
                  </a:cubicBezTo>
                  <a:lnTo>
                    <a:pt x="18671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8206" name="Freeform: Shape 8205">
              <a:extLst>
                <a:ext uri="{FF2B5EF4-FFF2-40B4-BE49-F238E27FC236}">
                  <a16:creationId xmlns:a16="http://schemas.microsoft.com/office/drawing/2014/main" xmlns="" id="{676336F2-6633-4E26-8760-05F94D87D5D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975235" y="0"/>
              <a:ext cx="2486322" cy="6858000"/>
            </a:xfrm>
            <a:custGeom>
              <a:avLst/>
              <a:gdLst>
                <a:gd name="connsiteX0" fmla="*/ 879731 w 2521425"/>
                <a:gd name="connsiteY0" fmla="*/ 0 h 6858000"/>
                <a:gd name="connsiteX1" fmla="*/ 898402 w 2521425"/>
                <a:gd name="connsiteY1" fmla="*/ 0 h 6858000"/>
                <a:gd name="connsiteX2" fmla="*/ 920526 w 2521425"/>
                <a:gd name="connsiteY2" fmla="*/ 14997 h 6858000"/>
                <a:gd name="connsiteX3" fmla="*/ 2521425 w 2521425"/>
                <a:gd name="connsiteY3" fmla="*/ 3621656 h 6858000"/>
                <a:gd name="connsiteX4" fmla="*/ 647075 w 2521425"/>
                <a:gd name="connsiteY4" fmla="*/ 6374814 h 6858000"/>
                <a:gd name="connsiteX5" fmla="*/ 130427 w 2521425"/>
                <a:gd name="connsiteY5" fmla="*/ 6780599 h 6858000"/>
                <a:gd name="connsiteX6" fmla="*/ 18671 w 2521425"/>
                <a:gd name="connsiteY6" fmla="*/ 6858000 h 6858000"/>
                <a:gd name="connsiteX7" fmla="*/ 0 w 2521425"/>
                <a:gd name="connsiteY7" fmla="*/ 6858000 h 6858000"/>
                <a:gd name="connsiteX8" fmla="*/ 111756 w 2521425"/>
                <a:gd name="connsiteY8" fmla="*/ 6780599 h 6858000"/>
                <a:gd name="connsiteX9" fmla="*/ 628404 w 2521425"/>
                <a:gd name="connsiteY9" fmla="*/ 6374814 h 6858000"/>
                <a:gd name="connsiteX10" fmla="*/ 2502754 w 2521425"/>
                <a:gd name="connsiteY10" fmla="*/ 3621656 h 6858000"/>
                <a:gd name="connsiteX11" fmla="*/ 901855 w 2521425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1425" h="6858000">
                  <a:moveTo>
                    <a:pt x="879731" y="0"/>
                  </a:moveTo>
                  <a:lnTo>
                    <a:pt x="898402" y="0"/>
                  </a:lnTo>
                  <a:lnTo>
                    <a:pt x="920526" y="14997"/>
                  </a:lnTo>
                  <a:cubicBezTo>
                    <a:pt x="1947689" y="754641"/>
                    <a:pt x="2521425" y="2093192"/>
                    <a:pt x="2521425" y="3621656"/>
                  </a:cubicBezTo>
                  <a:cubicBezTo>
                    <a:pt x="2521425" y="4969131"/>
                    <a:pt x="1592700" y="5602839"/>
                    <a:pt x="647075" y="6374814"/>
                  </a:cubicBezTo>
                  <a:cubicBezTo>
                    <a:pt x="474872" y="6515397"/>
                    <a:pt x="304245" y="6653108"/>
                    <a:pt x="130427" y="6780599"/>
                  </a:cubicBezTo>
                  <a:lnTo>
                    <a:pt x="18671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8207" name="Freeform: Shape 8206">
              <a:extLst>
                <a:ext uri="{FF2B5EF4-FFF2-40B4-BE49-F238E27FC236}">
                  <a16:creationId xmlns:a16="http://schemas.microsoft.com/office/drawing/2014/main" xmlns="" id="{39F3102E-7749-422F-8F51-A148252B8E3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flipH="1">
              <a:off x="547625" y="0"/>
              <a:ext cx="2209181" cy="6858000"/>
            </a:xfrm>
            <a:custGeom>
              <a:avLst/>
              <a:gdLst>
                <a:gd name="connsiteX0" fmla="*/ 955085 w 2209181"/>
                <a:gd name="connsiteY0" fmla="*/ 0 h 6858000"/>
                <a:gd name="connsiteX1" fmla="*/ 937727 w 2209181"/>
                <a:gd name="connsiteY1" fmla="*/ 0 h 6858000"/>
                <a:gd name="connsiteX2" fmla="*/ 963738 w 2209181"/>
                <a:gd name="connsiteY2" fmla="*/ 24346 h 6858000"/>
                <a:gd name="connsiteX3" fmla="*/ 2184004 w 2209181"/>
                <a:gd name="connsiteY3" fmla="*/ 3809420 h 6858000"/>
                <a:gd name="connsiteX4" fmla="*/ 218679 w 2209181"/>
                <a:gd name="connsiteY4" fmla="*/ 6681644 h 6858000"/>
                <a:gd name="connsiteX5" fmla="*/ 0 w 2209181"/>
                <a:gd name="connsiteY5" fmla="*/ 6858000 h 6858000"/>
                <a:gd name="connsiteX6" fmla="*/ 19349 w 2209181"/>
                <a:gd name="connsiteY6" fmla="*/ 6858000 h 6858000"/>
                <a:gd name="connsiteX7" fmla="*/ 236958 w 2209181"/>
                <a:gd name="connsiteY7" fmla="*/ 6682507 h 6858000"/>
                <a:gd name="connsiteX8" fmla="*/ 2202283 w 2209181"/>
                <a:gd name="connsiteY8" fmla="*/ 3810283 h 6858000"/>
                <a:gd name="connsiteX9" fmla="*/ 982018 w 2209181"/>
                <a:gd name="connsiteY9" fmla="*/ 2521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9181" h="6858000">
                  <a:moveTo>
                    <a:pt x="955085" y="0"/>
                  </a:moveTo>
                  <a:lnTo>
                    <a:pt x="937727" y="0"/>
                  </a:lnTo>
                  <a:lnTo>
                    <a:pt x="963738" y="24346"/>
                  </a:lnTo>
                  <a:cubicBezTo>
                    <a:pt x="1818009" y="885455"/>
                    <a:pt x="2251801" y="2269402"/>
                    <a:pt x="2184004" y="3809420"/>
                  </a:cubicBezTo>
                  <a:cubicBezTo>
                    <a:pt x="2120250" y="5257592"/>
                    <a:pt x="1181008" y="5895709"/>
                    <a:pt x="218679" y="6681644"/>
                  </a:cubicBezTo>
                  <a:lnTo>
                    <a:pt x="0" y="6858000"/>
                  </a:lnTo>
                  <a:lnTo>
                    <a:pt x="19349" y="6858000"/>
                  </a:lnTo>
                  <a:lnTo>
                    <a:pt x="236958" y="6682507"/>
                  </a:lnTo>
                  <a:cubicBezTo>
                    <a:pt x="1199288" y="5896573"/>
                    <a:pt x="2138530" y="5258455"/>
                    <a:pt x="2202283" y="3810283"/>
                  </a:cubicBezTo>
                  <a:cubicBezTo>
                    <a:pt x="2270080" y="2270266"/>
                    <a:pt x="1836289" y="886318"/>
                    <a:pt x="982018" y="2521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8208" name="Freeform: Shape 8207">
              <a:extLst>
                <a:ext uri="{FF2B5EF4-FFF2-40B4-BE49-F238E27FC236}">
                  <a16:creationId xmlns:a16="http://schemas.microsoft.com/office/drawing/2014/main" xmlns="" id="{871191CD-1211-4C40-9D45-449D9BE65A2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436349" y="0"/>
              <a:ext cx="2209181" cy="6858000"/>
            </a:xfrm>
            <a:custGeom>
              <a:avLst/>
              <a:gdLst>
                <a:gd name="connsiteX0" fmla="*/ 937727 w 2209181"/>
                <a:gd name="connsiteY0" fmla="*/ 0 h 6858000"/>
                <a:gd name="connsiteX1" fmla="*/ 955085 w 2209181"/>
                <a:gd name="connsiteY1" fmla="*/ 0 h 6858000"/>
                <a:gd name="connsiteX2" fmla="*/ 982018 w 2209181"/>
                <a:gd name="connsiteY2" fmla="*/ 25210 h 6858000"/>
                <a:gd name="connsiteX3" fmla="*/ 2202283 w 2209181"/>
                <a:gd name="connsiteY3" fmla="*/ 3810283 h 6858000"/>
                <a:gd name="connsiteX4" fmla="*/ 236958 w 2209181"/>
                <a:gd name="connsiteY4" fmla="*/ 6682507 h 6858000"/>
                <a:gd name="connsiteX5" fmla="*/ 19349 w 2209181"/>
                <a:gd name="connsiteY5" fmla="*/ 6858000 h 6858000"/>
                <a:gd name="connsiteX6" fmla="*/ 0 w 2209181"/>
                <a:gd name="connsiteY6" fmla="*/ 6858000 h 6858000"/>
                <a:gd name="connsiteX7" fmla="*/ 218679 w 2209181"/>
                <a:gd name="connsiteY7" fmla="*/ 6681644 h 6858000"/>
                <a:gd name="connsiteX8" fmla="*/ 2184004 w 2209181"/>
                <a:gd name="connsiteY8" fmla="*/ 3809420 h 6858000"/>
                <a:gd name="connsiteX9" fmla="*/ 963738 w 2209181"/>
                <a:gd name="connsiteY9" fmla="*/ 24346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9181" h="6858000">
                  <a:moveTo>
                    <a:pt x="937727" y="0"/>
                  </a:moveTo>
                  <a:lnTo>
                    <a:pt x="955085" y="0"/>
                  </a:lnTo>
                  <a:lnTo>
                    <a:pt x="982018" y="25210"/>
                  </a:lnTo>
                  <a:cubicBezTo>
                    <a:pt x="1836289" y="886318"/>
                    <a:pt x="2270080" y="2270266"/>
                    <a:pt x="2202283" y="3810283"/>
                  </a:cubicBezTo>
                  <a:cubicBezTo>
                    <a:pt x="2138530" y="5258455"/>
                    <a:pt x="1199288" y="5896573"/>
                    <a:pt x="236958" y="6682507"/>
                  </a:cubicBezTo>
                  <a:lnTo>
                    <a:pt x="19349" y="6858000"/>
                  </a:lnTo>
                  <a:lnTo>
                    <a:pt x="0" y="6858000"/>
                  </a:lnTo>
                  <a:lnTo>
                    <a:pt x="218679" y="6681644"/>
                  </a:lnTo>
                  <a:cubicBezTo>
                    <a:pt x="1181008" y="5895709"/>
                    <a:pt x="2120250" y="5257592"/>
                    <a:pt x="2184004" y="3809420"/>
                  </a:cubicBezTo>
                  <a:cubicBezTo>
                    <a:pt x="2251801" y="2269402"/>
                    <a:pt x="1818009" y="885455"/>
                    <a:pt x="963738" y="24346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pic>
        <p:nvPicPr>
          <p:cNvPr id="8196" name="Picture 4" descr="Free - Exclusive 380+ Best Thank You PowerPoint Templates">
            <a:extLst>
              <a:ext uri="{FF2B5EF4-FFF2-40B4-BE49-F238E27FC236}">
                <a16:creationId xmlns:a16="http://schemas.microsoft.com/office/drawing/2014/main" xmlns="" id="{0FD2B58A-5634-5996-E646-1CCD5148C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575" y="530897"/>
            <a:ext cx="9770889" cy="5471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66783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</TotalTime>
  <Words>1165</Words>
  <Application>Microsoft Office PowerPoint</Application>
  <PresentationFormat>Custom</PresentationFormat>
  <Paragraphs>56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ACME Corporation</vt:lpstr>
      <vt:lpstr>Introduction </vt:lpstr>
      <vt:lpstr>Continuous Learning and Development</vt:lpstr>
      <vt:lpstr>Communication and Collaboration Skills Development</vt:lpstr>
      <vt:lpstr>Diversity and Inclusion Skills Development</vt:lpstr>
      <vt:lpstr>Change Management Skills Development</vt:lpstr>
      <vt:lpstr>Employee Engagement and Well-being Skills Development  </vt:lpstr>
      <vt:lpstr>Conclusion </vt:lpstr>
      <vt:lpstr>References </vt:lpstr>
      <vt:lpstr>References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ACME Corporation</dc:title>
  <dc:creator>MUHAMMAD NABEEL KHAN</dc:creator>
  <cp:lastModifiedBy>Dell</cp:lastModifiedBy>
  <cp:revision>6</cp:revision>
  <dcterms:created xsi:type="dcterms:W3CDTF">2023-04-27T12:58:28Z</dcterms:created>
  <dcterms:modified xsi:type="dcterms:W3CDTF">2023-04-28T06:56:08Z</dcterms:modified>
</cp:coreProperties>
</file>