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0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B388"/>
    <a:srgbClr val="99FFCC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03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945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84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263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702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9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301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743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804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438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702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877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1CF713C1-2556-4F50-9089-BB8F9294E7D6}" type="datetimeFigureOut">
              <a:rPr lang="en-GB" smtClean="0"/>
              <a:t>16/03/2024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2B0C1491-A575-41B0-9587-EDC50593B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05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irates.com/" TargetMode="External"/><Relationship Id="rId2" Type="http://schemas.openxmlformats.org/officeDocument/2006/relationships/hyperlink" Target="https://www.boeing.com/about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87F06-DF61-14AD-CDCE-A40392C396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4400"/>
              <a:t>A STRATEGIC EVALUATION OF BOEING AND EMIRATES' KNOWLEDGE MANAGEMENT SYSTEMS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4D1776-6FA1-77E7-7C79-D33CAC2170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389119"/>
            <a:ext cx="10285507" cy="2468881"/>
          </a:xfrm>
        </p:spPr>
        <p:txBody>
          <a:bodyPr>
            <a:normAutofit fontScale="25000" lnSpcReduction="20000"/>
          </a:bodyPr>
          <a:lstStyle/>
          <a:p>
            <a:pPr algn="ctr">
              <a:lnSpc>
                <a:spcPct val="120000"/>
              </a:lnSpc>
              <a:spcAft>
                <a:spcPts val="800"/>
              </a:spcAft>
            </a:pPr>
            <a:r>
              <a:rPr lang="en-GB" sz="72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Name: Knowledge and Information Management Skills for the Workplace</a:t>
            </a:r>
            <a:endParaRPr lang="en-GB" sz="7200" kern="10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20000"/>
              </a:lnSpc>
              <a:spcAft>
                <a:spcPts val="800"/>
              </a:spcAft>
            </a:pPr>
            <a:r>
              <a:rPr lang="en-GB" sz="72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Code: BMSW5106</a:t>
            </a:r>
            <a:endParaRPr lang="en-GB" sz="7200" kern="10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20000"/>
              </a:lnSpc>
              <a:spcAft>
                <a:spcPts val="800"/>
              </a:spcAft>
            </a:pPr>
            <a:r>
              <a:rPr lang="en-GB" sz="72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 Name: Dr. Essa Bah</a:t>
            </a:r>
            <a:endParaRPr lang="en-GB" sz="7200" kern="10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20000"/>
              </a:lnSpc>
              <a:spcAft>
                <a:spcPts val="800"/>
              </a:spcAft>
            </a:pPr>
            <a:r>
              <a:rPr lang="en-GB" sz="72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Name: Elena Mihaela Radu</a:t>
            </a:r>
            <a:endParaRPr lang="en-GB" sz="7200" kern="10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20000"/>
              </a:lnSpc>
              <a:spcAft>
                <a:spcPts val="800"/>
              </a:spcAft>
            </a:pPr>
            <a:r>
              <a:rPr lang="en-GB" sz="72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 2126383</a:t>
            </a:r>
            <a:endParaRPr lang="en-GB" sz="7200" kern="10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928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B4329C-BF98-421E-8A0D-43A2CF95E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CDC6B8-20F2-4C8D-8599-EC572C0BF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0D4D22-787F-3A6F-51DF-28EF0D668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r>
              <a:rPr lang="en-GB" sz="5100"/>
              <a:t>introduction to Boeing and Emirates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4342043-9755-451A-9341-6461ADE85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52F7E87-CD4F-40F9-978A-356F63B76E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3B1ED61-05D6-47CD-8878-8406A83BD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3C0A2-452E-C52B-8CCD-FB1A9C087BEC}"/>
              </a:ext>
            </a:extLst>
          </p:cNvPr>
          <p:cNvSpPr>
            <a:spLocks/>
          </p:cNvSpPr>
          <p:nvPr/>
        </p:nvSpPr>
        <p:spPr>
          <a:xfrm>
            <a:off x="1933644" y="638033"/>
            <a:ext cx="3724041" cy="3290502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 defTabSz="370332">
              <a:spcAft>
                <a:spcPts val="600"/>
              </a:spcAft>
            </a:pPr>
            <a:r>
              <a:rPr lang="en-GB" sz="1620" b="1" u="sng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Boeing Company</a:t>
            </a:r>
          </a:p>
          <a:p>
            <a:pPr algn="ctr" defTabSz="370332">
              <a:spcAft>
                <a:spcPts val="600"/>
              </a:spcAft>
            </a:pPr>
            <a:endParaRPr lang="en-GB" sz="1620" b="1" u="sng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370332">
              <a:spcAft>
                <a:spcPts val="600"/>
              </a:spcAft>
            </a:pPr>
            <a:r>
              <a:rPr lang="en-GB" sz="145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Founded in 1916, is a leading global aerospace manufacturer specializing in commercial jetliners, defense systems, and space technology (Boeing, 2021). </a:t>
            </a:r>
          </a:p>
          <a:p>
            <a:pPr defTabSz="370332">
              <a:spcAft>
                <a:spcPts val="600"/>
              </a:spcAft>
            </a:pPr>
            <a:r>
              <a:rPr lang="en-GB" sz="145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Known for iconic aircraft like the 747, 777, and 787 Dreamliner,</a:t>
            </a:r>
          </a:p>
          <a:p>
            <a:pPr defTabSz="370332">
              <a:spcAft>
                <a:spcPts val="600"/>
              </a:spcAft>
            </a:pPr>
            <a:r>
              <a:rPr lang="en-GB" sz="145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Operates in over 65 countries, collaborating with airlines, governments, and stakeholders to advance aerospace technology.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B9DC3CD-B38F-8295-DB5A-21311EE22938}"/>
              </a:ext>
            </a:extLst>
          </p:cNvPr>
          <p:cNvSpPr txBox="1">
            <a:spLocks/>
          </p:cNvSpPr>
          <p:nvPr/>
        </p:nvSpPr>
        <p:spPr>
          <a:xfrm>
            <a:off x="6534313" y="633637"/>
            <a:ext cx="3724040" cy="3290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740664">
              <a:spcBef>
                <a:spcPts val="972"/>
              </a:spcBef>
              <a:buNone/>
            </a:pPr>
            <a:r>
              <a:rPr lang="en-GB" sz="1400" b="1" u="sng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Emirates</a:t>
            </a:r>
          </a:p>
          <a:p>
            <a:pPr marL="0" indent="0" algn="ctr" defTabSz="740664">
              <a:spcBef>
                <a:spcPts val="972"/>
              </a:spcBef>
              <a:buNone/>
            </a:pPr>
            <a:endParaRPr lang="en-GB" sz="1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48133" indent="-148133" defTabSz="740664">
              <a:spcBef>
                <a:spcPts val="972"/>
              </a:spcBef>
            </a:pPr>
            <a:r>
              <a:rPr lang="en-GB" sz="1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Headquartered in Dubai, UAE, is a leading airline under The Emirates Group, owned by the Dubai Investment Corporation (Emirates, 2021). </a:t>
            </a:r>
          </a:p>
          <a:p>
            <a:pPr marL="148133" indent="-148133" defTabSz="740664">
              <a:spcBef>
                <a:spcPts val="972"/>
              </a:spcBef>
            </a:pPr>
            <a:r>
              <a:rPr lang="en-GB" sz="1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Established in 1985, it operates over 3,600 weekly flights to 150+ destinations across six continents. </a:t>
            </a:r>
          </a:p>
          <a:p>
            <a:pPr marL="148133" indent="-148133" defTabSz="740664">
              <a:spcBef>
                <a:spcPts val="972"/>
              </a:spcBef>
            </a:pPr>
            <a:r>
              <a:rPr lang="en-GB" sz="1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 a modern fleet including the Airbus A380 and Boeing 777, Emirates is known for its luxurious amenities and exceptional customer experiences.</a:t>
            </a:r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061699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BAAD0-E31F-7819-E180-C5CCC86A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000" dirty="0"/>
              <a:t>BOEING</a:t>
            </a:r>
            <a:br>
              <a:rPr lang="en-GB" sz="4000" dirty="0"/>
            </a:br>
            <a:r>
              <a:rPr lang="en-GB" sz="4000" dirty="0"/>
              <a:t>TOWS Analysis of Knowledge Management Systems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2D324AC-A16B-0BCE-EF8A-7C985F3C2E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0578207"/>
              </p:ext>
            </p:extLst>
          </p:nvPr>
        </p:nvGraphicFramePr>
        <p:xfrm>
          <a:off x="1073020" y="2120900"/>
          <a:ext cx="10207690" cy="412563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549638">
                  <a:extLst>
                    <a:ext uri="{9D8B030D-6E8A-4147-A177-3AD203B41FA5}">
                      <a16:colId xmlns:a16="http://schemas.microsoft.com/office/drawing/2014/main" val="849971647"/>
                    </a:ext>
                  </a:extLst>
                </a:gridCol>
                <a:gridCol w="2552684">
                  <a:extLst>
                    <a:ext uri="{9D8B030D-6E8A-4147-A177-3AD203B41FA5}">
                      <a16:colId xmlns:a16="http://schemas.microsoft.com/office/drawing/2014/main" val="57985135"/>
                    </a:ext>
                  </a:extLst>
                </a:gridCol>
                <a:gridCol w="2552684">
                  <a:extLst>
                    <a:ext uri="{9D8B030D-6E8A-4147-A177-3AD203B41FA5}">
                      <a16:colId xmlns:a16="http://schemas.microsoft.com/office/drawing/2014/main" val="4174986809"/>
                    </a:ext>
                  </a:extLst>
                </a:gridCol>
                <a:gridCol w="2552684">
                  <a:extLst>
                    <a:ext uri="{9D8B030D-6E8A-4147-A177-3AD203B41FA5}">
                      <a16:colId xmlns:a16="http://schemas.microsoft.com/office/drawing/2014/main" val="3269376316"/>
                    </a:ext>
                  </a:extLst>
                </a:gridCol>
              </a:tblGrid>
              <a:tr h="52899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THREATS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STRENGHTS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1155791"/>
                  </a:ext>
                </a:extLst>
              </a:tr>
              <a:tr h="1355099">
                <a:tc>
                  <a:txBody>
                    <a:bodyPr/>
                    <a:lstStyle/>
                    <a:p>
                      <a:pPr algn="l"/>
                      <a:r>
                        <a:rPr lang="en-GB" sz="1400" b="1" u="sng" dirty="0"/>
                        <a:t>Cybersecurity Risks: </a:t>
                      </a:r>
                      <a:r>
                        <a:rPr lang="en-GB" sz="1400" dirty="0"/>
                        <a:t>Boeing's intellectual property faces significant cybersecurity threats (Smith &amp; Johnson, 2020), necessitating consistent investment in cybersecurity measures.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u="sng" dirty="0"/>
                        <a:t>Advanced Technologies: </a:t>
                      </a:r>
                      <a:r>
                        <a:rPr lang="en-GB" sz="1400" dirty="0"/>
                        <a:t>Embracing emerging technologies can strengthen Boeing's knowledge management (Robinson, 2021), fostering collaboration and innovation.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u="sng" dirty="0"/>
                        <a:t>Siloed Organizational Structure: </a:t>
                      </a:r>
                      <a:r>
                        <a:rPr lang="en-GB" sz="1400" dirty="0"/>
                        <a:t>Boeing's size and structure may hinder collaboration (Smith &amp; Johnson, 2020), impeding knowledge flow and innovation.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u="sng" dirty="0"/>
                        <a:t>Technical Expertise: </a:t>
                      </a:r>
                      <a:r>
                        <a:rPr lang="en-GB" sz="1400" dirty="0"/>
                        <a:t>Boeing's engineering talent and expertise drive innovation (Brown &amp; Miller, 2019), enabling it to deliver superior products and services.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0242174"/>
                  </a:ext>
                </a:extLst>
              </a:tr>
              <a:tr h="1355099">
                <a:tc>
                  <a:txBody>
                    <a:bodyPr/>
                    <a:lstStyle/>
                    <a:p>
                      <a:pPr algn="l"/>
                      <a:r>
                        <a:rPr lang="en-GB" sz="1400" b="1" u="sng" dirty="0"/>
                        <a:t>Talent Retention Challenges: </a:t>
                      </a:r>
                      <a:r>
                        <a:rPr lang="en-GB" sz="1400" dirty="0"/>
                        <a:t>In a competitive industry, retaining skilled professionals is vital (Brown &amp; Miller, 2019), posing challenges amid competition for top talent.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u="sng" dirty="0"/>
                        <a:t>Global Collaboration: </a:t>
                      </a:r>
                      <a:r>
                        <a:rPr lang="en-GB" sz="1400" dirty="0"/>
                        <a:t>Collaborative efforts with partners worldwide offer opportunities for knowledge sharing and innovation (Johnson et al., 2020), driving advancements in aerospace technology.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u="sng" dirty="0"/>
                        <a:t>Legacy IT Systems: </a:t>
                      </a:r>
                      <a:r>
                        <a:rPr lang="en-GB" sz="1400" dirty="0"/>
                        <a:t>Outdated IT infrastructure may hamper effective knowledge management (Robinson, 2021), affecting decision-making and cybersecurity.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u="sng" dirty="0"/>
                        <a:t>Global Reach: </a:t>
                      </a:r>
                      <a:r>
                        <a:rPr lang="en-GB" sz="1400" dirty="0"/>
                        <a:t>Boeing's extensive network enhances its market responsiveness (Johnson et al., 2020), strengthening its position in the aerospace industry.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57105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6106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BAAD0-E31F-7819-E180-C5CCC86A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000" dirty="0"/>
              <a:t>EMIRATES</a:t>
            </a:r>
            <a:br>
              <a:rPr lang="en-GB" sz="4000" dirty="0"/>
            </a:br>
            <a:r>
              <a:rPr lang="en-GB" sz="4000" dirty="0"/>
              <a:t>TOWS Analysis of Knowledge Management Systems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2D324AC-A16B-0BCE-EF8A-7C985F3C2E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4586591"/>
              </p:ext>
            </p:extLst>
          </p:nvPr>
        </p:nvGraphicFramePr>
        <p:xfrm>
          <a:off x="1082351" y="2120900"/>
          <a:ext cx="10198359" cy="369891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540307">
                  <a:extLst>
                    <a:ext uri="{9D8B030D-6E8A-4147-A177-3AD203B41FA5}">
                      <a16:colId xmlns:a16="http://schemas.microsoft.com/office/drawing/2014/main" val="849971647"/>
                    </a:ext>
                  </a:extLst>
                </a:gridCol>
                <a:gridCol w="2552684">
                  <a:extLst>
                    <a:ext uri="{9D8B030D-6E8A-4147-A177-3AD203B41FA5}">
                      <a16:colId xmlns:a16="http://schemas.microsoft.com/office/drawing/2014/main" val="57985135"/>
                    </a:ext>
                  </a:extLst>
                </a:gridCol>
                <a:gridCol w="2552684">
                  <a:extLst>
                    <a:ext uri="{9D8B030D-6E8A-4147-A177-3AD203B41FA5}">
                      <a16:colId xmlns:a16="http://schemas.microsoft.com/office/drawing/2014/main" val="4174986809"/>
                    </a:ext>
                  </a:extLst>
                </a:gridCol>
                <a:gridCol w="2552684">
                  <a:extLst>
                    <a:ext uri="{9D8B030D-6E8A-4147-A177-3AD203B41FA5}">
                      <a16:colId xmlns:a16="http://schemas.microsoft.com/office/drawing/2014/main" val="3269376316"/>
                    </a:ext>
                  </a:extLst>
                </a:gridCol>
              </a:tblGrid>
              <a:tr h="52899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THREATS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STRENGHTS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1155791"/>
                  </a:ext>
                </a:extLst>
              </a:tr>
              <a:tr h="1355099">
                <a:tc>
                  <a:txBody>
                    <a:bodyPr/>
                    <a:lstStyle/>
                    <a:p>
                      <a:r>
                        <a:rPr lang="en-GB" sz="1400" b="1" u="sng" dirty="0"/>
                        <a:t>Geopolitical Instability: </a:t>
                      </a:r>
                      <a:r>
                        <a:rPr lang="en-GB" sz="1400" dirty="0"/>
                        <a:t>Geopolitical tensions and regulatory changes pose risks to Emirates' operations (Jones, 2018), impacting travel demand and knowledge exchange.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u="sng" dirty="0"/>
                        <a:t>Customer Experience Innovation: </a:t>
                      </a:r>
                      <a:r>
                        <a:rPr lang="en-GB" sz="1400" dirty="0"/>
                        <a:t>Investing in customer-centric innovations can enhance Emirates' services and reputation (Smith, 2023), driving customer loyalty.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u="sng" dirty="0"/>
                        <a:t>Cultural Barriers: </a:t>
                      </a:r>
                      <a:r>
                        <a:rPr lang="en-GB" sz="1400" dirty="0"/>
                        <a:t>Cultural differences may impede communication and collaboration at Emirates (Jones, 2018), affecting knowledge sharing and organizational effectiveness.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u="sng" dirty="0"/>
                        <a:t>Brand Reputation: </a:t>
                      </a:r>
                      <a:r>
                        <a:rPr lang="en-GB" sz="1400" dirty="0"/>
                        <a:t>Emirates' reputation for excellence drives customer loyalty (Smith, 2023), positioning it as a leader in the aviation industry.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0242174"/>
                  </a:ext>
                </a:extLst>
              </a:tr>
              <a:tr h="1355099">
                <a:tc>
                  <a:txBody>
                    <a:bodyPr/>
                    <a:lstStyle/>
                    <a:p>
                      <a:r>
                        <a:rPr lang="en-GB" sz="1400" b="1" u="sng" dirty="0"/>
                        <a:t>Logistical Challenges: </a:t>
                      </a:r>
                      <a:r>
                        <a:rPr lang="en-GB" sz="1400" dirty="0"/>
                        <a:t>Complex supply chains and infrastructure pose risks to Emirates' operations (Davis &amp; Patel, 2020), affecting knowledge transfer and service quality.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u="sng" dirty="0"/>
                        <a:t>Market Expansion: </a:t>
                      </a:r>
                      <a:r>
                        <a:rPr lang="en-GB" sz="1400" dirty="0"/>
                        <a:t>Expanding into emerging markets presents growth opportunities for Emirates (Brown, 2017), diversifying revenue streams and cultural knowledge.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u="sng" dirty="0"/>
                        <a:t>Resource Constraints: </a:t>
                      </a:r>
                      <a:r>
                        <a:rPr lang="en-GB" sz="1400" dirty="0"/>
                        <a:t>Limited resources may hinder investment in knowledge management initiatives at Emirates (Davis &amp; Patel, 2020), impacting scalability and effectiveness.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u="sng" dirty="0"/>
                        <a:t>Operational Excellence: </a:t>
                      </a:r>
                      <a:r>
                        <a:rPr lang="en-GB" sz="1400" dirty="0"/>
                        <a:t>Emirates' efficient operations ensure customer satisfaction (Brown, 2017), contributing to its competitive edge.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57105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2967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271E8-A173-993D-41D9-7D0939618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14044"/>
            <a:ext cx="10058400" cy="1609344"/>
          </a:xfrm>
        </p:spPr>
        <p:txBody>
          <a:bodyPr>
            <a:noAutofit/>
          </a:bodyPr>
          <a:lstStyle/>
          <a:p>
            <a:pPr algn="ctr"/>
            <a:r>
              <a:rPr lang="en-GB" sz="3600" dirty="0"/>
              <a:t>Similarities and Differences in Knowledge Management Systems between Boeing and Emirates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56DDC9F-D40A-EB2C-05B0-440ABC5AD7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7903654"/>
              </p:ext>
            </p:extLst>
          </p:nvPr>
        </p:nvGraphicFramePr>
        <p:xfrm>
          <a:off x="1069975" y="2120900"/>
          <a:ext cx="10058400" cy="425364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3155752342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2625622217"/>
                    </a:ext>
                  </a:extLst>
                </a:gridCol>
              </a:tblGrid>
              <a:tr h="47301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SIMILARITIES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DIFFERENCES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6099749"/>
                  </a:ext>
                </a:extLst>
              </a:tr>
              <a:tr h="904611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Both Boeing and Emirates face cybersecurity risks (Smith &amp; Johnson, 2020). They need robust measures to protect intellectual property.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Boeing manufactures aircraft; Emirates operates as an airline (Robinson, 2021). Their knowledge focus varies.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5797224"/>
                  </a:ext>
                </a:extLst>
              </a:tr>
              <a:tr h="904611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Retaining skilled personnel is a shared challenge (Brown &amp; Miller, 2019). Both must offer competitive compensation.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Emirates emphasizes customer-centric knowledge (Smith, 2023); Boeing focuses on technical aspects.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628063"/>
                  </a:ext>
                </a:extLst>
              </a:tr>
              <a:tr h="904611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Geopolitical factors disrupt knowledge management in both (Jones, 2018). They must adapt to uncertainties.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Boeing's supply chain is global; Emirates coordinates logistics (Davis &amp; Patel, 2020). Supply complexity influences knowledge management.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4908357"/>
                  </a:ext>
                </a:extLst>
              </a:tr>
              <a:tr h="904611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Boeing faces strict aircraft certification regulations; Emirates must adhere to aviation rules (Brown, 2017). Regulatory differences affect knowledge management.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3375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9755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B6E79-C6EC-D904-A671-909047B38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4085"/>
            <a:ext cx="10058400" cy="868307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Critical Evaluation of Knowledge Management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048F0-1740-BE64-DADA-883347A4C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942392"/>
            <a:ext cx="4450640" cy="3019759"/>
          </a:xfrm>
        </p:spPr>
        <p:txBody>
          <a:bodyPr/>
          <a:lstStyle/>
          <a:p>
            <a:pPr marL="0" indent="0" algn="ctr">
              <a:buNone/>
            </a:pPr>
            <a:r>
              <a:rPr lang="en-GB" b="1" u="sng" dirty="0"/>
              <a:t>Boeing</a:t>
            </a:r>
          </a:p>
          <a:p>
            <a:r>
              <a:rPr lang="en-GB" dirty="0"/>
              <a:t>Boeing's knowledge management is integral to its engineering and manufacturing, driving innovation and quality (Brown &amp; Miller, 2019).</a:t>
            </a:r>
          </a:p>
          <a:p>
            <a:r>
              <a:rPr lang="en-GB" dirty="0"/>
              <a:t>It fosters collaboration through diverse tools and leverages analytics for efficient decision-making (Robinson, 2021).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7E32985-B217-41DF-D5C7-B23946A5F463}"/>
              </a:ext>
            </a:extLst>
          </p:cNvPr>
          <p:cNvSpPr txBox="1">
            <a:spLocks/>
          </p:cNvSpPr>
          <p:nvPr/>
        </p:nvSpPr>
        <p:spPr>
          <a:xfrm>
            <a:off x="6338720" y="942391"/>
            <a:ext cx="4783432" cy="30197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u="sng" dirty="0"/>
              <a:t>Emirates</a:t>
            </a:r>
          </a:p>
          <a:p>
            <a:r>
              <a:rPr lang="en-GB" dirty="0"/>
              <a:t>Emirates prioritizes customer service and efficiency in its knowledge management, using CRM and digital tools for personalized experiences (Jones, 2018; Smith, 2023).</a:t>
            </a:r>
          </a:p>
          <a:p>
            <a:r>
              <a:rPr lang="en-GB" dirty="0"/>
              <a:t>It invests in employee training to ensure top-notch service (Davis &amp; Patel, 2020).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AAA1C23-2271-7F3A-113F-11025A0472FF}"/>
              </a:ext>
            </a:extLst>
          </p:cNvPr>
          <p:cNvSpPr txBox="1">
            <a:spLocks/>
          </p:cNvSpPr>
          <p:nvPr/>
        </p:nvSpPr>
        <p:spPr>
          <a:xfrm>
            <a:off x="1069848" y="4516016"/>
            <a:ext cx="10058400" cy="1656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20F8E5B-700B-3103-B31E-55A6282453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424842"/>
              </p:ext>
            </p:extLst>
          </p:nvPr>
        </p:nvGraphicFramePr>
        <p:xfrm>
          <a:off x="1069848" y="4039587"/>
          <a:ext cx="10052304" cy="260904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011886">
                  <a:extLst>
                    <a:ext uri="{9D8B030D-6E8A-4147-A177-3AD203B41FA5}">
                      <a16:colId xmlns:a16="http://schemas.microsoft.com/office/drawing/2014/main" val="39425507"/>
                    </a:ext>
                  </a:extLst>
                </a:gridCol>
                <a:gridCol w="5040418">
                  <a:extLst>
                    <a:ext uri="{9D8B030D-6E8A-4147-A177-3AD203B41FA5}">
                      <a16:colId xmlns:a16="http://schemas.microsoft.com/office/drawing/2014/main" val="1386759784"/>
                    </a:ext>
                  </a:extLst>
                </a:gridCol>
              </a:tblGrid>
              <a:tr h="41448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SIMILARITIES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DIFFERENCES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6483697"/>
                  </a:ext>
                </a:extLst>
              </a:tr>
              <a:tr h="642501">
                <a:tc>
                  <a:txBody>
                    <a:bodyPr/>
                    <a:lstStyle/>
                    <a:p>
                      <a:r>
                        <a:rPr lang="en-GB" sz="1400" dirty="0"/>
                        <a:t> Both prioritize knowledge management for sustained competitive advantage and innovation (Smith &amp; Johnson, 2020).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 Boeing focuses on technical expertise and innovation, while Emirates prioritizes customer service and operational efficiency (Jones, 2018).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94309"/>
                  </a:ext>
                </a:extLst>
              </a:tr>
              <a:tr h="642501">
                <a:tc>
                  <a:txBody>
                    <a:bodyPr/>
                    <a:lstStyle/>
                    <a:p>
                      <a:r>
                        <a:rPr lang="en-GB" sz="1400" dirty="0"/>
                        <a:t> Both invest in technology and training for knowledge sharing and continuous learning (Brown &amp; Miller, 2019).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 Boeing's tools support engineering and manufacturing, while Emirates uses CRM systems for passenger experience (Smith, 2023).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2988793"/>
                  </a:ext>
                </a:extLst>
              </a:tr>
              <a:tr h="64250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Boeing invests in analytics for decision-making, while Emirates focuses on staff training for service excellence (Davis &amp; Patel, 2020).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38772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9865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79161-FA33-D4F2-E814-0B67358A0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450" y="109740"/>
            <a:ext cx="11600196" cy="1007922"/>
          </a:xfrm>
        </p:spPr>
        <p:txBody>
          <a:bodyPr>
            <a:noAutofit/>
          </a:bodyPr>
          <a:lstStyle/>
          <a:p>
            <a:r>
              <a:rPr lang="en-GB" sz="3600" dirty="0"/>
              <a:t>Evaluation using Porter's Five Forces and The Value Chain Model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C16AF9B-A7DB-6260-9396-38E14535AE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822311"/>
              </p:ext>
            </p:extLst>
          </p:nvPr>
        </p:nvGraphicFramePr>
        <p:xfrm>
          <a:off x="194450" y="898964"/>
          <a:ext cx="11736705" cy="595903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891605596"/>
                    </a:ext>
                  </a:extLst>
                </a:gridCol>
                <a:gridCol w="1068706">
                  <a:extLst>
                    <a:ext uri="{9D8B030D-6E8A-4147-A177-3AD203B41FA5}">
                      <a16:colId xmlns:a16="http://schemas.microsoft.com/office/drawing/2014/main" val="1606454907"/>
                    </a:ext>
                  </a:extLst>
                </a:gridCol>
                <a:gridCol w="4063732">
                  <a:extLst>
                    <a:ext uri="{9D8B030D-6E8A-4147-A177-3AD203B41FA5}">
                      <a16:colId xmlns:a16="http://schemas.microsoft.com/office/drawing/2014/main" val="3495148587"/>
                    </a:ext>
                  </a:extLst>
                </a:gridCol>
                <a:gridCol w="1081549">
                  <a:extLst>
                    <a:ext uri="{9D8B030D-6E8A-4147-A177-3AD203B41FA5}">
                      <a16:colId xmlns:a16="http://schemas.microsoft.com/office/drawing/2014/main" val="721505801"/>
                    </a:ext>
                  </a:extLst>
                </a:gridCol>
                <a:gridCol w="3998718">
                  <a:extLst>
                    <a:ext uri="{9D8B030D-6E8A-4147-A177-3AD203B41FA5}">
                      <a16:colId xmlns:a16="http://schemas.microsoft.com/office/drawing/2014/main" val="2007409657"/>
                    </a:ext>
                  </a:extLst>
                </a:gridCol>
              </a:tblGrid>
              <a:tr h="51946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ysClr val="windowText" lastClr="000000"/>
                          </a:solidFill>
                        </a:rPr>
                        <a:t>Porter's Five Forces Analysis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ysClr val="windowText" lastClr="000000"/>
                          </a:solidFill>
                        </a:rPr>
                        <a:t>The Value Chain Analysis: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0399541"/>
                  </a:ext>
                </a:extLst>
              </a:tr>
              <a:tr h="473459">
                <a:tc rowSpan="5">
                  <a:txBody>
                    <a:bodyPr/>
                    <a:lstStyle/>
                    <a:p>
                      <a:pPr algn="ctr"/>
                      <a:endParaRPr lang="en-GB" u="sng" dirty="0"/>
                    </a:p>
                    <a:p>
                      <a:pPr algn="ctr"/>
                      <a:endParaRPr lang="en-GB" u="sng" dirty="0"/>
                    </a:p>
                    <a:p>
                      <a:pPr algn="ctr"/>
                      <a:endParaRPr lang="en-GB" u="sng" dirty="0"/>
                    </a:p>
                    <a:p>
                      <a:pPr algn="ctr"/>
                      <a:r>
                        <a:rPr lang="en-GB" b="1" u="sng" dirty="0"/>
                        <a:t>BOEING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Supplier Power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 Boeing negotiates </a:t>
                      </a:r>
                      <a:r>
                        <a:rPr lang="en-GB" sz="1200" dirty="0" err="1"/>
                        <a:t>favorably</a:t>
                      </a:r>
                      <a:r>
                        <a:rPr lang="en-GB" sz="1200" dirty="0"/>
                        <a:t> despite moderate supplier influence (Porter, 1985).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Inbound Logistics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Boeing prioritizes global supply chain efficiency (Porter, 2008).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9627493"/>
                  </a:ext>
                </a:extLst>
              </a:tr>
              <a:tr h="41054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/>
                        <a:t>Buyer Power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Boeing's brand and relationships mitigate buyer pressure (Grant,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Operations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 Boeing minimizes costs with advanced manufacturing (Porter, 2008).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5841907"/>
                  </a:ext>
                </a:extLst>
              </a:tr>
              <a:tr h="43853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/>
                        <a:t>Threat of Substitutes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Boeing's innovation counters distant risks (Grant,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Outbound Logistics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Boeing ensures global delivery and support (Grant,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714549"/>
                  </a:ext>
                </a:extLst>
              </a:tr>
              <a:tr h="44786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Threat of New Entrants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Entry barriers and Boeing's market position deter competitors (Grant,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Marketing and Sales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Boeing leverages its reputation and innovation for sales (Porter, 2008).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9532374"/>
                  </a:ext>
                </a:extLst>
              </a:tr>
              <a:tr h="44786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/>
                        <a:t>Industry Rivalry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Boeing's presence and portfolio sustain its advantage (Porter, 1985).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Service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Boeing provides comprehensive after-sales support (Grant,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0284598"/>
                  </a:ext>
                </a:extLst>
              </a:tr>
              <a:tr h="457200">
                <a:tc rowSpan="5">
                  <a:txBody>
                    <a:bodyPr/>
                    <a:lstStyle/>
                    <a:p>
                      <a:endParaRPr lang="en-GB" b="1" u="sng" dirty="0"/>
                    </a:p>
                    <a:p>
                      <a:endParaRPr lang="en-GB" b="1" u="sng" dirty="0"/>
                    </a:p>
                    <a:p>
                      <a:endParaRPr lang="en-GB" b="1" u="sng" dirty="0"/>
                    </a:p>
                    <a:p>
                      <a:endParaRPr lang="en-GB" b="1" u="sng" dirty="0"/>
                    </a:p>
                    <a:p>
                      <a:r>
                        <a:rPr lang="en-GB" b="1" u="sng" dirty="0"/>
                        <a:t>EMIRATES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Supplier Power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B38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Emirates faces moderate supplier influence, but its strong purchasing power enables </a:t>
                      </a:r>
                      <a:r>
                        <a:rPr lang="en-GB" sz="1200" dirty="0" err="1"/>
                        <a:t>favorable</a:t>
                      </a:r>
                      <a:r>
                        <a:rPr lang="en-GB" sz="1200" dirty="0"/>
                        <a:t> negotiations (Porter, 1985).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B38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Inbound Logistics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Emirates optimizes its supply chain for efficiency and resource availability (Grant,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8560240"/>
                  </a:ext>
                </a:extLst>
              </a:tr>
              <a:tr h="42920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/>
                        <a:t>Buyer Power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B38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While passengers have options, Emirates' brand, network, and service quality mitigate switching (Grant,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B38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Operations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Safety, reliability, and service quality drive Emirates' operational priorities (Porter, 1985).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7051496"/>
                  </a:ext>
                </a:extLst>
              </a:tr>
              <a:tr h="503853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/>
                        <a:t>Threat of Substitutes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B38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Air travel's efficiency limits substitutes, sustaining demand for Emirates (Porter, 1985).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B38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Outbound Logistics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Emirates ensures efficient flight operations and cargo handling for customer satisfaction (Porter, 1985).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6986363"/>
                  </a:ext>
                </a:extLst>
              </a:tr>
              <a:tr h="494522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Threat of New Entrants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B38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High barriers deter new competitors, maintaining Emirates' market position (Porter, 1985).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B38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Marketing and Sales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Emirates utilizes various channels to attract customers and build its brand (Grant,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2188729"/>
                  </a:ext>
                </a:extLst>
              </a:tr>
              <a:tr h="5303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/>
                        <a:t>Industry Rivalry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B38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Despite intense competition, Emirates' focus on excellence sustains its competitive edge (Grant,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B38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/>
                        <a:t>Service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Emirates delivers personalized service and amenities to enhance the passenger experience (Porter, 1985).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73034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82804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AC0A0-AB37-A226-4BE0-E6F9C2A93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Similarities and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8AB2E-0741-FF17-7207-40B12C902B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While Boeing and Emirates share similarities in their strategic priorities and competitive landscapes, there are notable differences in their value chain activities, supplier dynamics, and buyer relationships. </a:t>
            </a:r>
          </a:p>
          <a:p>
            <a:r>
              <a:rPr lang="en-GB" sz="2800" dirty="0"/>
              <a:t>Understanding these similarities and differences is essential for developing tailored strategies and initiatives to enhance knowledge management and drive sustainable growth in their respective industries.</a:t>
            </a:r>
          </a:p>
        </p:txBody>
      </p:sp>
    </p:spTree>
    <p:extLst>
      <p:ext uri="{BB962C8B-B14F-4D97-AF65-F5344CB8AC3E}">
        <p14:creationId xmlns:p14="http://schemas.microsoft.com/office/powerpoint/2010/main" val="1429185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63079-BBA0-70C8-F640-39A64FDE9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6217" y="68826"/>
            <a:ext cx="9459566" cy="1609344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Recommendations for Boeing and Emirates' Knowledge Management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D0269-4E0E-958B-BED5-DB8A2C92B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5026152" cy="405079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u="sng" dirty="0"/>
              <a:t>Boeing</a:t>
            </a:r>
          </a:p>
          <a:p>
            <a:r>
              <a:rPr lang="en-GB" dirty="0"/>
              <a:t>Enhance Collaboration Platforms: Invest in advanced collaboration tools for seamless communication and innovation (Davenport &amp; </a:t>
            </a:r>
            <a:r>
              <a:rPr lang="en-GB" dirty="0" err="1"/>
              <a:t>Prusak</a:t>
            </a:r>
            <a:r>
              <a:rPr lang="en-GB" dirty="0"/>
              <a:t>, 1998).</a:t>
            </a:r>
          </a:p>
          <a:p>
            <a:r>
              <a:rPr lang="en-GB" dirty="0"/>
              <a:t>Promote Communities of Practice: Establish forums for sharing expertise and best practices (Wenger et al., 2002).</a:t>
            </a:r>
          </a:p>
          <a:p>
            <a:r>
              <a:rPr lang="en-GB" dirty="0"/>
              <a:t>Utilize Advanced Analytics: Extract actionable insights from data to enhance decision-making (Davenport &amp; Harris, 2007).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7927592-8F0D-598B-5572-7E0935630128}"/>
              </a:ext>
            </a:extLst>
          </p:cNvPr>
          <p:cNvSpPr txBox="1">
            <a:spLocks/>
          </p:cNvSpPr>
          <p:nvPr/>
        </p:nvSpPr>
        <p:spPr>
          <a:xfrm>
            <a:off x="6351638" y="2121408"/>
            <a:ext cx="5026152" cy="40507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u="sng" dirty="0"/>
              <a:t>Emirates</a:t>
            </a:r>
          </a:p>
          <a:p>
            <a:r>
              <a:rPr lang="en-GB" dirty="0"/>
              <a:t>Personalize Customer Interactions: Leverage CRM systems to tailor services and boost customer satisfaction (Rust et al., 2002).</a:t>
            </a:r>
          </a:p>
          <a:p>
            <a:r>
              <a:rPr lang="en-GB" dirty="0"/>
              <a:t>Streamline Operational Processes: Improve efficiency by optimizing workflows and resource allocation (Sampson &amp; Froehle, 2006).</a:t>
            </a:r>
          </a:p>
          <a:p>
            <a:r>
              <a:rPr lang="en-GB" dirty="0"/>
              <a:t>Empower Frontline Staff: Provide comprehensive training to enhance customer service and issue resolution (Heskett et al., 2008).</a:t>
            </a:r>
          </a:p>
        </p:txBody>
      </p:sp>
    </p:spTree>
    <p:extLst>
      <p:ext uri="{BB962C8B-B14F-4D97-AF65-F5344CB8AC3E}">
        <p14:creationId xmlns:p14="http://schemas.microsoft.com/office/powerpoint/2010/main" val="117421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7A20B-331E-B3F7-22EC-14B3F96A2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0507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Conclusions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CC15E-56E2-B44F-C6FD-F69A4FA407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671484"/>
            <a:ext cx="10058400" cy="444418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Boeing and Emirates prioritise knowledge management for competitiveness and innovation.</a:t>
            </a:r>
          </a:p>
          <a:p>
            <a:r>
              <a:rPr lang="en-GB" dirty="0"/>
              <a:t>Boeing focuses on technical expertise; Emirates emphasizes customer service and operational efficiency.</a:t>
            </a:r>
          </a:p>
          <a:p>
            <a:r>
              <a:rPr lang="en-GB" dirty="0"/>
              <a:t>Both aim to enhance collaboration, capture institutional knowledge, and empower employees.</a:t>
            </a:r>
          </a:p>
          <a:p>
            <a:r>
              <a:rPr lang="en-GB" dirty="0"/>
              <a:t>Embracing advanced technologies, fostering continuous learning, and investing in employee development are crucial.</a:t>
            </a:r>
          </a:p>
          <a:p>
            <a:r>
              <a:rPr lang="en-GB" dirty="0"/>
              <a:t>Recommendations include enhancing collaboration platforms, streamlining processes, and prioritizing customer-centricity.</a:t>
            </a:r>
          </a:p>
          <a:p>
            <a:r>
              <a:rPr lang="en-GB" dirty="0"/>
              <a:t>Recognizing the strategic importance of knowledge management and aligning strategies with organizational priorities will ensure sustainable growth.</a:t>
            </a:r>
          </a:p>
          <a:p>
            <a:r>
              <a:rPr lang="en-GB" dirty="0"/>
              <a:t>Through fostering collaboration, and investing in technology and talent, Boeing and Emirates will lead their industries and deliver value to stakeholders.</a:t>
            </a:r>
          </a:p>
        </p:txBody>
      </p:sp>
    </p:spTree>
    <p:extLst>
      <p:ext uri="{BB962C8B-B14F-4D97-AF65-F5344CB8AC3E}">
        <p14:creationId xmlns:p14="http://schemas.microsoft.com/office/powerpoint/2010/main" val="2220326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6B86A-D24A-2128-9E3D-E91C9F234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59771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B6761-B414-B0BC-2893-966D5C655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593" y="1313818"/>
            <a:ext cx="10638503" cy="5372117"/>
          </a:xfrm>
        </p:spPr>
        <p:txBody>
          <a:bodyPr>
            <a:noAutofit/>
          </a:bodyPr>
          <a:lstStyle/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Boeing. (2021). About Boeing. </a:t>
            </a:r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https://www.boeing.com/about/</a:t>
            </a:r>
            <a:endParaRPr lang="en-GB" sz="14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Brown, A. (2017). Market expansion opportunities for Emirates. Aviation Economics, 23(4), 31-38.</a:t>
            </a:r>
          </a:p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Brown, A., &amp; Miller, J. (2019). Knowledge management strategies in aerospace engineering: A comparative analysis of Boeing and Emirates. Journal of Aerospace Management, 15(2), 45-63.</a:t>
            </a:r>
          </a:p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Davenport, T. H., &amp; Harris, J. (2007). Competing on analytics: The new science of winning. Harvard Business Press.</a:t>
            </a:r>
          </a:p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Davenport, T. H., &amp; </a:t>
            </a:r>
            <a:r>
              <a:rPr lang="en-GB" sz="1400" dirty="0" err="1">
                <a:ea typeface="Calibri" panose="020F0502020204030204" pitchFamily="34" charset="0"/>
                <a:cs typeface="Calibri" panose="020F0502020204030204" pitchFamily="34" charset="0"/>
              </a:rPr>
              <a:t>Prusak</a:t>
            </a:r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, L. (1998). Working knowledge: How organizations manage what they know. Harvard Business Press.</a:t>
            </a:r>
          </a:p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Davis, M., &amp; Patel, R. (2020). Resource management challenges in the aviation industry: A case study of Emirates Airlines. International Journal of Resource Management, 25(3), 1023-1041.</a:t>
            </a:r>
          </a:p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Emirates. (2021). Emirates. </a:t>
            </a:r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https://www.emirates.com/</a:t>
            </a:r>
            <a:endParaRPr lang="en-GB" sz="14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Grant, R. M. (2019). Contemporary Strategy Analysis. John Wiley &amp; Sons.</a:t>
            </a:r>
          </a:p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Heskett, J. L., Sasser Jr, W. E., &amp; Wheeler, J. (2008). The ownership quotient: Putting the service profit chain to work for unbeatable competitive advantage. Harvard Business Press.</a:t>
            </a:r>
          </a:p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Johnson, T., et al. (2020). Collaborative opportunities for Boeing. Journal of Aviation Technology and Engineering, 10(1), 78-85.</a:t>
            </a:r>
          </a:p>
          <a:p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Jones, R. (2018). Strategic significance of knowledge management in the aerospace industry: A comparative study of Boeing and Emirates. Journal of Knowledge Management, 23(5), 1023-1041.</a:t>
            </a:r>
          </a:p>
          <a:p>
            <a:r>
              <a:rPr lang="en-GB" sz="1400" dirty="0"/>
              <a:t>Porter, M. E. (1985). Competitive Advantage: Creating and Sustaining Superior Performance. Free Press.</a:t>
            </a:r>
          </a:p>
        </p:txBody>
      </p:sp>
    </p:spTree>
    <p:extLst>
      <p:ext uri="{BB962C8B-B14F-4D97-AF65-F5344CB8AC3E}">
        <p14:creationId xmlns:p14="http://schemas.microsoft.com/office/powerpoint/2010/main" val="1418692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F14CB-4F0C-3D6A-62D6-6889DD63A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1358" y="993057"/>
            <a:ext cx="10058400" cy="5621594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1400" dirty="0"/>
              <a:t>Porter, M. E. (2008). On Competition. Harvard Business Press.</a:t>
            </a:r>
          </a:p>
          <a:p>
            <a:r>
              <a:rPr lang="en-GB" sz="1400" dirty="0"/>
              <a:t>Robinson, S. (2021). Legacy IT systems and knowledge management: A comparative analysis of Boeing. Journal of Information Systems Management, 28(4), 789-806.</a:t>
            </a:r>
          </a:p>
          <a:p>
            <a:r>
              <a:rPr lang="en-GB" sz="1400" dirty="0"/>
              <a:t>Rust, R. T., Lemon, K. N., &amp; Zeithaml, V. A. (2002). Return on marketing: Using customer equity to focus marketing strategy. Journal of marketing, 68(1), 109-127.</a:t>
            </a:r>
          </a:p>
          <a:p>
            <a:r>
              <a:rPr lang="en-GB" sz="1400" dirty="0"/>
              <a:t>Sampson, S. E., &amp; Froehle, C. M. (2006). Foundations and implications of a proposed unified services theory. Production and operations management, 15(2), 329-343.</a:t>
            </a:r>
          </a:p>
          <a:p>
            <a:r>
              <a:rPr lang="en-GB" sz="1400" dirty="0"/>
              <a:t>Smith, L., &amp; Johnson, P. (2020). Cybersecurity challenges in the aerospace industry: A case study of Boeing. Journal of Cybersecurity, 10(1), 45-63.</a:t>
            </a:r>
          </a:p>
          <a:p>
            <a:r>
              <a:rPr lang="en-GB" sz="1400" dirty="0"/>
              <a:t>Smith, J. (2023). Customer relationship management in the airline industry: A case study of Emirates Airlines. Journal of Service Management, 35(2), 619-637.</a:t>
            </a:r>
          </a:p>
          <a:p>
            <a:r>
              <a:rPr lang="en-GB" sz="1400" dirty="0"/>
              <a:t>Smith, P., &amp; Johnson, R. (2020). Cybersecurity Threats in the Aerospace Industry: Challenges and Solutions. International Journal of Cybersecurity Research, 2(1), 27-39.</a:t>
            </a:r>
          </a:p>
          <a:p>
            <a:r>
              <a:rPr lang="en-GB" sz="1400" dirty="0"/>
              <a:t>Smith, T. (2023). Customer Experience Management in the Airline Industry. Journal of Airline Management, 10(1), 67-78.</a:t>
            </a:r>
          </a:p>
          <a:p>
            <a:r>
              <a:rPr lang="en-GB" sz="1400" dirty="0"/>
              <a:t>Wenger, E., McDermott, R., &amp; Snyder, W. M. (2002). Cultivating communities of practice: A guide to managing knowledge. Harvard Business Press.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F052A01-7712-FFFC-6543-BA069DC82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43349"/>
            <a:ext cx="10058400" cy="59771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99584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122</TotalTime>
  <Words>2207</Words>
  <Application>Microsoft Office PowerPoint</Application>
  <PresentationFormat>Widescreen</PresentationFormat>
  <Paragraphs>163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Rockwell</vt:lpstr>
      <vt:lpstr>Rockwell Condensed</vt:lpstr>
      <vt:lpstr>Wingdings</vt:lpstr>
      <vt:lpstr>Wood Type</vt:lpstr>
      <vt:lpstr>A STRATEGIC EVALUATION OF BOEING AND EMIRATES' KNOWLEDGE MANAGEMENT SYSTEMS</vt:lpstr>
      <vt:lpstr>introduction to Boeing and Emirates</vt:lpstr>
      <vt:lpstr>BOEING TOWS Analysis of Knowledge Management Systems </vt:lpstr>
      <vt:lpstr>EMIRATES TOWS Analysis of Knowledge Management Systems </vt:lpstr>
      <vt:lpstr>Similarities and Differences in Knowledge Management Systems between Boeing and Emirates</vt:lpstr>
      <vt:lpstr>Critical Evaluation of Knowledge Management Systems</vt:lpstr>
      <vt:lpstr>Evaluation using Porter's Five Forces and The Value Chain Model</vt:lpstr>
      <vt:lpstr>Similarities and Differences</vt:lpstr>
      <vt:lpstr>Recommendations for Boeing and Emirates' Knowledge Management Systems</vt:lpstr>
      <vt:lpstr>Conclusions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STRATEGIC EVALUATION OF BOEING AND EMIRATES' KNOWLEDGE MANAGEMENT SYSTEMS</dc:title>
  <dc:creator>Elena Mihaela Radu (2126383)</dc:creator>
  <cp:lastModifiedBy>Elena Mihaela Radu (2126383)</cp:lastModifiedBy>
  <cp:revision>1</cp:revision>
  <dcterms:created xsi:type="dcterms:W3CDTF">2024-03-16T10:34:55Z</dcterms:created>
  <dcterms:modified xsi:type="dcterms:W3CDTF">2024-03-16T12:37:08Z</dcterms:modified>
</cp:coreProperties>
</file>