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0" r:id="rId2"/>
    <p:sldId id="279" r:id="rId3"/>
    <p:sldId id="268" r:id="rId4"/>
    <p:sldId id="264" r:id="rId5"/>
    <p:sldId id="271" r:id="rId6"/>
    <p:sldId id="273" r:id="rId7"/>
    <p:sldId id="272" r:id="rId8"/>
    <p:sldId id="277" r:id="rId9"/>
    <p:sldId id="278" r:id="rId10"/>
    <p:sldId id="274" r:id="rId11"/>
    <p:sldId id="265" r:id="rId12"/>
    <p:sldId id="275" r:id="rId13"/>
    <p:sldId id="280" r:id="rId14"/>
    <p:sldId id="281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5E6C"/>
    <a:srgbClr val="478E2A"/>
    <a:srgbClr val="BB1B1B"/>
    <a:srgbClr val="AC2A87"/>
    <a:srgbClr val="47983A"/>
    <a:srgbClr val="A8A521"/>
    <a:srgbClr val="E8AA0E"/>
    <a:srgbClr val="A32F0B"/>
    <a:srgbClr val="3762AF"/>
    <a:srgbClr val="7093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26" autoAdjust="0"/>
    <p:restoredTop sz="90309" autoAdjust="0"/>
  </p:normalViewPr>
  <p:slideViewPr>
    <p:cSldViewPr snapToGrid="0">
      <p:cViewPr varScale="1">
        <p:scale>
          <a:sx n="51" d="100"/>
          <a:sy n="51" d="100"/>
        </p:scale>
        <p:origin x="14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55D2A5-248C-4086-9CF5-ABC42E8CF8C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29011F-747A-4B79-B043-7F5FF24BEDBC}">
      <dgm:prSet phldrT="[Text]"/>
      <dgm:spPr>
        <a:solidFill>
          <a:srgbClr val="47983A"/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dirty="0"/>
            <a:t>Security</a:t>
          </a:r>
        </a:p>
      </dgm:t>
    </dgm:pt>
    <dgm:pt modelId="{3B1F7246-7091-4808-AD52-A35205FB520F}" type="parTrans" cxnId="{557D4E5F-B391-488A-9A0B-84C0CCB8511C}">
      <dgm:prSet/>
      <dgm:spPr/>
      <dgm:t>
        <a:bodyPr/>
        <a:lstStyle/>
        <a:p>
          <a:endParaRPr lang="en-GB"/>
        </a:p>
      </dgm:t>
    </dgm:pt>
    <dgm:pt modelId="{4128E358-E49D-425F-88FA-00A511A08B9E}" type="sibTrans" cxnId="{557D4E5F-B391-488A-9A0B-84C0CCB8511C}">
      <dgm:prSet/>
      <dgm:spPr/>
      <dgm:t>
        <a:bodyPr/>
        <a:lstStyle/>
        <a:p>
          <a:endParaRPr lang="en-GB"/>
        </a:p>
      </dgm:t>
    </dgm:pt>
    <dgm:pt modelId="{31445EB3-F69A-4D3A-B853-C77F98F1DA7A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Encrypted Networks</a:t>
          </a:r>
        </a:p>
      </dgm:t>
    </dgm:pt>
    <dgm:pt modelId="{AF527710-6B4E-42C8-B55D-B4EE54AD8F0D}" type="parTrans" cxnId="{38AB657C-2C9A-42B7-9064-100D652FF826}">
      <dgm:prSet/>
      <dgm:spPr/>
      <dgm:t>
        <a:bodyPr/>
        <a:lstStyle/>
        <a:p>
          <a:endParaRPr lang="en-GB"/>
        </a:p>
      </dgm:t>
    </dgm:pt>
    <dgm:pt modelId="{1F785DE2-A1FC-443D-AC85-983A10B3DF7D}" type="sibTrans" cxnId="{38AB657C-2C9A-42B7-9064-100D652FF826}">
      <dgm:prSet/>
      <dgm:spPr/>
      <dgm:t>
        <a:bodyPr/>
        <a:lstStyle/>
        <a:p>
          <a:endParaRPr lang="en-GB"/>
        </a:p>
      </dgm:t>
    </dgm:pt>
    <dgm:pt modelId="{18102491-CBBD-41A4-BCF6-CD9B8EDB9B10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PVLAN</a:t>
          </a:r>
        </a:p>
      </dgm:t>
    </dgm:pt>
    <dgm:pt modelId="{634148A7-0162-45FA-B996-D80D2C1D43DD}" type="parTrans" cxnId="{2A972A7E-2ADF-45EC-A83D-7DA8AD213AFF}">
      <dgm:prSet/>
      <dgm:spPr/>
      <dgm:t>
        <a:bodyPr/>
        <a:lstStyle/>
        <a:p>
          <a:endParaRPr lang="en-GB"/>
        </a:p>
      </dgm:t>
    </dgm:pt>
    <dgm:pt modelId="{37B917FC-FD54-49ED-860A-92E1DFDA2EFE}" type="sibTrans" cxnId="{2A972A7E-2ADF-45EC-A83D-7DA8AD213AFF}">
      <dgm:prSet/>
      <dgm:spPr/>
      <dgm:t>
        <a:bodyPr/>
        <a:lstStyle/>
        <a:p>
          <a:endParaRPr lang="en-GB"/>
        </a:p>
      </dgm:t>
    </dgm:pt>
    <dgm:pt modelId="{E452B30E-2C9D-42E0-8553-83F9D8D446CF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Shielded VMS</a:t>
          </a:r>
        </a:p>
      </dgm:t>
    </dgm:pt>
    <dgm:pt modelId="{1563F769-1CF0-49BD-95DD-0847A062CAD5}" type="parTrans" cxnId="{BC22986E-9CF5-4704-A80B-B1369EC9FE7B}">
      <dgm:prSet/>
      <dgm:spPr/>
      <dgm:t>
        <a:bodyPr/>
        <a:lstStyle/>
        <a:p>
          <a:endParaRPr lang="en-GB"/>
        </a:p>
      </dgm:t>
    </dgm:pt>
    <dgm:pt modelId="{5BB7D528-CA56-4B79-ABD3-A81781D137B0}" type="sibTrans" cxnId="{BC22986E-9CF5-4704-A80B-B1369EC9FE7B}">
      <dgm:prSet/>
      <dgm:spPr/>
      <dgm:t>
        <a:bodyPr/>
        <a:lstStyle/>
        <a:p>
          <a:endParaRPr lang="en-GB"/>
        </a:p>
      </dgm:t>
    </dgm:pt>
    <dgm:pt modelId="{5EA18142-AC74-4740-AA59-6D13913BB8B7}" type="pres">
      <dgm:prSet presAssocID="{D555D2A5-248C-4086-9CF5-ABC42E8CF8C8}" presName="Name0" presStyleCnt="0">
        <dgm:presLayoutVars>
          <dgm:dir/>
          <dgm:animLvl val="lvl"/>
          <dgm:resizeHandles val="exact"/>
        </dgm:presLayoutVars>
      </dgm:prSet>
      <dgm:spPr/>
    </dgm:pt>
    <dgm:pt modelId="{42AD194F-049C-4A50-A4F0-1F63568E139C}" type="pres">
      <dgm:prSet presAssocID="{8729011F-747A-4B79-B043-7F5FF24BEDBC}" presName="composite" presStyleCnt="0"/>
      <dgm:spPr/>
    </dgm:pt>
    <dgm:pt modelId="{39CE43E9-D2E8-42B3-B67C-61C377625BFC}" type="pres">
      <dgm:prSet presAssocID="{8729011F-747A-4B79-B043-7F5FF24BEDB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8CD6B03E-FAF1-4BE0-8D2D-24B8F9B383F5}" type="pres">
      <dgm:prSet presAssocID="{8729011F-747A-4B79-B043-7F5FF24BEDB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A294B324-0A93-4833-AE61-4302751184F7}" type="presOf" srcId="{31445EB3-F69A-4D3A-B853-C77F98F1DA7A}" destId="{8CD6B03E-FAF1-4BE0-8D2D-24B8F9B383F5}" srcOrd="0" destOrd="0" presId="urn:microsoft.com/office/officeart/2005/8/layout/hList1"/>
    <dgm:cxn modelId="{9F059125-FB9F-41FD-8BCD-492BE85F974C}" type="presOf" srcId="{D555D2A5-248C-4086-9CF5-ABC42E8CF8C8}" destId="{5EA18142-AC74-4740-AA59-6D13913BB8B7}" srcOrd="0" destOrd="0" presId="urn:microsoft.com/office/officeart/2005/8/layout/hList1"/>
    <dgm:cxn modelId="{557D4E5F-B391-488A-9A0B-84C0CCB8511C}" srcId="{D555D2A5-248C-4086-9CF5-ABC42E8CF8C8}" destId="{8729011F-747A-4B79-B043-7F5FF24BEDBC}" srcOrd="0" destOrd="0" parTransId="{3B1F7246-7091-4808-AD52-A35205FB520F}" sibTransId="{4128E358-E49D-425F-88FA-00A511A08B9E}"/>
    <dgm:cxn modelId="{8D968342-D986-4D4A-B2EB-9004EC8A2862}" type="presOf" srcId="{8729011F-747A-4B79-B043-7F5FF24BEDBC}" destId="{39CE43E9-D2E8-42B3-B67C-61C377625BFC}" srcOrd="0" destOrd="0" presId="urn:microsoft.com/office/officeart/2005/8/layout/hList1"/>
    <dgm:cxn modelId="{D154384E-8A62-47A6-A1E7-322D081C736B}" type="presOf" srcId="{E452B30E-2C9D-42E0-8553-83F9D8D446CF}" destId="{8CD6B03E-FAF1-4BE0-8D2D-24B8F9B383F5}" srcOrd="0" destOrd="2" presId="urn:microsoft.com/office/officeart/2005/8/layout/hList1"/>
    <dgm:cxn modelId="{BC22986E-9CF5-4704-A80B-B1369EC9FE7B}" srcId="{8729011F-747A-4B79-B043-7F5FF24BEDBC}" destId="{E452B30E-2C9D-42E0-8553-83F9D8D446CF}" srcOrd="2" destOrd="0" parTransId="{1563F769-1CF0-49BD-95DD-0847A062CAD5}" sibTransId="{5BB7D528-CA56-4B79-ABD3-A81781D137B0}"/>
    <dgm:cxn modelId="{38AB657C-2C9A-42B7-9064-100D652FF826}" srcId="{8729011F-747A-4B79-B043-7F5FF24BEDBC}" destId="{31445EB3-F69A-4D3A-B853-C77F98F1DA7A}" srcOrd="0" destOrd="0" parTransId="{AF527710-6B4E-42C8-B55D-B4EE54AD8F0D}" sibTransId="{1F785DE2-A1FC-443D-AC85-983A10B3DF7D}"/>
    <dgm:cxn modelId="{2A972A7E-2ADF-45EC-A83D-7DA8AD213AFF}" srcId="{8729011F-747A-4B79-B043-7F5FF24BEDBC}" destId="{18102491-CBBD-41A4-BCF6-CD9B8EDB9B10}" srcOrd="1" destOrd="0" parTransId="{634148A7-0162-45FA-B996-D80D2C1D43DD}" sibTransId="{37B917FC-FD54-49ED-860A-92E1DFDA2EFE}"/>
    <dgm:cxn modelId="{F566F5EA-C8EC-48E2-BAF6-FAABD664DFE9}" type="presOf" srcId="{18102491-CBBD-41A4-BCF6-CD9B8EDB9B10}" destId="{8CD6B03E-FAF1-4BE0-8D2D-24B8F9B383F5}" srcOrd="0" destOrd="1" presId="urn:microsoft.com/office/officeart/2005/8/layout/hList1"/>
    <dgm:cxn modelId="{D7D63CD3-6CC8-4617-9093-603162D5986E}" type="presParOf" srcId="{5EA18142-AC74-4740-AA59-6D13913BB8B7}" destId="{42AD194F-049C-4A50-A4F0-1F63568E139C}" srcOrd="0" destOrd="0" presId="urn:microsoft.com/office/officeart/2005/8/layout/hList1"/>
    <dgm:cxn modelId="{CCE65724-DB87-4F6D-9AF6-75E762313EE5}" type="presParOf" srcId="{42AD194F-049C-4A50-A4F0-1F63568E139C}" destId="{39CE43E9-D2E8-42B3-B67C-61C377625BFC}" srcOrd="0" destOrd="0" presId="urn:microsoft.com/office/officeart/2005/8/layout/hList1"/>
    <dgm:cxn modelId="{682121FD-74C9-49A7-9C53-72FFF1B597B7}" type="presParOf" srcId="{42AD194F-049C-4A50-A4F0-1F63568E139C}" destId="{8CD6B03E-FAF1-4BE0-8D2D-24B8F9B383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55D2A5-248C-4086-9CF5-ABC42E8CF8C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29011F-747A-4B79-B043-7F5FF24BEDBC}">
      <dgm:prSet phldrT="[Text]"/>
      <dgm:spPr/>
      <dgm:t>
        <a:bodyPr/>
        <a:lstStyle/>
        <a:p>
          <a:r>
            <a:rPr lang="en-GB" dirty="0"/>
            <a:t>Performance</a:t>
          </a:r>
        </a:p>
      </dgm:t>
    </dgm:pt>
    <dgm:pt modelId="{3B1F7246-7091-4808-AD52-A35205FB520F}" type="parTrans" cxnId="{557D4E5F-B391-488A-9A0B-84C0CCB8511C}">
      <dgm:prSet/>
      <dgm:spPr/>
      <dgm:t>
        <a:bodyPr/>
        <a:lstStyle/>
        <a:p>
          <a:endParaRPr lang="en-GB"/>
        </a:p>
      </dgm:t>
    </dgm:pt>
    <dgm:pt modelId="{4128E358-E49D-425F-88FA-00A511A08B9E}" type="sibTrans" cxnId="{557D4E5F-B391-488A-9A0B-84C0CCB8511C}">
      <dgm:prSet/>
      <dgm:spPr/>
      <dgm:t>
        <a:bodyPr/>
        <a:lstStyle/>
        <a:p>
          <a:endParaRPr lang="en-GB"/>
        </a:p>
      </dgm:t>
    </dgm:pt>
    <dgm:pt modelId="{31445EB3-F69A-4D3A-B853-C77F98F1DA7A}">
      <dgm:prSet phldrT="[Text]"/>
      <dgm:spPr/>
      <dgm:t>
        <a:bodyPr/>
        <a:lstStyle/>
        <a:p>
          <a:r>
            <a:rPr lang="en-GB" dirty="0"/>
            <a:t>NIC teaming</a:t>
          </a:r>
        </a:p>
      </dgm:t>
    </dgm:pt>
    <dgm:pt modelId="{AF527710-6B4E-42C8-B55D-B4EE54AD8F0D}" type="parTrans" cxnId="{38AB657C-2C9A-42B7-9064-100D652FF826}">
      <dgm:prSet/>
      <dgm:spPr/>
      <dgm:t>
        <a:bodyPr/>
        <a:lstStyle/>
        <a:p>
          <a:endParaRPr lang="en-GB"/>
        </a:p>
      </dgm:t>
    </dgm:pt>
    <dgm:pt modelId="{1F785DE2-A1FC-443D-AC85-983A10B3DF7D}" type="sibTrans" cxnId="{38AB657C-2C9A-42B7-9064-100D652FF826}">
      <dgm:prSet/>
      <dgm:spPr/>
      <dgm:t>
        <a:bodyPr/>
        <a:lstStyle/>
        <a:p>
          <a:endParaRPr lang="en-GB"/>
        </a:p>
      </dgm:t>
    </dgm:pt>
    <dgm:pt modelId="{18102491-CBBD-41A4-BCF6-CD9B8EDB9B10}">
      <dgm:prSet phldrT="[Text]"/>
      <dgm:spPr/>
      <dgm:t>
        <a:bodyPr/>
        <a:lstStyle/>
        <a:p>
          <a:r>
            <a:rPr lang="en-GB" dirty="0"/>
            <a:t>Dynamic VMQ</a:t>
          </a:r>
        </a:p>
      </dgm:t>
    </dgm:pt>
    <dgm:pt modelId="{634148A7-0162-45FA-B996-D80D2C1D43DD}" type="parTrans" cxnId="{2A972A7E-2ADF-45EC-A83D-7DA8AD213AFF}">
      <dgm:prSet/>
      <dgm:spPr/>
      <dgm:t>
        <a:bodyPr/>
        <a:lstStyle/>
        <a:p>
          <a:endParaRPr lang="en-GB"/>
        </a:p>
      </dgm:t>
    </dgm:pt>
    <dgm:pt modelId="{37B917FC-FD54-49ED-860A-92E1DFDA2EFE}" type="sibTrans" cxnId="{2A972A7E-2ADF-45EC-A83D-7DA8AD213AFF}">
      <dgm:prSet/>
      <dgm:spPr/>
      <dgm:t>
        <a:bodyPr/>
        <a:lstStyle/>
        <a:p>
          <a:endParaRPr lang="en-GB"/>
        </a:p>
      </dgm:t>
    </dgm:pt>
    <dgm:pt modelId="{5EA18142-AC74-4740-AA59-6D13913BB8B7}" type="pres">
      <dgm:prSet presAssocID="{D555D2A5-248C-4086-9CF5-ABC42E8CF8C8}" presName="Name0" presStyleCnt="0">
        <dgm:presLayoutVars>
          <dgm:dir/>
          <dgm:animLvl val="lvl"/>
          <dgm:resizeHandles val="exact"/>
        </dgm:presLayoutVars>
      </dgm:prSet>
      <dgm:spPr/>
    </dgm:pt>
    <dgm:pt modelId="{42AD194F-049C-4A50-A4F0-1F63568E139C}" type="pres">
      <dgm:prSet presAssocID="{8729011F-747A-4B79-B043-7F5FF24BEDBC}" presName="composite" presStyleCnt="0"/>
      <dgm:spPr/>
    </dgm:pt>
    <dgm:pt modelId="{39CE43E9-D2E8-42B3-B67C-61C377625BFC}" type="pres">
      <dgm:prSet presAssocID="{8729011F-747A-4B79-B043-7F5FF24BEDB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8CD6B03E-FAF1-4BE0-8D2D-24B8F9B383F5}" type="pres">
      <dgm:prSet presAssocID="{8729011F-747A-4B79-B043-7F5FF24BEDB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A294B324-0A93-4833-AE61-4302751184F7}" type="presOf" srcId="{31445EB3-F69A-4D3A-B853-C77F98F1DA7A}" destId="{8CD6B03E-FAF1-4BE0-8D2D-24B8F9B383F5}" srcOrd="0" destOrd="0" presId="urn:microsoft.com/office/officeart/2005/8/layout/hList1"/>
    <dgm:cxn modelId="{9F059125-FB9F-41FD-8BCD-492BE85F974C}" type="presOf" srcId="{D555D2A5-248C-4086-9CF5-ABC42E8CF8C8}" destId="{5EA18142-AC74-4740-AA59-6D13913BB8B7}" srcOrd="0" destOrd="0" presId="urn:microsoft.com/office/officeart/2005/8/layout/hList1"/>
    <dgm:cxn modelId="{557D4E5F-B391-488A-9A0B-84C0CCB8511C}" srcId="{D555D2A5-248C-4086-9CF5-ABC42E8CF8C8}" destId="{8729011F-747A-4B79-B043-7F5FF24BEDBC}" srcOrd="0" destOrd="0" parTransId="{3B1F7246-7091-4808-AD52-A35205FB520F}" sibTransId="{4128E358-E49D-425F-88FA-00A511A08B9E}"/>
    <dgm:cxn modelId="{8D968342-D986-4D4A-B2EB-9004EC8A2862}" type="presOf" srcId="{8729011F-747A-4B79-B043-7F5FF24BEDBC}" destId="{39CE43E9-D2E8-42B3-B67C-61C377625BFC}" srcOrd="0" destOrd="0" presId="urn:microsoft.com/office/officeart/2005/8/layout/hList1"/>
    <dgm:cxn modelId="{38AB657C-2C9A-42B7-9064-100D652FF826}" srcId="{8729011F-747A-4B79-B043-7F5FF24BEDBC}" destId="{31445EB3-F69A-4D3A-B853-C77F98F1DA7A}" srcOrd="0" destOrd="0" parTransId="{AF527710-6B4E-42C8-B55D-B4EE54AD8F0D}" sibTransId="{1F785DE2-A1FC-443D-AC85-983A10B3DF7D}"/>
    <dgm:cxn modelId="{2A972A7E-2ADF-45EC-A83D-7DA8AD213AFF}" srcId="{8729011F-747A-4B79-B043-7F5FF24BEDBC}" destId="{18102491-CBBD-41A4-BCF6-CD9B8EDB9B10}" srcOrd="1" destOrd="0" parTransId="{634148A7-0162-45FA-B996-D80D2C1D43DD}" sibTransId="{37B917FC-FD54-49ED-860A-92E1DFDA2EFE}"/>
    <dgm:cxn modelId="{F566F5EA-C8EC-48E2-BAF6-FAABD664DFE9}" type="presOf" srcId="{18102491-CBBD-41A4-BCF6-CD9B8EDB9B10}" destId="{8CD6B03E-FAF1-4BE0-8D2D-24B8F9B383F5}" srcOrd="0" destOrd="1" presId="urn:microsoft.com/office/officeart/2005/8/layout/hList1"/>
    <dgm:cxn modelId="{D7D63CD3-6CC8-4617-9093-603162D5986E}" type="presParOf" srcId="{5EA18142-AC74-4740-AA59-6D13913BB8B7}" destId="{42AD194F-049C-4A50-A4F0-1F63568E139C}" srcOrd="0" destOrd="0" presId="urn:microsoft.com/office/officeart/2005/8/layout/hList1"/>
    <dgm:cxn modelId="{CCE65724-DB87-4F6D-9AF6-75E762313EE5}" type="presParOf" srcId="{42AD194F-049C-4A50-A4F0-1F63568E139C}" destId="{39CE43E9-D2E8-42B3-B67C-61C377625BFC}" srcOrd="0" destOrd="0" presId="urn:microsoft.com/office/officeart/2005/8/layout/hList1"/>
    <dgm:cxn modelId="{682121FD-74C9-49A7-9C53-72FFF1B597B7}" type="presParOf" srcId="{42AD194F-049C-4A50-A4F0-1F63568E139C}" destId="{8CD6B03E-FAF1-4BE0-8D2D-24B8F9B383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55D2A5-248C-4086-9CF5-ABC42E8CF8C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29011F-747A-4B79-B043-7F5FF24BEDBC}">
      <dgm:prSet phldrT="[Text]"/>
      <dgm:spPr>
        <a:solidFill>
          <a:schemeClr val="accent2">
            <a:lumMod val="75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r>
            <a:rPr lang="en-GB" dirty="0"/>
            <a:t>Windows OS support</a:t>
          </a:r>
        </a:p>
      </dgm:t>
    </dgm:pt>
    <dgm:pt modelId="{3B1F7246-7091-4808-AD52-A35205FB520F}" type="parTrans" cxnId="{557D4E5F-B391-488A-9A0B-84C0CCB8511C}">
      <dgm:prSet/>
      <dgm:spPr/>
      <dgm:t>
        <a:bodyPr/>
        <a:lstStyle/>
        <a:p>
          <a:endParaRPr lang="en-GB"/>
        </a:p>
      </dgm:t>
    </dgm:pt>
    <dgm:pt modelId="{4128E358-E49D-425F-88FA-00A511A08B9E}" type="sibTrans" cxnId="{557D4E5F-B391-488A-9A0B-84C0CCB8511C}">
      <dgm:prSet/>
      <dgm:spPr/>
      <dgm:t>
        <a:bodyPr/>
        <a:lstStyle/>
        <a:p>
          <a:endParaRPr lang="en-GB"/>
        </a:p>
      </dgm:t>
    </dgm:pt>
    <dgm:pt modelId="{5718635D-BE97-47DA-B41B-F539B0976C00}">
      <dgm:prSet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G1 (32-bit)</a:t>
          </a:r>
        </a:p>
      </dgm:t>
    </dgm:pt>
    <dgm:pt modelId="{2D0F7C42-668A-4AF5-A1C4-F2D889C6A90E}" type="parTrans" cxnId="{EDAABD52-3405-48DE-B781-34DC03065ADA}">
      <dgm:prSet/>
      <dgm:spPr/>
      <dgm:t>
        <a:bodyPr/>
        <a:lstStyle/>
        <a:p>
          <a:endParaRPr lang="en-GB"/>
        </a:p>
      </dgm:t>
    </dgm:pt>
    <dgm:pt modelId="{3F9325EA-B9A2-49E2-A5BA-0BC9CF4F4B87}" type="sibTrans" cxnId="{EDAABD52-3405-48DE-B781-34DC03065ADA}">
      <dgm:prSet/>
      <dgm:spPr/>
      <dgm:t>
        <a:bodyPr/>
        <a:lstStyle/>
        <a:p>
          <a:endParaRPr lang="en-GB"/>
        </a:p>
      </dgm:t>
    </dgm:pt>
    <dgm:pt modelId="{5756856C-6672-4A2F-B73F-8BDE5B3F19ED}">
      <dgm:prSet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G2 (64-bit)</a:t>
          </a:r>
        </a:p>
      </dgm:t>
    </dgm:pt>
    <dgm:pt modelId="{B087AA39-8457-41F0-91AD-72E6157F75A3}" type="parTrans" cxnId="{578606D2-4852-450E-AE01-2AF0268868E5}">
      <dgm:prSet/>
      <dgm:spPr/>
      <dgm:t>
        <a:bodyPr/>
        <a:lstStyle/>
        <a:p>
          <a:endParaRPr lang="en-GB"/>
        </a:p>
      </dgm:t>
    </dgm:pt>
    <dgm:pt modelId="{F3C39EA7-A95C-476F-BCF0-86E3CC94ECDD}" type="sibTrans" cxnId="{578606D2-4852-450E-AE01-2AF0268868E5}">
      <dgm:prSet/>
      <dgm:spPr/>
      <dgm:t>
        <a:bodyPr/>
        <a:lstStyle/>
        <a:p>
          <a:endParaRPr lang="en-GB"/>
        </a:p>
      </dgm:t>
    </dgm:pt>
    <dgm:pt modelId="{5EA18142-AC74-4740-AA59-6D13913BB8B7}" type="pres">
      <dgm:prSet presAssocID="{D555D2A5-248C-4086-9CF5-ABC42E8CF8C8}" presName="Name0" presStyleCnt="0">
        <dgm:presLayoutVars>
          <dgm:dir/>
          <dgm:animLvl val="lvl"/>
          <dgm:resizeHandles val="exact"/>
        </dgm:presLayoutVars>
      </dgm:prSet>
      <dgm:spPr/>
    </dgm:pt>
    <dgm:pt modelId="{42AD194F-049C-4A50-A4F0-1F63568E139C}" type="pres">
      <dgm:prSet presAssocID="{8729011F-747A-4B79-B043-7F5FF24BEDBC}" presName="composite" presStyleCnt="0"/>
      <dgm:spPr/>
    </dgm:pt>
    <dgm:pt modelId="{39CE43E9-D2E8-42B3-B67C-61C377625BFC}" type="pres">
      <dgm:prSet presAssocID="{8729011F-747A-4B79-B043-7F5FF24BEDBC}" presName="parTx" presStyleLbl="alignNode1" presStyleIdx="0" presStyleCnt="1" custLinFactNeighborY="-30674">
        <dgm:presLayoutVars>
          <dgm:chMax val="0"/>
          <dgm:chPref val="0"/>
          <dgm:bulletEnabled val="1"/>
        </dgm:presLayoutVars>
      </dgm:prSet>
      <dgm:spPr/>
    </dgm:pt>
    <dgm:pt modelId="{8CD6B03E-FAF1-4BE0-8D2D-24B8F9B383F5}" type="pres">
      <dgm:prSet presAssocID="{8729011F-747A-4B79-B043-7F5FF24BEDBC}" presName="desTx" presStyleLbl="alignAccFollowNode1" presStyleIdx="0" presStyleCnt="1" custScaleY="126585" custLinFactNeighborY="4179">
        <dgm:presLayoutVars>
          <dgm:bulletEnabled val="1"/>
        </dgm:presLayoutVars>
      </dgm:prSet>
      <dgm:spPr/>
    </dgm:pt>
  </dgm:ptLst>
  <dgm:cxnLst>
    <dgm:cxn modelId="{9F059125-FB9F-41FD-8BCD-492BE85F974C}" type="presOf" srcId="{D555D2A5-248C-4086-9CF5-ABC42E8CF8C8}" destId="{5EA18142-AC74-4740-AA59-6D13913BB8B7}" srcOrd="0" destOrd="0" presId="urn:microsoft.com/office/officeart/2005/8/layout/hList1"/>
    <dgm:cxn modelId="{557D4E5F-B391-488A-9A0B-84C0CCB8511C}" srcId="{D555D2A5-248C-4086-9CF5-ABC42E8CF8C8}" destId="{8729011F-747A-4B79-B043-7F5FF24BEDBC}" srcOrd="0" destOrd="0" parTransId="{3B1F7246-7091-4808-AD52-A35205FB520F}" sibTransId="{4128E358-E49D-425F-88FA-00A511A08B9E}"/>
    <dgm:cxn modelId="{8D968342-D986-4D4A-B2EB-9004EC8A2862}" type="presOf" srcId="{8729011F-747A-4B79-B043-7F5FF24BEDBC}" destId="{39CE43E9-D2E8-42B3-B67C-61C377625BFC}" srcOrd="0" destOrd="0" presId="urn:microsoft.com/office/officeart/2005/8/layout/hList1"/>
    <dgm:cxn modelId="{EDAABD52-3405-48DE-B781-34DC03065ADA}" srcId="{8729011F-747A-4B79-B043-7F5FF24BEDBC}" destId="{5718635D-BE97-47DA-B41B-F539B0976C00}" srcOrd="0" destOrd="0" parTransId="{2D0F7C42-668A-4AF5-A1C4-F2D889C6A90E}" sibTransId="{3F9325EA-B9A2-49E2-A5BA-0BC9CF4F4B87}"/>
    <dgm:cxn modelId="{25441CD1-4C8C-4676-B604-CE1B590991FF}" type="presOf" srcId="{5756856C-6672-4A2F-B73F-8BDE5B3F19ED}" destId="{8CD6B03E-FAF1-4BE0-8D2D-24B8F9B383F5}" srcOrd="0" destOrd="1" presId="urn:microsoft.com/office/officeart/2005/8/layout/hList1"/>
    <dgm:cxn modelId="{578606D2-4852-450E-AE01-2AF0268868E5}" srcId="{8729011F-747A-4B79-B043-7F5FF24BEDBC}" destId="{5756856C-6672-4A2F-B73F-8BDE5B3F19ED}" srcOrd="1" destOrd="0" parTransId="{B087AA39-8457-41F0-91AD-72E6157F75A3}" sibTransId="{F3C39EA7-A95C-476F-BCF0-86E3CC94ECDD}"/>
    <dgm:cxn modelId="{8D705FE8-A669-460C-94F1-EB7757C607AE}" type="presOf" srcId="{5718635D-BE97-47DA-B41B-F539B0976C00}" destId="{8CD6B03E-FAF1-4BE0-8D2D-24B8F9B383F5}" srcOrd="0" destOrd="0" presId="urn:microsoft.com/office/officeart/2005/8/layout/hList1"/>
    <dgm:cxn modelId="{D7D63CD3-6CC8-4617-9093-603162D5986E}" type="presParOf" srcId="{5EA18142-AC74-4740-AA59-6D13913BB8B7}" destId="{42AD194F-049C-4A50-A4F0-1F63568E139C}" srcOrd="0" destOrd="0" presId="urn:microsoft.com/office/officeart/2005/8/layout/hList1"/>
    <dgm:cxn modelId="{CCE65724-DB87-4F6D-9AF6-75E762313EE5}" type="presParOf" srcId="{42AD194F-049C-4A50-A4F0-1F63568E139C}" destId="{39CE43E9-D2E8-42B3-B67C-61C377625BFC}" srcOrd="0" destOrd="0" presId="urn:microsoft.com/office/officeart/2005/8/layout/hList1"/>
    <dgm:cxn modelId="{682121FD-74C9-49A7-9C53-72FFF1B597B7}" type="presParOf" srcId="{42AD194F-049C-4A50-A4F0-1F63568E139C}" destId="{8CD6B03E-FAF1-4BE0-8D2D-24B8F9B383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78B3C4-D1E3-4BA7-9731-C57B0D9CB4EE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</dgm:pt>
    <dgm:pt modelId="{82F088A0-AC0F-4982-BCF1-5AE3978771C8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dirty="0"/>
            <a:t>Wide variety of cloud services</a:t>
          </a:r>
        </a:p>
      </dgm:t>
    </dgm:pt>
    <dgm:pt modelId="{5437FBAD-72E2-48D9-BE69-A5FB90245B83}" type="parTrans" cxnId="{6681A261-10FF-49B9-9B32-08DE56143262}">
      <dgm:prSet/>
      <dgm:spPr/>
      <dgm:t>
        <a:bodyPr/>
        <a:lstStyle/>
        <a:p>
          <a:endParaRPr lang="en-GB"/>
        </a:p>
      </dgm:t>
    </dgm:pt>
    <dgm:pt modelId="{2D2B010E-A9C3-4618-A5FC-66A0D0548FBA}" type="sibTrans" cxnId="{6681A261-10FF-49B9-9B32-08DE56143262}">
      <dgm:prSet/>
      <dgm:spPr/>
      <dgm:t>
        <a:bodyPr/>
        <a:lstStyle/>
        <a:p>
          <a:endParaRPr lang="en-GB"/>
        </a:p>
      </dgm:t>
    </dgm:pt>
    <dgm:pt modelId="{E342ACAF-AE83-47BA-AD5D-1CB73683660C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dirty="0"/>
            <a:t>High level availability and scalability</a:t>
          </a:r>
        </a:p>
      </dgm:t>
    </dgm:pt>
    <dgm:pt modelId="{9DE7F35F-E5FD-409C-BA8A-46EC993127EC}" type="parTrans" cxnId="{FA1D5AE4-DEEB-4CFB-9EBD-6A658A81D29E}">
      <dgm:prSet/>
      <dgm:spPr/>
      <dgm:t>
        <a:bodyPr/>
        <a:lstStyle/>
        <a:p>
          <a:endParaRPr lang="en-GB"/>
        </a:p>
      </dgm:t>
    </dgm:pt>
    <dgm:pt modelId="{1C4A5B87-9749-48C8-A584-43D13F948B1A}" type="sibTrans" cxnId="{FA1D5AE4-DEEB-4CFB-9EBD-6A658A81D29E}">
      <dgm:prSet/>
      <dgm:spPr/>
      <dgm:t>
        <a:bodyPr/>
        <a:lstStyle/>
        <a:p>
          <a:endParaRPr lang="en-GB"/>
        </a:p>
      </dgm:t>
    </dgm:pt>
    <dgm:pt modelId="{BCD23E67-E593-4B4B-BD49-098DAD6E2A9F}">
      <dgm:prSet phldrT="[Text]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dirty="0"/>
            <a:t>Data resiliency and security</a:t>
          </a:r>
        </a:p>
      </dgm:t>
    </dgm:pt>
    <dgm:pt modelId="{63927C8A-90CC-4220-B806-40CC2A894D81}" type="parTrans" cxnId="{6B880965-FFF7-48F3-B7DE-BC4B63F4D7A1}">
      <dgm:prSet/>
      <dgm:spPr/>
      <dgm:t>
        <a:bodyPr/>
        <a:lstStyle/>
        <a:p>
          <a:endParaRPr lang="en-GB"/>
        </a:p>
      </dgm:t>
    </dgm:pt>
    <dgm:pt modelId="{1B4C7411-B556-42D0-A322-7B1EFCC8BF0F}" type="sibTrans" cxnId="{6B880965-FFF7-48F3-B7DE-BC4B63F4D7A1}">
      <dgm:prSet/>
      <dgm:spPr/>
      <dgm:t>
        <a:bodyPr/>
        <a:lstStyle/>
        <a:p>
          <a:endParaRPr lang="en-GB"/>
        </a:p>
      </dgm:t>
    </dgm:pt>
    <dgm:pt modelId="{E3CA46F4-44C0-4284-BFAE-05E169B30C5F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dirty="0"/>
            <a:t>High level of customisation</a:t>
          </a:r>
        </a:p>
      </dgm:t>
    </dgm:pt>
    <dgm:pt modelId="{5903AEA0-4239-49CE-BE2C-66C53619BA12}" type="parTrans" cxnId="{0C6C84CA-E72F-4B6F-85F3-453DC3E09011}">
      <dgm:prSet/>
      <dgm:spPr/>
      <dgm:t>
        <a:bodyPr/>
        <a:lstStyle/>
        <a:p>
          <a:endParaRPr lang="en-GB"/>
        </a:p>
      </dgm:t>
    </dgm:pt>
    <dgm:pt modelId="{610F0D8F-535A-4842-B6BF-CA859221B433}" type="sibTrans" cxnId="{0C6C84CA-E72F-4B6F-85F3-453DC3E09011}">
      <dgm:prSet/>
      <dgm:spPr/>
      <dgm:t>
        <a:bodyPr/>
        <a:lstStyle/>
        <a:p>
          <a:endParaRPr lang="en-GB"/>
        </a:p>
      </dgm:t>
    </dgm:pt>
    <dgm:pt modelId="{E23359BC-424E-4D33-A991-084FA3592884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GB" dirty="0"/>
            <a:t>No upfront costs, PAYG.</a:t>
          </a:r>
        </a:p>
      </dgm:t>
    </dgm:pt>
    <dgm:pt modelId="{2B5056C1-31CB-4109-8245-96142511B4B7}" type="parTrans" cxnId="{B5D3A5DB-7EDB-4588-9BE1-CF4F284AB051}">
      <dgm:prSet/>
      <dgm:spPr/>
      <dgm:t>
        <a:bodyPr/>
        <a:lstStyle/>
        <a:p>
          <a:endParaRPr lang="en-GB"/>
        </a:p>
      </dgm:t>
    </dgm:pt>
    <dgm:pt modelId="{F7F16D1F-EC32-4D54-991F-F9C34A8ADD86}" type="sibTrans" cxnId="{B5D3A5DB-7EDB-4588-9BE1-CF4F284AB051}">
      <dgm:prSet/>
      <dgm:spPr/>
      <dgm:t>
        <a:bodyPr/>
        <a:lstStyle/>
        <a:p>
          <a:endParaRPr lang="en-GB"/>
        </a:p>
      </dgm:t>
    </dgm:pt>
    <dgm:pt modelId="{4068E3C8-44C3-4C70-A2EB-775B305B919D}" type="pres">
      <dgm:prSet presAssocID="{6178B3C4-D1E3-4BA7-9731-C57B0D9CB4EE}" presName="cycle" presStyleCnt="0">
        <dgm:presLayoutVars>
          <dgm:dir/>
          <dgm:resizeHandles val="exact"/>
        </dgm:presLayoutVars>
      </dgm:prSet>
      <dgm:spPr/>
    </dgm:pt>
    <dgm:pt modelId="{9D842FEC-CF2C-434E-8650-00D0B1E1AA3A}" type="pres">
      <dgm:prSet presAssocID="{82F088A0-AC0F-4982-BCF1-5AE3978771C8}" presName="dummy" presStyleCnt="0"/>
      <dgm:spPr/>
    </dgm:pt>
    <dgm:pt modelId="{B8DE14AB-2C12-4772-8017-57DC5EDAA625}" type="pres">
      <dgm:prSet presAssocID="{82F088A0-AC0F-4982-BCF1-5AE3978771C8}" presName="node" presStyleLbl="revTx" presStyleIdx="0" presStyleCnt="5">
        <dgm:presLayoutVars>
          <dgm:bulletEnabled val="1"/>
        </dgm:presLayoutVars>
      </dgm:prSet>
      <dgm:spPr/>
    </dgm:pt>
    <dgm:pt modelId="{A824E1BA-DA63-4B40-9310-64E5082B0581}" type="pres">
      <dgm:prSet presAssocID="{2D2B010E-A9C3-4618-A5FC-66A0D0548FBA}" presName="sibTrans" presStyleLbl="node1" presStyleIdx="0" presStyleCnt="5"/>
      <dgm:spPr/>
    </dgm:pt>
    <dgm:pt modelId="{6512348A-4203-4FE2-88D8-78204754446B}" type="pres">
      <dgm:prSet presAssocID="{E342ACAF-AE83-47BA-AD5D-1CB73683660C}" presName="dummy" presStyleCnt="0"/>
      <dgm:spPr/>
    </dgm:pt>
    <dgm:pt modelId="{FE03C7DB-F44B-487E-9F51-23C836125761}" type="pres">
      <dgm:prSet presAssocID="{E342ACAF-AE83-47BA-AD5D-1CB73683660C}" presName="node" presStyleLbl="revTx" presStyleIdx="1" presStyleCnt="5">
        <dgm:presLayoutVars>
          <dgm:bulletEnabled val="1"/>
        </dgm:presLayoutVars>
      </dgm:prSet>
      <dgm:spPr/>
    </dgm:pt>
    <dgm:pt modelId="{91EF21E0-7EB5-4192-8A97-125CA4AC3F3C}" type="pres">
      <dgm:prSet presAssocID="{1C4A5B87-9749-48C8-A584-43D13F948B1A}" presName="sibTrans" presStyleLbl="node1" presStyleIdx="1" presStyleCnt="5"/>
      <dgm:spPr/>
    </dgm:pt>
    <dgm:pt modelId="{F59AAA53-2B3B-48D9-BA26-EBF60F37B8D2}" type="pres">
      <dgm:prSet presAssocID="{BCD23E67-E593-4B4B-BD49-098DAD6E2A9F}" presName="dummy" presStyleCnt="0"/>
      <dgm:spPr/>
    </dgm:pt>
    <dgm:pt modelId="{F581C985-763F-46A2-89ED-255FCA275C37}" type="pres">
      <dgm:prSet presAssocID="{BCD23E67-E593-4B4B-BD49-098DAD6E2A9F}" presName="node" presStyleLbl="revTx" presStyleIdx="2" presStyleCnt="5">
        <dgm:presLayoutVars>
          <dgm:bulletEnabled val="1"/>
        </dgm:presLayoutVars>
      </dgm:prSet>
      <dgm:spPr/>
    </dgm:pt>
    <dgm:pt modelId="{0114BDEE-9E41-40F2-A6DA-0C8B31DC2D4C}" type="pres">
      <dgm:prSet presAssocID="{1B4C7411-B556-42D0-A322-7B1EFCC8BF0F}" presName="sibTrans" presStyleLbl="node1" presStyleIdx="2" presStyleCnt="5"/>
      <dgm:spPr/>
    </dgm:pt>
    <dgm:pt modelId="{16CBC049-7C00-48E2-9486-F7DB1543051D}" type="pres">
      <dgm:prSet presAssocID="{E3CA46F4-44C0-4284-BFAE-05E169B30C5F}" presName="dummy" presStyleCnt="0"/>
      <dgm:spPr/>
    </dgm:pt>
    <dgm:pt modelId="{2F941A59-00A6-4F60-ABAC-ECCB678931E2}" type="pres">
      <dgm:prSet presAssocID="{E3CA46F4-44C0-4284-BFAE-05E169B30C5F}" presName="node" presStyleLbl="revTx" presStyleIdx="3" presStyleCnt="5">
        <dgm:presLayoutVars>
          <dgm:bulletEnabled val="1"/>
        </dgm:presLayoutVars>
      </dgm:prSet>
      <dgm:spPr/>
    </dgm:pt>
    <dgm:pt modelId="{12898D5F-B2AC-4FC1-A549-8B456946DA2E}" type="pres">
      <dgm:prSet presAssocID="{610F0D8F-535A-4842-B6BF-CA859221B433}" presName="sibTrans" presStyleLbl="node1" presStyleIdx="3" presStyleCnt="5"/>
      <dgm:spPr/>
    </dgm:pt>
    <dgm:pt modelId="{35DEF6F4-AA6D-4E3D-8B7E-74F6CA598C4A}" type="pres">
      <dgm:prSet presAssocID="{E23359BC-424E-4D33-A991-084FA3592884}" presName="dummy" presStyleCnt="0"/>
      <dgm:spPr/>
    </dgm:pt>
    <dgm:pt modelId="{B726A0CC-9C26-4169-B403-81C40DC5EA47}" type="pres">
      <dgm:prSet presAssocID="{E23359BC-424E-4D33-A991-084FA3592884}" presName="node" presStyleLbl="revTx" presStyleIdx="4" presStyleCnt="5">
        <dgm:presLayoutVars>
          <dgm:bulletEnabled val="1"/>
        </dgm:presLayoutVars>
      </dgm:prSet>
      <dgm:spPr/>
    </dgm:pt>
    <dgm:pt modelId="{39F7B684-74DB-45B7-ACBE-F7B81F2EE29D}" type="pres">
      <dgm:prSet presAssocID="{F7F16D1F-EC32-4D54-991F-F9C34A8ADD86}" presName="sibTrans" presStyleLbl="node1" presStyleIdx="4" presStyleCnt="5"/>
      <dgm:spPr/>
    </dgm:pt>
  </dgm:ptLst>
  <dgm:cxnLst>
    <dgm:cxn modelId="{EE10A71D-C7CD-4332-9CE7-91A870BB2A65}" type="presOf" srcId="{2D2B010E-A9C3-4618-A5FC-66A0D0548FBA}" destId="{A824E1BA-DA63-4B40-9310-64E5082B0581}" srcOrd="0" destOrd="0" presId="urn:microsoft.com/office/officeart/2005/8/layout/cycle1"/>
    <dgm:cxn modelId="{7C5FE321-476F-4AAD-96BB-65193F996FFC}" type="presOf" srcId="{1B4C7411-B556-42D0-A322-7B1EFCC8BF0F}" destId="{0114BDEE-9E41-40F2-A6DA-0C8B31DC2D4C}" srcOrd="0" destOrd="0" presId="urn:microsoft.com/office/officeart/2005/8/layout/cycle1"/>
    <dgm:cxn modelId="{6681A261-10FF-49B9-9B32-08DE56143262}" srcId="{6178B3C4-D1E3-4BA7-9731-C57B0D9CB4EE}" destId="{82F088A0-AC0F-4982-BCF1-5AE3978771C8}" srcOrd="0" destOrd="0" parTransId="{5437FBAD-72E2-48D9-BE69-A5FB90245B83}" sibTransId="{2D2B010E-A9C3-4618-A5FC-66A0D0548FBA}"/>
    <dgm:cxn modelId="{41D78B62-7DC7-4462-A4AF-60EDC403D9DC}" type="presOf" srcId="{6178B3C4-D1E3-4BA7-9731-C57B0D9CB4EE}" destId="{4068E3C8-44C3-4C70-A2EB-775B305B919D}" srcOrd="0" destOrd="0" presId="urn:microsoft.com/office/officeart/2005/8/layout/cycle1"/>
    <dgm:cxn modelId="{6B880965-FFF7-48F3-B7DE-BC4B63F4D7A1}" srcId="{6178B3C4-D1E3-4BA7-9731-C57B0D9CB4EE}" destId="{BCD23E67-E593-4B4B-BD49-098DAD6E2A9F}" srcOrd="2" destOrd="0" parTransId="{63927C8A-90CC-4220-B806-40CC2A894D81}" sibTransId="{1B4C7411-B556-42D0-A322-7B1EFCC8BF0F}"/>
    <dgm:cxn modelId="{3E2FD869-B69D-4AE6-AFA3-7F36A7B75517}" type="presOf" srcId="{F7F16D1F-EC32-4D54-991F-F9C34A8ADD86}" destId="{39F7B684-74DB-45B7-ACBE-F7B81F2EE29D}" srcOrd="0" destOrd="0" presId="urn:microsoft.com/office/officeart/2005/8/layout/cycle1"/>
    <dgm:cxn modelId="{7075B66C-4AB6-4E4E-919A-B2FEB933D3C6}" type="presOf" srcId="{E342ACAF-AE83-47BA-AD5D-1CB73683660C}" destId="{FE03C7DB-F44B-487E-9F51-23C836125761}" srcOrd="0" destOrd="0" presId="urn:microsoft.com/office/officeart/2005/8/layout/cycle1"/>
    <dgm:cxn modelId="{78E2D957-3C4E-430A-9D85-D140C0372D5A}" type="presOf" srcId="{BCD23E67-E593-4B4B-BD49-098DAD6E2A9F}" destId="{F581C985-763F-46A2-89ED-255FCA275C37}" srcOrd="0" destOrd="0" presId="urn:microsoft.com/office/officeart/2005/8/layout/cycle1"/>
    <dgm:cxn modelId="{FECFD281-1A3B-4AA3-8EC5-B38CC8961FBB}" type="presOf" srcId="{82F088A0-AC0F-4982-BCF1-5AE3978771C8}" destId="{B8DE14AB-2C12-4772-8017-57DC5EDAA625}" srcOrd="0" destOrd="0" presId="urn:microsoft.com/office/officeart/2005/8/layout/cycle1"/>
    <dgm:cxn modelId="{FC938D86-A631-442B-A43A-70EDC86C38D7}" type="presOf" srcId="{1C4A5B87-9749-48C8-A584-43D13F948B1A}" destId="{91EF21E0-7EB5-4192-8A97-125CA4AC3F3C}" srcOrd="0" destOrd="0" presId="urn:microsoft.com/office/officeart/2005/8/layout/cycle1"/>
    <dgm:cxn modelId="{926BB99E-D81B-45F5-8794-8A1BBAEFA130}" type="presOf" srcId="{E3CA46F4-44C0-4284-BFAE-05E169B30C5F}" destId="{2F941A59-00A6-4F60-ABAC-ECCB678931E2}" srcOrd="0" destOrd="0" presId="urn:microsoft.com/office/officeart/2005/8/layout/cycle1"/>
    <dgm:cxn modelId="{0C6C84CA-E72F-4B6F-85F3-453DC3E09011}" srcId="{6178B3C4-D1E3-4BA7-9731-C57B0D9CB4EE}" destId="{E3CA46F4-44C0-4284-BFAE-05E169B30C5F}" srcOrd="3" destOrd="0" parTransId="{5903AEA0-4239-49CE-BE2C-66C53619BA12}" sibTransId="{610F0D8F-535A-4842-B6BF-CA859221B433}"/>
    <dgm:cxn modelId="{B5D3A5DB-7EDB-4588-9BE1-CF4F284AB051}" srcId="{6178B3C4-D1E3-4BA7-9731-C57B0D9CB4EE}" destId="{E23359BC-424E-4D33-A991-084FA3592884}" srcOrd="4" destOrd="0" parTransId="{2B5056C1-31CB-4109-8245-96142511B4B7}" sibTransId="{F7F16D1F-EC32-4D54-991F-F9C34A8ADD86}"/>
    <dgm:cxn modelId="{2B03BEDB-D6CB-49EF-90B0-EAB00EFA2C5F}" type="presOf" srcId="{610F0D8F-535A-4842-B6BF-CA859221B433}" destId="{12898D5F-B2AC-4FC1-A549-8B456946DA2E}" srcOrd="0" destOrd="0" presId="urn:microsoft.com/office/officeart/2005/8/layout/cycle1"/>
    <dgm:cxn modelId="{A0E921DE-DD2F-45F1-AFF3-0C791DB2A7F0}" type="presOf" srcId="{E23359BC-424E-4D33-A991-084FA3592884}" destId="{B726A0CC-9C26-4169-B403-81C40DC5EA47}" srcOrd="0" destOrd="0" presId="urn:microsoft.com/office/officeart/2005/8/layout/cycle1"/>
    <dgm:cxn modelId="{FA1D5AE4-DEEB-4CFB-9EBD-6A658A81D29E}" srcId="{6178B3C4-D1E3-4BA7-9731-C57B0D9CB4EE}" destId="{E342ACAF-AE83-47BA-AD5D-1CB73683660C}" srcOrd="1" destOrd="0" parTransId="{9DE7F35F-E5FD-409C-BA8A-46EC993127EC}" sibTransId="{1C4A5B87-9749-48C8-A584-43D13F948B1A}"/>
    <dgm:cxn modelId="{F3748940-FC17-4903-877C-F48C0DFA1F4C}" type="presParOf" srcId="{4068E3C8-44C3-4C70-A2EB-775B305B919D}" destId="{9D842FEC-CF2C-434E-8650-00D0B1E1AA3A}" srcOrd="0" destOrd="0" presId="urn:microsoft.com/office/officeart/2005/8/layout/cycle1"/>
    <dgm:cxn modelId="{EBD9DF5A-85AD-475E-A9D2-40EBF146F19C}" type="presParOf" srcId="{4068E3C8-44C3-4C70-A2EB-775B305B919D}" destId="{B8DE14AB-2C12-4772-8017-57DC5EDAA625}" srcOrd="1" destOrd="0" presId="urn:microsoft.com/office/officeart/2005/8/layout/cycle1"/>
    <dgm:cxn modelId="{76EC2393-DDDD-4BE9-9935-C9C13C9D0BC2}" type="presParOf" srcId="{4068E3C8-44C3-4C70-A2EB-775B305B919D}" destId="{A824E1BA-DA63-4B40-9310-64E5082B0581}" srcOrd="2" destOrd="0" presId="urn:microsoft.com/office/officeart/2005/8/layout/cycle1"/>
    <dgm:cxn modelId="{C2242520-D0B6-49BA-BB35-E576A6233E1A}" type="presParOf" srcId="{4068E3C8-44C3-4C70-A2EB-775B305B919D}" destId="{6512348A-4203-4FE2-88D8-78204754446B}" srcOrd="3" destOrd="0" presId="urn:microsoft.com/office/officeart/2005/8/layout/cycle1"/>
    <dgm:cxn modelId="{683580C4-0F97-4447-A599-85E26766463A}" type="presParOf" srcId="{4068E3C8-44C3-4C70-A2EB-775B305B919D}" destId="{FE03C7DB-F44B-487E-9F51-23C836125761}" srcOrd="4" destOrd="0" presId="urn:microsoft.com/office/officeart/2005/8/layout/cycle1"/>
    <dgm:cxn modelId="{FFB6A5A1-3825-43DA-B524-F6B3786E4F8B}" type="presParOf" srcId="{4068E3C8-44C3-4C70-A2EB-775B305B919D}" destId="{91EF21E0-7EB5-4192-8A97-125CA4AC3F3C}" srcOrd="5" destOrd="0" presId="urn:microsoft.com/office/officeart/2005/8/layout/cycle1"/>
    <dgm:cxn modelId="{145F2731-DD1F-4277-9693-48EEAB644452}" type="presParOf" srcId="{4068E3C8-44C3-4C70-A2EB-775B305B919D}" destId="{F59AAA53-2B3B-48D9-BA26-EBF60F37B8D2}" srcOrd="6" destOrd="0" presId="urn:microsoft.com/office/officeart/2005/8/layout/cycle1"/>
    <dgm:cxn modelId="{9722F46B-12D5-4447-AD17-A80F13756EF1}" type="presParOf" srcId="{4068E3C8-44C3-4C70-A2EB-775B305B919D}" destId="{F581C985-763F-46A2-89ED-255FCA275C37}" srcOrd="7" destOrd="0" presId="urn:microsoft.com/office/officeart/2005/8/layout/cycle1"/>
    <dgm:cxn modelId="{0E152B38-0215-44C8-961D-66A4DDE141B3}" type="presParOf" srcId="{4068E3C8-44C3-4C70-A2EB-775B305B919D}" destId="{0114BDEE-9E41-40F2-A6DA-0C8B31DC2D4C}" srcOrd="8" destOrd="0" presId="urn:microsoft.com/office/officeart/2005/8/layout/cycle1"/>
    <dgm:cxn modelId="{616A0ECD-136A-4373-967E-4913160AEC85}" type="presParOf" srcId="{4068E3C8-44C3-4C70-A2EB-775B305B919D}" destId="{16CBC049-7C00-48E2-9486-F7DB1543051D}" srcOrd="9" destOrd="0" presId="urn:microsoft.com/office/officeart/2005/8/layout/cycle1"/>
    <dgm:cxn modelId="{0D79FCBC-E8BB-48AB-A286-FF66DA42835D}" type="presParOf" srcId="{4068E3C8-44C3-4C70-A2EB-775B305B919D}" destId="{2F941A59-00A6-4F60-ABAC-ECCB678931E2}" srcOrd="10" destOrd="0" presId="urn:microsoft.com/office/officeart/2005/8/layout/cycle1"/>
    <dgm:cxn modelId="{25125939-0951-496F-AA92-5C15947EEB54}" type="presParOf" srcId="{4068E3C8-44C3-4C70-A2EB-775B305B919D}" destId="{12898D5F-B2AC-4FC1-A549-8B456946DA2E}" srcOrd="11" destOrd="0" presId="urn:microsoft.com/office/officeart/2005/8/layout/cycle1"/>
    <dgm:cxn modelId="{31F00DB7-D8DF-451F-A01A-B57EF9F127FC}" type="presParOf" srcId="{4068E3C8-44C3-4C70-A2EB-775B305B919D}" destId="{35DEF6F4-AA6D-4E3D-8B7E-74F6CA598C4A}" srcOrd="12" destOrd="0" presId="urn:microsoft.com/office/officeart/2005/8/layout/cycle1"/>
    <dgm:cxn modelId="{3C0B6D66-24F5-4FB7-95B7-2D143B6C88D5}" type="presParOf" srcId="{4068E3C8-44C3-4C70-A2EB-775B305B919D}" destId="{B726A0CC-9C26-4169-B403-81C40DC5EA47}" srcOrd="13" destOrd="0" presId="urn:microsoft.com/office/officeart/2005/8/layout/cycle1"/>
    <dgm:cxn modelId="{1F571FE8-2235-455C-8F22-19FBFCD3738B}" type="presParOf" srcId="{4068E3C8-44C3-4C70-A2EB-775B305B919D}" destId="{39F7B684-74DB-45B7-ACBE-F7B81F2EE29D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E43E9-D2E8-42B3-B67C-61C377625BFC}">
      <dsp:nvSpPr>
        <dsp:cNvPr id="0" name=""/>
        <dsp:cNvSpPr/>
      </dsp:nvSpPr>
      <dsp:spPr>
        <a:xfrm>
          <a:off x="0" y="458005"/>
          <a:ext cx="1539033" cy="576000"/>
        </a:xfrm>
        <a:prstGeom prst="rect">
          <a:avLst/>
        </a:prstGeom>
        <a:solidFill>
          <a:srgbClr val="47983A"/>
        </a:solidFill>
        <a:ln w="1270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Security</a:t>
          </a:r>
        </a:p>
      </dsp:txBody>
      <dsp:txXfrm>
        <a:off x="0" y="458005"/>
        <a:ext cx="1539033" cy="576000"/>
      </dsp:txXfrm>
    </dsp:sp>
    <dsp:sp modelId="{8CD6B03E-FAF1-4BE0-8D2D-24B8F9B383F5}">
      <dsp:nvSpPr>
        <dsp:cNvPr id="0" name=""/>
        <dsp:cNvSpPr/>
      </dsp:nvSpPr>
      <dsp:spPr>
        <a:xfrm>
          <a:off x="0" y="1034005"/>
          <a:ext cx="1539033" cy="1756800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Encrypted Networks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PVLAN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Shielded VMS</a:t>
          </a:r>
        </a:p>
      </dsp:txBody>
      <dsp:txXfrm>
        <a:off x="0" y="1034005"/>
        <a:ext cx="1539033" cy="1756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E43E9-D2E8-42B3-B67C-61C377625BFC}">
      <dsp:nvSpPr>
        <dsp:cNvPr id="0" name=""/>
        <dsp:cNvSpPr/>
      </dsp:nvSpPr>
      <dsp:spPr>
        <a:xfrm>
          <a:off x="0" y="13506"/>
          <a:ext cx="16370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Performance</a:t>
          </a:r>
        </a:p>
      </dsp:txBody>
      <dsp:txXfrm>
        <a:off x="0" y="13506"/>
        <a:ext cx="1637093" cy="547200"/>
      </dsp:txXfrm>
    </dsp:sp>
    <dsp:sp modelId="{8CD6B03E-FAF1-4BE0-8D2D-24B8F9B383F5}">
      <dsp:nvSpPr>
        <dsp:cNvPr id="0" name=""/>
        <dsp:cNvSpPr/>
      </dsp:nvSpPr>
      <dsp:spPr>
        <a:xfrm>
          <a:off x="0" y="560706"/>
          <a:ext cx="1637093" cy="10952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NIC teaming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Dynamic VMQ</a:t>
          </a:r>
        </a:p>
      </dsp:txBody>
      <dsp:txXfrm>
        <a:off x="0" y="560706"/>
        <a:ext cx="1637093" cy="1095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E43E9-D2E8-42B3-B67C-61C377625BFC}">
      <dsp:nvSpPr>
        <dsp:cNvPr id="0" name=""/>
        <dsp:cNvSpPr/>
      </dsp:nvSpPr>
      <dsp:spPr>
        <a:xfrm>
          <a:off x="0" y="0"/>
          <a:ext cx="1637092" cy="650573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accent6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Windows OS support</a:t>
          </a:r>
        </a:p>
      </dsp:txBody>
      <dsp:txXfrm>
        <a:off x="0" y="0"/>
        <a:ext cx="1637092" cy="650573"/>
      </dsp:txXfrm>
    </dsp:sp>
    <dsp:sp modelId="{8CD6B03E-FAF1-4BE0-8D2D-24B8F9B383F5}">
      <dsp:nvSpPr>
        <dsp:cNvPr id="0" name=""/>
        <dsp:cNvSpPr/>
      </dsp:nvSpPr>
      <dsp:spPr>
        <a:xfrm>
          <a:off x="0" y="640150"/>
          <a:ext cx="1637092" cy="1000730"/>
        </a:xfrm>
        <a:prstGeom prst="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G1 (32-bit)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G2 (64-bit)</a:t>
          </a:r>
        </a:p>
      </dsp:txBody>
      <dsp:txXfrm>
        <a:off x="0" y="640150"/>
        <a:ext cx="1637092" cy="10007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DE14AB-2C12-4772-8017-57DC5EDAA625}">
      <dsp:nvSpPr>
        <dsp:cNvPr id="0" name=""/>
        <dsp:cNvSpPr/>
      </dsp:nvSpPr>
      <dsp:spPr>
        <a:xfrm>
          <a:off x="2378818" y="183817"/>
          <a:ext cx="927582" cy="927582"/>
        </a:xfrm>
        <a:prstGeom prst="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Wide variety of cloud services</a:t>
          </a:r>
        </a:p>
      </dsp:txBody>
      <dsp:txXfrm>
        <a:off x="2378818" y="183817"/>
        <a:ext cx="927582" cy="927582"/>
      </dsp:txXfrm>
    </dsp:sp>
    <dsp:sp modelId="{A824E1BA-DA63-4B40-9310-64E5082B0581}">
      <dsp:nvSpPr>
        <dsp:cNvPr id="0" name=""/>
        <dsp:cNvSpPr/>
      </dsp:nvSpPr>
      <dsp:spPr>
        <a:xfrm>
          <a:off x="193606" y="156597"/>
          <a:ext cx="3481806" cy="3481806"/>
        </a:xfrm>
        <a:prstGeom prst="circularArrow">
          <a:avLst>
            <a:gd name="adj1" fmla="val 5195"/>
            <a:gd name="adj2" fmla="val 335535"/>
            <a:gd name="adj3" fmla="val 21294783"/>
            <a:gd name="adj4" fmla="val 19764888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3C7DB-F44B-487E-9F51-23C836125761}">
      <dsp:nvSpPr>
        <dsp:cNvPr id="0" name=""/>
        <dsp:cNvSpPr/>
      </dsp:nvSpPr>
      <dsp:spPr>
        <a:xfrm>
          <a:off x="2940054" y="1911125"/>
          <a:ext cx="927582" cy="927582"/>
        </a:xfrm>
        <a:prstGeom prst="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High level availability and scalability</a:t>
          </a:r>
        </a:p>
      </dsp:txBody>
      <dsp:txXfrm>
        <a:off x="2940054" y="1911125"/>
        <a:ext cx="927582" cy="927582"/>
      </dsp:txXfrm>
    </dsp:sp>
    <dsp:sp modelId="{91EF21E0-7EB5-4192-8A97-125CA4AC3F3C}">
      <dsp:nvSpPr>
        <dsp:cNvPr id="0" name=""/>
        <dsp:cNvSpPr/>
      </dsp:nvSpPr>
      <dsp:spPr>
        <a:xfrm>
          <a:off x="193606" y="156597"/>
          <a:ext cx="3481806" cy="3481806"/>
        </a:xfrm>
        <a:prstGeom prst="circularArrow">
          <a:avLst>
            <a:gd name="adj1" fmla="val 5195"/>
            <a:gd name="adj2" fmla="val 335535"/>
            <a:gd name="adj3" fmla="val 4016296"/>
            <a:gd name="adj4" fmla="val 2251966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1C985-763F-46A2-89ED-255FCA275C37}">
      <dsp:nvSpPr>
        <dsp:cNvPr id="0" name=""/>
        <dsp:cNvSpPr/>
      </dsp:nvSpPr>
      <dsp:spPr>
        <a:xfrm>
          <a:off x="1470718" y="2978660"/>
          <a:ext cx="927582" cy="927582"/>
        </a:xfrm>
        <a:prstGeom prst="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Data resiliency and security</a:t>
          </a:r>
        </a:p>
      </dsp:txBody>
      <dsp:txXfrm>
        <a:off x="1470718" y="2978660"/>
        <a:ext cx="927582" cy="927582"/>
      </dsp:txXfrm>
    </dsp:sp>
    <dsp:sp modelId="{0114BDEE-9E41-40F2-A6DA-0C8B31DC2D4C}">
      <dsp:nvSpPr>
        <dsp:cNvPr id="0" name=""/>
        <dsp:cNvSpPr/>
      </dsp:nvSpPr>
      <dsp:spPr>
        <a:xfrm>
          <a:off x="193606" y="156597"/>
          <a:ext cx="3481806" cy="3481806"/>
        </a:xfrm>
        <a:prstGeom prst="circularArrow">
          <a:avLst>
            <a:gd name="adj1" fmla="val 5195"/>
            <a:gd name="adj2" fmla="val 335535"/>
            <a:gd name="adj3" fmla="val 8212500"/>
            <a:gd name="adj4" fmla="val 6448170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41A59-00A6-4F60-ABAC-ECCB678931E2}">
      <dsp:nvSpPr>
        <dsp:cNvPr id="0" name=""/>
        <dsp:cNvSpPr/>
      </dsp:nvSpPr>
      <dsp:spPr>
        <a:xfrm>
          <a:off x="1382" y="1911125"/>
          <a:ext cx="927582" cy="927582"/>
        </a:xfrm>
        <a:prstGeom prst="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High level of customisation</a:t>
          </a:r>
        </a:p>
      </dsp:txBody>
      <dsp:txXfrm>
        <a:off x="1382" y="1911125"/>
        <a:ext cx="927582" cy="927582"/>
      </dsp:txXfrm>
    </dsp:sp>
    <dsp:sp modelId="{12898D5F-B2AC-4FC1-A549-8B456946DA2E}">
      <dsp:nvSpPr>
        <dsp:cNvPr id="0" name=""/>
        <dsp:cNvSpPr/>
      </dsp:nvSpPr>
      <dsp:spPr>
        <a:xfrm>
          <a:off x="193606" y="156597"/>
          <a:ext cx="3481806" cy="3481806"/>
        </a:xfrm>
        <a:prstGeom prst="circularArrow">
          <a:avLst>
            <a:gd name="adj1" fmla="val 5195"/>
            <a:gd name="adj2" fmla="val 335535"/>
            <a:gd name="adj3" fmla="val 12299577"/>
            <a:gd name="adj4" fmla="val 10769682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6A0CC-9C26-4169-B403-81C40DC5EA47}">
      <dsp:nvSpPr>
        <dsp:cNvPr id="0" name=""/>
        <dsp:cNvSpPr/>
      </dsp:nvSpPr>
      <dsp:spPr>
        <a:xfrm>
          <a:off x="562619" y="183817"/>
          <a:ext cx="927582" cy="927582"/>
        </a:xfrm>
        <a:prstGeom prst="rect">
          <a:avLst/>
        </a:prstGeom>
        <a:solidFill>
          <a:schemeClr val="bg1">
            <a:lumMod val="95000"/>
          </a:schemeClr>
        </a:solidFill>
        <a:ln w="12700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 upfront costs, PAYG.</a:t>
          </a:r>
        </a:p>
      </dsp:txBody>
      <dsp:txXfrm>
        <a:off x="562619" y="183817"/>
        <a:ext cx="927582" cy="927582"/>
      </dsp:txXfrm>
    </dsp:sp>
    <dsp:sp modelId="{39F7B684-74DB-45B7-ACBE-F7B81F2EE29D}">
      <dsp:nvSpPr>
        <dsp:cNvPr id="0" name=""/>
        <dsp:cNvSpPr/>
      </dsp:nvSpPr>
      <dsp:spPr>
        <a:xfrm>
          <a:off x="193606" y="156597"/>
          <a:ext cx="3481806" cy="3481806"/>
        </a:xfrm>
        <a:prstGeom prst="circularArrow">
          <a:avLst>
            <a:gd name="adj1" fmla="val 5195"/>
            <a:gd name="adj2" fmla="val 335535"/>
            <a:gd name="adj3" fmla="val 16867279"/>
            <a:gd name="adj4" fmla="val 15197186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EA964E-15AD-4B17-81F3-F735C0E5FF12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8ED6D-ACF4-401E-9C6B-6C00AE2F5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420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erererere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8ED6D-ACF4-401E-9C6B-6C00AE2F57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09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41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456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6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6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52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963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154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7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506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35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43000">
              <a:schemeClr val="bg1">
                <a:lumMod val="95000"/>
              </a:schemeClr>
            </a:gs>
            <a:gs pos="83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0FC79-7566-4EB0-ADA3-B824004DC89E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189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loud.netapp.com/blog/5-enterprise-grade-cloud-features-in-azure" TargetMode="External"/><Relationship Id="rId3" Type="http://schemas.openxmlformats.org/officeDocument/2006/relationships/hyperlink" Target="https://blogs.vmware.com/vsphere/2020/09/vsphere-7-update-1-unprecedented-scalability.html" TargetMode="External"/><Relationship Id="rId7" Type="http://schemas.openxmlformats.org/officeDocument/2006/relationships/hyperlink" Target="https://docs.citrix.com/en-us/citrix-hypervisor/system-requirements/configuration-limits.html#citrix-hypervisor-server-limits" TargetMode="External"/><Relationship Id="rId2" Type="http://schemas.openxmlformats.org/officeDocument/2006/relationships/hyperlink" Target="https://www.vmware.com/pdf/vsphere4/r41/vsp_41_intro_v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s.citrix.com/en-us/citrix-hypervisor/technical-overview.html#virtualization-and-hypervisor" TargetMode="External"/><Relationship Id="rId5" Type="http://schemas.openxmlformats.org/officeDocument/2006/relationships/hyperlink" Target="https://vinfrastructure.it/2018/10/microsoft-hyper-v-2019-vs-vmware-vsphere-6-7/" TargetMode="External"/><Relationship Id="rId4" Type="http://schemas.openxmlformats.org/officeDocument/2006/relationships/hyperlink" Target="https://docs.microsoft.com/en-us/biztalk/technical-guides/appendix-b-hyper-v-architecture-and-feature-overview" TargetMode="External"/><Relationship Id="rId9" Type="http://schemas.openxmlformats.org/officeDocument/2006/relationships/hyperlink" Target="https://www.spiceworks.com/marketing/reports/state-of-virtualiz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5489382" y="0"/>
            <a:ext cx="331966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70" y="2857494"/>
            <a:ext cx="4635741" cy="16803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solidFill>
                  <a:srgbClr val="002060"/>
                </a:solidFill>
                <a:latin typeface="Abadi" panose="020B0604020104020204" pitchFamily="34" charset="0"/>
              </a:rPr>
              <a:t> </a:t>
            </a:r>
            <a:r>
              <a:rPr lang="en-GB" sz="40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DATA CENTER VIRTUALIZATION SERVICE PROVIDERS</a:t>
            </a: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58903484-EE2A-450A-B7EB-DC18F4314C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13"/>
          <a:stretch/>
        </p:blipFill>
        <p:spPr>
          <a:xfrm>
            <a:off x="516194" y="283583"/>
            <a:ext cx="914400" cy="13258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E0DC26-6721-41B4-AB23-5F745A9AD708}"/>
              </a:ext>
            </a:extLst>
          </p:cNvPr>
          <p:cNvSpPr txBox="1"/>
          <p:nvPr/>
        </p:nvSpPr>
        <p:spPr>
          <a:xfrm>
            <a:off x="1316284" y="283583"/>
            <a:ext cx="2781314" cy="12316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University of Wales</a:t>
            </a:r>
          </a:p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Trinity Saint David </a:t>
            </a:r>
          </a:p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London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FB6296-70DC-4049-B0D8-5F2CE462A114}"/>
              </a:ext>
            </a:extLst>
          </p:cNvPr>
          <p:cNvCxnSpPr>
            <a:cxnSpLocks/>
          </p:cNvCxnSpPr>
          <p:nvPr/>
        </p:nvCxnSpPr>
        <p:spPr>
          <a:xfrm>
            <a:off x="901702" y="4802663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B13C38D-48A3-48E7-84C3-0FB12D736FDC}"/>
              </a:ext>
            </a:extLst>
          </p:cNvPr>
          <p:cNvSpPr txBox="1"/>
          <p:nvPr/>
        </p:nvSpPr>
        <p:spPr>
          <a:xfrm>
            <a:off x="839769" y="5116427"/>
            <a:ext cx="3664908" cy="11699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rgbClr val="002060"/>
                </a:solidFill>
              </a:rPr>
              <a:t>Presented by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rgbClr val="002060"/>
                </a:solidFill>
              </a:rPr>
              <a:t>1805315 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</a:rPr>
              <a:t>Giuseppe Ventimiglia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A2D9D6-2EFF-4EBB-98D2-3A34B58B1392}"/>
              </a:ext>
            </a:extLst>
          </p:cNvPr>
          <p:cNvSpPr txBox="1"/>
          <p:nvPr/>
        </p:nvSpPr>
        <p:spPr>
          <a:xfrm>
            <a:off x="0" y="2191168"/>
            <a:ext cx="54893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An investigation on:</a:t>
            </a:r>
            <a:endParaRPr lang="en-GB" sz="2800" dirty="0">
              <a:solidFill>
                <a:srgbClr val="002060"/>
              </a:solidFill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68146595-E3B8-467D-A77F-B7354B79D6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690" y="765631"/>
            <a:ext cx="2552700" cy="41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Press &amp; Media Resources - Citrix">
            <a:extLst>
              <a:ext uri="{FF2B5EF4-FFF2-40B4-BE49-F238E27FC236}">
                <a16:creationId xmlns:a16="http://schemas.microsoft.com/office/drawing/2014/main" id="{1D454BEE-ED7B-4CAF-8967-7F7021A42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372" y="5116427"/>
            <a:ext cx="2507681" cy="94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262CBA74-73E8-49CF-A87D-98CDB6C13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372" y="3507200"/>
            <a:ext cx="2659146" cy="76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Microsoft – Logos Download">
            <a:extLst>
              <a:ext uri="{FF2B5EF4-FFF2-40B4-BE49-F238E27FC236}">
                <a16:creationId xmlns:a16="http://schemas.microsoft.com/office/drawing/2014/main" id="{6F0AE78E-CF0E-4FE5-9A56-941D14279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484" y="2078278"/>
            <a:ext cx="2756922" cy="58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39FE6AF-582D-4BBE-971F-08FA2146DB0E}"/>
              </a:ext>
            </a:extLst>
          </p:cNvPr>
          <p:cNvSpPr txBox="1"/>
          <p:nvPr/>
        </p:nvSpPr>
        <p:spPr>
          <a:xfrm>
            <a:off x="6714899" y="1108170"/>
            <a:ext cx="18301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Fig.1 VMware Logo  [1].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012D14-04F7-4B88-A822-CD4E5F4A7302}"/>
              </a:ext>
            </a:extLst>
          </p:cNvPr>
          <p:cNvSpPr txBox="1"/>
          <p:nvPr/>
        </p:nvSpPr>
        <p:spPr>
          <a:xfrm>
            <a:off x="6687320" y="2526146"/>
            <a:ext cx="21217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Fig.2 Microsoft Logo  [5].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9ACC85-FEE7-4778-88A1-74FC8394CEF8}"/>
              </a:ext>
            </a:extLst>
          </p:cNvPr>
          <p:cNvSpPr txBox="1"/>
          <p:nvPr/>
        </p:nvSpPr>
        <p:spPr>
          <a:xfrm>
            <a:off x="6778973" y="4182658"/>
            <a:ext cx="21217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Fig.3 Azure Logo  [9].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74C426-F648-4E66-B404-E3B8C0A07D93}"/>
              </a:ext>
            </a:extLst>
          </p:cNvPr>
          <p:cNvSpPr txBox="1"/>
          <p:nvPr/>
        </p:nvSpPr>
        <p:spPr>
          <a:xfrm>
            <a:off x="6689879" y="5961564"/>
            <a:ext cx="21217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Fig.4 Citrix Logo  [7].</a:t>
            </a:r>
          </a:p>
        </p:txBody>
      </p:sp>
    </p:spTree>
    <p:extLst>
      <p:ext uri="{BB962C8B-B14F-4D97-AF65-F5344CB8AC3E}">
        <p14:creationId xmlns:p14="http://schemas.microsoft.com/office/powerpoint/2010/main" val="282823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307D680-9CA2-4CB2-8D8D-892B54840BDF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B510A28-CE0E-448E-AD25-4354B2C49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1976" y="231158"/>
            <a:ext cx="4080048" cy="75166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VMware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08B79F-7171-4442-8449-EE323F9005EB}"/>
              </a:ext>
            </a:extLst>
          </p:cNvPr>
          <p:cNvSpPr txBox="1"/>
          <p:nvPr/>
        </p:nvSpPr>
        <p:spPr>
          <a:xfrm>
            <a:off x="380829" y="4218922"/>
            <a:ext cx="2868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Architecture </a:t>
            </a:r>
            <a:r>
              <a:rPr lang="en-GB" sz="1700" dirty="0">
                <a:solidFill>
                  <a:srgbClr val="002060"/>
                </a:solidFill>
                <a:latin typeface="Abadi" panose="020B0604020104020204" pitchFamily="34" charset="0"/>
              </a:rPr>
              <a:t>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8CFEC72-0002-43F3-BE9C-4AA2ABEE207B}"/>
              </a:ext>
            </a:extLst>
          </p:cNvPr>
          <p:cNvSpPr txBox="1"/>
          <p:nvPr/>
        </p:nvSpPr>
        <p:spPr>
          <a:xfrm>
            <a:off x="501445" y="3797572"/>
            <a:ext cx="34452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+mj-lt"/>
              </a:rPr>
              <a:t>for: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882441E-55DF-4B2E-82EC-2C97E4813085}"/>
              </a:ext>
            </a:extLst>
          </p:cNvPr>
          <p:cNvSpPr txBox="1"/>
          <p:nvPr/>
        </p:nvSpPr>
        <p:spPr>
          <a:xfrm>
            <a:off x="4572000" y="5946256"/>
            <a:ext cx="3813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Fig.5 ESXi structure [1].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D6A9AD-97FF-4FA7-A8EC-FE4164C29AD3}"/>
              </a:ext>
            </a:extLst>
          </p:cNvPr>
          <p:cNvSpPr txBox="1"/>
          <p:nvPr/>
        </p:nvSpPr>
        <p:spPr>
          <a:xfrm>
            <a:off x="407401" y="2320245"/>
            <a:ext cx="3566698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1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Data center virtualization and hybrid Cloud Infrastructure</a:t>
            </a:r>
          </a:p>
          <a:p>
            <a:pPr marL="285750" lvl="1" indent="-285750">
              <a:buFont typeface="Wingdings" panose="05000000000000000000" pitchFamily="2" charset="2"/>
              <a:buChar char="Ø"/>
            </a:pPr>
            <a:endParaRPr lang="en-GB" sz="1700" dirty="0">
              <a:solidFill>
                <a:srgbClr val="002060"/>
              </a:solidFill>
              <a:latin typeface="+mj-lt"/>
            </a:endParaRPr>
          </a:p>
          <a:p>
            <a:pPr marL="285750" lvl="1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Based on the ESXi hypervisor</a:t>
            </a:r>
          </a:p>
          <a:p>
            <a:pPr marL="285750" lvl="1" indent="-285750">
              <a:buFont typeface="Wingdings" panose="05000000000000000000" pitchFamily="2" charset="2"/>
              <a:buChar char="Ø"/>
            </a:pPr>
            <a:endParaRPr lang="en-GB" sz="1700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5A807DC-1F1C-4894-B9E7-1AE48506FBF9}"/>
              </a:ext>
            </a:extLst>
          </p:cNvPr>
          <p:cNvSpPr txBox="1"/>
          <p:nvPr/>
        </p:nvSpPr>
        <p:spPr>
          <a:xfrm>
            <a:off x="501445" y="4607428"/>
            <a:ext cx="286820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02060"/>
                </a:solidFill>
                <a:latin typeface="+mj-lt"/>
              </a:rPr>
              <a:t>Physical layer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2060"/>
                </a:solidFill>
                <a:latin typeface="+mj-lt"/>
              </a:rPr>
              <a:t>Virtualization layer (VM kernel- VMM)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2060"/>
                </a:solidFill>
                <a:latin typeface="+mj-lt"/>
              </a:rPr>
              <a:t>Interface layer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5E90E9DF-9A52-403D-AB02-BCD1062E7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099" y="1896300"/>
            <a:ext cx="4818181" cy="407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420FD18E-BBC6-43A2-B2D3-28DAB13947A5}"/>
              </a:ext>
            </a:extLst>
          </p:cNvPr>
          <p:cNvSpPr txBox="1">
            <a:spLocks/>
          </p:cNvSpPr>
          <p:nvPr/>
        </p:nvSpPr>
        <p:spPr>
          <a:xfrm>
            <a:off x="68125" y="1546124"/>
            <a:ext cx="3493610" cy="6080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500" dirty="0">
                <a:solidFill>
                  <a:srgbClr val="002060"/>
                </a:solidFill>
                <a:latin typeface="Abadi" panose="020B0604020104020204" pitchFamily="34" charset="0"/>
                <a:ea typeface="+mn-ea"/>
                <a:cs typeface="+mn-cs"/>
              </a:rPr>
              <a:t>vSphere</a:t>
            </a:r>
          </a:p>
        </p:txBody>
      </p:sp>
    </p:spTree>
    <p:extLst>
      <p:ext uri="{BB962C8B-B14F-4D97-AF65-F5344CB8AC3E}">
        <p14:creationId xmlns:p14="http://schemas.microsoft.com/office/powerpoint/2010/main" val="2761220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93DC0E4-48EE-4BC7-B670-7AB2CE80CA59}"/>
              </a:ext>
            </a:extLst>
          </p:cNvPr>
          <p:cNvSpPr txBox="1">
            <a:spLocks/>
          </p:cNvSpPr>
          <p:nvPr/>
        </p:nvSpPr>
        <p:spPr>
          <a:xfrm>
            <a:off x="2415969" y="308830"/>
            <a:ext cx="4312062" cy="7544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vSphere7 (ESXi)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5181C1-FD7C-4D1A-BDFF-2E723116042D}"/>
              </a:ext>
            </a:extLst>
          </p:cNvPr>
          <p:cNvSpPr txBox="1"/>
          <p:nvPr/>
        </p:nvSpPr>
        <p:spPr>
          <a:xfrm>
            <a:off x="315389" y="942240"/>
            <a:ext cx="87875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+mj-lt"/>
              </a:rPr>
              <a:t>The </a:t>
            </a:r>
            <a:r>
              <a:rPr lang="en-GB" b="1" dirty="0">
                <a:solidFill>
                  <a:srgbClr val="002060"/>
                </a:solidFill>
                <a:latin typeface="+mj-lt"/>
              </a:rPr>
              <a:t>8</a:t>
            </a:r>
            <a:r>
              <a:rPr lang="en-GB" b="1" baseline="30000" dirty="0">
                <a:solidFill>
                  <a:srgbClr val="002060"/>
                </a:solidFill>
                <a:latin typeface="+mj-lt"/>
              </a:rPr>
              <a:t>th</a:t>
            </a:r>
            <a:r>
              <a:rPr lang="en-GB" b="1" dirty="0">
                <a:solidFill>
                  <a:srgbClr val="002060"/>
                </a:solidFill>
                <a:latin typeface="+mj-lt"/>
              </a:rPr>
              <a:t> generation </a:t>
            </a:r>
            <a:r>
              <a:rPr lang="en-GB" dirty="0">
                <a:solidFill>
                  <a:srgbClr val="002060"/>
                </a:solidFill>
                <a:latin typeface="+mj-lt"/>
              </a:rPr>
              <a:t>of VMware </a:t>
            </a:r>
            <a:r>
              <a:rPr lang="en-GB" b="1" dirty="0">
                <a:solidFill>
                  <a:srgbClr val="002060"/>
                </a:solidFill>
                <a:latin typeface="+mj-lt"/>
              </a:rPr>
              <a:t>vSphere.</a:t>
            </a:r>
            <a:endParaRPr lang="en-GB" dirty="0">
              <a:solidFill>
                <a:srgbClr val="002060"/>
              </a:solidFill>
              <a:latin typeface="+mj-lt"/>
            </a:endParaRPr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61AA515C-ACE1-4AA0-ABF4-2D2C08E481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2316627"/>
              </p:ext>
            </p:extLst>
          </p:nvPr>
        </p:nvGraphicFramePr>
        <p:xfrm>
          <a:off x="378224" y="2535536"/>
          <a:ext cx="3952400" cy="3951637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49408">
                  <a:extLst>
                    <a:ext uri="{9D8B030D-6E8A-4147-A177-3AD203B41FA5}">
                      <a16:colId xmlns:a16="http://schemas.microsoft.com/office/drawing/2014/main" val="2123608244"/>
                    </a:ext>
                  </a:extLst>
                </a:gridCol>
                <a:gridCol w="2702992">
                  <a:extLst>
                    <a:ext uri="{9D8B030D-6E8A-4147-A177-3AD203B41FA5}">
                      <a16:colId xmlns:a16="http://schemas.microsoft.com/office/drawing/2014/main" val="1416125184"/>
                    </a:ext>
                  </a:extLst>
                </a:gridCol>
              </a:tblGrid>
              <a:tr h="294714">
                <a:tc>
                  <a:txBody>
                    <a:bodyPr/>
                    <a:lstStyle/>
                    <a:p>
                      <a:r>
                        <a:rPr lang="en-GB" dirty="0"/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993775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vCenter Server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Centralized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323207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vSphere Client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Interface for client remote connection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494215"/>
                  </a:ext>
                </a:extLst>
              </a:tr>
              <a:tr h="690277">
                <a:tc>
                  <a:txBody>
                    <a:bodyPr/>
                    <a:lstStyle/>
                    <a:p>
                      <a:r>
                        <a:rPr lang="en-GB" sz="1600" dirty="0"/>
                        <a:t>VMFS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Scalable and high performant cluster of VM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599653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vMotion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Live migration of VM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23933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DRS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Balanced and allocate of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391661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Tanzu Platform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Integration with Kubernetes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165790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B93F0127-CEB5-499B-9B74-C80B762CDDAE}"/>
              </a:ext>
            </a:extLst>
          </p:cNvPr>
          <p:cNvSpPr txBox="1"/>
          <p:nvPr/>
        </p:nvSpPr>
        <p:spPr>
          <a:xfrm>
            <a:off x="1317824" y="1761755"/>
            <a:ext cx="2073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Key Features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619F241-25C7-4AF1-8523-96BEB089EA47}"/>
              </a:ext>
            </a:extLst>
          </p:cNvPr>
          <p:cNvSpPr txBox="1"/>
          <p:nvPr/>
        </p:nvSpPr>
        <p:spPr>
          <a:xfrm>
            <a:off x="6092536" y="1794774"/>
            <a:ext cx="2073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Main Benefits 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E3B8D86-38F8-4370-878E-55818F6C6542}"/>
              </a:ext>
            </a:extLst>
          </p:cNvPr>
          <p:cNvSpPr txBox="1"/>
          <p:nvPr/>
        </p:nvSpPr>
        <p:spPr>
          <a:xfrm>
            <a:off x="315389" y="2304271"/>
            <a:ext cx="27670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1 vSphere key features [2].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251E24CF-5A5C-4F76-9134-BB80DBA045FC}"/>
              </a:ext>
            </a:extLst>
          </p:cNvPr>
          <p:cNvSpPr/>
          <p:nvPr/>
        </p:nvSpPr>
        <p:spPr bwMode="auto">
          <a:xfrm rot="5400000">
            <a:off x="3262253" y="4297717"/>
            <a:ext cx="3248809" cy="355002"/>
          </a:xfrm>
          <a:prstGeom prst="triangle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eaLnBrk="1" latinLnBrk="0" hangingPunct="1">
              <a:lnSpc>
                <a:spcPct val="100000"/>
              </a:lnSpc>
              <a:buClrTx/>
              <a:buSzTx/>
              <a:buFontTx/>
              <a:buNone/>
              <a:tabLst/>
            </a:pPr>
            <a:endParaRPr lang="en-US" sz="18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3E8031-936A-494B-B54B-20A736BAB09E}"/>
              </a:ext>
            </a:extLst>
          </p:cNvPr>
          <p:cNvSpPr txBox="1"/>
          <p:nvPr/>
        </p:nvSpPr>
        <p:spPr>
          <a:xfrm>
            <a:off x="5404424" y="3305403"/>
            <a:ext cx="1667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+mj-lt"/>
              </a:rPr>
              <a:t>VM Encryption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874545-F992-4112-B1F4-2833E7A33D27}"/>
              </a:ext>
            </a:extLst>
          </p:cNvPr>
          <p:cNvSpPr txBox="1"/>
          <p:nvPr/>
        </p:nvSpPr>
        <p:spPr>
          <a:xfrm>
            <a:off x="5437757" y="2928796"/>
            <a:ext cx="13732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Security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3699B1-7A49-44E9-BBC7-3E67C75E2547}"/>
              </a:ext>
            </a:extLst>
          </p:cNvPr>
          <p:cNvSpPr txBox="1"/>
          <p:nvPr/>
        </p:nvSpPr>
        <p:spPr>
          <a:xfrm>
            <a:off x="6581035" y="2963592"/>
            <a:ext cx="8636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+mj-lt"/>
              </a:rPr>
              <a:t>SSO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B41406C-1E30-4973-A905-59A6B64F2C8A}"/>
              </a:ext>
            </a:extLst>
          </p:cNvPr>
          <p:cNvSpPr txBox="1"/>
          <p:nvPr/>
        </p:nvSpPr>
        <p:spPr>
          <a:xfrm>
            <a:off x="5443973" y="2624927"/>
            <a:ext cx="1727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+mj-lt"/>
              </a:rPr>
              <a:t>Secure Boot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DF5B60-5BD6-41F7-9661-C0E956B35D79}"/>
              </a:ext>
            </a:extLst>
          </p:cNvPr>
          <p:cNvSpPr txBox="1"/>
          <p:nvPr/>
        </p:nvSpPr>
        <p:spPr>
          <a:xfrm>
            <a:off x="7229535" y="3697035"/>
            <a:ext cx="192966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Performance &amp; Reliability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6422409-C32F-49E6-B4AB-9EBA4F0C671C}"/>
              </a:ext>
            </a:extLst>
          </p:cNvPr>
          <p:cNvSpPr txBox="1"/>
          <p:nvPr/>
        </p:nvSpPr>
        <p:spPr>
          <a:xfrm>
            <a:off x="7270347" y="3426588"/>
            <a:ext cx="1727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Link aggregation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47C204-2F30-41D2-81C6-A098108B0896}"/>
              </a:ext>
            </a:extLst>
          </p:cNvPr>
          <p:cNvSpPr txBox="1"/>
          <p:nvPr/>
        </p:nvSpPr>
        <p:spPr>
          <a:xfrm>
            <a:off x="7116770" y="4512759"/>
            <a:ext cx="1929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Load balancing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BDA8D91-61D4-4254-9D8C-C6B6D6BD8E17}"/>
              </a:ext>
            </a:extLst>
          </p:cNvPr>
          <p:cNvSpPr txBox="1"/>
          <p:nvPr/>
        </p:nvSpPr>
        <p:spPr>
          <a:xfrm rot="10800000" flipV="1">
            <a:off x="6368376" y="3735565"/>
            <a:ext cx="1028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Failover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cluster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4CF792-4126-461B-8986-264A7E0D2F0D}"/>
              </a:ext>
            </a:extLst>
          </p:cNvPr>
          <p:cNvSpPr txBox="1"/>
          <p:nvPr/>
        </p:nvSpPr>
        <p:spPr>
          <a:xfrm>
            <a:off x="5427749" y="4930931"/>
            <a:ext cx="12949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Storage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5AA6E13-B8F2-443A-BE32-7BE304C94FFD}"/>
              </a:ext>
            </a:extLst>
          </p:cNvPr>
          <p:cNvSpPr txBox="1"/>
          <p:nvPr/>
        </p:nvSpPr>
        <p:spPr>
          <a:xfrm>
            <a:off x="5404051" y="5318042"/>
            <a:ext cx="2074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Network File system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BA27BD0-C194-40DE-9E02-D1A09103C638}"/>
              </a:ext>
            </a:extLst>
          </p:cNvPr>
          <p:cNvSpPr txBox="1"/>
          <p:nvPr/>
        </p:nvSpPr>
        <p:spPr>
          <a:xfrm>
            <a:off x="6680754" y="5000726"/>
            <a:ext cx="664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iSCSI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B0BD0B1-0A01-4B43-9FB3-BE874BC67A2A}"/>
              </a:ext>
            </a:extLst>
          </p:cNvPr>
          <p:cNvSpPr txBox="1"/>
          <p:nvPr/>
        </p:nvSpPr>
        <p:spPr>
          <a:xfrm>
            <a:off x="5404424" y="4636153"/>
            <a:ext cx="1667952" cy="372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vSAN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F55D4C5-08E3-49BE-A446-E568B8468677}"/>
              </a:ext>
            </a:extLst>
          </p:cNvPr>
          <p:cNvSpPr txBox="1"/>
          <p:nvPr/>
        </p:nvSpPr>
        <p:spPr>
          <a:xfrm>
            <a:off x="7404184" y="5888498"/>
            <a:ext cx="16366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Developer-ready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0729B29-C088-4A94-9F2F-AF37318341DA}"/>
              </a:ext>
            </a:extLst>
          </p:cNvPr>
          <p:cNvSpPr txBox="1"/>
          <p:nvPr/>
        </p:nvSpPr>
        <p:spPr>
          <a:xfrm>
            <a:off x="5742904" y="5887346"/>
            <a:ext cx="1775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Cloud-native app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0D866F1-9DC3-46BC-BA21-E786B4E66790}"/>
              </a:ext>
            </a:extLst>
          </p:cNvPr>
          <p:cNvSpPr txBox="1"/>
          <p:nvPr/>
        </p:nvSpPr>
        <p:spPr>
          <a:xfrm>
            <a:off x="6277003" y="6280122"/>
            <a:ext cx="1376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+mj-lt"/>
              </a:rPr>
              <a:t>Containers</a:t>
            </a:r>
          </a:p>
        </p:txBody>
      </p:sp>
    </p:spTree>
    <p:extLst>
      <p:ext uri="{BB962C8B-B14F-4D97-AF65-F5344CB8AC3E}">
        <p14:creationId xmlns:p14="http://schemas.microsoft.com/office/powerpoint/2010/main" val="1099071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4E67CA9-1DEB-4595-BDAB-6C78DA20AAC2}"/>
              </a:ext>
            </a:extLst>
          </p:cNvPr>
          <p:cNvSpPr txBox="1">
            <a:spLocks/>
          </p:cNvSpPr>
          <p:nvPr/>
        </p:nvSpPr>
        <p:spPr>
          <a:xfrm>
            <a:off x="2415969" y="293177"/>
            <a:ext cx="4312062" cy="7544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vSphere 7.0 (ESXi)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F11373-DD65-4CA3-BA41-6B2D88992EFC}"/>
              </a:ext>
            </a:extLst>
          </p:cNvPr>
          <p:cNvSpPr txBox="1"/>
          <p:nvPr/>
        </p:nvSpPr>
        <p:spPr>
          <a:xfrm>
            <a:off x="3416928" y="1547511"/>
            <a:ext cx="3857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Technical details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96A775-E33A-4994-A534-49A4EE16C7D1}"/>
              </a:ext>
            </a:extLst>
          </p:cNvPr>
          <p:cNvSpPr txBox="1"/>
          <p:nvPr/>
        </p:nvSpPr>
        <p:spPr>
          <a:xfrm>
            <a:off x="1123161" y="2247013"/>
            <a:ext cx="71880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2 Comparison vSphere 7 (March 2020) and vSphere 7update1 (October 2020) [3].</a:t>
            </a:r>
          </a:p>
        </p:txBody>
      </p:sp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5C49CDB1-0247-44CD-A10B-9BA2294036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39"/>
          <a:stretch/>
        </p:blipFill>
        <p:spPr>
          <a:xfrm>
            <a:off x="1123161" y="2538021"/>
            <a:ext cx="6897678" cy="3912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143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Microsoft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6400BF-90ED-4929-A7FC-69AB8CE9FA61}"/>
              </a:ext>
            </a:extLst>
          </p:cNvPr>
          <p:cNvSpPr txBox="1"/>
          <p:nvPr/>
        </p:nvSpPr>
        <p:spPr>
          <a:xfrm>
            <a:off x="3561735" y="1680380"/>
            <a:ext cx="2020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649BBDB-1BE5-4229-A881-42391370D276}"/>
              </a:ext>
            </a:extLst>
          </p:cNvPr>
          <p:cNvSpPr txBox="1">
            <a:spLocks/>
          </p:cNvSpPr>
          <p:nvPr/>
        </p:nvSpPr>
        <p:spPr>
          <a:xfrm>
            <a:off x="267297" y="1561004"/>
            <a:ext cx="3493610" cy="6080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500" dirty="0">
                <a:solidFill>
                  <a:srgbClr val="002060"/>
                </a:solidFill>
                <a:latin typeface="Abadi" panose="020B0604020104020204" pitchFamily="34" charset="0"/>
                <a:ea typeface="+mn-ea"/>
                <a:cs typeface="+mn-cs"/>
              </a:rPr>
              <a:t>Hyper-V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E89FA-668E-4711-9F88-F438031260CE}"/>
              </a:ext>
            </a:extLst>
          </p:cNvPr>
          <p:cNvSpPr txBox="1"/>
          <p:nvPr/>
        </p:nvSpPr>
        <p:spPr>
          <a:xfrm>
            <a:off x="178463" y="2288464"/>
            <a:ext cx="3824547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Bare-metal hypervisor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Replacement for Microsoft V-PC, Microsoft V-Server, Windows V-PC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Designed to establish or expand Private cloud environment and VDI [4]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71F2592-508D-4D8F-B438-05E809425F06}"/>
              </a:ext>
            </a:extLst>
          </p:cNvPr>
          <p:cNvSpPr txBox="1"/>
          <p:nvPr/>
        </p:nvSpPr>
        <p:spPr>
          <a:xfrm>
            <a:off x="297055" y="4215818"/>
            <a:ext cx="3493611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>
                <a:solidFill>
                  <a:srgbClr val="002060"/>
                </a:solidFill>
                <a:latin typeface="Abadi" panose="020B0604020104020204" pitchFamily="34" charset="0"/>
              </a:rPr>
              <a:t>Architecture [4]:</a:t>
            </a:r>
          </a:p>
          <a:p>
            <a:pPr algn="ctr"/>
            <a:endParaRPr lang="en-GB" sz="1700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Multiple-layer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Parent – Child partition structure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Partition: logical unit of isolation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The Virtualization Management Stack is handled by the root partition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7324FE-85BE-43BC-910B-50B60128CF6E}"/>
              </a:ext>
            </a:extLst>
          </p:cNvPr>
          <p:cNvSpPr txBox="1"/>
          <p:nvPr/>
        </p:nvSpPr>
        <p:spPr>
          <a:xfrm>
            <a:off x="4577495" y="5707899"/>
            <a:ext cx="3813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Fig.6 Hyper-V structure [4].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A32444-AD7B-42EB-A534-F9AF27A4A7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011" y="2049712"/>
            <a:ext cx="4962525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628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Hyper-V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DA2F09-7E69-4477-AAFC-959C73C94886}"/>
              </a:ext>
            </a:extLst>
          </p:cNvPr>
          <p:cNvSpPr txBox="1"/>
          <p:nvPr/>
        </p:nvSpPr>
        <p:spPr>
          <a:xfrm>
            <a:off x="1312046" y="1493419"/>
            <a:ext cx="2073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Key Features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graphicFrame>
        <p:nvGraphicFramePr>
          <p:cNvPr id="16" name="Table 14">
            <a:extLst>
              <a:ext uri="{FF2B5EF4-FFF2-40B4-BE49-F238E27FC236}">
                <a16:creationId xmlns:a16="http://schemas.microsoft.com/office/drawing/2014/main" id="{E671B4E8-A406-4BBC-89A3-0CF1209F3C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568788"/>
              </p:ext>
            </p:extLst>
          </p:nvPr>
        </p:nvGraphicFramePr>
        <p:xfrm>
          <a:off x="372446" y="2180477"/>
          <a:ext cx="3952400" cy="4439317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362086">
                  <a:extLst>
                    <a:ext uri="{9D8B030D-6E8A-4147-A177-3AD203B41FA5}">
                      <a16:colId xmlns:a16="http://schemas.microsoft.com/office/drawing/2014/main" val="2123608244"/>
                    </a:ext>
                  </a:extLst>
                </a:gridCol>
                <a:gridCol w="2590314">
                  <a:extLst>
                    <a:ext uri="{9D8B030D-6E8A-4147-A177-3AD203B41FA5}">
                      <a16:colId xmlns:a16="http://schemas.microsoft.com/office/drawing/2014/main" val="1416125184"/>
                    </a:ext>
                  </a:extLst>
                </a:gridCol>
              </a:tblGrid>
              <a:tr h="294714">
                <a:tc>
                  <a:txBody>
                    <a:bodyPr/>
                    <a:lstStyle/>
                    <a:p>
                      <a:r>
                        <a:rPr lang="en-GB" dirty="0"/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993775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WAC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 platform for hosts and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323207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Virtual Switch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VMs connection to external guest OS’ networks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494215"/>
                  </a:ext>
                </a:extLst>
              </a:tr>
              <a:tr h="690277">
                <a:tc>
                  <a:txBody>
                    <a:bodyPr/>
                    <a:lstStyle/>
                    <a:p>
                      <a:r>
                        <a:rPr lang="en-GB" sz="1600" dirty="0"/>
                        <a:t>Hyper-V Replica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Disaster recovery system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599653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Nested Virtualization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Ability to create VMs within VMs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23933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BitLocker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Encrypt VMs from malware and data tampering attacks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391661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Windows Containers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Isolated environment managed with Docker and PowerShell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165790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120DC191-5676-4639-BD21-78C137E1B6DC}"/>
              </a:ext>
            </a:extLst>
          </p:cNvPr>
          <p:cNvSpPr txBox="1"/>
          <p:nvPr/>
        </p:nvSpPr>
        <p:spPr>
          <a:xfrm>
            <a:off x="6010899" y="1555536"/>
            <a:ext cx="2073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Main Benefits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AF9D16F3-31D5-4764-9251-9F854FD5F03A}"/>
              </a:ext>
            </a:extLst>
          </p:cNvPr>
          <p:cNvSpPr/>
          <p:nvPr/>
        </p:nvSpPr>
        <p:spPr bwMode="auto">
          <a:xfrm rot="5400000">
            <a:off x="3176895" y="4187360"/>
            <a:ext cx="3248809" cy="355002"/>
          </a:xfrm>
          <a:prstGeom prst="triangle">
            <a:avLst/>
          </a:prstGeom>
          <a:ln>
            <a:headEnd/>
            <a:tailEnd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4000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eaLnBrk="1" latinLnBrk="0" hangingPunct="1">
              <a:lnSpc>
                <a:spcPct val="100000"/>
              </a:lnSpc>
              <a:buClrTx/>
              <a:buSzTx/>
              <a:buFontTx/>
              <a:buNone/>
              <a:tabLst/>
            </a:pPr>
            <a:endParaRPr lang="en-US" sz="1800" dirty="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48B48F-A9D8-4F3D-B435-A4A8CB650FAF}"/>
              </a:ext>
            </a:extLst>
          </p:cNvPr>
          <p:cNvSpPr txBox="1"/>
          <p:nvPr/>
        </p:nvSpPr>
        <p:spPr>
          <a:xfrm>
            <a:off x="301996" y="1925832"/>
            <a:ext cx="43218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3 Hyper-V features [5].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CCB59-3488-449F-BED0-C3C547BAFA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4102437"/>
              </p:ext>
            </p:extLst>
          </p:nvPr>
        </p:nvGraphicFramePr>
        <p:xfrm>
          <a:off x="5410407" y="2734892"/>
          <a:ext cx="1539033" cy="3248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E2101337-6369-4799-8EBA-7551EC8EF1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2963209"/>
              </p:ext>
            </p:extLst>
          </p:nvPr>
        </p:nvGraphicFramePr>
        <p:xfrm>
          <a:off x="7047497" y="4390419"/>
          <a:ext cx="1637093" cy="1669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5D482CA3-4B62-402A-8876-C07C63A182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8533187"/>
              </p:ext>
            </p:extLst>
          </p:nvPr>
        </p:nvGraphicFramePr>
        <p:xfrm>
          <a:off x="7047498" y="2730667"/>
          <a:ext cx="1637092" cy="1669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897824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6AF61E2-15EB-45B3-99EB-783CF028F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Hyper-V 2019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9C8390-786D-4697-91C4-734AAA33FE39}"/>
              </a:ext>
            </a:extLst>
          </p:cNvPr>
          <p:cNvSpPr txBox="1"/>
          <p:nvPr/>
        </p:nvSpPr>
        <p:spPr>
          <a:xfrm>
            <a:off x="3271237" y="1715812"/>
            <a:ext cx="2466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Technical details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E611D0D-E210-4780-B51C-154286ACA425}"/>
              </a:ext>
            </a:extLst>
          </p:cNvPr>
          <p:cNvSpPr txBox="1"/>
          <p:nvPr/>
        </p:nvSpPr>
        <p:spPr>
          <a:xfrm>
            <a:off x="651731" y="2416141"/>
            <a:ext cx="615202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4 Hyper-V specification [6].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4E49DF-375B-47D3-8BFF-17D3041D8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732" y="2693140"/>
            <a:ext cx="7890849" cy="325046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639290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Microsoft Azure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6400BF-90ED-4929-A7FC-69AB8CE9FA61}"/>
              </a:ext>
            </a:extLst>
          </p:cNvPr>
          <p:cNvSpPr txBox="1"/>
          <p:nvPr/>
        </p:nvSpPr>
        <p:spPr>
          <a:xfrm>
            <a:off x="3561735" y="1680380"/>
            <a:ext cx="2020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649BBDB-1BE5-4229-A881-42391370D276}"/>
              </a:ext>
            </a:extLst>
          </p:cNvPr>
          <p:cNvSpPr txBox="1">
            <a:spLocks/>
          </p:cNvSpPr>
          <p:nvPr/>
        </p:nvSpPr>
        <p:spPr>
          <a:xfrm>
            <a:off x="350182" y="1745670"/>
            <a:ext cx="3493610" cy="6080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500" dirty="0">
                <a:solidFill>
                  <a:srgbClr val="002060"/>
                </a:solidFill>
                <a:latin typeface="Abadi" panose="020B0604020104020204" pitchFamily="34" charset="0"/>
                <a:ea typeface="+mn-ea"/>
                <a:cs typeface="+mn-cs"/>
              </a:rPr>
              <a:t>Azure Hypervisor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E89FA-668E-4711-9F88-F438031260CE}"/>
              </a:ext>
            </a:extLst>
          </p:cNvPr>
          <p:cNvSpPr txBox="1"/>
          <p:nvPr/>
        </p:nvSpPr>
        <p:spPr>
          <a:xfrm>
            <a:off x="296590" y="2899274"/>
            <a:ext cx="3493611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Employed in Azure Cloud Services for machine and server virtualization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700" dirty="0">
              <a:solidFill>
                <a:srgbClr val="002060"/>
              </a:solidFill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Customised version of Hyper-V, to run only the Windows Azure Kernel [9]</a:t>
            </a:r>
          </a:p>
          <a:p>
            <a:endParaRPr lang="en-GB" sz="1700" dirty="0">
              <a:solidFill>
                <a:srgbClr val="002060"/>
              </a:solidFill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Host – Guest partition structure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7324FE-85BE-43BC-910B-50B60128CF6E}"/>
              </a:ext>
            </a:extLst>
          </p:cNvPr>
          <p:cNvSpPr txBox="1"/>
          <p:nvPr/>
        </p:nvSpPr>
        <p:spPr>
          <a:xfrm>
            <a:off x="4571999" y="5950376"/>
            <a:ext cx="3813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Fig.7 Azure Hypervisor’s structure [9].</a:t>
            </a:r>
          </a:p>
        </p:txBody>
      </p:sp>
      <p:pic>
        <p:nvPicPr>
          <p:cNvPr id="1028" name="Picture 4" descr="Windows Azure hypervisor">
            <a:extLst>
              <a:ext uri="{FF2B5EF4-FFF2-40B4-BE49-F238E27FC236}">
                <a16:creationId xmlns:a16="http://schemas.microsoft.com/office/drawing/2014/main" id="{E9DDB89C-29C3-4904-805E-50F216169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891" y="2066374"/>
            <a:ext cx="5059769" cy="3867339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834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4593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Microsoft Azure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DA2F09-7E69-4477-AAFC-959C73C94886}"/>
              </a:ext>
            </a:extLst>
          </p:cNvPr>
          <p:cNvSpPr txBox="1"/>
          <p:nvPr/>
        </p:nvSpPr>
        <p:spPr>
          <a:xfrm>
            <a:off x="1312046" y="1464167"/>
            <a:ext cx="2583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Key Features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graphicFrame>
        <p:nvGraphicFramePr>
          <p:cNvPr id="16" name="Table 14">
            <a:extLst>
              <a:ext uri="{FF2B5EF4-FFF2-40B4-BE49-F238E27FC236}">
                <a16:creationId xmlns:a16="http://schemas.microsoft.com/office/drawing/2014/main" id="{E671B4E8-A406-4BBC-89A3-0CF1209F3C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022204"/>
              </p:ext>
            </p:extLst>
          </p:nvPr>
        </p:nvGraphicFramePr>
        <p:xfrm>
          <a:off x="301996" y="2514476"/>
          <a:ext cx="4115808" cy="3860197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1418401">
                  <a:extLst>
                    <a:ext uri="{9D8B030D-6E8A-4147-A177-3AD203B41FA5}">
                      <a16:colId xmlns:a16="http://schemas.microsoft.com/office/drawing/2014/main" val="2123608244"/>
                    </a:ext>
                  </a:extLst>
                </a:gridCol>
                <a:gridCol w="2697407">
                  <a:extLst>
                    <a:ext uri="{9D8B030D-6E8A-4147-A177-3AD203B41FA5}">
                      <a16:colId xmlns:a16="http://schemas.microsoft.com/office/drawing/2014/main" val="1416125184"/>
                    </a:ext>
                  </a:extLst>
                </a:gridCol>
              </a:tblGrid>
              <a:tr h="294714">
                <a:tc>
                  <a:txBody>
                    <a:bodyPr/>
                    <a:lstStyle/>
                    <a:p>
                      <a:r>
                        <a:rPr lang="en-GB" dirty="0"/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993775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Azure Resource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Centralized infrastructure management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323207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Service Fabric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Platform for the deployment and management of containers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494215"/>
                  </a:ext>
                </a:extLst>
              </a:tr>
              <a:tr h="690277">
                <a:tc>
                  <a:txBody>
                    <a:bodyPr/>
                    <a:lstStyle/>
                    <a:p>
                      <a:r>
                        <a:rPr lang="en-GB" sz="1600" dirty="0"/>
                        <a:t>Azure Security Center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Unified infrastructure for security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599653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Nested virtualization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Ability to run VMs within other VMs.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23933"/>
                  </a:ext>
                </a:extLst>
              </a:tr>
              <a:tr h="506848">
                <a:tc>
                  <a:txBody>
                    <a:bodyPr/>
                    <a:lstStyle/>
                    <a:p>
                      <a:r>
                        <a:rPr lang="en-GB" sz="1600" dirty="0"/>
                        <a:t>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Integration with Kubernetes, Blockchain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1970236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120DC191-5676-4639-BD21-78C137E1B6DC}"/>
              </a:ext>
            </a:extLst>
          </p:cNvPr>
          <p:cNvSpPr txBox="1"/>
          <p:nvPr/>
        </p:nvSpPr>
        <p:spPr>
          <a:xfrm>
            <a:off x="5624108" y="1551675"/>
            <a:ext cx="2073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Main Benefits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48B48F-A9D8-4F3D-B435-A4A8CB650FAF}"/>
              </a:ext>
            </a:extLst>
          </p:cNvPr>
          <p:cNvSpPr txBox="1"/>
          <p:nvPr/>
        </p:nvSpPr>
        <p:spPr>
          <a:xfrm>
            <a:off x="250198" y="2185256"/>
            <a:ext cx="43218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5 Azure’s features [10].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431B694-F9BA-4254-9416-E3F4EFA580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1482931"/>
              </p:ext>
            </p:extLst>
          </p:nvPr>
        </p:nvGraphicFramePr>
        <p:xfrm>
          <a:off x="4726198" y="2412574"/>
          <a:ext cx="38690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6987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1410" y="224241"/>
            <a:ext cx="2821180" cy="75166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badi" panose="020B0604020104020204" pitchFamily="34" charset="0"/>
              </a:rPr>
              <a:t>Citrix</a:t>
            </a:r>
            <a:endParaRPr lang="en-GB" sz="40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FBE496-11AE-47F6-8175-3306B7849599}"/>
              </a:ext>
            </a:extLst>
          </p:cNvPr>
          <p:cNvSpPr txBox="1"/>
          <p:nvPr/>
        </p:nvSpPr>
        <p:spPr>
          <a:xfrm>
            <a:off x="701740" y="4075091"/>
            <a:ext cx="2868202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>
                <a:solidFill>
                  <a:srgbClr val="002060"/>
                </a:solidFill>
                <a:latin typeface="Abadi" panose="020B0604020104020204" pitchFamily="34" charset="0"/>
              </a:rPr>
              <a:t>Architecture [8]: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FD521-838A-436E-8279-920D4B6C3A90}"/>
              </a:ext>
            </a:extLst>
          </p:cNvPr>
          <p:cNvSpPr txBox="1"/>
          <p:nvPr/>
        </p:nvSpPr>
        <p:spPr>
          <a:xfrm>
            <a:off x="4631295" y="5484313"/>
            <a:ext cx="3813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Fig.8 XenServer structure [8].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EE5514E3-F387-484B-8E8A-43B320396D6B}"/>
              </a:ext>
            </a:extLst>
          </p:cNvPr>
          <p:cNvSpPr txBox="1">
            <a:spLocks/>
          </p:cNvSpPr>
          <p:nvPr/>
        </p:nvSpPr>
        <p:spPr>
          <a:xfrm>
            <a:off x="870261" y="1676604"/>
            <a:ext cx="2622054" cy="6366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500" dirty="0">
                <a:solidFill>
                  <a:srgbClr val="002060"/>
                </a:solidFill>
                <a:latin typeface="Abadi" panose="020B0604020104020204" pitchFamily="34" charset="0"/>
                <a:ea typeface="+mn-ea"/>
                <a:cs typeface="+mn-cs"/>
              </a:rPr>
              <a:t>XenServer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FF602D-E796-4FAE-BD46-4B305669155F}"/>
              </a:ext>
            </a:extLst>
          </p:cNvPr>
          <p:cNvSpPr txBox="1"/>
          <p:nvPr/>
        </p:nvSpPr>
        <p:spPr>
          <a:xfrm>
            <a:off x="369500" y="2299152"/>
            <a:ext cx="3577660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1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Based on the open source Xen software [8].</a:t>
            </a:r>
          </a:p>
          <a:p>
            <a:pPr marL="285750" lvl="1" indent="-28575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Different types of virtualisation including full-virtualization and  paravirtualization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CCA777-4BA7-420B-8535-F17B9DD1DAA9}"/>
              </a:ext>
            </a:extLst>
          </p:cNvPr>
          <p:cNvSpPr txBox="1"/>
          <p:nvPr/>
        </p:nvSpPr>
        <p:spPr>
          <a:xfrm>
            <a:off x="347011" y="4536926"/>
            <a:ext cx="3577660" cy="19236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Control domain – Guest domain structure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Guest domain require resources to the Control domain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rgbClr val="002060"/>
                </a:solidFill>
                <a:latin typeface="+mj-lt"/>
              </a:rPr>
              <a:t>XAPI controls all resources management</a:t>
            </a:r>
          </a:p>
          <a:p>
            <a:endParaRPr lang="en-GB" sz="17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6A08D4-8FCC-45B6-BAEE-C3E7CFD5BB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703" y="2299152"/>
            <a:ext cx="4867275" cy="318516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36852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209951"/>
            <a:ext cx="4789573" cy="76935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Citrix XenServer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7" name="Table 14">
            <a:extLst>
              <a:ext uri="{FF2B5EF4-FFF2-40B4-BE49-F238E27FC236}">
                <a16:creationId xmlns:a16="http://schemas.microsoft.com/office/drawing/2014/main" id="{08C9C631-F83F-4770-9986-21C15C1C89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10545"/>
              </p:ext>
            </p:extLst>
          </p:nvPr>
        </p:nvGraphicFramePr>
        <p:xfrm>
          <a:off x="317612" y="2426018"/>
          <a:ext cx="3952400" cy="4049021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588797">
                  <a:extLst>
                    <a:ext uri="{9D8B030D-6E8A-4147-A177-3AD203B41FA5}">
                      <a16:colId xmlns:a16="http://schemas.microsoft.com/office/drawing/2014/main" val="2123608244"/>
                    </a:ext>
                  </a:extLst>
                </a:gridCol>
                <a:gridCol w="2363603">
                  <a:extLst>
                    <a:ext uri="{9D8B030D-6E8A-4147-A177-3AD203B41FA5}">
                      <a16:colId xmlns:a16="http://schemas.microsoft.com/office/drawing/2014/main" val="1416125184"/>
                    </a:ext>
                  </a:extLst>
                </a:gridCol>
              </a:tblGrid>
              <a:tr h="416645">
                <a:tc>
                  <a:txBody>
                    <a:bodyPr/>
                    <a:lstStyle/>
                    <a:p>
                      <a:r>
                        <a:rPr lang="en-GB" dirty="0"/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993775"/>
                  </a:ext>
                </a:extLst>
              </a:tr>
              <a:tr h="659687">
                <a:tc>
                  <a:txBody>
                    <a:bodyPr/>
                    <a:lstStyle/>
                    <a:p>
                      <a:r>
                        <a:rPr lang="en-GB" sz="1600" dirty="0"/>
                        <a:t>XenCenter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Centralized management GUI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323207"/>
                  </a:ext>
                </a:extLst>
              </a:tr>
              <a:tr h="659687">
                <a:tc>
                  <a:txBody>
                    <a:bodyPr/>
                    <a:lstStyle/>
                    <a:p>
                      <a:r>
                        <a:rPr lang="en-GB" sz="1600" dirty="0"/>
                        <a:t>WLB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System for resource pooling optimization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494215"/>
                  </a:ext>
                </a:extLst>
              </a:tr>
              <a:tr h="786308">
                <a:tc>
                  <a:txBody>
                    <a:bodyPr/>
                    <a:lstStyle/>
                    <a:p>
                      <a:r>
                        <a:rPr lang="en-GB" sz="1600" dirty="0"/>
                        <a:t>XCM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Conversion of VMS from VMware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599653"/>
                  </a:ext>
                </a:extLst>
              </a:tr>
              <a:tr h="703734">
                <a:tc>
                  <a:txBody>
                    <a:bodyPr/>
                    <a:lstStyle/>
                    <a:p>
                      <a:r>
                        <a:rPr lang="en-GB" sz="1600" dirty="0"/>
                        <a:t>XenMotion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Live Migration of VMs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23933"/>
                  </a:ext>
                </a:extLst>
              </a:tr>
              <a:tr h="6596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Snapshots and health check automation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Scheduled VM snapshots and infrastructure status check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16579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E12264F-24A2-4C6E-8DB6-C411239CF887}"/>
              </a:ext>
            </a:extLst>
          </p:cNvPr>
          <p:cNvSpPr txBox="1"/>
          <p:nvPr/>
        </p:nvSpPr>
        <p:spPr>
          <a:xfrm>
            <a:off x="1312046" y="1474150"/>
            <a:ext cx="2073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Key Features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ED950C-6EF3-4E2F-87CA-D15163C4CD05}"/>
              </a:ext>
            </a:extLst>
          </p:cNvPr>
          <p:cNvSpPr txBox="1"/>
          <p:nvPr/>
        </p:nvSpPr>
        <p:spPr>
          <a:xfrm>
            <a:off x="5758755" y="1553032"/>
            <a:ext cx="2073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Main Benefits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4A3AAD-DAA7-4CD9-A499-4BE49D791520}"/>
              </a:ext>
            </a:extLst>
          </p:cNvPr>
          <p:cNvSpPr txBox="1"/>
          <p:nvPr/>
        </p:nvSpPr>
        <p:spPr>
          <a:xfrm>
            <a:off x="223022" y="2137058"/>
            <a:ext cx="43218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6 XenServer 8.2 features [8].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BE4FC9-BD65-48D1-9208-7C5ED0D2379B}"/>
              </a:ext>
            </a:extLst>
          </p:cNvPr>
          <p:cNvSpPr/>
          <p:nvPr/>
        </p:nvSpPr>
        <p:spPr>
          <a:xfrm>
            <a:off x="4617555" y="2239316"/>
            <a:ext cx="4378565" cy="440925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B815D6-4BFB-4948-80BC-F546ABCB8677}"/>
              </a:ext>
            </a:extLst>
          </p:cNvPr>
          <p:cNvSpPr txBox="1"/>
          <p:nvPr/>
        </p:nvSpPr>
        <p:spPr>
          <a:xfrm>
            <a:off x="6729137" y="2426018"/>
            <a:ext cx="219425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Security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badi" panose="020B0604020104020204" pitchFamily="34" charset="0"/>
            </a:endParaRP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Integration with Windows AD authentication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RBAC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TLS certificate on server</a:t>
            </a:r>
          </a:p>
          <a:p>
            <a:pPr lvl="0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TLS 1.2 for communication with external host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267354-3738-4F77-A414-FC1B314B35AD}"/>
              </a:ext>
            </a:extLst>
          </p:cNvPr>
          <p:cNvSpPr txBox="1"/>
          <p:nvPr/>
        </p:nvSpPr>
        <p:spPr>
          <a:xfrm>
            <a:off x="4904445" y="2482166"/>
            <a:ext cx="175196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Extensibility</a:t>
            </a:r>
            <a:endParaRPr lang="en-GB" sz="2400" b="1" dirty="0">
              <a:solidFill>
                <a:schemeClr val="accent1">
                  <a:lumMod val="50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1F9428-65AF-4433-B226-B9E384CC7C9F}"/>
              </a:ext>
            </a:extLst>
          </p:cNvPr>
          <p:cNvSpPr txBox="1"/>
          <p:nvPr/>
        </p:nvSpPr>
        <p:spPr>
          <a:xfrm>
            <a:off x="4789390" y="4249437"/>
            <a:ext cx="190338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Performance</a:t>
            </a:r>
            <a:endParaRPr lang="en-GB" sz="2400" b="1" dirty="0">
              <a:solidFill>
                <a:schemeClr val="accent1">
                  <a:lumMod val="50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3927A71-1F83-4A63-A775-2C324718004B}"/>
              </a:ext>
            </a:extLst>
          </p:cNvPr>
          <p:cNvSpPr txBox="1"/>
          <p:nvPr/>
        </p:nvSpPr>
        <p:spPr>
          <a:xfrm>
            <a:off x="4803846" y="3106895"/>
            <a:ext cx="19531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PowerShell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XenServer SDK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OpenStack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D8F402-A2EC-4203-A620-2EFD714BC209}"/>
              </a:ext>
            </a:extLst>
          </p:cNvPr>
          <p:cNvSpPr txBox="1"/>
          <p:nvPr/>
        </p:nvSpPr>
        <p:spPr>
          <a:xfrm>
            <a:off x="4702964" y="4709527"/>
            <a:ext cx="211158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Improved Docker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Increased pool‘ size and availability</a:t>
            </a:r>
          </a:p>
        </p:txBody>
      </p:sp>
    </p:spTree>
    <p:extLst>
      <p:ext uri="{BB962C8B-B14F-4D97-AF65-F5344CB8AC3E}">
        <p14:creationId xmlns:p14="http://schemas.microsoft.com/office/powerpoint/2010/main" val="1437491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-240115"/>
            <a:ext cx="4312062" cy="168038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XenServer</a:t>
            </a:r>
            <a:r>
              <a:rPr lang="en-GB" sz="4000" dirty="0">
                <a:solidFill>
                  <a:srgbClr val="002060"/>
                </a:solidFill>
                <a:latin typeface="Abadi" panose="020B0604020104020204" pitchFamily="34" charset="0"/>
              </a:rPr>
              <a:t> </a:t>
            </a:r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8.2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F674E7-3C2D-4F8B-AE49-CD7411ACD1B3}"/>
              </a:ext>
            </a:extLst>
          </p:cNvPr>
          <p:cNvSpPr txBox="1"/>
          <p:nvPr/>
        </p:nvSpPr>
        <p:spPr>
          <a:xfrm>
            <a:off x="3302364" y="1364107"/>
            <a:ext cx="24046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Technical details</a:t>
            </a: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396FD61-C57B-4ED4-8832-2CD4C0823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849" y="2211281"/>
            <a:ext cx="7448302" cy="3615258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6FF25D8-BF48-48AE-9CBA-AFAFF9F80ECC}"/>
              </a:ext>
            </a:extLst>
          </p:cNvPr>
          <p:cNvSpPr txBox="1"/>
          <p:nvPr/>
        </p:nvSpPr>
        <p:spPr>
          <a:xfrm>
            <a:off x="847849" y="1903352"/>
            <a:ext cx="43218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7 XenServer 8.2 specifications [8].</a:t>
            </a:r>
          </a:p>
        </p:txBody>
      </p:sp>
    </p:spTree>
    <p:extLst>
      <p:ext uri="{BB962C8B-B14F-4D97-AF65-F5344CB8AC3E}">
        <p14:creationId xmlns:p14="http://schemas.microsoft.com/office/powerpoint/2010/main" val="3315647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Scalability comparison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1385436-334D-4A86-8498-1FB100DE8B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702729"/>
              </p:ext>
            </p:extLst>
          </p:nvPr>
        </p:nvGraphicFramePr>
        <p:xfrm>
          <a:off x="494635" y="2245070"/>
          <a:ext cx="8154730" cy="3923142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021206">
                  <a:extLst>
                    <a:ext uri="{9D8B030D-6E8A-4147-A177-3AD203B41FA5}">
                      <a16:colId xmlns:a16="http://schemas.microsoft.com/office/drawing/2014/main" val="1450068883"/>
                    </a:ext>
                  </a:extLst>
                </a:gridCol>
                <a:gridCol w="2236330">
                  <a:extLst>
                    <a:ext uri="{9D8B030D-6E8A-4147-A177-3AD203B41FA5}">
                      <a16:colId xmlns:a16="http://schemas.microsoft.com/office/drawing/2014/main" val="3783436749"/>
                    </a:ext>
                  </a:extLst>
                </a:gridCol>
                <a:gridCol w="1832839">
                  <a:extLst>
                    <a:ext uri="{9D8B030D-6E8A-4147-A177-3AD203B41FA5}">
                      <a16:colId xmlns:a16="http://schemas.microsoft.com/office/drawing/2014/main" val="2826849503"/>
                    </a:ext>
                  </a:extLst>
                </a:gridCol>
                <a:gridCol w="2064355">
                  <a:extLst>
                    <a:ext uri="{9D8B030D-6E8A-4147-A177-3AD203B41FA5}">
                      <a16:colId xmlns:a16="http://schemas.microsoft.com/office/drawing/2014/main" val="1922740948"/>
                    </a:ext>
                  </a:extLst>
                </a:gridCol>
              </a:tblGrid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Resource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vSphere 7.0</a:t>
                      </a:r>
                      <a:r>
                        <a:rPr lang="en-GB" sz="1400" dirty="0"/>
                        <a:t>(u.1) </a:t>
                      </a:r>
                      <a:r>
                        <a:rPr lang="en-GB" sz="2000" dirty="0"/>
                        <a:t>ESXi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Hyper-V 2019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XenServer 8.2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6327020"/>
                  </a:ext>
                </a:extLst>
              </a:tr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vCPU per VM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768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240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8586720"/>
                  </a:ext>
                </a:extLst>
              </a:tr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vCPU per Host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768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2048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448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026777"/>
                  </a:ext>
                </a:extLst>
              </a:tr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Memory per VM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24 TB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12 TB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1.5 TB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7776730"/>
                  </a:ext>
                </a:extLst>
              </a:tr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Memory per host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24 TB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24 TB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6 TB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5654"/>
                  </a:ext>
                </a:extLst>
              </a:tr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Host per cluster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96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9266048"/>
                  </a:ext>
                </a:extLst>
              </a:tr>
              <a:tr h="5370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2000" dirty="0"/>
                        <a:t>VMs per cluster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10000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8000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000" dirty="0"/>
                        <a:t>2400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66778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C89249B-79E5-4C7A-B880-2AC268F034DC}"/>
              </a:ext>
            </a:extLst>
          </p:cNvPr>
          <p:cNvSpPr txBox="1"/>
          <p:nvPr/>
        </p:nvSpPr>
        <p:spPr>
          <a:xfrm>
            <a:off x="494635" y="1968071"/>
            <a:ext cx="432180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8 Hypervisors comparison.</a:t>
            </a:r>
          </a:p>
        </p:txBody>
      </p:sp>
    </p:spTree>
    <p:extLst>
      <p:ext uri="{BB962C8B-B14F-4D97-AF65-F5344CB8AC3E}">
        <p14:creationId xmlns:p14="http://schemas.microsoft.com/office/powerpoint/2010/main" val="3062434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State of Server Virtualization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A2ED2E1-6893-4CF6-AA23-2984A89D9B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54" y="2213527"/>
            <a:ext cx="8352690" cy="34454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5655D2-6EE9-40C0-8C4F-E7449283F786}"/>
              </a:ext>
            </a:extLst>
          </p:cNvPr>
          <p:cNvSpPr txBox="1"/>
          <p:nvPr/>
        </p:nvSpPr>
        <p:spPr>
          <a:xfrm>
            <a:off x="607919" y="5790475"/>
            <a:ext cx="7928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 9 Server virtualization market share for 2020 [11].</a:t>
            </a:r>
          </a:p>
        </p:txBody>
      </p:sp>
    </p:spTree>
    <p:extLst>
      <p:ext uri="{BB962C8B-B14F-4D97-AF65-F5344CB8AC3E}">
        <p14:creationId xmlns:p14="http://schemas.microsoft.com/office/powerpoint/2010/main" val="1158119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68866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9652" y="21229"/>
            <a:ext cx="4312062" cy="65307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References</a:t>
            </a:r>
            <a:endParaRPr lang="en-GB" sz="28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F53353-6AB8-45AC-9259-E64C617B4451}"/>
              </a:ext>
            </a:extLst>
          </p:cNvPr>
          <p:cNvSpPr txBox="1"/>
          <p:nvPr/>
        </p:nvSpPr>
        <p:spPr>
          <a:xfrm>
            <a:off x="239661" y="841071"/>
            <a:ext cx="89043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[1]	VMware, Inc, ‘Introduction to VMware vSphere’. </a:t>
            </a:r>
            <a:r>
              <a:rPr lang="en-GB" sz="1400" dirty="0">
                <a:effectLst/>
                <a:latin typeface="+mj-lt"/>
                <a:hlinkClick r:id="rId2"/>
              </a:rPr>
              <a:t>https://www.vmware.com/pdf/vsphere4/r41/vsp_41_intro_vs.pdf</a:t>
            </a:r>
            <a:r>
              <a:rPr lang="en-GB" sz="1400" dirty="0">
                <a:effectLst/>
                <a:latin typeface="+mj-lt"/>
              </a:rPr>
              <a:t> 	(accessed Mar. 07, 2021).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898413-1FE6-4150-A872-7E555E4D2539}"/>
              </a:ext>
            </a:extLst>
          </p:cNvPr>
          <p:cNvSpPr txBox="1"/>
          <p:nvPr/>
        </p:nvSpPr>
        <p:spPr>
          <a:xfrm>
            <a:off x="239661" y="1364291"/>
            <a:ext cx="687001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</a:rPr>
              <a:t>[2] 	K. Kuminsky, Implementing VMware vCenter Server. Birmingham,  UK: </a:t>
            </a:r>
            <a:r>
              <a:rPr lang="en-GB" sz="1400" dirty="0" err="1">
                <a:latin typeface="+mj-lt"/>
              </a:rPr>
              <a:t>Packt</a:t>
            </a:r>
            <a:r>
              <a:rPr lang="en-GB" sz="1400" dirty="0">
                <a:latin typeface="+mj-lt"/>
              </a:rPr>
              <a:t> Pub., 2013.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7FDA15-924F-4439-A6DC-2E79BB6BB6CB}"/>
              </a:ext>
            </a:extLst>
          </p:cNvPr>
          <p:cNvSpPr txBox="1"/>
          <p:nvPr/>
        </p:nvSpPr>
        <p:spPr>
          <a:xfrm>
            <a:off x="239661" y="1673970"/>
            <a:ext cx="798993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[3]	J. Purohit, ‘vSphere 7 Update 1 - Unprecedented Scalability’, </a:t>
            </a:r>
            <a:r>
              <a:rPr lang="en-GB" sz="1400" i="1" dirty="0">
                <a:effectLst/>
                <a:latin typeface="+mj-lt"/>
              </a:rPr>
              <a:t>VMware vSphere Blog</a:t>
            </a:r>
            <a:r>
              <a:rPr lang="en-GB" sz="1400" dirty="0">
                <a:effectLst/>
                <a:latin typeface="+mj-lt"/>
              </a:rPr>
              <a:t>, Sep. 24, 2020. 	</a:t>
            </a:r>
            <a:r>
              <a:rPr lang="en-GB" sz="1400" dirty="0">
                <a:effectLst/>
                <a:latin typeface="+mj-lt"/>
                <a:hlinkClick r:id="rId3"/>
              </a:rPr>
              <a:t>https://blogs.vmware.com/vsphere/2020/09/vsphere-7-update-1-unprecedented-scalability.html</a:t>
            </a:r>
            <a:r>
              <a:rPr lang="en-GB" sz="1400" dirty="0">
                <a:effectLst/>
                <a:latin typeface="+mj-lt"/>
              </a:rPr>
              <a:t> 	(accessed Mar. 07, 2021).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4A11C5-82C8-4235-B800-0A8556F3E516}"/>
              </a:ext>
            </a:extLst>
          </p:cNvPr>
          <p:cNvSpPr txBox="1"/>
          <p:nvPr/>
        </p:nvSpPr>
        <p:spPr>
          <a:xfrm>
            <a:off x="239661" y="2353565"/>
            <a:ext cx="856512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[4]	</a:t>
            </a:r>
            <a:r>
              <a:rPr lang="en-GB" sz="1400" i="1" dirty="0">
                <a:effectLst/>
                <a:latin typeface="+mj-lt"/>
              </a:rPr>
              <a:t>Pro Microsoft Hyper-v 2019: practical guidance and hands-on labs</a:t>
            </a:r>
            <a:r>
              <a:rPr lang="en-GB" sz="1400" dirty="0">
                <a:effectLst/>
                <a:latin typeface="+mj-lt"/>
              </a:rPr>
              <a:t>. New York, NY: Springer 	Science+Business Media, 2018.</a:t>
            </a:r>
          </a:p>
          <a:p>
            <a:pPr marL="442913" indent="-442913"/>
            <a:endParaRPr lang="en-GB" sz="1400" dirty="0">
              <a:effectLst/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25A096-194A-42B0-B103-CCED1A3F404A}"/>
              </a:ext>
            </a:extLst>
          </p:cNvPr>
          <p:cNvSpPr txBox="1"/>
          <p:nvPr/>
        </p:nvSpPr>
        <p:spPr>
          <a:xfrm>
            <a:off x="243349" y="2843534"/>
            <a:ext cx="856512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2913" indent="-442913"/>
            <a:r>
              <a:rPr lang="en-GB" sz="1400" dirty="0">
                <a:effectLst/>
                <a:latin typeface="+mj-lt"/>
              </a:rPr>
              <a:t>[5]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  <a:latin typeface="+mj-lt"/>
              </a:rPr>
              <a:t>Microsoft, ‘Appendix B: Hyper-V Architecture and Feature Overview - BizTalk Server’. 	</a:t>
            </a:r>
            <a:r>
              <a:rPr lang="en-GB" sz="1400" dirty="0">
                <a:effectLst/>
                <a:latin typeface="+mj-lt"/>
                <a:hlinkClick r:id="rId4"/>
              </a:rPr>
              <a:t>https://docs.microsoft.com/en-us/biztalk/technical-guides/appendix-b-hyper-v-architecture-and-feature-	overview</a:t>
            </a:r>
            <a:r>
              <a:rPr lang="en-GB" sz="1400" dirty="0">
                <a:effectLst/>
                <a:latin typeface="+mj-lt"/>
              </a:rPr>
              <a:t> (accessed Mar. 08, 2021).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CEE730-D1B2-4482-A723-76BFD40DA769}"/>
              </a:ext>
            </a:extLst>
          </p:cNvPr>
          <p:cNvSpPr txBox="1"/>
          <p:nvPr/>
        </p:nvSpPr>
        <p:spPr>
          <a:xfrm>
            <a:off x="239663" y="3525031"/>
            <a:ext cx="89043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[6]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  <a:latin typeface="+mj-lt"/>
              </a:rPr>
              <a:t>‘Microsoft Hyper-V 2019 vs. VMware vSphere 6.7 - infrastructure Blog’. 	</a:t>
            </a:r>
            <a:r>
              <a:rPr lang="en-GB" sz="1400" dirty="0">
                <a:effectLst/>
                <a:latin typeface="+mj-lt"/>
                <a:hlinkClick r:id="rId5"/>
              </a:rPr>
              <a:t>https://vinfrastructure.it/2018/10/microsoft-hyper-v-2019-vs-vmware-vsphere-6-7/</a:t>
            </a:r>
            <a:r>
              <a:rPr lang="en-GB" sz="1400" dirty="0">
                <a:effectLst/>
                <a:latin typeface="+mj-lt"/>
              </a:rPr>
              <a:t> (accessed Mar. 08, 2021).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3B2FFB-39C6-42D3-A0F6-74FEEC1917A4}"/>
              </a:ext>
            </a:extLst>
          </p:cNvPr>
          <p:cNvSpPr txBox="1"/>
          <p:nvPr/>
        </p:nvSpPr>
        <p:spPr>
          <a:xfrm>
            <a:off x="239662" y="4081503"/>
            <a:ext cx="85651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2913" indent="-442913"/>
            <a:r>
              <a:rPr lang="en-GB" sz="1400" dirty="0">
                <a:effectLst/>
                <a:latin typeface="+mj-lt"/>
              </a:rPr>
              <a:t>[7]	Citrix, ‘Citrix Hypervisor 8.2 Technical overview’, Jun. 15, 2020. 	</a:t>
            </a:r>
            <a:r>
              <a:rPr lang="en-GB" sz="1400" dirty="0">
                <a:effectLst/>
                <a:latin typeface="+mj-lt"/>
                <a:hlinkClick r:id="rId6"/>
              </a:rPr>
              <a:t>https://docs.citrix.com/en-us/citrix-	hypervisor/</a:t>
            </a:r>
            <a:r>
              <a:rPr lang="en-GB" sz="1400" dirty="0" err="1">
                <a:effectLst/>
                <a:latin typeface="+mj-lt"/>
                <a:hlinkClick r:id="rId6"/>
              </a:rPr>
              <a:t>technical-overview.html#virtualization-and-hypervisor</a:t>
            </a:r>
            <a:r>
              <a:rPr lang="en-GB" sz="1400" dirty="0">
                <a:effectLst/>
                <a:latin typeface="+mj-lt"/>
              </a:rPr>
              <a:t> (accessed Mar. 08, 2021).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DB0690-A56B-4446-8181-588CF0A1578A}"/>
              </a:ext>
            </a:extLst>
          </p:cNvPr>
          <p:cNvSpPr txBox="1"/>
          <p:nvPr/>
        </p:nvSpPr>
        <p:spPr>
          <a:xfrm>
            <a:off x="239661" y="4547556"/>
            <a:ext cx="89043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2913" indent="-442913"/>
            <a:r>
              <a:rPr lang="en-GB" sz="1400" dirty="0">
                <a:effectLst/>
                <a:latin typeface="+mj-lt"/>
              </a:rPr>
              <a:t>[8] 	Citrix, ‘Citrix Hypervisor 8.2 Configuration limits’, Dec. 02, 2020. </a:t>
            </a:r>
            <a:r>
              <a:rPr lang="en-GB" sz="1400" dirty="0">
                <a:effectLst/>
                <a:latin typeface="+mj-lt"/>
                <a:hlinkClick r:id="rId7"/>
              </a:rPr>
              <a:t>https://docs.citrix.com/en-us/citrix-	hypervisor/system-requirements/configuration-limits.html#citrix-hypervisor-server-limits</a:t>
            </a:r>
            <a:r>
              <a:rPr lang="en-GB" sz="1400" dirty="0">
                <a:effectLst/>
                <a:latin typeface="+mj-lt"/>
              </a:rPr>
              <a:t> (accessed Mar. 08, 	2021).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FFE7242-AFE5-499D-924E-19B0F669DFE0}"/>
              </a:ext>
            </a:extLst>
          </p:cNvPr>
          <p:cNvSpPr txBox="1"/>
          <p:nvPr/>
        </p:nvSpPr>
        <p:spPr>
          <a:xfrm>
            <a:off x="239660" y="5099080"/>
            <a:ext cx="82001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</a:t>
            </a:r>
            <a:r>
              <a:rPr lang="en-GB" sz="1400" dirty="0">
                <a:latin typeface="+mj-lt"/>
              </a:rPr>
              <a:t>9</a:t>
            </a:r>
            <a:r>
              <a:rPr lang="en-GB" sz="1400" dirty="0">
                <a:effectLst/>
                <a:latin typeface="+mj-lt"/>
              </a:rPr>
              <a:t>]	S. Krishnan, </a:t>
            </a:r>
            <a:r>
              <a:rPr lang="en-GB" sz="1400" i="1" dirty="0">
                <a:effectLst/>
                <a:latin typeface="+mj-lt"/>
              </a:rPr>
              <a:t>Programming Windows Azure</a:t>
            </a:r>
            <a:r>
              <a:rPr lang="en-GB" sz="1400" dirty="0">
                <a:effectLst/>
                <a:latin typeface="+mj-lt"/>
              </a:rPr>
              <a:t>, 1st ed. Beijing ; Sebastopol, CA: O’Reilly, 2010.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17C315-E778-4F30-80C0-FCF01B573F30}"/>
              </a:ext>
            </a:extLst>
          </p:cNvPr>
          <p:cNvSpPr txBox="1"/>
          <p:nvPr/>
        </p:nvSpPr>
        <p:spPr>
          <a:xfrm>
            <a:off x="239660" y="5481328"/>
            <a:ext cx="83904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[10]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  <a:latin typeface="+mj-lt"/>
              </a:rPr>
              <a:t>G. Kovacs, ‘Azure Features for Enterprises Planning a Cloud Migration’, Nov. 16, 2017. 	</a:t>
            </a:r>
            <a:r>
              <a:rPr lang="en-GB" sz="1400" dirty="0">
                <a:effectLst/>
                <a:latin typeface="+mj-lt"/>
                <a:hlinkClick r:id="rId8"/>
              </a:rPr>
              <a:t>https://cloud.netapp.com/blog/5-enterprise-grade-cloud-features-in-azure</a:t>
            </a:r>
            <a:r>
              <a:rPr lang="en-GB" sz="1400" dirty="0">
                <a:effectLst/>
                <a:latin typeface="+mj-lt"/>
              </a:rPr>
              <a:t> (accessed Mar. 08, 2021).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929B99-16E3-4517-B419-8184F5FEA753}"/>
              </a:ext>
            </a:extLst>
          </p:cNvPr>
          <p:cNvSpPr txBox="1"/>
          <p:nvPr/>
        </p:nvSpPr>
        <p:spPr>
          <a:xfrm>
            <a:off x="239660" y="5996021"/>
            <a:ext cx="86646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1325" indent="-441325"/>
            <a:r>
              <a:rPr lang="en-GB" sz="1400" dirty="0">
                <a:effectLst/>
                <a:latin typeface="+mj-lt"/>
              </a:rPr>
              <a:t>[11]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  <a:latin typeface="+mj-lt"/>
              </a:rPr>
              <a:t>‘The 2020 State of Virtualization Technology’, </a:t>
            </a:r>
            <a:r>
              <a:rPr lang="en-GB" sz="1400" i="1" dirty="0">
                <a:effectLst/>
                <a:latin typeface="+mj-lt"/>
              </a:rPr>
              <a:t>Marketing</a:t>
            </a:r>
            <a:r>
              <a:rPr lang="en-GB" sz="1400" dirty="0">
                <a:effectLst/>
                <a:latin typeface="+mj-lt"/>
              </a:rPr>
              <a:t>. </a:t>
            </a:r>
            <a:r>
              <a:rPr lang="en-GB" sz="1400" dirty="0">
                <a:effectLst/>
                <a:latin typeface="+mj-lt"/>
                <a:hlinkClick r:id="rId9"/>
              </a:rPr>
              <a:t>https://www.spiceworks.com/marketing/reports/state-	of-virtualization/</a:t>
            </a:r>
            <a:r>
              <a:rPr lang="en-GB" sz="1400" dirty="0">
                <a:effectLst/>
                <a:latin typeface="+mj-lt"/>
              </a:rPr>
              <a:t> (accessed Mar. 08, 2021).</a:t>
            </a:r>
          </a:p>
        </p:txBody>
      </p:sp>
    </p:spTree>
    <p:extLst>
      <p:ext uri="{BB962C8B-B14F-4D97-AF65-F5344CB8AC3E}">
        <p14:creationId xmlns:p14="http://schemas.microsoft.com/office/powerpoint/2010/main" val="3417832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3F97BE0-0F07-4821-8C5E-CE00F67BC16C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10675</TotalTime>
  <Words>1140</Words>
  <Application>Microsoft Office PowerPoint</Application>
  <PresentationFormat>On-screen Show (4:3)</PresentationFormat>
  <Paragraphs>224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Abadi</vt:lpstr>
      <vt:lpstr>Aharoni</vt:lpstr>
      <vt:lpstr>Arial</vt:lpstr>
      <vt:lpstr>Calibri</vt:lpstr>
      <vt:lpstr>Calibri Light</vt:lpstr>
      <vt:lpstr>Wingdings</vt:lpstr>
      <vt:lpstr>Office Theme</vt:lpstr>
      <vt:lpstr> DATA CENTER VIRTUALIZATION SERVICE PROVIDERS</vt:lpstr>
      <vt:lpstr>VMware</vt:lpstr>
      <vt:lpstr>PowerPoint Presentation</vt:lpstr>
      <vt:lpstr>PowerPoint Presentation</vt:lpstr>
      <vt:lpstr>Microsoft</vt:lpstr>
      <vt:lpstr>Hyper-V</vt:lpstr>
      <vt:lpstr>Hyper-V 2019</vt:lpstr>
      <vt:lpstr>Microsoft Azure</vt:lpstr>
      <vt:lpstr>Microsoft Azure</vt:lpstr>
      <vt:lpstr>Citrix</vt:lpstr>
      <vt:lpstr>Citrix XenServer</vt:lpstr>
      <vt:lpstr>XenServer 8.2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Giuseppe Ventimiglia</dc:creator>
  <cp:lastModifiedBy>Giuseppe Ventimiglia</cp:lastModifiedBy>
  <cp:revision>214</cp:revision>
  <dcterms:created xsi:type="dcterms:W3CDTF">2021-03-04T15:04:09Z</dcterms:created>
  <dcterms:modified xsi:type="dcterms:W3CDTF">2021-03-19T12:36:34Z</dcterms:modified>
</cp:coreProperties>
</file>