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06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BC7210"/>
    <a:srgbClr val="92963A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4EB0DE31-1A6B-4B5C-B857-EEAEED087D35}" v="47" dt="2026-07-07T23:15:42.489"/>
  </p1510:revLst>
</p1510:revInfo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–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4995" autoAdjust="0"/>
    <p:restoredTop sz="94660"/>
  </p:normalViewPr>
  <p:slideViewPr>
    <p:cSldViewPr snapToGrid="0">
      <p:cViewPr varScale="1">
        <p:scale>
          <a:sx n="78" d="100"/>
          <a:sy n="78" d="100"/>
        </p:scale>
        <p:origin x="878" y="6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microsoft.com/office/2015/10/relationships/revisionInfo" Target="revisionInfo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diagrams/_rels/data3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svg"/><Relationship Id="rId2" Type="http://schemas.openxmlformats.org/officeDocument/2006/relationships/image" Target="../media/image4.svg"/><Relationship Id="rId1" Type="http://schemas.openxmlformats.org/officeDocument/2006/relationships/image" Target="../media/image3.svg"/><Relationship Id="rId4" Type="http://schemas.openxmlformats.org/officeDocument/2006/relationships/image" Target="../media/image6.svg"/></Relationships>
</file>

<file path=ppt/diagrams/_rels/drawing3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svg"/><Relationship Id="rId2" Type="http://schemas.openxmlformats.org/officeDocument/2006/relationships/image" Target="../media/image4.svg"/><Relationship Id="rId1" Type="http://schemas.openxmlformats.org/officeDocument/2006/relationships/image" Target="../media/image3.svg"/><Relationship Id="rId4" Type="http://schemas.openxmlformats.org/officeDocument/2006/relationships/image" Target="../media/image6.svg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1DC08F07-5715-4FFF-BC51-655A3CF51726}" type="doc">
      <dgm:prSet loTypeId="urn:microsoft.com/office/officeart/2005/8/layout/vList2" loCatId="list" qsTypeId="urn:microsoft.com/office/officeart/2005/8/quickstyle/simple4" qsCatId="simple" csTypeId="urn:microsoft.com/office/officeart/2005/8/colors/colorful2" csCatId="colorful" phldr="1"/>
      <dgm:spPr/>
      <dgm:t>
        <a:bodyPr/>
        <a:lstStyle/>
        <a:p>
          <a:endParaRPr lang="en-US"/>
        </a:p>
      </dgm:t>
    </dgm:pt>
    <dgm:pt modelId="{58C174C9-AA53-441F-9713-8F9C83B6C012}">
      <dgm:prSet/>
      <dgm:spPr/>
      <dgm:t>
        <a:bodyPr/>
        <a:lstStyle/>
        <a:p>
          <a:r>
            <a:rPr lang="en-GB"/>
            <a:t>Isaac is distressed when separated from his mother.</a:t>
          </a:r>
          <a:endParaRPr lang="en-US"/>
        </a:p>
      </dgm:t>
    </dgm:pt>
    <dgm:pt modelId="{74A19CC8-A5BF-42CC-8159-24129DCD98A2}" type="parTrans" cxnId="{67C9AEF2-2F01-4D97-8EC6-DD8D221D1CE0}">
      <dgm:prSet/>
      <dgm:spPr/>
      <dgm:t>
        <a:bodyPr/>
        <a:lstStyle/>
        <a:p>
          <a:endParaRPr lang="en-US"/>
        </a:p>
      </dgm:t>
    </dgm:pt>
    <dgm:pt modelId="{931FE37C-C633-4135-9801-BAFA4B0AC901}" type="sibTrans" cxnId="{67C9AEF2-2F01-4D97-8EC6-DD8D221D1CE0}">
      <dgm:prSet/>
      <dgm:spPr/>
      <dgm:t>
        <a:bodyPr/>
        <a:lstStyle/>
        <a:p>
          <a:endParaRPr lang="en-US"/>
        </a:p>
      </dgm:t>
    </dgm:pt>
    <dgm:pt modelId="{E812DB7E-4B22-40CA-8EFD-63663B4938FB}">
      <dgm:prSet/>
      <dgm:spPr/>
      <dgm:t>
        <a:bodyPr/>
        <a:lstStyle/>
        <a:p>
          <a:r>
            <a:rPr lang="en-GB"/>
            <a:t>he does not yet seem confident with adults in the setting.</a:t>
          </a:r>
          <a:endParaRPr lang="en-US"/>
        </a:p>
      </dgm:t>
    </dgm:pt>
    <dgm:pt modelId="{E44FE549-F165-4DE5-9A30-383F027EB404}" type="parTrans" cxnId="{3D9F2316-BC92-476A-9A8E-6ED9F42299E7}">
      <dgm:prSet/>
      <dgm:spPr/>
      <dgm:t>
        <a:bodyPr/>
        <a:lstStyle/>
        <a:p>
          <a:endParaRPr lang="en-US"/>
        </a:p>
      </dgm:t>
    </dgm:pt>
    <dgm:pt modelId="{2A2F5BD8-FCD5-4C8D-873B-A529DDE5FC26}" type="sibTrans" cxnId="{3D9F2316-BC92-476A-9A8E-6ED9F42299E7}">
      <dgm:prSet/>
      <dgm:spPr/>
      <dgm:t>
        <a:bodyPr/>
        <a:lstStyle/>
        <a:p>
          <a:endParaRPr lang="en-US"/>
        </a:p>
      </dgm:t>
    </dgm:pt>
    <dgm:pt modelId="{ED3D32E7-ADFD-4F12-9D1A-E1A06692F72C}">
      <dgm:prSet/>
      <dgm:spPr/>
      <dgm:t>
        <a:bodyPr/>
        <a:lstStyle/>
        <a:p>
          <a:r>
            <a:rPr lang="en-GB"/>
            <a:t>he avoids free play and group activities.</a:t>
          </a:r>
          <a:endParaRPr lang="en-US"/>
        </a:p>
      </dgm:t>
    </dgm:pt>
    <dgm:pt modelId="{6B705D14-DF2F-4006-9157-2F37FB690EE0}" type="parTrans" cxnId="{ADC867B8-0D40-44A5-852E-627862B5AEC8}">
      <dgm:prSet/>
      <dgm:spPr/>
      <dgm:t>
        <a:bodyPr/>
        <a:lstStyle/>
        <a:p>
          <a:endParaRPr lang="en-US"/>
        </a:p>
      </dgm:t>
    </dgm:pt>
    <dgm:pt modelId="{4BBE39F0-46D2-41AF-838E-1CE408AA8AA3}" type="sibTrans" cxnId="{ADC867B8-0D40-44A5-852E-627862B5AEC8}">
      <dgm:prSet/>
      <dgm:spPr/>
      <dgm:t>
        <a:bodyPr/>
        <a:lstStyle/>
        <a:p>
          <a:endParaRPr lang="en-US"/>
        </a:p>
      </dgm:t>
    </dgm:pt>
    <dgm:pt modelId="{57E237BC-CFA8-4F14-823C-4F6C6D438583}">
      <dgm:prSet/>
      <dgm:spPr/>
      <dgm:t>
        <a:bodyPr/>
        <a:lstStyle/>
        <a:p>
          <a:r>
            <a:rPr lang="en-GB"/>
            <a:t>This may show that he does not feel safe enough to explore.</a:t>
          </a:r>
          <a:endParaRPr lang="en-US"/>
        </a:p>
      </dgm:t>
    </dgm:pt>
    <dgm:pt modelId="{0398FCB8-7B82-42B9-A8BF-08F4B62DCBF7}" type="parTrans" cxnId="{C4E625FB-EF9E-4006-AFD1-02026F4E547E}">
      <dgm:prSet/>
      <dgm:spPr/>
      <dgm:t>
        <a:bodyPr/>
        <a:lstStyle/>
        <a:p>
          <a:endParaRPr lang="en-US"/>
        </a:p>
      </dgm:t>
    </dgm:pt>
    <dgm:pt modelId="{FC309541-7A7E-4D58-8BBA-281EDEB7BB09}" type="sibTrans" cxnId="{C4E625FB-EF9E-4006-AFD1-02026F4E547E}">
      <dgm:prSet/>
      <dgm:spPr/>
      <dgm:t>
        <a:bodyPr/>
        <a:lstStyle/>
        <a:p>
          <a:endParaRPr lang="en-US"/>
        </a:p>
      </dgm:t>
    </dgm:pt>
    <dgm:pt modelId="{228C1392-433F-4BE2-A6AF-CB1F6866E8A1}">
      <dgm:prSet/>
      <dgm:spPr/>
      <dgm:t>
        <a:bodyPr/>
        <a:lstStyle/>
        <a:p>
          <a:r>
            <a:rPr lang="en-GB" b="1" dirty="0">
              <a:solidFill>
                <a:schemeClr val="tx1">
                  <a:lumMod val="95000"/>
                  <a:lumOff val="5000"/>
                </a:schemeClr>
              </a:solidFill>
            </a:rPr>
            <a:t>Key point: behaviour can be understood as a form of communication.</a:t>
          </a:r>
          <a:endParaRPr lang="en-US" dirty="0">
            <a:solidFill>
              <a:schemeClr val="tx1">
                <a:lumMod val="95000"/>
                <a:lumOff val="5000"/>
              </a:schemeClr>
            </a:solidFill>
          </a:endParaRPr>
        </a:p>
      </dgm:t>
    </dgm:pt>
    <dgm:pt modelId="{962CD682-CA4C-45E4-AEEE-A47D05F80397}" type="parTrans" cxnId="{2C0ACBD7-1A4C-4B75-8418-D35A2A40901B}">
      <dgm:prSet/>
      <dgm:spPr/>
      <dgm:t>
        <a:bodyPr/>
        <a:lstStyle/>
        <a:p>
          <a:endParaRPr lang="en-US"/>
        </a:p>
      </dgm:t>
    </dgm:pt>
    <dgm:pt modelId="{B1D20EAF-D040-47B4-996C-9E25403CF560}" type="sibTrans" cxnId="{2C0ACBD7-1A4C-4B75-8418-D35A2A40901B}">
      <dgm:prSet/>
      <dgm:spPr/>
      <dgm:t>
        <a:bodyPr/>
        <a:lstStyle/>
        <a:p>
          <a:endParaRPr lang="en-US"/>
        </a:p>
      </dgm:t>
    </dgm:pt>
    <dgm:pt modelId="{81B01147-F6DF-46B9-8EBC-1F3556E8530D}" type="pres">
      <dgm:prSet presAssocID="{1DC08F07-5715-4FFF-BC51-655A3CF51726}" presName="linear" presStyleCnt="0">
        <dgm:presLayoutVars>
          <dgm:animLvl val="lvl"/>
          <dgm:resizeHandles val="exact"/>
        </dgm:presLayoutVars>
      </dgm:prSet>
      <dgm:spPr/>
    </dgm:pt>
    <dgm:pt modelId="{83B95F27-EA01-4AD6-B3FF-E984019F6492}" type="pres">
      <dgm:prSet presAssocID="{58C174C9-AA53-441F-9713-8F9C83B6C012}" presName="parentText" presStyleLbl="node1" presStyleIdx="0" presStyleCnt="5">
        <dgm:presLayoutVars>
          <dgm:chMax val="0"/>
          <dgm:bulletEnabled val="1"/>
        </dgm:presLayoutVars>
      </dgm:prSet>
      <dgm:spPr/>
    </dgm:pt>
    <dgm:pt modelId="{2DF3904A-A09D-4706-9DFD-C1BBA6686A74}" type="pres">
      <dgm:prSet presAssocID="{931FE37C-C633-4135-9801-BAFA4B0AC901}" presName="spacer" presStyleCnt="0"/>
      <dgm:spPr/>
    </dgm:pt>
    <dgm:pt modelId="{A468124A-7640-4A4E-9E02-9C3B0686AC69}" type="pres">
      <dgm:prSet presAssocID="{E812DB7E-4B22-40CA-8EFD-63663B4938FB}" presName="parentText" presStyleLbl="node1" presStyleIdx="1" presStyleCnt="5">
        <dgm:presLayoutVars>
          <dgm:chMax val="0"/>
          <dgm:bulletEnabled val="1"/>
        </dgm:presLayoutVars>
      </dgm:prSet>
      <dgm:spPr/>
    </dgm:pt>
    <dgm:pt modelId="{44258208-BA81-48C3-B5FB-EA4876E71DC9}" type="pres">
      <dgm:prSet presAssocID="{2A2F5BD8-FCD5-4C8D-873B-A529DDE5FC26}" presName="spacer" presStyleCnt="0"/>
      <dgm:spPr/>
    </dgm:pt>
    <dgm:pt modelId="{85103598-BFAE-491D-9866-55FE21EAEE87}" type="pres">
      <dgm:prSet presAssocID="{ED3D32E7-ADFD-4F12-9D1A-E1A06692F72C}" presName="parentText" presStyleLbl="node1" presStyleIdx="2" presStyleCnt="5">
        <dgm:presLayoutVars>
          <dgm:chMax val="0"/>
          <dgm:bulletEnabled val="1"/>
        </dgm:presLayoutVars>
      </dgm:prSet>
      <dgm:spPr/>
    </dgm:pt>
    <dgm:pt modelId="{4A2AC6C8-2E7F-46B9-9C0A-B59AAF9D6B41}" type="pres">
      <dgm:prSet presAssocID="{4BBE39F0-46D2-41AF-838E-1CE408AA8AA3}" presName="spacer" presStyleCnt="0"/>
      <dgm:spPr/>
    </dgm:pt>
    <dgm:pt modelId="{36E4211D-8C4E-4853-8EE3-EA9138E674F9}" type="pres">
      <dgm:prSet presAssocID="{57E237BC-CFA8-4F14-823C-4F6C6D438583}" presName="parentText" presStyleLbl="node1" presStyleIdx="3" presStyleCnt="5">
        <dgm:presLayoutVars>
          <dgm:chMax val="0"/>
          <dgm:bulletEnabled val="1"/>
        </dgm:presLayoutVars>
      </dgm:prSet>
      <dgm:spPr/>
    </dgm:pt>
    <dgm:pt modelId="{828D5419-F69E-4527-8126-C49C26F35776}" type="pres">
      <dgm:prSet presAssocID="{FC309541-7A7E-4D58-8BBA-281EDEB7BB09}" presName="spacer" presStyleCnt="0"/>
      <dgm:spPr/>
    </dgm:pt>
    <dgm:pt modelId="{617AA391-1CA2-4A4C-8590-D91C172F2855}" type="pres">
      <dgm:prSet presAssocID="{228C1392-433F-4BE2-A6AF-CB1F6866E8A1}" presName="parentText" presStyleLbl="node1" presStyleIdx="4" presStyleCnt="5" custLinFactY="100000" custLinFactNeighborX="-159" custLinFactNeighborY="112506">
        <dgm:presLayoutVars>
          <dgm:chMax val="0"/>
          <dgm:bulletEnabled val="1"/>
        </dgm:presLayoutVars>
      </dgm:prSet>
      <dgm:spPr/>
    </dgm:pt>
  </dgm:ptLst>
  <dgm:cxnLst>
    <dgm:cxn modelId="{71238D05-B97F-4B7E-8027-09313741BBF9}" type="presOf" srcId="{57E237BC-CFA8-4F14-823C-4F6C6D438583}" destId="{36E4211D-8C4E-4853-8EE3-EA9138E674F9}" srcOrd="0" destOrd="0" presId="urn:microsoft.com/office/officeart/2005/8/layout/vList2"/>
    <dgm:cxn modelId="{3D9F2316-BC92-476A-9A8E-6ED9F42299E7}" srcId="{1DC08F07-5715-4FFF-BC51-655A3CF51726}" destId="{E812DB7E-4B22-40CA-8EFD-63663B4938FB}" srcOrd="1" destOrd="0" parTransId="{E44FE549-F165-4DE5-9A30-383F027EB404}" sibTransId="{2A2F5BD8-FCD5-4C8D-873B-A529DDE5FC26}"/>
    <dgm:cxn modelId="{CA55DE2D-F99E-496A-A975-27C8D7FF511E}" type="presOf" srcId="{ED3D32E7-ADFD-4F12-9D1A-E1A06692F72C}" destId="{85103598-BFAE-491D-9866-55FE21EAEE87}" srcOrd="0" destOrd="0" presId="urn:microsoft.com/office/officeart/2005/8/layout/vList2"/>
    <dgm:cxn modelId="{2515A72F-5317-414F-A214-868B5CD8D908}" type="presOf" srcId="{58C174C9-AA53-441F-9713-8F9C83B6C012}" destId="{83B95F27-EA01-4AD6-B3FF-E984019F6492}" srcOrd="0" destOrd="0" presId="urn:microsoft.com/office/officeart/2005/8/layout/vList2"/>
    <dgm:cxn modelId="{9762D670-8781-4084-B8D5-CA2FAC59616C}" type="presOf" srcId="{228C1392-433F-4BE2-A6AF-CB1F6866E8A1}" destId="{617AA391-1CA2-4A4C-8590-D91C172F2855}" srcOrd="0" destOrd="0" presId="urn:microsoft.com/office/officeart/2005/8/layout/vList2"/>
    <dgm:cxn modelId="{ADC867B8-0D40-44A5-852E-627862B5AEC8}" srcId="{1DC08F07-5715-4FFF-BC51-655A3CF51726}" destId="{ED3D32E7-ADFD-4F12-9D1A-E1A06692F72C}" srcOrd="2" destOrd="0" parTransId="{6B705D14-DF2F-4006-9157-2F37FB690EE0}" sibTransId="{4BBE39F0-46D2-41AF-838E-1CE408AA8AA3}"/>
    <dgm:cxn modelId="{58846AC3-40E4-4A7D-94DF-9726DA856994}" type="presOf" srcId="{E812DB7E-4B22-40CA-8EFD-63663B4938FB}" destId="{A468124A-7640-4A4E-9E02-9C3B0686AC69}" srcOrd="0" destOrd="0" presId="urn:microsoft.com/office/officeart/2005/8/layout/vList2"/>
    <dgm:cxn modelId="{599A5AD2-9E5F-4E4F-BA9D-91FEB4FCEB90}" type="presOf" srcId="{1DC08F07-5715-4FFF-BC51-655A3CF51726}" destId="{81B01147-F6DF-46B9-8EBC-1F3556E8530D}" srcOrd="0" destOrd="0" presId="urn:microsoft.com/office/officeart/2005/8/layout/vList2"/>
    <dgm:cxn modelId="{2C0ACBD7-1A4C-4B75-8418-D35A2A40901B}" srcId="{1DC08F07-5715-4FFF-BC51-655A3CF51726}" destId="{228C1392-433F-4BE2-A6AF-CB1F6866E8A1}" srcOrd="4" destOrd="0" parTransId="{962CD682-CA4C-45E4-AEEE-A47D05F80397}" sibTransId="{B1D20EAF-D040-47B4-996C-9E25403CF560}"/>
    <dgm:cxn modelId="{67C9AEF2-2F01-4D97-8EC6-DD8D221D1CE0}" srcId="{1DC08F07-5715-4FFF-BC51-655A3CF51726}" destId="{58C174C9-AA53-441F-9713-8F9C83B6C012}" srcOrd="0" destOrd="0" parTransId="{74A19CC8-A5BF-42CC-8159-24129DCD98A2}" sibTransId="{931FE37C-C633-4135-9801-BAFA4B0AC901}"/>
    <dgm:cxn modelId="{C4E625FB-EF9E-4006-AFD1-02026F4E547E}" srcId="{1DC08F07-5715-4FFF-BC51-655A3CF51726}" destId="{57E237BC-CFA8-4F14-823C-4F6C6D438583}" srcOrd="3" destOrd="0" parTransId="{0398FCB8-7B82-42B9-A8BF-08F4B62DCBF7}" sibTransId="{FC309541-7A7E-4D58-8BBA-281EDEB7BB09}"/>
    <dgm:cxn modelId="{997983EB-0592-4C71-ABA3-E0C56DDB1027}" type="presParOf" srcId="{81B01147-F6DF-46B9-8EBC-1F3556E8530D}" destId="{83B95F27-EA01-4AD6-B3FF-E984019F6492}" srcOrd="0" destOrd="0" presId="urn:microsoft.com/office/officeart/2005/8/layout/vList2"/>
    <dgm:cxn modelId="{4B13CD0D-9E35-423C-8EF5-7CB984F4E3D4}" type="presParOf" srcId="{81B01147-F6DF-46B9-8EBC-1F3556E8530D}" destId="{2DF3904A-A09D-4706-9DFD-C1BBA6686A74}" srcOrd="1" destOrd="0" presId="urn:microsoft.com/office/officeart/2005/8/layout/vList2"/>
    <dgm:cxn modelId="{1BFE4190-E521-422D-99DC-4D4C3A6FF8DC}" type="presParOf" srcId="{81B01147-F6DF-46B9-8EBC-1F3556E8530D}" destId="{A468124A-7640-4A4E-9E02-9C3B0686AC69}" srcOrd="2" destOrd="0" presId="urn:microsoft.com/office/officeart/2005/8/layout/vList2"/>
    <dgm:cxn modelId="{1A093BD2-0A63-43AF-BAE3-F6456E5733ED}" type="presParOf" srcId="{81B01147-F6DF-46B9-8EBC-1F3556E8530D}" destId="{44258208-BA81-48C3-B5FB-EA4876E71DC9}" srcOrd="3" destOrd="0" presId="urn:microsoft.com/office/officeart/2005/8/layout/vList2"/>
    <dgm:cxn modelId="{6AEF33DE-4971-4479-8135-BEF3154D5EBF}" type="presParOf" srcId="{81B01147-F6DF-46B9-8EBC-1F3556E8530D}" destId="{85103598-BFAE-491D-9866-55FE21EAEE87}" srcOrd="4" destOrd="0" presId="urn:microsoft.com/office/officeart/2005/8/layout/vList2"/>
    <dgm:cxn modelId="{117E6512-ED02-412F-8B27-DC691F948675}" type="presParOf" srcId="{81B01147-F6DF-46B9-8EBC-1F3556E8530D}" destId="{4A2AC6C8-2E7F-46B9-9C0A-B59AAF9D6B41}" srcOrd="5" destOrd="0" presId="urn:microsoft.com/office/officeart/2005/8/layout/vList2"/>
    <dgm:cxn modelId="{337A2CD6-C702-46E5-8ECE-312FC639CA0F}" type="presParOf" srcId="{81B01147-F6DF-46B9-8EBC-1F3556E8530D}" destId="{36E4211D-8C4E-4853-8EE3-EA9138E674F9}" srcOrd="6" destOrd="0" presId="urn:microsoft.com/office/officeart/2005/8/layout/vList2"/>
    <dgm:cxn modelId="{B454F577-921D-4CF5-AE69-E028479A6DD5}" type="presParOf" srcId="{81B01147-F6DF-46B9-8EBC-1F3556E8530D}" destId="{828D5419-F69E-4527-8126-C49C26F35776}" srcOrd="7" destOrd="0" presId="urn:microsoft.com/office/officeart/2005/8/layout/vList2"/>
    <dgm:cxn modelId="{0EB601E7-9142-46E6-AC50-823D32CEF411}" type="presParOf" srcId="{81B01147-F6DF-46B9-8EBC-1F3556E8530D}" destId="{617AA391-1CA2-4A4C-8590-D91C172F2855}" srcOrd="8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48262A19-393D-4217-A83A-1D54FAB15722}" type="doc">
      <dgm:prSet loTypeId="urn:microsoft.com/office/officeart/2016/7/layout/BasicLinearProcessNumbered" loCatId="process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3481A1C9-71C4-426F-8BE9-4D78E5EB94E6}">
      <dgm:prSet custT="1"/>
      <dgm:spPr/>
      <dgm:t>
        <a:bodyPr/>
        <a:lstStyle/>
        <a:p>
          <a:r>
            <a:rPr lang="en-GB" sz="1600" dirty="0"/>
            <a:t>Give Isaac a named key person.</a:t>
          </a:r>
          <a:endParaRPr lang="en-US" sz="1600" dirty="0"/>
        </a:p>
      </dgm:t>
    </dgm:pt>
    <dgm:pt modelId="{31D4765A-760B-48CF-8E2A-A6DB4F2FEF4B}" type="parTrans" cxnId="{744EF59E-99E8-4ED8-9296-78C270464C36}">
      <dgm:prSet/>
      <dgm:spPr/>
      <dgm:t>
        <a:bodyPr/>
        <a:lstStyle/>
        <a:p>
          <a:endParaRPr lang="en-US"/>
        </a:p>
      </dgm:t>
    </dgm:pt>
    <dgm:pt modelId="{D44D587F-D7E7-45F5-A20D-161801BE73DD}" type="sibTrans" cxnId="{744EF59E-99E8-4ED8-9296-78C270464C36}">
      <dgm:prSet phldrT="1" phldr="0"/>
      <dgm:spPr/>
      <dgm:t>
        <a:bodyPr/>
        <a:lstStyle/>
        <a:p>
          <a:r>
            <a:rPr lang="en-US"/>
            <a:t>1</a:t>
          </a:r>
        </a:p>
      </dgm:t>
    </dgm:pt>
    <dgm:pt modelId="{C0E6707D-AE97-4C0F-99EA-0286F4B28B78}">
      <dgm:prSet custT="1"/>
      <dgm:spPr/>
      <dgm:t>
        <a:bodyPr/>
        <a:lstStyle/>
        <a:p>
          <a:r>
            <a:rPr lang="en-GB" sz="1600" dirty="0"/>
            <a:t>Use the same welcome and goodbye routine each day.</a:t>
          </a:r>
          <a:endParaRPr lang="en-US" sz="1600" dirty="0"/>
        </a:p>
      </dgm:t>
    </dgm:pt>
    <dgm:pt modelId="{7F71DE19-E6AD-4EBD-A963-107A58BCB229}" type="parTrans" cxnId="{286F57DA-3008-4191-B577-942F990E8D56}">
      <dgm:prSet/>
      <dgm:spPr/>
      <dgm:t>
        <a:bodyPr/>
        <a:lstStyle/>
        <a:p>
          <a:endParaRPr lang="en-US"/>
        </a:p>
      </dgm:t>
    </dgm:pt>
    <dgm:pt modelId="{53B892C6-948A-470F-A64D-9315FB220E6C}" type="sibTrans" cxnId="{286F57DA-3008-4191-B577-942F990E8D56}">
      <dgm:prSet phldrT="2" phldr="0"/>
      <dgm:spPr/>
      <dgm:t>
        <a:bodyPr/>
        <a:lstStyle/>
        <a:p>
          <a:r>
            <a:rPr lang="en-US"/>
            <a:t>2</a:t>
          </a:r>
        </a:p>
      </dgm:t>
    </dgm:pt>
    <dgm:pt modelId="{6C96DE2A-1EEA-4799-B957-330A17A57EE4}">
      <dgm:prSet custT="1"/>
      <dgm:spPr/>
      <dgm:t>
        <a:bodyPr/>
        <a:lstStyle/>
        <a:p>
          <a:r>
            <a:rPr lang="en-GB" sz="1600" dirty="0"/>
            <a:t>Start with short, planned separations from his mother.</a:t>
          </a:r>
          <a:endParaRPr lang="en-US" sz="1600" dirty="0"/>
        </a:p>
      </dgm:t>
    </dgm:pt>
    <dgm:pt modelId="{C3EA1056-DBF2-43B2-857D-183E17911866}" type="parTrans" cxnId="{938FAAF2-1D9F-4738-9A28-2A3D6BCE8C0F}">
      <dgm:prSet/>
      <dgm:spPr/>
      <dgm:t>
        <a:bodyPr/>
        <a:lstStyle/>
        <a:p>
          <a:endParaRPr lang="en-US"/>
        </a:p>
      </dgm:t>
    </dgm:pt>
    <dgm:pt modelId="{712489F9-EE6D-4210-B5CB-67678BA9E41A}" type="sibTrans" cxnId="{938FAAF2-1D9F-4738-9A28-2A3D6BCE8C0F}">
      <dgm:prSet phldrT="3" phldr="0"/>
      <dgm:spPr/>
      <dgm:t>
        <a:bodyPr/>
        <a:lstStyle/>
        <a:p>
          <a:r>
            <a:rPr lang="en-US"/>
            <a:t>3</a:t>
          </a:r>
        </a:p>
      </dgm:t>
    </dgm:pt>
    <dgm:pt modelId="{FFC8CD74-7224-4A68-8585-F68CD58DAA9E}">
      <dgm:prSet custT="1"/>
      <dgm:spPr/>
      <dgm:t>
        <a:bodyPr/>
        <a:lstStyle/>
        <a:p>
          <a:r>
            <a:rPr lang="en-GB" sz="1600" dirty="0"/>
            <a:t>Use a visual timetable and calm reassurance.</a:t>
          </a:r>
          <a:endParaRPr lang="en-US" sz="1600" dirty="0"/>
        </a:p>
      </dgm:t>
    </dgm:pt>
    <dgm:pt modelId="{8549D346-7506-406B-A582-99F0CD4508E4}" type="parTrans" cxnId="{D61CF58C-49CF-423C-86D4-3D17A2DAD23F}">
      <dgm:prSet/>
      <dgm:spPr/>
      <dgm:t>
        <a:bodyPr/>
        <a:lstStyle/>
        <a:p>
          <a:endParaRPr lang="en-US"/>
        </a:p>
      </dgm:t>
    </dgm:pt>
    <dgm:pt modelId="{3028C995-1FEE-43C6-9FCA-242F5EF49088}" type="sibTrans" cxnId="{D61CF58C-49CF-423C-86D4-3D17A2DAD23F}">
      <dgm:prSet phldrT="4" phldr="0"/>
      <dgm:spPr/>
      <dgm:t>
        <a:bodyPr/>
        <a:lstStyle/>
        <a:p>
          <a:r>
            <a:rPr lang="en-US"/>
            <a:t>4</a:t>
          </a:r>
        </a:p>
      </dgm:t>
    </dgm:pt>
    <dgm:pt modelId="{5D4B2613-5986-4BD6-BF6A-3B7A9D787479}" type="pres">
      <dgm:prSet presAssocID="{48262A19-393D-4217-A83A-1D54FAB15722}" presName="Name0" presStyleCnt="0">
        <dgm:presLayoutVars>
          <dgm:animLvl val="lvl"/>
          <dgm:resizeHandles val="exact"/>
        </dgm:presLayoutVars>
      </dgm:prSet>
      <dgm:spPr/>
    </dgm:pt>
    <dgm:pt modelId="{BF281B30-5921-4C53-8A7C-02C7D8F5B0F2}" type="pres">
      <dgm:prSet presAssocID="{3481A1C9-71C4-426F-8BE9-4D78E5EB94E6}" presName="compositeNode" presStyleCnt="0">
        <dgm:presLayoutVars>
          <dgm:bulletEnabled val="1"/>
        </dgm:presLayoutVars>
      </dgm:prSet>
      <dgm:spPr/>
    </dgm:pt>
    <dgm:pt modelId="{670E1D1B-6AFA-41A7-B917-F9C44D019223}" type="pres">
      <dgm:prSet presAssocID="{3481A1C9-71C4-426F-8BE9-4D78E5EB94E6}" presName="bgRect" presStyleLbl="bgAccFollowNode1" presStyleIdx="0" presStyleCnt="4"/>
      <dgm:spPr/>
    </dgm:pt>
    <dgm:pt modelId="{3D173628-F119-47CD-AEC8-8AD20ED41F38}" type="pres">
      <dgm:prSet presAssocID="{D44D587F-D7E7-45F5-A20D-161801BE73DD}" presName="sibTransNodeCircle" presStyleLbl="alignNode1" presStyleIdx="0" presStyleCnt="8">
        <dgm:presLayoutVars>
          <dgm:chMax val="0"/>
          <dgm:bulletEnabled/>
        </dgm:presLayoutVars>
      </dgm:prSet>
      <dgm:spPr/>
    </dgm:pt>
    <dgm:pt modelId="{51862831-6F78-4024-A20E-17968AFB018E}" type="pres">
      <dgm:prSet presAssocID="{3481A1C9-71C4-426F-8BE9-4D78E5EB94E6}" presName="bottomLine" presStyleLbl="alignNode1" presStyleIdx="1" presStyleCnt="8">
        <dgm:presLayoutVars/>
      </dgm:prSet>
      <dgm:spPr/>
    </dgm:pt>
    <dgm:pt modelId="{7015FB6E-01B1-4C96-82AF-4CE897D79559}" type="pres">
      <dgm:prSet presAssocID="{3481A1C9-71C4-426F-8BE9-4D78E5EB94E6}" presName="nodeText" presStyleLbl="bgAccFollowNode1" presStyleIdx="0" presStyleCnt="4">
        <dgm:presLayoutVars>
          <dgm:bulletEnabled val="1"/>
        </dgm:presLayoutVars>
      </dgm:prSet>
      <dgm:spPr/>
    </dgm:pt>
    <dgm:pt modelId="{12553A5A-E5B0-4BE4-A1FE-EB55BD65A704}" type="pres">
      <dgm:prSet presAssocID="{D44D587F-D7E7-45F5-A20D-161801BE73DD}" presName="sibTrans" presStyleCnt="0"/>
      <dgm:spPr/>
    </dgm:pt>
    <dgm:pt modelId="{09CACC2E-2D31-42DF-A2D6-A62B8C4E22FC}" type="pres">
      <dgm:prSet presAssocID="{C0E6707D-AE97-4C0F-99EA-0286F4B28B78}" presName="compositeNode" presStyleCnt="0">
        <dgm:presLayoutVars>
          <dgm:bulletEnabled val="1"/>
        </dgm:presLayoutVars>
      </dgm:prSet>
      <dgm:spPr/>
    </dgm:pt>
    <dgm:pt modelId="{E1DE6D81-0C98-46A6-B3AB-BEC8169C06A5}" type="pres">
      <dgm:prSet presAssocID="{C0E6707D-AE97-4C0F-99EA-0286F4B28B78}" presName="bgRect" presStyleLbl="bgAccFollowNode1" presStyleIdx="1" presStyleCnt="4" custLinFactNeighborX="727" custLinFactNeighborY="1179"/>
      <dgm:spPr/>
    </dgm:pt>
    <dgm:pt modelId="{D9E40005-1FB6-453D-BA16-5DC1A25FE68D}" type="pres">
      <dgm:prSet presAssocID="{53B892C6-948A-470F-A64D-9315FB220E6C}" presName="sibTransNodeCircle" presStyleLbl="alignNode1" presStyleIdx="2" presStyleCnt="8">
        <dgm:presLayoutVars>
          <dgm:chMax val="0"/>
          <dgm:bulletEnabled/>
        </dgm:presLayoutVars>
      </dgm:prSet>
      <dgm:spPr/>
    </dgm:pt>
    <dgm:pt modelId="{C2D2DA0B-19D5-4038-8BBD-941EBA611630}" type="pres">
      <dgm:prSet presAssocID="{C0E6707D-AE97-4C0F-99EA-0286F4B28B78}" presName="bottomLine" presStyleLbl="alignNode1" presStyleIdx="3" presStyleCnt="8">
        <dgm:presLayoutVars/>
      </dgm:prSet>
      <dgm:spPr/>
    </dgm:pt>
    <dgm:pt modelId="{68B9D882-F23B-4E41-BB35-05DE9BAF7C57}" type="pres">
      <dgm:prSet presAssocID="{C0E6707D-AE97-4C0F-99EA-0286F4B28B78}" presName="nodeText" presStyleLbl="bgAccFollowNode1" presStyleIdx="1" presStyleCnt="4">
        <dgm:presLayoutVars>
          <dgm:bulletEnabled val="1"/>
        </dgm:presLayoutVars>
      </dgm:prSet>
      <dgm:spPr/>
    </dgm:pt>
    <dgm:pt modelId="{59E882AF-22FC-413A-A1AD-BEE13C569E00}" type="pres">
      <dgm:prSet presAssocID="{53B892C6-948A-470F-A64D-9315FB220E6C}" presName="sibTrans" presStyleCnt="0"/>
      <dgm:spPr/>
    </dgm:pt>
    <dgm:pt modelId="{307C8A6B-4A4B-425C-98B5-8A1D090D5D24}" type="pres">
      <dgm:prSet presAssocID="{6C96DE2A-1EEA-4799-B957-330A17A57EE4}" presName="compositeNode" presStyleCnt="0">
        <dgm:presLayoutVars>
          <dgm:bulletEnabled val="1"/>
        </dgm:presLayoutVars>
      </dgm:prSet>
      <dgm:spPr/>
    </dgm:pt>
    <dgm:pt modelId="{F3030D8C-38D0-41F8-A67F-999985F5A01D}" type="pres">
      <dgm:prSet presAssocID="{6C96DE2A-1EEA-4799-B957-330A17A57EE4}" presName="bgRect" presStyleLbl="bgAccFollowNode1" presStyleIdx="2" presStyleCnt="4"/>
      <dgm:spPr/>
    </dgm:pt>
    <dgm:pt modelId="{3C0284B6-D50D-4468-BB75-13F751D29A8E}" type="pres">
      <dgm:prSet presAssocID="{712489F9-EE6D-4210-B5CB-67678BA9E41A}" presName="sibTransNodeCircle" presStyleLbl="alignNode1" presStyleIdx="4" presStyleCnt="8">
        <dgm:presLayoutVars>
          <dgm:chMax val="0"/>
          <dgm:bulletEnabled/>
        </dgm:presLayoutVars>
      </dgm:prSet>
      <dgm:spPr/>
    </dgm:pt>
    <dgm:pt modelId="{A7B6D75F-18AE-47C3-BCC0-A2302984049B}" type="pres">
      <dgm:prSet presAssocID="{6C96DE2A-1EEA-4799-B957-330A17A57EE4}" presName="bottomLine" presStyleLbl="alignNode1" presStyleIdx="5" presStyleCnt="8">
        <dgm:presLayoutVars/>
      </dgm:prSet>
      <dgm:spPr/>
    </dgm:pt>
    <dgm:pt modelId="{B44A72F1-A5EF-48F4-B744-4156FA91D24F}" type="pres">
      <dgm:prSet presAssocID="{6C96DE2A-1EEA-4799-B957-330A17A57EE4}" presName="nodeText" presStyleLbl="bgAccFollowNode1" presStyleIdx="2" presStyleCnt="4">
        <dgm:presLayoutVars>
          <dgm:bulletEnabled val="1"/>
        </dgm:presLayoutVars>
      </dgm:prSet>
      <dgm:spPr/>
    </dgm:pt>
    <dgm:pt modelId="{65046EC5-16A2-4926-9E66-2A2342BE349B}" type="pres">
      <dgm:prSet presAssocID="{712489F9-EE6D-4210-B5CB-67678BA9E41A}" presName="sibTrans" presStyleCnt="0"/>
      <dgm:spPr/>
    </dgm:pt>
    <dgm:pt modelId="{E2067136-BAF7-4690-B948-AF0E7D3CD78F}" type="pres">
      <dgm:prSet presAssocID="{FFC8CD74-7224-4A68-8585-F68CD58DAA9E}" presName="compositeNode" presStyleCnt="0">
        <dgm:presLayoutVars>
          <dgm:bulletEnabled val="1"/>
        </dgm:presLayoutVars>
      </dgm:prSet>
      <dgm:spPr/>
    </dgm:pt>
    <dgm:pt modelId="{F4A87B36-D4E0-4775-A24B-C12DAB9C312A}" type="pres">
      <dgm:prSet presAssocID="{FFC8CD74-7224-4A68-8585-F68CD58DAA9E}" presName="bgRect" presStyleLbl="bgAccFollowNode1" presStyleIdx="3" presStyleCnt="4"/>
      <dgm:spPr/>
    </dgm:pt>
    <dgm:pt modelId="{A480A8BF-19F2-4D1C-8337-449FDF9554A5}" type="pres">
      <dgm:prSet presAssocID="{3028C995-1FEE-43C6-9FCA-242F5EF49088}" presName="sibTransNodeCircle" presStyleLbl="alignNode1" presStyleIdx="6" presStyleCnt="8">
        <dgm:presLayoutVars>
          <dgm:chMax val="0"/>
          <dgm:bulletEnabled/>
        </dgm:presLayoutVars>
      </dgm:prSet>
      <dgm:spPr/>
    </dgm:pt>
    <dgm:pt modelId="{1E58940E-6DDA-47EF-A282-4C4FF98C9316}" type="pres">
      <dgm:prSet presAssocID="{FFC8CD74-7224-4A68-8585-F68CD58DAA9E}" presName="bottomLine" presStyleLbl="alignNode1" presStyleIdx="7" presStyleCnt="8">
        <dgm:presLayoutVars/>
      </dgm:prSet>
      <dgm:spPr/>
    </dgm:pt>
    <dgm:pt modelId="{87A7A55D-5AB9-4389-B5F2-16595912D98B}" type="pres">
      <dgm:prSet presAssocID="{FFC8CD74-7224-4A68-8585-F68CD58DAA9E}" presName="nodeText" presStyleLbl="bgAccFollowNode1" presStyleIdx="3" presStyleCnt="4">
        <dgm:presLayoutVars>
          <dgm:bulletEnabled val="1"/>
        </dgm:presLayoutVars>
      </dgm:prSet>
      <dgm:spPr/>
    </dgm:pt>
  </dgm:ptLst>
  <dgm:cxnLst>
    <dgm:cxn modelId="{D0E7B608-D16C-4288-AF5D-5C8813243172}" type="presOf" srcId="{C0E6707D-AE97-4C0F-99EA-0286F4B28B78}" destId="{E1DE6D81-0C98-46A6-B3AB-BEC8169C06A5}" srcOrd="0" destOrd="0" presId="urn:microsoft.com/office/officeart/2016/7/layout/BasicLinearProcessNumbered"/>
    <dgm:cxn modelId="{EB4D1A24-33D6-4BB3-8B04-AE59DD998A01}" type="presOf" srcId="{3481A1C9-71C4-426F-8BE9-4D78E5EB94E6}" destId="{7015FB6E-01B1-4C96-82AF-4CE897D79559}" srcOrd="1" destOrd="0" presId="urn:microsoft.com/office/officeart/2016/7/layout/BasicLinearProcessNumbered"/>
    <dgm:cxn modelId="{4D1D305E-8E9F-4A37-99B7-86449D3C1747}" type="presOf" srcId="{712489F9-EE6D-4210-B5CB-67678BA9E41A}" destId="{3C0284B6-D50D-4468-BB75-13F751D29A8E}" srcOrd="0" destOrd="0" presId="urn:microsoft.com/office/officeart/2016/7/layout/BasicLinearProcessNumbered"/>
    <dgm:cxn modelId="{F7B76646-4D35-4396-97AB-778929BD53C1}" type="presOf" srcId="{FFC8CD74-7224-4A68-8585-F68CD58DAA9E}" destId="{F4A87B36-D4E0-4775-A24B-C12DAB9C312A}" srcOrd="0" destOrd="0" presId="urn:microsoft.com/office/officeart/2016/7/layout/BasicLinearProcessNumbered"/>
    <dgm:cxn modelId="{C2C14A4E-A5D8-4C18-B03A-D101020AE9C4}" type="presOf" srcId="{FFC8CD74-7224-4A68-8585-F68CD58DAA9E}" destId="{87A7A55D-5AB9-4389-B5F2-16595912D98B}" srcOrd="1" destOrd="0" presId="urn:microsoft.com/office/officeart/2016/7/layout/BasicLinearProcessNumbered"/>
    <dgm:cxn modelId="{D61CF58C-49CF-423C-86D4-3D17A2DAD23F}" srcId="{48262A19-393D-4217-A83A-1D54FAB15722}" destId="{FFC8CD74-7224-4A68-8585-F68CD58DAA9E}" srcOrd="3" destOrd="0" parTransId="{8549D346-7506-406B-A582-99F0CD4508E4}" sibTransId="{3028C995-1FEE-43C6-9FCA-242F5EF49088}"/>
    <dgm:cxn modelId="{0636AA95-A5BC-4B4F-8FC7-BCBD9D17DBD0}" type="presOf" srcId="{53B892C6-948A-470F-A64D-9315FB220E6C}" destId="{D9E40005-1FB6-453D-BA16-5DC1A25FE68D}" srcOrd="0" destOrd="0" presId="urn:microsoft.com/office/officeart/2016/7/layout/BasicLinearProcessNumbered"/>
    <dgm:cxn modelId="{744EF59E-99E8-4ED8-9296-78C270464C36}" srcId="{48262A19-393D-4217-A83A-1D54FAB15722}" destId="{3481A1C9-71C4-426F-8BE9-4D78E5EB94E6}" srcOrd="0" destOrd="0" parTransId="{31D4765A-760B-48CF-8E2A-A6DB4F2FEF4B}" sibTransId="{D44D587F-D7E7-45F5-A20D-161801BE73DD}"/>
    <dgm:cxn modelId="{62B08A9F-BC05-4675-91B5-3E06750CA040}" type="presOf" srcId="{48262A19-393D-4217-A83A-1D54FAB15722}" destId="{5D4B2613-5986-4BD6-BF6A-3B7A9D787479}" srcOrd="0" destOrd="0" presId="urn:microsoft.com/office/officeart/2016/7/layout/BasicLinearProcessNumbered"/>
    <dgm:cxn modelId="{97E450AE-764A-47AF-827C-6518403D770D}" type="presOf" srcId="{D44D587F-D7E7-45F5-A20D-161801BE73DD}" destId="{3D173628-F119-47CD-AEC8-8AD20ED41F38}" srcOrd="0" destOrd="0" presId="urn:microsoft.com/office/officeart/2016/7/layout/BasicLinearProcessNumbered"/>
    <dgm:cxn modelId="{34B0DDBE-BF6A-4FA4-9E39-7364B80569AD}" type="presOf" srcId="{6C96DE2A-1EEA-4799-B957-330A17A57EE4}" destId="{B44A72F1-A5EF-48F4-B744-4156FA91D24F}" srcOrd="1" destOrd="0" presId="urn:microsoft.com/office/officeart/2016/7/layout/BasicLinearProcessNumbered"/>
    <dgm:cxn modelId="{AF6F59C1-A02A-4FD7-8DBB-57F86E1BD486}" type="presOf" srcId="{6C96DE2A-1EEA-4799-B957-330A17A57EE4}" destId="{F3030D8C-38D0-41F8-A67F-999985F5A01D}" srcOrd="0" destOrd="0" presId="urn:microsoft.com/office/officeart/2016/7/layout/BasicLinearProcessNumbered"/>
    <dgm:cxn modelId="{F99EF2CD-A48D-4C72-AA73-A730EFDA37DF}" type="presOf" srcId="{3028C995-1FEE-43C6-9FCA-242F5EF49088}" destId="{A480A8BF-19F2-4D1C-8337-449FDF9554A5}" srcOrd="0" destOrd="0" presId="urn:microsoft.com/office/officeart/2016/7/layout/BasicLinearProcessNumbered"/>
    <dgm:cxn modelId="{286F57DA-3008-4191-B577-942F990E8D56}" srcId="{48262A19-393D-4217-A83A-1D54FAB15722}" destId="{C0E6707D-AE97-4C0F-99EA-0286F4B28B78}" srcOrd="1" destOrd="0" parTransId="{7F71DE19-E6AD-4EBD-A963-107A58BCB229}" sibTransId="{53B892C6-948A-470F-A64D-9315FB220E6C}"/>
    <dgm:cxn modelId="{27E87DE8-56C5-491E-951E-8A7B10A7D644}" type="presOf" srcId="{3481A1C9-71C4-426F-8BE9-4D78E5EB94E6}" destId="{670E1D1B-6AFA-41A7-B917-F9C44D019223}" srcOrd="0" destOrd="0" presId="urn:microsoft.com/office/officeart/2016/7/layout/BasicLinearProcessNumbered"/>
    <dgm:cxn modelId="{E968FCE9-7510-4287-AB7D-416BCDA1FA64}" type="presOf" srcId="{C0E6707D-AE97-4C0F-99EA-0286F4B28B78}" destId="{68B9D882-F23B-4E41-BB35-05DE9BAF7C57}" srcOrd="1" destOrd="0" presId="urn:microsoft.com/office/officeart/2016/7/layout/BasicLinearProcessNumbered"/>
    <dgm:cxn modelId="{938FAAF2-1D9F-4738-9A28-2A3D6BCE8C0F}" srcId="{48262A19-393D-4217-A83A-1D54FAB15722}" destId="{6C96DE2A-1EEA-4799-B957-330A17A57EE4}" srcOrd="2" destOrd="0" parTransId="{C3EA1056-DBF2-43B2-857D-183E17911866}" sibTransId="{712489F9-EE6D-4210-B5CB-67678BA9E41A}"/>
    <dgm:cxn modelId="{B0D57B87-5C6D-4F5B-B547-C3F9FE0DC325}" type="presParOf" srcId="{5D4B2613-5986-4BD6-BF6A-3B7A9D787479}" destId="{BF281B30-5921-4C53-8A7C-02C7D8F5B0F2}" srcOrd="0" destOrd="0" presId="urn:microsoft.com/office/officeart/2016/7/layout/BasicLinearProcessNumbered"/>
    <dgm:cxn modelId="{6AA52153-39AA-4924-A0A8-A874DD9D8FA5}" type="presParOf" srcId="{BF281B30-5921-4C53-8A7C-02C7D8F5B0F2}" destId="{670E1D1B-6AFA-41A7-B917-F9C44D019223}" srcOrd="0" destOrd="0" presId="urn:microsoft.com/office/officeart/2016/7/layout/BasicLinearProcessNumbered"/>
    <dgm:cxn modelId="{57CE65CE-D5B5-4D85-8E90-079628E2C6B8}" type="presParOf" srcId="{BF281B30-5921-4C53-8A7C-02C7D8F5B0F2}" destId="{3D173628-F119-47CD-AEC8-8AD20ED41F38}" srcOrd="1" destOrd="0" presId="urn:microsoft.com/office/officeart/2016/7/layout/BasicLinearProcessNumbered"/>
    <dgm:cxn modelId="{638B14AB-048B-4A50-B156-FDACA0A8A927}" type="presParOf" srcId="{BF281B30-5921-4C53-8A7C-02C7D8F5B0F2}" destId="{51862831-6F78-4024-A20E-17968AFB018E}" srcOrd="2" destOrd="0" presId="urn:microsoft.com/office/officeart/2016/7/layout/BasicLinearProcessNumbered"/>
    <dgm:cxn modelId="{5587CDE7-B747-4B51-98F6-D5F53FA646F4}" type="presParOf" srcId="{BF281B30-5921-4C53-8A7C-02C7D8F5B0F2}" destId="{7015FB6E-01B1-4C96-82AF-4CE897D79559}" srcOrd="3" destOrd="0" presId="urn:microsoft.com/office/officeart/2016/7/layout/BasicLinearProcessNumbered"/>
    <dgm:cxn modelId="{E27307CE-EA3A-4F28-8819-36D732CEB67B}" type="presParOf" srcId="{5D4B2613-5986-4BD6-BF6A-3B7A9D787479}" destId="{12553A5A-E5B0-4BE4-A1FE-EB55BD65A704}" srcOrd="1" destOrd="0" presId="urn:microsoft.com/office/officeart/2016/7/layout/BasicLinearProcessNumbered"/>
    <dgm:cxn modelId="{9F77BAB3-BF55-4FDA-85E9-DB42CA93F068}" type="presParOf" srcId="{5D4B2613-5986-4BD6-BF6A-3B7A9D787479}" destId="{09CACC2E-2D31-42DF-A2D6-A62B8C4E22FC}" srcOrd="2" destOrd="0" presId="urn:microsoft.com/office/officeart/2016/7/layout/BasicLinearProcessNumbered"/>
    <dgm:cxn modelId="{485FFB6E-4F87-40BB-ACC2-596645063970}" type="presParOf" srcId="{09CACC2E-2D31-42DF-A2D6-A62B8C4E22FC}" destId="{E1DE6D81-0C98-46A6-B3AB-BEC8169C06A5}" srcOrd="0" destOrd="0" presId="urn:microsoft.com/office/officeart/2016/7/layout/BasicLinearProcessNumbered"/>
    <dgm:cxn modelId="{DE7D1578-ACA9-4481-9145-F449651C6829}" type="presParOf" srcId="{09CACC2E-2D31-42DF-A2D6-A62B8C4E22FC}" destId="{D9E40005-1FB6-453D-BA16-5DC1A25FE68D}" srcOrd="1" destOrd="0" presId="urn:microsoft.com/office/officeart/2016/7/layout/BasicLinearProcessNumbered"/>
    <dgm:cxn modelId="{E630A3C8-52C0-4E5B-86E5-F4D530774187}" type="presParOf" srcId="{09CACC2E-2D31-42DF-A2D6-A62B8C4E22FC}" destId="{C2D2DA0B-19D5-4038-8BBD-941EBA611630}" srcOrd="2" destOrd="0" presId="urn:microsoft.com/office/officeart/2016/7/layout/BasicLinearProcessNumbered"/>
    <dgm:cxn modelId="{E6BC72C3-16F4-4879-8A35-C625C9922CA7}" type="presParOf" srcId="{09CACC2E-2D31-42DF-A2D6-A62B8C4E22FC}" destId="{68B9D882-F23B-4E41-BB35-05DE9BAF7C57}" srcOrd="3" destOrd="0" presId="urn:microsoft.com/office/officeart/2016/7/layout/BasicLinearProcessNumbered"/>
    <dgm:cxn modelId="{21EA4FB8-F3F7-4C82-98F6-BC146E74A073}" type="presParOf" srcId="{5D4B2613-5986-4BD6-BF6A-3B7A9D787479}" destId="{59E882AF-22FC-413A-A1AD-BEE13C569E00}" srcOrd="3" destOrd="0" presId="urn:microsoft.com/office/officeart/2016/7/layout/BasicLinearProcessNumbered"/>
    <dgm:cxn modelId="{DDE75B1F-A01D-4418-92BF-40F117024CC5}" type="presParOf" srcId="{5D4B2613-5986-4BD6-BF6A-3B7A9D787479}" destId="{307C8A6B-4A4B-425C-98B5-8A1D090D5D24}" srcOrd="4" destOrd="0" presId="urn:microsoft.com/office/officeart/2016/7/layout/BasicLinearProcessNumbered"/>
    <dgm:cxn modelId="{53B6A1E8-80A8-4EFE-9FC0-D4BD5EF46027}" type="presParOf" srcId="{307C8A6B-4A4B-425C-98B5-8A1D090D5D24}" destId="{F3030D8C-38D0-41F8-A67F-999985F5A01D}" srcOrd="0" destOrd="0" presId="urn:microsoft.com/office/officeart/2016/7/layout/BasicLinearProcessNumbered"/>
    <dgm:cxn modelId="{116F741F-FD91-4C05-8FB6-34207202B1A2}" type="presParOf" srcId="{307C8A6B-4A4B-425C-98B5-8A1D090D5D24}" destId="{3C0284B6-D50D-4468-BB75-13F751D29A8E}" srcOrd="1" destOrd="0" presId="urn:microsoft.com/office/officeart/2016/7/layout/BasicLinearProcessNumbered"/>
    <dgm:cxn modelId="{CCA433F0-17C8-455A-9634-ADB0ADFB1099}" type="presParOf" srcId="{307C8A6B-4A4B-425C-98B5-8A1D090D5D24}" destId="{A7B6D75F-18AE-47C3-BCC0-A2302984049B}" srcOrd="2" destOrd="0" presId="urn:microsoft.com/office/officeart/2016/7/layout/BasicLinearProcessNumbered"/>
    <dgm:cxn modelId="{D4485214-F0B5-4C17-BDB9-716A90ABC072}" type="presParOf" srcId="{307C8A6B-4A4B-425C-98B5-8A1D090D5D24}" destId="{B44A72F1-A5EF-48F4-B744-4156FA91D24F}" srcOrd="3" destOrd="0" presId="urn:microsoft.com/office/officeart/2016/7/layout/BasicLinearProcessNumbered"/>
    <dgm:cxn modelId="{190C85B1-C03D-447B-A7FD-05F640CDED60}" type="presParOf" srcId="{5D4B2613-5986-4BD6-BF6A-3B7A9D787479}" destId="{65046EC5-16A2-4926-9E66-2A2342BE349B}" srcOrd="5" destOrd="0" presId="urn:microsoft.com/office/officeart/2016/7/layout/BasicLinearProcessNumbered"/>
    <dgm:cxn modelId="{A576F732-097C-4203-BAF1-B925D6EB9E39}" type="presParOf" srcId="{5D4B2613-5986-4BD6-BF6A-3B7A9D787479}" destId="{E2067136-BAF7-4690-B948-AF0E7D3CD78F}" srcOrd="6" destOrd="0" presId="urn:microsoft.com/office/officeart/2016/7/layout/BasicLinearProcessNumbered"/>
    <dgm:cxn modelId="{9EE1197F-183E-4C8D-816E-6F0F6C26C2AE}" type="presParOf" srcId="{E2067136-BAF7-4690-B948-AF0E7D3CD78F}" destId="{F4A87B36-D4E0-4775-A24B-C12DAB9C312A}" srcOrd="0" destOrd="0" presId="urn:microsoft.com/office/officeart/2016/7/layout/BasicLinearProcessNumbered"/>
    <dgm:cxn modelId="{9275940B-E996-466A-AEAC-6EE36C7A942B}" type="presParOf" srcId="{E2067136-BAF7-4690-B948-AF0E7D3CD78F}" destId="{A480A8BF-19F2-4D1C-8337-449FDF9554A5}" srcOrd="1" destOrd="0" presId="urn:microsoft.com/office/officeart/2016/7/layout/BasicLinearProcessNumbered"/>
    <dgm:cxn modelId="{12C35B5B-B36E-46B1-920B-D1EE06B5471D}" type="presParOf" srcId="{E2067136-BAF7-4690-B948-AF0E7D3CD78F}" destId="{1E58940E-6DDA-47EF-A282-4C4FF98C9316}" srcOrd="2" destOrd="0" presId="urn:microsoft.com/office/officeart/2016/7/layout/BasicLinearProcessNumbered"/>
    <dgm:cxn modelId="{354371F5-F503-4AA4-86E5-70364E594B75}" type="presParOf" srcId="{E2067136-BAF7-4690-B948-AF0E7D3CD78F}" destId="{87A7A55D-5AB9-4389-B5F2-16595912D98B}" srcOrd="3" destOrd="0" presId="urn:microsoft.com/office/officeart/2016/7/layout/BasicLinearProcessNumbered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29E22C45-27A1-4F07-B450-E90371D4FE10}" type="doc">
      <dgm:prSet loTypeId="urn:microsoft.com/office/officeart/2018/2/layout/IconVerticalSolidList" loCatId="icon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5AC6E89E-1C08-4585-B0BC-EB76F43099F3}">
      <dgm:prSet/>
      <dgm:spPr/>
      <dgm:t>
        <a:bodyPr/>
        <a:lstStyle/>
        <a:p>
          <a:pPr>
            <a:lnSpc>
              <a:spcPct val="100000"/>
            </a:lnSpc>
          </a:pPr>
          <a:r>
            <a:rPr lang="en-GB"/>
            <a:t>Begin with parallel play near the key person.</a:t>
          </a:r>
          <a:endParaRPr lang="en-US"/>
        </a:p>
      </dgm:t>
    </dgm:pt>
    <dgm:pt modelId="{FDAC255D-CAA2-44CA-B70C-DC6FB3AF7B99}" type="parTrans" cxnId="{3315B229-0CDD-41A5-B565-EAC5528E3681}">
      <dgm:prSet/>
      <dgm:spPr/>
      <dgm:t>
        <a:bodyPr/>
        <a:lstStyle/>
        <a:p>
          <a:endParaRPr lang="en-US"/>
        </a:p>
      </dgm:t>
    </dgm:pt>
    <dgm:pt modelId="{A6962B53-2AEE-48BB-8E39-4E7B569F9B1A}" type="sibTrans" cxnId="{3315B229-0CDD-41A5-B565-EAC5528E3681}">
      <dgm:prSet/>
      <dgm:spPr/>
      <dgm:t>
        <a:bodyPr/>
        <a:lstStyle/>
        <a:p>
          <a:endParaRPr lang="en-US"/>
        </a:p>
      </dgm:t>
    </dgm:pt>
    <dgm:pt modelId="{BFBE7FEB-C0A5-49F7-8138-B8C172384247}">
      <dgm:prSet/>
      <dgm:spPr/>
      <dgm:t>
        <a:bodyPr/>
        <a:lstStyle/>
        <a:p>
          <a:pPr>
            <a:lnSpc>
              <a:spcPct val="100000"/>
            </a:lnSpc>
          </a:pPr>
          <a:r>
            <a:rPr lang="en-GB"/>
            <a:t>Follow Isaac’s interest before moving to group play.</a:t>
          </a:r>
          <a:endParaRPr lang="en-US"/>
        </a:p>
      </dgm:t>
    </dgm:pt>
    <dgm:pt modelId="{5E6EE0B6-FFE1-4C1A-8219-9B61D4274A3E}" type="parTrans" cxnId="{EB5A7BB1-83E3-4900-B52A-0A75D3F343FA}">
      <dgm:prSet/>
      <dgm:spPr/>
      <dgm:t>
        <a:bodyPr/>
        <a:lstStyle/>
        <a:p>
          <a:endParaRPr lang="en-US"/>
        </a:p>
      </dgm:t>
    </dgm:pt>
    <dgm:pt modelId="{D4F15683-8D91-485D-87C4-BC16B56DB0F7}" type="sibTrans" cxnId="{EB5A7BB1-83E3-4900-B52A-0A75D3F343FA}">
      <dgm:prSet/>
      <dgm:spPr/>
      <dgm:t>
        <a:bodyPr/>
        <a:lstStyle/>
        <a:p>
          <a:endParaRPr lang="en-US"/>
        </a:p>
      </dgm:t>
    </dgm:pt>
    <dgm:pt modelId="{E4082AB9-43A8-4E91-BCBD-99F695396C1D}">
      <dgm:prSet/>
      <dgm:spPr/>
      <dgm:t>
        <a:bodyPr/>
        <a:lstStyle/>
        <a:p>
          <a:pPr>
            <a:lnSpc>
              <a:spcPct val="100000"/>
            </a:lnSpc>
          </a:pPr>
          <a:r>
            <a:rPr lang="en-GB"/>
            <a:t>Use books, songs and simple responsive talk.</a:t>
          </a:r>
          <a:endParaRPr lang="en-US"/>
        </a:p>
      </dgm:t>
    </dgm:pt>
    <dgm:pt modelId="{7A3E37F2-C411-4671-B75D-1BBB8AC97974}" type="parTrans" cxnId="{010902FD-F2E7-451A-B10F-FE1C3A65B798}">
      <dgm:prSet/>
      <dgm:spPr/>
      <dgm:t>
        <a:bodyPr/>
        <a:lstStyle/>
        <a:p>
          <a:endParaRPr lang="en-US"/>
        </a:p>
      </dgm:t>
    </dgm:pt>
    <dgm:pt modelId="{070BBA69-CAE7-4D99-BCD9-4779C354D546}" type="sibTrans" cxnId="{010902FD-F2E7-451A-B10F-FE1C3A65B798}">
      <dgm:prSet/>
      <dgm:spPr/>
      <dgm:t>
        <a:bodyPr/>
        <a:lstStyle/>
        <a:p>
          <a:endParaRPr lang="en-US"/>
        </a:p>
      </dgm:t>
    </dgm:pt>
    <dgm:pt modelId="{324647E6-0502-475B-9FF9-81DE340070C5}">
      <dgm:prSet/>
      <dgm:spPr/>
      <dgm:t>
        <a:bodyPr/>
        <a:lstStyle/>
        <a:p>
          <a:pPr>
            <a:lnSpc>
              <a:spcPct val="100000"/>
            </a:lnSpc>
          </a:pPr>
          <a:r>
            <a:rPr lang="en-GB"/>
            <a:t>Use emotion cards, calm words and a quiet space.</a:t>
          </a:r>
          <a:endParaRPr lang="en-US"/>
        </a:p>
      </dgm:t>
    </dgm:pt>
    <dgm:pt modelId="{B58FBFB0-1ED3-4B74-85E7-53BB6FA24E7A}" type="parTrans" cxnId="{14987E04-BA7E-4540-ABF5-365C17F00CB0}">
      <dgm:prSet/>
      <dgm:spPr/>
      <dgm:t>
        <a:bodyPr/>
        <a:lstStyle/>
        <a:p>
          <a:endParaRPr lang="en-US"/>
        </a:p>
      </dgm:t>
    </dgm:pt>
    <dgm:pt modelId="{6BD770BC-FB3D-455D-A95D-B903EC201BEB}" type="sibTrans" cxnId="{14987E04-BA7E-4540-ABF5-365C17F00CB0}">
      <dgm:prSet/>
      <dgm:spPr/>
      <dgm:t>
        <a:bodyPr/>
        <a:lstStyle/>
        <a:p>
          <a:endParaRPr lang="en-US"/>
        </a:p>
      </dgm:t>
    </dgm:pt>
    <dgm:pt modelId="{37BF504C-8440-4092-B181-91A95CFDDAEA}" type="pres">
      <dgm:prSet presAssocID="{29E22C45-27A1-4F07-B450-E90371D4FE10}" presName="root" presStyleCnt="0">
        <dgm:presLayoutVars>
          <dgm:dir/>
          <dgm:resizeHandles val="exact"/>
        </dgm:presLayoutVars>
      </dgm:prSet>
      <dgm:spPr/>
    </dgm:pt>
    <dgm:pt modelId="{B7D4AE75-3CE3-4CCD-A123-6E80CA1EB1C1}" type="pres">
      <dgm:prSet presAssocID="{5AC6E89E-1C08-4585-B0BC-EB76F43099F3}" presName="compNode" presStyleCnt="0"/>
      <dgm:spPr/>
    </dgm:pt>
    <dgm:pt modelId="{64C0A8B6-4887-4142-A65E-6E139FA0725F}" type="pres">
      <dgm:prSet presAssocID="{5AC6E89E-1C08-4585-B0BC-EB76F43099F3}" presName="bgRect" presStyleLbl="bgShp" presStyleIdx="0" presStyleCnt="4"/>
      <dgm:spPr/>
    </dgm:pt>
    <dgm:pt modelId="{2CC9A2E4-D2F8-4FDE-B5E0-51390FA68263}" type="pres">
      <dgm:prSet presAssocID="{5AC6E89E-1C08-4585-B0BC-EB76F43099F3}" presName="iconRect" presStyleLbl="node1" presStyleIdx="0" presStyleCnt="4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Basketball"/>
        </a:ext>
      </dgm:extLst>
    </dgm:pt>
    <dgm:pt modelId="{A9BA6BA2-8A36-4320-BB59-D8AA9B25987E}" type="pres">
      <dgm:prSet presAssocID="{5AC6E89E-1C08-4585-B0BC-EB76F43099F3}" presName="spaceRect" presStyleCnt="0"/>
      <dgm:spPr/>
    </dgm:pt>
    <dgm:pt modelId="{7A9A0471-E1F6-4E80-A97E-ED6E55B4560B}" type="pres">
      <dgm:prSet presAssocID="{5AC6E89E-1C08-4585-B0BC-EB76F43099F3}" presName="parTx" presStyleLbl="revTx" presStyleIdx="0" presStyleCnt="4">
        <dgm:presLayoutVars>
          <dgm:chMax val="0"/>
          <dgm:chPref val="0"/>
        </dgm:presLayoutVars>
      </dgm:prSet>
      <dgm:spPr/>
    </dgm:pt>
    <dgm:pt modelId="{41705F14-2EDE-48A8-87DE-9F36F7B5B7DF}" type="pres">
      <dgm:prSet presAssocID="{A6962B53-2AEE-48BB-8E39-4E7B569F9B1A}" presName="sibTrans" presStyleCnt="0"/>
      <dgm:spPr/>
    </dgm:pt>
    <dgm:pt modelId="{28669DE7-F481-4579-B39D-899323C8033C}" type="pres">
      <dgm:prSet presAssocID="{BFBE7FEB-C0A5-49F7-8138-B8C172384247}" presName="compNode" presStyleCnt="0"/>
      <dgm:spPr/>
    </dgm:pt>
    <dgm:pt modelId="{CC8BF874-473C-4434-B072-63BAB08BBF0B}" type="pres">
      <dgm:prSet presAssocID="{BFBE7FEB-C0A5-49F7-8138-B8C172384247}" presName="bgRect" presStyleLbl="bgShp" presStyleIdx="1" presStyleCnt="4"/>
      <dgm:spPr/>
    </dgm:pt>
    <dgm:pt modelId="{4E76549B-1FEF-4292-9608-DC8B931EAFF4}" type="pres">
      <dgm:prSet presAssocID="{BFBE7FEB-C0A5-49F7-8138-B8C172384247}" presName="iconRect" presStyleLbl="node1" presStyleIdx="1" presStyleCnt="4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Chevron Arrows"/>
        </a:ext>
      </dgm:extLst>
    </dgm:pt>
    <dgm:pt modelId="{BBE42474-CAED-4D84-8D1B-1EC7A96A3470}" type="pres">
      <dgm:prSet presAssocID="{BFBE7FEB-C0A5-49F7-8138-B8C172384247}" presName="spaceRect" presStyleCnt="0"/>
      <dgm:spPr/>
    </dgm:pt>
    <dgm:pt modelId="{2B79995C-3939-419F-9558-F0308F3701BE}" type="pres">
      <dgm:prSet presAssocID="{BFBE7FEB-C0A5-49F7-8138-B8C172384247}" presName="parTx" presStyleLbl="revTx" presStyleIdx="1" presStyleCnt="4">
        <dgm:presLayoutVars>
          <dgm:chMax val="0"/>
          <dgm:chPref val="0"/>
        </dgm:presLayoutVars>
      </dgm:prSet>
      <dgm:spPr/>
    </dgm:pt>
    <dgm:pt modelId="{A6A83892-F4CF-4B27-8714-6C06DB0098E8}" type="pres">
      <dgm:prSet presAssocID="{D4F15683-8D91-485D-87C4-BC16B56DB0F7}" presName="sibTrans" presStyleCnt="0"/>
      <dgm:spPr/>
    </dgm:pt>
    <dgm:pt modelId="{E28E6DB5-E228-4689-93F7-5DA7D1E18B8F}" type="pres">
      <dgm:prSet presAssocID="{E4082AB9-43A8-4E91-BCBD-99F695396C1D}" presName="compNode" presStyleCnt="0"/>
      <dgm:spPr/>
    </dgm:pt>
    <dgm:pt modelId="{03D80296-7F6E-49D7-A1D4-71E80918970F}" type="pres">
      <dgm:prSet presAssocID="{E4082AB9-43A8-4E91-BCBD-99F695396C1D}" presName="bgRect" presStyleLbl="bgShp" presStyleIdx="2" presStyleCnt="4"/>
      <dgm:spPr/>
    </dgm:pt>
    <dgm:pt modelId="{D37531E7-C218-4690-AEA5-02A1E848174A}" type="pres">
      <dgm:prSet presAssocID="{E4082AB9-43A8-4E91-BCBD-99F695396C1D}" presName="iconRect" presStyleLbl="node1" presStyleIdx="2" presStyleCnt="4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Books"/>
        </a:ext>
      </dgm:extLst>
    </dgm:pt>
    <dgm:pt modelId="{9406E78A-6B4B-4CA6-B501-2F9CD1BD89F3}" type="pres">
      <dgm:prSet presAssocID="{E4082AB9-43A8-4E91-BCBD-99F695396C1D}" presName="spaceRect" presStyleCnt="0"/>
      <dgm:spPr/>
    </dgm:pt>
    <dgm:pt modelId="{6F48743A-6DEA-4E19-A449-60D55CA1C4AE}" type="pres">
      <dgm:prSet presAssocID="{E4082AB9-43A8-4E91-BCBD-99F695396C1D}" presName="parTx" presStyleLbl="revTx" presStyleIdx="2" presStyleCnt="4">
        <dgm:presLayoutVars>
          <dgm:chMax val="0"/>
          <dgm:chPref val="0"/>
        </dgm:presLayoutVars>
      </dgm:prSet>
      <dgm:spPr/>
    </dgm:pt>
    <dgm:pt modelId="{12513D42-72DC-456D-8D25-34ACD124923E}" type="pres">
      <dgm:prSet presAssocID="{070BBA69-CAE7-4D99-BCD9-4779C354D546}" presName="sibTrans" presStyleCnt="0"/>
      <dgm:spPr/>
    </dgm:pt>
    <dgm:pt modelId="{E438FE43-57C9-48CB-80FC-785C166E955E}" type="pres">
      <dgm:prSet presAssocID="{324647E6-0502-475B-9FF9-81DE340070C5}" presName="compNode" presStyleCnt="0"/>
      <dgm:spPr/>
    </dgm:pt>
    <dgm:pt modelId="{26457A98-5C22-465C-962D-B273F1802E38}" type="pres">
      <dgm:prSet presAssocID="{324647E6-0502-475B-9FF9-81DE340070C5}" presName="bgRect" presStyleLbl="bgShp" presStyleIdx="3" presStyleCnt="4"/>
      <dgm:spPr/>
    </dgm:pt>
    <dgm:pt modelId="{40580E5E-5AC2-426B-A56F-C6C1C9C4B91A}" type="pres">
      <dgm:prSet presAssocID="{324647E6-0502-475B-9FF9-81DE340070C5}" presName="iconRect" presStyleLbl="node1" presStyleIdx="3" presStyleCnt="4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Funny Face with Solid Fill"/>
        </a:ext>
      </dgm:extLst>
    </dgm:pt>
    <dgm:pt modelId="{E9C56F07-5120-4E29-AA2A-1BC291C0898F}" type="pres">
      <dgm:prSet presAssocID="{324647E6-0502-475B-9FF9-81DE340070C5}" presName="spaceRect" presStyleCnt="0"/>
      <dgm:spPr/>
    </dgm:pt>
    <dgm:pt modelId="{AC4C900E-4C2C-48B2-BD46-7E842FDA1A5F}" type="pres">
      <dgm:prSet presAssocID="{324647E6-0502-475B-9FF9-81DE340070C5}" presName="parTx" presStyleLbl="revTx" presStyleIdx="3" presStyleCnt="4">
        <dgm:presLayoutVars>
          <dgm:chMax val="0"/>
          <dgm:chPref val="0"/>
        </dgm:presLayoutVars>
      </dgm:prSet>
      <dgm:spPr/>
    </dgm:pt>
  </dgm:ptLst>
  <dgm:cxnLst>
    <dgm:cxn modelId="{14987E04-BA7E-4540-ABF5-365C17F00CB0}" srcId="{29E22C45-27A1-4F07-B450-E90371D4FE10}" destId="{324647E6-0502-475B-9FF9-81DE340070C5}" srcOrd="3" destOrd="0" parTransId="{B58FBFB0-1ED3-4B74-85E7-53BB6FA24E7A}" sibTransId="{6BD770BC-FB3D-455D-A95D-B903EC201BEB}"/>
    <dgm:cxn modelId="{3315B229-0CDD-41A5-B565-EAC5528E3681}" srcId="{29E22C45-27A1-4F07-B450-E90371D4FE10}" destId="{5AC6E89E-1C08-4585-B0BC-EB76F43099F3}" srcOrd="0" destOrd="0" parTransId="{FDAC255D-CAA2-44CA-B70C-DC6FB3AF7B99}" sibTransId="{A6962B53-2AEE-48BB-8E39-4E7B569F9B1A}"/>
    <dgm:cxn modelId="{60DD3337-A340-4366-A04D-BE593F5C5B8B}" type="presOf" srcId="{29E22C45-27A1-4F07-B450-E90371D4FE10}" destId="{37BF504C-8440-4092-B181-91A95CFDDAEA}" srcOrd="0" destOrd="0" presId="urn:microsoft.com/office/officeart/2018/2/layout/IconVerticalSolidList"/>
    <dgm:cxn modelId="{8FC58DA4-3E15-4387-9D7F-56A2C357E876}" type="presOf" srcId="{BFBE7FEB-C0A5-49F7-8138-B8C172384247}" destId="{2B79995C-3939-419F-9558-F0308F3701BE}" srcOrd="0" destOrd="0" presId="urn:microsoft.com/office/officeart/2018/2/layout/IconVerticalSolidList"/>
    <dgm:cxn modelId="{EB5A7BB1-83E3-4900-B52A-0A75D3F343FA}" srcId="{29E22C45-27A1-4F07-B450-E90371D4FE10}" destId="{BFBE7FEB-C0A5-49F7-8138-B8C172384247}" srcOrd="1" destOrd="0" parTransId="{5E6EE0B6-FFE1-4C1A-8219-9B61D4274A3E}" sibTransId="{D4F15683-8D91-485D-87C4-BC16B56DB0F7}"/>
    <dgm:cxn modelId="{5BA5B9BD-1A4F-4F8C-98A2-D49A86AC9EE0}" type="presOf" srcId="{E4082AB9-43A8-4E91-BCBD-99F695396C1D}" destId="{6F48743A-6DEA-4E19-A449-60D55CA1C4AE}" srcOrd="0" destOrd="0" presId="urn:microsoft.com/office/officeart/2018/2/layout/IconVerticalSolidList"/>
    <dgm:cxn modelId="{7F7B17CA-86A9-4226-8EAA-9C488247C1A0}" type="presOf" srcId="{5AC6E89E-1C08-4585-B0BC-EB76F43099F3}" destId="{7A9A0471-E1F6-4E80-A97E-ED6E55B4560B}" srcOrd="0" destOrd="0" presId="urn:microsoft.com/office/officeart/2018/2/layout/IconVerticalSolidList"/>
    <dgm:cxn modelId="{98945FDE-68D1-459C-98F6-F049474B4F92}" type="presOf" srcId="{324647E6-0502-475B-9FF9-81DE340070C5}" destId="{AC4C900E-4C2C-48B2-BD46-7E842FDA1A5F}" srcOrd="0" destOrd="0" presId="urn:microsoft.com/office/officeart/2018/2/layout/IconVerticalSolidList"/>
    <dgm:cxn modelId="{010902FD-F2E7-451A-B10F-FE1C3A65B798}" srcId="{29E22C45-27A1-4F07-B450-E90371D4FE10}" destId="{E4082AB9-43A8-4E91-BCBD-99F695396C1D}" srcOrd="2" destOrd="0" parTransId="{7A3E37F2-C411-4671-B75D-1BBB8AC97974}" sibTransId="{070BBA69-CAE7-4D99-BCD9-4779C354D546}"/>
    <dgm:cxn modelId="{E5E95983-6DF6-4402-903D-3549FE30A24E}" type="presParOf" srcId="{37BF504C-8440-4092-B181-91A95CFDDAEA}" destId="{B7D4AE75-3CE3-4CCD-A123-6E80CA1EB1C1}" srcOrd="0" destOrd="0" presId="urn:microsoft.com/office/officeart/2018/2/layout/IconVerticalSolidList"/>
    <dgm:cxn modelId="{BFA41EAF-9FAE-4E49-B13C-C8D047FA3E94}" type="presParOf" srcId="{B7D4AE75-3CE3-4CCD-A123-6E80CA1EB1C1}" destId="{64C0A8B6-4887-4142-A65E-6E139FA0725F}" srcOrd="0" destOrd="0" presId="urn:microsoft.com/office/officeart/2018/2/layout/IconVerticalSolidList"/>
    <dgm:cxn modelId="{066E1007-DF5A-4BA8-B8FF-D59ACD11F603}" type="presParOf" srcId="{B7D4AE75-3CE3-4CCD-A123-6E80CA1EB1C1}" destId="{2CC9A2E4-D2F8-4FDE-B5E0-51390FA68263}" srcOrd="1" destOrd="0" presId="urn:microsoft.com/office/officeart/2018/2/layout/IconVerticalSolidList"/>
    <dgm:cxn modelId="{EC538A3B-AF3A-4154-914A-1814BDC726D7}" type="presParOf" srcId="{B7D4AE75-3CE3-4CCD-A123-6E80CA1EB1C1}" destId="{A9BA6BA2-8A36-4320-BB59-D8AA9B25987E}" srcOrd="2" destOrd="0" presId="urn:microsoft.com/office/officeart/2018/2/layout/IconVerticalSolidList"/>
    <dgm:cxn modelId="{6C52F247-D6EE-4194-8F43-FBDD8457F9DB}" type="presParOf" srcId="{B7D4AE75-3CE3-4CCD-A123-6E80CA1EB1C1}" destId="{7A9A0471-E1F6-4E80-A97E-ED6E55B4560B}" srcOrd="3" destOrd="0" presId="urn:microsoft.com/office/officeart/2018/2/layout/IconVerticalSolidList"/>
    <dgm:cxn modelId="{8314378B-126A-4CB4-B902-D3A0F5ACF78E}" type="presParOf" srcId="{37BF504C-8440-4092-B181-91A95CFDDAEA}" destId="{41705F14-2EDE-48A8-87DE-9F36F7B5B7DF}" srcOrd="1" destOrd="0" presId="urn:microsoft.com/office/officeart/2018/2/layout/IconVerticalSolidList"/>
    <dgm:cxn modelId="{3FFB1DA2-78E1-4984-BCF4-91F3F3DC04F5}" type="presParOf" srcId="{37BF504C-8440-4092-B181-91A95CFDDAEA}" destId="{28669DE7-F481-4579-B39D-899323C8033C}" srcOrd="2" destOrd="0" presId="urn:microsoft.com/office/officeart/2018/2/layout/IconVerticalSolidList"/>
    <dgm:cxn modelId="{B0B76DF9-94B1-4BC6-AC5D-9937BDDEC132}" type="presParOf" srcId="{28669DE7-F481-4579-B39D-899323C8033C}" destId="{CC8BF874-473C-4434-B072-63BAB08BBF0B}" srcOrd="0" destOrd="0" presId="urn:microsoft.com/office/officeart/2018/2/layout/IconVerticalSolidList"/>
    <dgm:cxn modelId="{17FE9D89-088E-40CE-AB8B-350EF3EE185F}" type="presParOf" srcId="{28669DE7-F481-4579-B39D-899323C8033C}" destId="{4E76549B-1FEF-4292-9608-DC8B931EAFF4}" srcOrd="1" destOrd="0" presId="urn:microsoft.com/office/officeart/2018/2/layout/IconVerticalSolidList"/>
    <dgm:cxn modelId="{B9A4309E-CC33-481D-A7F6-743140A08B1F}" type="presParOf" srcId="{28669DE7-F481-4579-B39D-899323C8033C}" destId="{BBE42474-CAED-4D84-8D1B-1EC7A96A3470}" srcOrd="2" destOrd="0" presId="urn:microsoft.com/office/officeart/2018/2/layout/IconVerticalSolidList"/>
    <dgm:cxn modelId="{6D5CEC50-4035-489C-B08D-9D58F928284F}" type="presParOf" srcId="{28669DE7-F481-4579-B39D-899323C8033C}" destId="{2B79995C-3939-419F-9558-F0308F3701BE}" srcOrd="3" destOrd="0" presId="urn:microsoft.com/office/officeart/2018/2/layout/IconVerticalSolidList"/>
    <dgm:cxn modelId="{235CF62C-538E-48F2-9665-A43DB5871D5E}" type="presParOf" srcId="{37BF504C-8440-4092-B181-91A95CFDDAEA}" destId="{A6A83892-F4CF-4B27-8714-6C06DB0098E8}" srcOrd="3" destOrd="0" presId="urn:microsoft.com/office/officeart/2018/2/layout/IconVerticalSolidList"/>
    <dgm:cxn modelId="{940B7D4E-36D9-46E0-B38D-0B23FBB84D8D}" type="presParOf" srcId="{37BF504C-8440-4092-B181-91A95CFDDAEA}" destId="{E28E6DB5-E228-4689-93F7-5DA7D1E18B8F}" srcOrd="4" destOrd="0" presId="urn:microsoft.com/office/officeart/2018/2/layout/IconVerticalSolidList"/>
    <dgm:cxn modelId="{DDCF67FB-DF6C-4DD6-8E65-E6D3965BE7FF}" type="presParOf" srcId="{E28E6DB5-E228-4689-93F7-5DA7D1E18B8F}" destId="{03D80296-7F6E-49D7-A1D4-71E80918970F}" srcOrd="0" destOrd="0" presId="urn:microsoft.com/office/officeart/2018/2/layout/IconVerticalSolidList"/>
    <dgm:cxn modelId="{6B09CABD-5749-4048-8FFB-AE5CEBDC5BFD}" type="presParOf" srcId="{E28E6DB5-E228-4689-93F7-5DA7D1E18B8F}" destId="{D37531E7-C218-4690-AEA5-02A1E848174A}" srcOrd="1" destOrd="0" presId="urn:microsoft.com/office/officeart/2018/2/layout/IconVerticalSolidList"/>
    <dgm:cxn modelId="{3A019821-8520-4CFA-B72F-0C5DBD2E4EA2}" type="presParOf" srcId="{E28E6DB5-E228-4689-93F7-5DA7D1E18B8F}" destId="{9406E78A-6B4B-4CA6-B501-2F9CD1BD89F3}" srcOrd="2" destOrd="0" presId="urn:microsoft.com/office/officeart/2018/2/layout/IconVerticalSolidList"/>
    <dgm:cxn modelId="{3A423592-FF2F-4DCD-8582-AA2495C90A96}" type="presParOf" srcId="{E28E6DB5-E228-4689-93F7-5DA7D1E18B8F}" destId="{6F48743A-6DEA-4E19-A449-60D55CA1C4AE}" srcOrd="3" destOrd="0" presId="urn:microsoft.com/office/officeart/2018/2/layout/IconVerticalSolidList"/>
    <dgm:cxn modelId="{D10A08DF-80D7-44F0-9908-A6FF226DBB23}" type="presParOf" srcId="{37BF504C-8440-4092-B181-91A95CFDDAEA}" destId="{12513D42-72DC-456D-8D25-34ACD124923E}" srcOrd="5" destOrd="0" presId="urn:microsoft.com/office/officeart/2018/2/layout/IconVerticalSolidList"/>
    <dgm:cxn modelId="{02261F82-4AF8-4078-A2A0-F70D34FA3FEE}" type="presParOf" srcId="{37BF504C-8440-4092-B181-91A95CFDDAEA}" destId="{E438FE43-57C9-48CB-80FC-785C166E955E}" srcOrd="6" destOrd="0" presId="urn:microsoft.com/office/officeart/2018/2/layout/IconVerticalSolidList"/>
    <dgm:cxn modelId="{5464E7A6-519A-4C87-B902-A7617374BBF3}" type="presParOf" srcId="{E438FE43-57C9-48CB-80FC-785C166E955E}" destId="{26457A98-5C22-465C-962D-B273F1802E38}" srcOrd="0" destOrd="0" presId="urn:microsoft.com/office/officeart/2018/2/layout/IconVerticalSolidList"/>
    <dgm:cxn modelId="{BBF9C979-36E3-4897-833F-2079201E6E31}" type="presParOf" srcId="{E438FE43-57C9-48CB-80FC-785C166E955E}" destId="{40580E5E-5AC2-426B-A56F-C6C1C9C4B91A}" srcOrd="1" destOrd="0" presId="urn:microsoft.com/office/officeart/2018/2/layout/IconVerticalSolidList"/>
    <dgm:cxn modelId="{6F9BA9CF-D420-488F-AF96-41F5E61D70F8}" type="presParOf" srcId="{E438FE43-57C9-48CB-80FC-785C166E955E}" destId="{E9C56F07-5120-4E29-AA2A-1BC291C0898F}" srcOrd="2" destOrd="0" presId="urn:microsoft.com/office/officeart/2018/2/layout/IconVerticalSolidList"/>
    <dgm:cxn modelId="{946F6A0C-0C49-4453-810B-4178A9D69E65}" type="presParOf" srcId="{E438FE43-57C9-48CB-80FC-785C166E955E}" destId="{AC4C900E-4C2C-48B2-BD46-7E842FDA1A5F}" srcOrd="3" destOrd="0" presId="urn:microsoft.com/office/officeart/2018/2/layout/IconVerticalSoli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83B95F27-EA01-4AD6-B3FF-E984019F6492}">
      <dsp:nvSpPr>
        <dsp:cNvPr id="0" name=""/>
        <dsp:cNvSpPr/>
      </dsp:nvSpPr>
      <dsp:spPr>
        <a:xfrm>
          <a:off x="0" y="59039"/>
          <a:ext cx="6692813" cy="888030"/>
        </a:xfrm>
        <a:prstGeom prst="roundRect">
          <a:avLst/>
        </a:prstGeom>
        <a:gradFill rotWithShape="0">
          <a:gsLst>
            <a:gs pos="0">
              <a:schemeClr val="accent2">
                <a:hueOff val="0"/>
                <a:satOff val="0"/>
                <a:lumOff val="0"/>
                <a:alphaOff val="0"/>
                <a:tint val="96000"/>
                <a:lumMod val="100000"/>
              </a:schemeClr>
            </a:gs>
            <a:gs pos="78000">
              <a:schemeClr val="accent2">
                <a:hueOff val="0"/>
                <a:satOff val="0"/>
                <a:lumOff val="0"/>
                <a:alphaOff val="0"/>
                <a:shade val="94000"/>
                <a:lumMod val="94000"/>
              </a:schemeClr>
            </a:gs>
          </a:gsLst>
          <a:lin ang="5400000" scaled="0"/>
        </a:gradFill>
        <a:ln>
          <a:noFill/>
        </a:ln>
        <a:effectLst>
          <a:outerShdw blurRad="38100" dist="25400" dir="5400000" rotWithShape="0">
            <a:srgbClr val="000000">
              <a:alpha val="35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87630" tIns="87630" rIns="87630" bIns="87630" numCol="1" spcCol="1270" anchor="ctr" anchorCtr="0">
          <a:noAutofit/>
        </a:bodyPr>
        <a:lstStyle/>
        <a:p>
          <a:pPr marL="0" lvl="0" indent="0" algn="l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300" kern="1200"/>
            <a:t>Isaac is distressed when separated from his mother.</a:t>
          </a:r>
          <a:endParaRPr lang="en-US" sz="2300" kern="1200"/>
        </a:p>
      </dsp:txBody>
      <dsp:txXfrm>
        <a:off x="43350" y="102389"/>
        <a:ext cx="6606113" cy="801330"/>
      </dsp:txXfrm>
    </dsp:sp>
    <dsp:sp modelId="{A468124A-7640-4A4E-9E02-9C3B0686AC69}">
      <dsp:nvSpPr>
        <dsp:cNvPr id="0" name=""/>
        <dsp:cNvSpPr/>
      </dsp:nvSpPr>
      <dsp:spPr>
        <a:xfrm>
          <a:off x="0" y="1013309"/>
          <a:ext cx="6692813" cy="888030"/>
        </a:xfrm>
        <a:prstGeom prst="roundRect">
          <a:avLst/>
        </a:prstGeom>
        <a:gradFill rotWithShape="0">
          <a:gsLst>
            <a:gs pos="0">
              <a:schemeClr val="accent2">
                <a:hueOff val="-678113"/>
                <a:satOff val="-414"/>
                <a:lumOff val="1618"/>
                <a:alphaOff val="0"/>
                <a:tint val="96000"/>
                <a:lumMod val="100000"/>
              </a:schemeClr>
            </a:gs>
            <a:gs pos="78000">
              <a:schemeClr val="accent2">
                <a:hueOff val="-678113"/>
                <a:satOff val="-414"/>
                <a:lumOff val="1618"/>
                <a:alphaOff val="0"/>
                <a:shade val="94000"/>
                <a:lumMod val="94000"/>
              </a:schemeClr>
            </a:gs>
          </a:gsLst>
          <a:lin ang="5400000" scaled="0"/>
        </a:gradFill>
        <a:ln>
          <a:noFill/>
        </a:ln>
        <a:effectLst>
          <a:outerShdw blurRad="38100" dist="25400" dir="5400000" rotWithShape="0">
            <a:srgbClr val="000000">
              <a:alpha val="35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87630" tIns="87630" rIns="87630" bIns="87630" numCol="1" spcCol="1270" anchor="ctr" anchorCtr="0">
          <a:noAutofit/>
        </a:bodyPr>
        <a:lstStyle/>
        <a:p>
          <a:pPr marL="0" lvl="0" indent="0" algn="l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300" kern="1200"/>
            <a:t>he does not yet seem confident with adults in the setting.</a:t>
          </a:r>
          <a:endParaRPr lang="en-US" sz="2300" kern="1200"/>
        </a:p>
      </dsp:txBody>
      <dsp:txXfrm>
        <a:off x="43350" y="1056659"/>
        <a:ext cx="6606113" cy="801330"/>
      </dsp:txXfrm>
    </dsp:sp>
    <dsp:sp modelId="{85103598-BFAE-491D-9866-55FE21EAEE87}">
      <dsp:nvSpPr>
        <dsp:cNvPr id="0" name=""/>
        <dsp:cNvSpPr/>
      </dsp:nvSpPr>
      <dsp:spPr>
        <a:xfrm>
          <a:off x="0" y="1967579"/>
          <a:ext cx="6692813" cy="888030"/>
        </a:xfrm>
        <a:prstGeom prst="roundRect">
          <a:avLst/>
        </a:prstGeom>
        <a:gradFill rotWithShape="0">
          <a:gsLst>
            <a:gs pos="0">
              <a:schemeClr val="accent2">
                <a:hueOff val="-1356225"/>
                <a:satOff val="-828"/>
                <a:lumOff val="3235"/>
                <a:alphaOff val="0"/>
                <a:tint val="96000"/>
                <a:lumMod val="100000"/>
              </a:schemeClr>
            </a:gs>
            <a:gs pos="78000">
              <a:schemeClr val="accent2">
                <a:hueOff val="-1356225"/>
                <a:satOff val="-828"/>
                <a:lumOff val="3235"/>
                <a:alphaOff val="0"/>
                <a:shade val="94000"/>
                <a:lumMod val="94000"/>
              </a:schemeClr>
            </a:gs>
          </a:gsLst>
          <a:lin ang="5400000" scaled="0"/>
        </a:gradFill>
        <a:ln>
          <a:noFill/>
        </a:ln>
        <a:effectLst>
          <a:outerShdw blurRad="38100" dist="25400" dir="5400000" rotWithShape="0">
            <a:srgbClr val="000000">
              <a:alpha val="35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87630" tIns="87630" rIns="87630" bIns="87630" numCol="1" spcCol="1270" anchor="ctr" anchorCtr="0">
          <a:noAutofit/>
        </a:bodyPr>
        <a:lstStyle/>
        <a:p>
          <a:pPr marL="0" lvl="0" indent="0" algn="l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300" kern="1200"/>
            <a:t>he avoids free play and group activities.</a:t>
          </a:r>
          <a:endParaRPr lang="en-US" sz="2300" kern="1200"/>
        </a:p>
      </dsp:txBody>
      <dsp:txXfrm>
        <a:off x="43350" y="2010929"/>
        <a:ext cx="6606113" cy="801330"/>
      </dsp:txXfrm>
    </dsp:sp>
    <dsp:sp modelId="{36E4211D-8C4E-4853-8EE3-EA9138E674F9}">
      <dsp:nvSpPr>
        <dsp:cNvPr id="0" name=""/>
        <dsp:cNvSpPr/>
      </dsp:nvSpPr>
      <dsp:spPr>
        <a:xfrm>
          <a:off x="0" y="2921849"/>
          <a:ext cx="6692813" cy="888030"/>
        </a:xfrm>
        <a:prstGeom prst="roundRect">
          <a:avLst/>
        </a:prstGeom>
        <a:gradFill rotWithShape="0">
          <a:gsLst>
            <a:gs pos="0">
              <a:schemeClr val="accent2">
                <a:hueOff val="-2034338"/>
                <a:satOff val="-1242"/>
                <a:lumOff val="4853"/>
                <a:alphaOff val="0"/>
                <a:tint val="96000"/>
                <a:lumMod val="100000"/>
              </a:schemeClr>
            </a:gs>
            <a:gs pos="78000">
              <a:schemeClr val="accent2">
                <a:hueOff val="-2034338"/>
                <a:satOff val="-1242"/>
                <a:lumOff val="4853"/>
                <a:alphaOff val="0"/>
                <a:shade val="94000"/>
                <a:lumMod val="94000"/>
              </a:schemeClr>
            </a:gs>
          </a:gsLst>
          <a:lin ang="5400000" scaled="0"/>
        </a:gradFill>
        <a:ln>
          <a:noFill/>
        </a:ln>
        <a:effectLst>
          <a:outerShdw blurRad="38100" dist="25400" dir="5400000" rotWithShape="0">
            <a:srgbClr val="000000">
              <a:alpha val="35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87630" tIns="87630" rIns="87630" bIns="87630" numCol="1" spcCol="1270" anchor="ctr" anchorCtr="0">
          <a:noAutofit/>
        </a:bodyPr>
        <a:lstStyle/>
        <a:p>
          <a:pPr marL="0" lvl="0" indent="0" algn="l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300" kern="1200"/>
            <a:t>This may show that he does not feel safe enough to explore.</a:t>
          </a:r>
          <a:endParaRPr lang="en-US" sz="2300" kern="1200"/>
        </a:p>
      </dsp:txBody>
      <dsp:txXfrm>
        <a:off x="43350" y="2965199"/>
        <a:ext cx="6606113" cy="801330"/>
      </dsp:txXfrm>
    </dsp:sp>
    <dsp:sp modelId="{617AA391-1CA2-4A4C-8590-D91C172F2855}">
      <dsp:nvSpPr>
        <dsp:cNvPr id="0" name=""/>
        <dsp:cNvSpPr/>
      </dsp:nvSpPr>
      <dsp:spPr>
        <a:xfrm>
          <a:off x="0" y="3935159"/>
          <a:ext cx="6692813" cy="888030"/>
        </a:xfrm>
        <a:prstGeom prst="roundRect">
          <a:avLst/>
        </a:prstGeom>
        <a:gradFill rotWithShape="0">
          <a:gsLst>
            <a:gs pos="0">
              <a:schemeClr val="accent2">
                <a:hueOff val="-2712450"/>
                <a:satOff val="-1656"/>
                <a:lumOff val="6471"/>
                <a:alphaOff val="0"/>
                <a:tint val="96000"/>
                <a:lumMod val="100000"/>
              </a:schemeClr>
            </a:gs>
            <a:gs pos="78000">
              <a:schemeClr val="accent2">
                <a:hueOff val="-2712450"/>
                <a:satOff val="-1656"/>
                <a:lumOff val="6471"/>
                <a:alphaOff val="0"/>
                <a:shade val="94000"/>
                <a:lumMod val="94000"/>
              </a:schemeClr>
            </a:gs>
          </a:gsLst>
          <a:lin ang="5400000" scaled="0"/>
        </a:gradFill>
        <a:ln>
          <a:noFill/>
        </a:ln>
        <a:effectLst>
          <a:outerShdw blurRad="38100" dist="25400" dir="5400000" rotWithShape="0">
            <a:srgbClr val="000000">
              <a:alpha val="35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87630" tIns="87630" rIns="87630" bIns="87630" numCol="1" spcCol="1270" anchor="ctr" anchorCtr="0">
          <a:noAutofit/>
        </a:bodyPr>
        <a:lstStyle/>
        <a:p>
          <a:pPr marL="0" lvl="0" indent="0" algn="l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300" b="1" kern="1200" dirty="0">
              <a:solidFill>
                <a:schemeClr val="tx1">
                  <a:lumMod val="95000"/>
                  <a:lumOff val="5000"/>
                </a:schemeClr>
              </a:solidFill>
            </a:rPr>
            <a:t>Key point: behaviour can be understood as a form of communication.</a:t>
          </a:r>
          <a:endParaRPr lang="en-US" sz="2300" kern="1200" dirty="0">
            <a:solidFill>
              <a:schemeClr val="tx1">
                <a:lumMod val="95000"/>
                <a:lumOff val="5000"/>
              </a:schemeClr>
            </a:solidFill>
          </a:endParaRPr>
        </a:p>
      </dsp:txBody>
      <dsp:txXfrm>
        <a:off x="43350" y="3978509"/>
        <a:ext cx="6606113" cy="801330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670E1D1B-6AFA-41A7-B917-F9C44D019223}">
      <dsp:nvSpPr>
        <dsp:cNvPr id="0" name=""/>
        <dsp:cNvSpPr/>
      </dsp:nvSpPr>
      <dsp:spPr>
        <a:xfrm>
          <a:off x="2120" y="618765"/>
          <a:ext cx="1681939" cy="2354715"/>
        </a:xfrm>
        <a:prstGeom prst="rect">
          <a:avLst/>
        </a:prstGeom>
        <a:solidFill>
          <a:schemeClr val="accent1">
            <a:alpha val="90000"/>
            <a:tint val="40000"/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31131" tIns="330200" rIns="131131" bIns="330200" numCol="1" spcCol="1270" anchor="t" anchorCtr="0">
          <a:noAutofit/>
        </a:bodyPr>
        <a:lstStyle/>
        <a:p>
          <a:pPr marL="0" lvl="0" indent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kern="1200" dirty="0"/>
            <a:t>Give Isaac a named key person.</a:t>
          </a:r>
          <a:endParaRPr lang="en-US" sz="1600" kern="1200" dirty="0"/>
        </a:p>
      </dsp:txBody>
      <dsp:txXfrm>
        <a:off x="2120" y="1513557"/>
        <a:ext cx="1681939" cy="1412829"/>
      </dsp:txXfrm>
    </dsp:sp>
    <dsp:sp modelId="{3D173628-F119-47CD-AEC8-8AD20ED41F38}">
      <dsp:nvSpPr>
        <dsp:cNvPr id="0" name=""/>
        <dsp:cNvSpPr/>
      </dsp:nvSpPr>
      <dsp:spPr>
        <a:xfrm>
          <a:off x="489882" y="854237"/>
          <a:ext cx="706414" cy="706414"/>
        </a:xfrm>
        <a:prstGeom prst="ellips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5075" tIns="12700" rIns="55075" bIns="12700" numCol="1" spcCol="1270" anchor="ctr" anchorCtr="0">
          <a:noAutofit/>
        </a:bodyPr>
        <a:lstStyle/>
        <a:p>
          <a:pPr marL="0" lvl="0" indent="0" algn="ctr" defTabSz="1555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3500" kern="1200"/>
            <a:t>1</a:t>
          </a:r>
        </a:p>
      </dsp:txBody>
      <dsp:txXfrm>
        <a:off x="593334" y="957689"/>
        <a:ext cx="499510" cy="499510"/>
      </dsp:txXfrm>
    </dsp:sp>
    <dsp:sp modelId="{51862831-6F78-4024-A20E-17968AFB018E}">
      <dsp:nvSpPr>
        <dsp:cNvPr id="0" name=""/>
        <dsp:cNvSpPr/>
      </dsp:nvSpPr>
      <dsp:spPr>
        <a:xfrm>
          <a:off x="2120" y="2973409"/>
          <a:ext cx="1681939" cy="72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E1DE6D81-0C98-46A6-B3AB-BEC8169C06A5}">
      <dsp:nvSpPr>
        <dsp:cNvPr id="0" name=""/>
        <dsp:cNvSpPr/>
      </dsp:nvSpPr>
      <dsp:spPr>
        <a:xfrm>
          <a:off x="1864481" y="646527"/>
          <a:ext cx="1681939" cy="2354715"/>
        </a:xfrm>
        <a:prstGeom prst="rect">
          <a:avLst/>
        </a:prstGeom>
        <a:solidFill>
          <a:schemeClr val="accent1">
            <a:alpha val="90000"/>
            <a:tint val="40000"/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31131" tIns="330200" rIns="131131" bIns="330200" numCol="1" spcCol="1270" anchor="t" anchorCtr="0">
          <a:noAutofit/>
        </a:bodyPr>
        <a:lstStyle/>
        <a:p>
          <a:pPr marL="0" lvl="0" indent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kern="1200" dirty="0"/>
            <a:t>Use the same welcome and goodbye routine each day.</a:t>
          </a:r>
          <a:endParaRPr lang="en-US" sz="1600" kern="1200" dirty="0"/>
        </a:p>
      </dsp:txBody>
      <dsp:txXfrm>
        <a:off x="1864481" y="1541319"/>
        <a:ext cx="1681939" cy="1412829"/>
      </dsp:txXfrm>
    </dsp:sp>
    <dsp:sp modelId="{D9E40005-1FB6-453D-BA16-5DC1A25FE68D}">
      <dsp:nvSpPr>
        <dsp:cNvPr id="0" name=""/>
        <dsp:cNvSpPr/>
      </dsp:nvSpPr>
      <dsp:spPr>
        <a:xfrm>
          <a:off x="2340015" y="854237"/>
          <a:ext cx="706414" cy="706414"/>
        </a:xfrm>
        <a:prstGeom prst="ellips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5075" tIns="12700" rIns="55075" bIns="12700" numCol="1" spcCol="1270" anchor="ctr" anchorCtr="0">
          <a:noAutofit/>
        </a:bodyPr>
        <a:lstStyle/>
        <a:p>
          <a:pPr marL="0" lvl="0" indent="0" algn="ctr" defTabSz="1555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3500" kern="1200"/>
            <a:t>2</a:t>
          </a:r>
        </a:p>
      </dsp:txBody>
      <dsp:txXfrm>
        <a:off x="2443467" y="957689"/>
        <a:ext cx="499510" cy="499510"/>
      </dsp:txXfrm>
    </dsp:sp>
    <dsp:sp modelId="{C2D2DA0B-19D5-4038-8BBD-941EBA611630}">
      <dsp:nvSpPr>
        <dsp:cNvPr id="0" name=""/>
        <dsp:cNvSpPr/>
      </dsp:nvSpPr>
      <dsp:spPr>
        <a:xfrm>
          <a:off x="1852253" y="2973409"/>
          <a:ext cx="1681939" cy="72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F3030D8C-38D0-41F8-A67F-999985F5A01D}">
      <dsp:nvSpPr>
        <dsp:cNvPr id="0" name=""/>
        <dsp:cNvSpPr/>
      </dsp:nvSpPr>
      <dsp:spPr>
        <a:xfrm>
          <a:off x="3702386" y="618765"/>
          <a:ext cx="1681939" cy="2354715"/>
        </a:xfrm>
        <a:prstGeom prst="rect">
          <a:avLst/>
        </a:prstGeom>
        <a:solidFill>
          <a:schemeClr val="accent1">
            <a:alpha val="90000"/>
            <a:tint val="40000"/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31131" tIns="330200" rIns="131131" bIns="330200" numCol="1" spcCol="1270" anchor="t" anchorCtr="0">
          <a:noAutofit/>
        </a:bodyPr>
        <a:lstStyle/>
        <a:p>
          <a:pPr marL="0" lvl="0" indent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kern="1200" dirty="0"/>
            <a:t>Start with short, planned separations from his mother.</a:t>
          </a:r>
          <a:endParaRPr lang="en-US" sz="1600" kern="1200" dirty="0"/>
        </a:p>
      </dsp:txBody>
      <dsp:txXfrm>
        <a:off x="3702386" y="1513557"/>
        <a:ext cx="1681939" cy="1412829"/>
      </dsp:txXfrm>
    </dsp:sp>
    <dsp:sp modelId="{3C0284B6-D50D-4468-BB75-13F751D29A8E}">
      <dsp:nvSpPr>
        <dsp:cNvPr id="0" name=""/>
        <dsp:cNvSpPr/>
      </dsp:nvSpPr>
      <dsp:spPr>
        <a:xfrm>
          <a:off x="4190149" y="854237"/>
          <a:ext cx="706414" cy="706414"/>
        </a:xfrm>
        <a:prstGeom prst="ellips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5075" tIns="12700" rIns="55075" bIns="12700" numCol="1" spcCol="1270" anchor="ctr" anchorCtr="0">
          <a:noAutofit/>
        </a:bodyPr>
        <a:lstStyle/>
        <a:p>
          <a:pPr marL="0" lvl="0" indent="0" algn="ctr" defTabSz="1555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3500" kern="1200"/>
            <a:t>3</a:t>
          </a:r>
        </a:p>
      </dsp:txBody>
      <dsp:txXfrm>
        <a:off x="4293601" y="957689"/>
        <a:ext cx="499510" cy="499510"/>
      </dsp:txXfrm>
    </dsp:sp>
    <dsp:sp modelId="{A7B6D75F-18AE-47C3-BCC0-A2302984049B}">
      <dsp:nvSpPr>
        <dsp:cNvPr id="0" name=""/>
        <dsp:cNvSpPr/>
      </dsp:nvSpPr>
      <dsp:spPr>
        <a:xfrm>
          <a:off x="3702386" y="2973409"/>
          <a:ext cx="1681939" cy="72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F4A87B36-D4E0-4775-A24B-C12DAB9C312A}">
      <dsp:nvSpPr>
        <dsp:cNvPr id="0" name=""/>
        <dsp:cNvSpPr/>
      </dsp:nvSpPr>
      <dsp:spPr>
        <a:xfrm>
          <a:off x="5552520" y="618765"/>
          <a:ext cx="1681939" cy="2354715"/>
        </a:xfrm>
        <a:prstGeom prst="rect">
          <a:avLst/>
        </a:prstGeom>
        <a:solidFill>
          <a:schemeClr val="accent1">
            <a:alpha val="90000"/>
            <a:tint val="40000"/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31131" tIns="330200" rIns="131131" bIns="330200" numCol="1" spcCol="1270" anchor="t" anchorCtr="0">
          <a:noAutofit/>
        </a:bodyPr>
        <a:lstStyle/>
        <a:p>
          <a:pPr marL="0" lvl="0" indent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kern="1200" dirty="0"/>
            <a:t>Use a visual timetable and calm reassurance.</a:t>
          </a:r>
          <a:endParaRPr lang="en-US" sz="1600" kern="1200" dirty="0"/>
        </a:p>
      </dsp:txBody>
      <dsp:txXfrm>
        <a:off x="5552520" y="1513557"/>
        <a:ext cx="1681939" cy="1412829"/>
      </dsp:txXfrm>
    </dsp:sp>
    <dsp:sp modelId="{A480A8BF-19F2-4D1C-8337-449FDF9554A5}">
      <dsp:nvSpPr>
        <dsp:cNvPr id="0" name=""/>
        <dsp:cNvSpPr/>
      </dsp:nvSpPr>
      <dsp:spPr>
        <a:xfrm>
          <a:off x="6040282" y="854237"/>
          <a:ext cx="706414" cy="706414"/>
        </a:xfrm>
        <a:prstGeom prst="ellips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5075" tIns="12700" rIns="55075" bIns="12700" numCol="1" spcCol="1270" anchor="ctr" anchorCtr="0">
          <a:noAutofit/>
        </a:bodyPr>
        <a:lstStyle/>
        <a:p>
          <a:pPr marL="0" lvl="0" indent="0" algn="ctr" defTabSz="1555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3500" kern="1200"/>
            <a:t>4</a:t>
          </a:r>
        </a:p>
      </dsp:txBody>
      <dsp:txXfrm>
        <a:off x="6143734" y="957689"/>
        <a:ext cx="499510" cy="499510"/>
      </dsp:txXfrm>
    </dsp:sp>
    <dsp:sp modelId="{1E58940E-6DDA-47EF-A282-4C4FF98C9316}">
      <dsp:nvSpPr>
        <dsp:cNvPr id="0" name=""/>
        <dsp:cNvSpPr/>
      </dsp:nvSpPr>
      <dsp:spPr>
        <a:xfrm>
          <a:off x="5552520" y="2973409"/>
          <a:ext cx="1681939" cy="72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64C0A8B6-4887-4142-A65E-6E139FA0725F}">
      <dsp:nvSpPr>
        <dsp:cNvPr id="0" name=""/>
        <dsp:cNvSpPr/>
      </dsp:nvSpPr>
      <dsp:spPr>
        <a:xfrm>
          <a:off x="0" y="1061"/>
          <a:ext cx="7407888" cy="538076"/>
        </a:xfrm>
        <a:prstGeom prst="roundRect">
          <a:avLst>
            <a:gd name="adj" fmla="val 10000"/>
          </a:avLst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2CC9A2E4-D2F8-4FDE-B5E0-51390FA68263}">
      <dsp:nvSpPr>
        <dsp:cNvPr id="0" name=""/>
        <dsp:cNvSpPr/>
      </dsp:nvSpPr>
      <dsp:spPr>
        <a:xfrm>
          <a:off x="162768" y="122128"/>
          <a:ext cx="295942" cy="295942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"/>
              </a:ext>
            </a:extLst>
          </a:blip>
          <a:stretch>
            <a:fillRect/>
          </a:stretch>
        </a:blip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7A9A0471-E1F6-4E80-A97E-ED6E55B4560B}">
      <dsp:nvSpPr>
        <dsp:cNvPr id="0" name=""/>
        <dsp:cNvSpPr/>
      </dsp:nvSpPr>
      <dsp:spPr>
        <a:xfrm>
          <a:off x="621478" y="1061"/>
          <a:ext cx="6786409" cy="53807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6946" tIns="56946" rIns="56946" bIns="56946" numCol="1" spcCol="1270" anchor="ctr" anchorCtr="0">
          <a:noAutofit/>
        </a:bodyPr>
        <a:lstStyle/>
        <a:p>
          <a:pPr marL="0" lvl="0" indent="0" algn="l" defTabSz="9334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100" kern="1200"/>
            <a:t>Begin with parallel play near the key person.</a:t>
          </a:r>
          <a:endParaRPr lang="en-US" sz="2100" kern="1200"/>
        </a:p>
      </dsp:txBody>
      <dsp:txXfrm>
        <a:off x="621478" y="1061"/>
        <a:ext cx="6786409" cy="538076"/>
      </dsp:txXfrm>
    </dsp:sp>
    <dsp:sp modelId="{CC8BF874-473C-4434-B072-63BAB08BBF0B}">
      <dsp:nvSpPr>
        <dsp:cNvPr id="0" name=""/>
        <dsp:cNvSpPr/>
      </dsp:nvSpPr>
      <dsp:spPr>
        <a:xfrm>
          <a:off x="0" y="673657"/>
          <a:ext cx="7407888" cy="538076"/>
        </a:xfrm>
        <a:prstGeom prst="roundRect">
          <a:avLst>
            <a:gd name="adj" fmla="val 10000"/>
          </a:avLst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4E76549B-1FEF-4292-9608-DC8B931EAFF4}">
      <dsp:nvSpPr>
        <dsp:cNvPr id="0" name=""/>
        <dsp:cNvSpPr/>
      </dsp:nvSpPr>
      <dsp:spPr>
        <a:xfrm>
          <a:off x="162768" y="794724"/>
          <a:ext cx="295942" cy="295942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B79995C-3939-419F-9558-F0308F3701BE}">
      <dsp:nvSpPr>
        <dsp:cNvPr id="0" name=""/>
        <dsp:cNvSpPr/>
      </dsp:nvSpPr>
      <dsp:spPr>
        <a:xfrm>
          <a:off x="621478" y="673657"/>
          <a:ext cx="6786409" cy="53807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6946" tIns="56946" rIns="56946" bIns="56946" numCol="1" spcCol="1270" anchor="ctr" anchorCtr="0">
          <a:noAutofit/>
        </a:bodyPr>
        <a:lstStyle/>
        <a:p>
          <a:pPr marL="0" lvl="0" indent="0" algn="l" defTabSz="9334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100" kern="1200"/>
            <a:t>Follow Isaac’s interest before moving to group play.</a:t>
          </a:r>
          <a:endParaRPr lang="en-US" sz="2100" kern="1200"/>
        </a:p>
      </dsp:txBody>
      <dsp:txXfrm>
        <a:off x="621478" y="673657"/>
        <a:ext cx="6786409" cy="538076"/>
      </dsp:txXfrm>
    </dsp:sp>
    <dsp:sp modelId="{03D80296-7F6E-49D7-A1D4-71E80918970F}">
      <dsp:nvSpPr>
        <dsp:cNvPr id="0" name=""/>
        <dsp:cNvSpPr/>
      </dsp:nvSpPr>
      <dsp:spPr>
        <a:xfrm>
          <a:off x="0" y="1346253"/>
          <a:ext cx="7407888" cy="538076"/>
        </a:xfrm>
        <a:prstGeom prst="roundRect">
          <a:avLst>
            <a:gd name="adj" fmla="val 10000"/>
          </a:avLst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D37531E7-C218-4690-AEA5-02A1E848174A}">
      <dsp:nvSpPr>
        <dsp:cNvPr id="0" name=""/>
        <dsp:cNvSpPr/>
      </dsp:nvSpPr>
      <dsp:spPr>
        <a:xfrm>
          <a:off x="162768" y="1467320"/>
          <a:ext cx="295942" cy="295942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a:blip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F48743A-6DEA-4E19-A449-60D55CA1C4AE}">
      <dsp:nvSpPr>
        <dsp:cNvPr id="0" name=""/>
        <dsp:cNvSpPr/>
      </dsp:nvSpPr>
      <dsp:spPr>
        <a:xfrm>
          <a:off x="621478" y="1346253"/>
          <a:ext cx="6786409" cy="53807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6946" tIns="56946" rIns="56946" bIns="56946" numCol="1" spcCol="1270" anchor="ctr" anchorCtr="0">
          <a:noAutofit/>
        </a:bodyPr>
        <a:lstStyle/>
        <a:p>
          <a:pPr marL="0" lvl="0" indent="0" algn="l" defTabSz="9334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100" kern="1200"/>
            <a:t>Use books, songs and simple responsive talk.</a:t>
          </a:r>
          <a:endParaRPr lang="en-US" sz="2100" kern="1200"/>
        </a:p>
      </dsp:txBody>
      <dsp:txXfrm>
        <a:off x="621478" y="1346253"/>
        <a:ext cx="6786409" cy="538076"/>
      </dsp:txXfrm>
    </dsp:sp>
    <dsp:sp modelId="{26457A98-5C22-465C-962D-B273F1802E38}">
      <dsp:nvSpPr>
        <dsp:cNvPr id="0" name=""/>
        <dsp:cNvSpPr/>
      </dsp:nvSpPr>
      <dsp:spPr>
        <a:xfrm>
          <a:off x="0" y="2018849"/>
          <a:ext cx="7407888" cy="538076"/>
        </a:xfrm>
        <a:prstGeom prst="roundRect">
          <a:avLst>
            <a:gd name="adj" fmla="val 10000"/>
          </a:avLst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40580E5E-5AC2-426B-A56F-C6C1C9C4B91A}">
      <dsp:nvSpPr>
        <dsp:cNvPr id="0" name=""/>
        <dsp:cNvSpPr/>
      </dsp:nvSpPr>
      <dsp:spPr>
        <a:xfrm>
          <a:off x="162768" y="2139916"/>
          <a:ext cx="295942" cy="295942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C4C900E-4C2C-48B2-BD46-7E842FDA1A5F}">
      <dsp:nvSpPr>
        <dsp:cNvPr id="0" name=""/>
        <dsp:cNvSpPr/>
      </dsp:nvSpPr>
      <dsp:spPr>
        <a:xfrm>
          <a:off x="621478" y="2018849"/>
          <a:ext cx="6786409" cy="53807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6946" tIns="56946" rIns="56946" bIns="56946" numCol="1" spcCol="1270" anchor="ctr" anchorCtr="0">
          <a:noAutofit/>
        </a:bodyPr>
        <a:lstStyle/>
        <a:p>
          <a:pPr marL="0" lvl="0" indent="0" algn="l" defTabSz="9334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100" kern="1200"/>
            <a:t>Use emotion cards, calm words and a quiet space.</a:t>
          </a:r>
          <a:endParaRPr lang="en-US" sz="2100" kern="1200"/>
        </a:p>
      </dsp:txBody>
      <dsp:txXfrm>
        <a:off x="621478" y="2018849"/>
        <a:ext cx="6786409" cy="538076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16/7/layout/BasicLinearProcessNumbered">
  <dgm:title val="Basic Linear Process Numbered"/>
  <dgm:desc val="Used to show a progression; a timeline; sequential steps in a task, process, or workflow; or to emphasize movement or direction. Automatic numbers have been introduced to show the steps of the process which appears in a circle. Level 1 and Level 2 text appear in a rectangle."/>
  <dgm:catLst>
    <dgm:cat type="process" pri="5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  <dgm:pt modelId="3">
          <dgm:prSet phldr="1"/>
        </dgm:pt>
        <dgm:pt modelId="31">
          <dgm:prSet phldr="1"/>
        </dgm:pt>
        <dgm:pt modelId="101" type="sibTrans" cxnId="{7262E22B-3B88-4311-85E6-EA62B4BFE3C9}">
          <dgm:prSet phldrT="1"/>
          <dgm:t>
            <a:bodyPr/>
            <a:lstStyle/>
            <a:p>
              <a:r>
                <a:t>1</a:t>
              </a:r>
            </a:p>
          </dgm:t>
        </dgm:pt>
        <dgm:pt modelId="201" type="sibTrans" cxnId="{F769C855-2649-4A88-AF47-E76EA95BCA99}">
          <dgm:prSet phldrT="2"/>
          <dgm:t>
            <a:bodyPr/>
            <a:lstStyle/>
            <a:p>
              <a:r>
                <a:t>2</a:t>
              </a:r>
            </a:p>
          </dgm:t>
        </dgm:pt>
        <dgm:pt modelId="301" type="sibTrans" cxnId="{E46A0ACD-1E34-4077-8A1D-FCA8C87D7216}">
          <dgm:prSet phldrT="3"/>
          <dgm:t>
            <a:bodyPr/>
            <a:lstStyle/>
            <a:p>
              <a:r>
                <a:t>3</a:t>
              </a:r>
            </a:p>
          </dgm:t>
        </dgm:pt>
      </dgm:ptLst>
      <dgm:cxnLst>
        <dgm:cxn modelId="4" srcId="0" destId="1" srcOrd="0" destOrd="0" sibTransId="101"/>
        <dgm:cxn modelId="5" srcId="0" destId="2" srcOrd="1" destOrd="0" sibTransId="201"/>
        <dgm:cxn modelId="6" srcId="0" destId="3" srcOrd="2" destOrd="0" sibTransId="301"/>
        <dgm:cxn modelId="13" srcId="1" destId="11" srcOrd="0" destOrd="0"/>
        <dgm:cxn modelId="23" srcId="2" destId="21" srcOrd="0" destOrd="0"/>
        <dgm:cxn modelId="33" srcId="3" destId="31" srcOrd="0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2"/>
        <dgm:pt modelId="21"/>
      </dgm:ptLst>
      <dgm:cxnLst>
        <dgm:cxn modelId="4" srcId="0" destId="1" srcOrd="0" destOrd="0"/>
        <dgm:cxn modelId="5" srcId="0" destId="2" srcOrd="1" destOrd="0"/>
        <dgm:cxn modelId="13" srcId="1" destId="11" srcOrd="0" destOrd="0"/>
        <dgm:cxn modelId="23" srcId="2" destId="21" srcOrd="0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2"/>
        <dgm:pt modelId="21"/>
        <dgm:pt modelId="3"/>
        <dgm:pt modelId="31"/>
        <dgm:pt modelId="4"/>
        <dgm:pt modelId="41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  <dgm:cxn modelId="13" srcId="1" destId="11" srcOrd="0" destOrd="0"/>
        <dgm:cxn modelId="23" srcId="2" destId="21" srcOrd="0" destOrd="0"/>
        <dgm:cxn modelId="33" srcId="3" destId="31" srcOrd="0" destOrd="0"/>
        <dgm:cxn modelId="43" srcId="4" destId="41" srcOrd="0" destOrd="0"/>
      </dgm:cxnLst>
      <dgm:bg/>
      <dgm:whole/>
    </dgm:dataModel>
  </dgm:clrData>
  <dgm:layoutNode name="Name0">
    <dgm:varLst>
      <dgm:animLvl val="lvl"/>
      <dgm:resizeHandles val="exact"/>
    </dgm:varLst>
    <dgm:alg type="lin">
      <dgm:param type="linDir" val="fromL"/>
      <dgm:param type="nodeVertAlign" val="t"/>
    </dgm:alg>
    <dgm:shape xmlns:r="http://schemas.openxmlformats.org/officeDocument/2006/relationships" r:blip="">
      <dgm:adjLst/>
    </dgm:shape>
    <dgm:presOf/>
    <dgm:constrLst>
      <dgm:constr type="h" for="ch" forName="compositeNode" refType="h"/>
      <dgm:constr type="w" for="ch" forName="compositeNode" refType="w"/>
      <dgm:constr type="w" for="des" forName="simulatedConn" refType="w" refFor="ch" refForName="compositeNode" fact="0.15"/>
      <dgm:constr type="h" for="des" forName="simulatedConn" refType="w" refFor="des" refForName="simulatedConn"/>
      <dgm:constr type="h" for="des" forName="vSp1" refType="w" refFor="ch" refForName="compositeNode" fact="0.8"/>
      <dgm:constr type="h" for="des" forName="vSp2" refType="w" refFor="ch" refForName="compositeNode" fact="0.07"/>
      <dgm:constr type="w" for="ch" forName="vProcSp" refType="w" refFor="des" refForName="simulatedConn" op="equ"/>
      <dgm:constr type="h" for="ch" forName="vProcSp" refType="h" refFor="ch" refForName="compositeNode" op="equ"/>
      <dgm:constr type="w" for="ch" forName="sibTrans" refType="w" refFor="ch" refForName="compositeNode" fact="0.1"/>
      <dgm:constr type="primFontSz" for="des" forName="sibTransNodeCircle" op="equ"/>
      <dgm:constr type="primFontSz" for="des" forName="nodeText" op="equ"/>
      <dgm:constr type="h" for="des" forName="sibTransNodeCircle" op="equ"/>
      <dgm:constr type="w" for="des" forName="sibTransNodeCircle" op="equ"/>
    </dgm:constrLst>
    <dgm:ruleLst>
      <dgm:rule type="h" val="NaN" fact="1.2" max="NaN"/>
    </dgm:ruleLst>
    <dgm:forEach name="Name4" axis="ch" ptType="node">
      <dgm:layoutNode name="compositeNode">
        <dgm:varLst>
          <dgm:bulletEnabled val="1"/>
        </dgm:varLst>
        <dgm:alg type="composite"/>
        <dgm:constrLst>
          <dgm:constr type="h" refType="w" op="lte" fact="1.4"/>
          <dgm:constr type="w" for="ch" forName="bgRect" refType="w"/>
          <dgm:constr type="h" for="ch" forName="bgRect" refType="h"/>
          <dgm:constr type="t" for="ch" forName="bgRect"/>
          <dgm:constr type="l" for="ch" forName="bgRect"/>
          <dgm:constr type="h" for="ch" forName="sibTransNodeCircle" refType="h" refFor="ch" refForName="bgRect" fact="0.3"/>
          <dgm:constr type="w" for="ch" forName="sibTransNodeCircle" refType="h" refFor="ch" refForName="sibTransNodeCircle"/>
          <dgm:constr type="ctrX" for="ch" forName="sibTransNodeCircle" refType="w" fact="0.5"/>
          <dgm:constr type="ctrY" for="ch" forName="sibTransNodeCircle" refType="h" fact="0.25"/>
          <dgm:constr type="r" for="ch" forName="nodeText" refType="r" refFor="ch" refForName="bgRect"/>
          <dgm:constr type="h" for="ch" forName="nodeText" refType="h" refFor="ch" refForName="bgRect" fact="0.6"/>
          <dgm:constr type="t" for="ch" forName="nodeText" refType="h" refFor="ch" refForName="bgRect" fact="0.38"/>
          <dgm:constr type="b" for="ch" forName="bottomLine" refType="b" refFor="ch" refForName="bgRect"/>
          <dgm:constr type="w" for="ch" forName="bottomLine" refType="w" refFor="ch" refForName="bgRect"/>
          <dgm:constr type="h" for="ch" forName="bottomLine" val="0.002"/>
        </dgm:constrLst>
        <dgm:ruleLst/>
        <dgm:layoutNode name="bgRect" styleLbl="bgAccFollowNode1">
          <dgm:alg type="sp"/>
          <dgm:shape xmlns:r="http://schemas.openxmlformats.org/officeDocument/2006/relationships" type="rect" r:blip="">
            <dgm:adjLst/>
          </dgm:shape>
          <dgm:presOf axis="self"/>
          <dgm:constrLst/>
          <dgm:ruleLst/>
        </dgm:layoutNode>
        <dgm:forEach name="Name19" axis="followSib" ptType="sibTrans" hideLastTrans="0" cnt="1">
          <dgm:layoutNode name="sibTransNodeCircle" styleLbl="alignNode1">
            <dgm:varLst>
              <dgm:chMax val="0"/>
              <dgm:bulletEnabled/>
            </dgm:varLst>
            <dgm:presOf axis="self" ptType="sibTrans"/>
            <dgm:alg type="tx">
              <dgm:param type="txAnchorVert" val="mid"/>
              <dgm:param type="txAnchorHorzCh" val="ctr"/>
            </dgm:alg>
            <dgm:shape xmlns:r="http://schemas.openxmlformats.org/officeDocument/2006/relationships" type="ellipse" r:blip="">
              <dgm:adjLst/>
            </dgm:shape>
            <dgm:constrLst>
              <dgm:constr type="w" refType="h" op="lte"/>
              <dgm:constr type="primFontSz" val="48"/>
              <dgm:constr type="tMarg" val="1"/>
              <dgm:constr type="lMarg" refType="w" fact="0.221"/>
              <dgm:constr type="rMarg" refType="w" fact="0.221"/>
              <dgm:constr type="bMarg" val="1"/>
            </dgm:constrLst>
            <dgm:ruleLst>
              <dgm:rule type="primFontSz" val="14" fact="NaN" max="NaN"/>
            </dgm:ruleLst>
          </dgm:layoutNode>
        </dgm:forEach>
        <dgm:layoutNode name="bottomLine" styleLbl="alignNode1">
          <dgm:varLst/>
          <dgm:presOf/>
          <dgm:alg type="sp"/>
          <dgm:shape xmlns:r="http://schemas.openxmlformats.org/officeDocument/2006/relationships" type="rect" r:blip="">
            <dgm:adjLst/>
          </dgm:shape>
          <dgm:constrLst/>
          <dgm:ruleLst/>
        </dgm:layoutNode>
        <dgm:layoutNode name="nodeText" styleLbl="bgAccFollowNode1" moveWith="bgRect">
          <dgm:varLst>
            <dgm:bulletEnabled val="1"/>
          </dgm:varLst>
          <dgm:alg type="tx">
            <dgm:param type="parTxLTRAlign" val="l"/>
            <dgm:param type="parTxRTLAlign" val="r"/>
            <dgm:param type="txAnchorVert" val="t"/>
          </dgm:alg>
          <dgm:shape xmlns:r="http://schemas.openxmlformats.org/officeDocument/2006/relationships" type="rect" r:blip="" zOrderOff="-1" hideGeom="1">
            <dgm:adjLst/>
          </dgm:shape>
          <dgm:presOf axis="desOrSelf" ptType="node"/>
          <dgm:constrLst>
            <dgm:constr type="primFontSz" val="26"/>
            <dgm:constr type="tMarg" val="26"/>
            <dgm:constr type="lMarg" refType="w" fact="0.221"/>
            <dgm:constr type="rMarg" refType="w" fact="0.221"/>
            <dgm:constr type="bMarg" val="26"/>
          </dgm:constrLst>
          <dgm:ruleLst>
            <dgm:rule type="primFontSz" val="11" fact="NaN" max="NaN"/>
          </dgm:ruleLst>
        </dgm:layoutNode>
      </dgm:layoutNode>
      <dgm:forEach name="Name14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  <dgm:extLst>
    <a:ext uri="{4F341089-5ED1-44EC-B178-C955D00A3D55}">
      <dgm1611:autoBuNodeInfoLst xmlns:dgm1611="http://schemas.microsoft.com/office/drawing/2016/11/diagram">
        <dgm1611:autoBuNodeInfo lvl="1" ptType="sibTrans">
          <dgm1611:buPr prefix="" leadZeros="0">
            <a:buAutoNum type="arabicParenBoth"/>
          </dgm1611:buPr>
        </dgm1611:autoBuNodeInfo>
      </dgm1611:autoBuNodeInfoLst>
    </a:ext>
  </dgm:extLst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18/2/layout/IconVerticalSolidList">
  <dgm:title val="Icon Vertical Solid List"/>
  <dgm:desc val="Use to show a series of visuals from top to bottom with Level 1 or Level 1 and Level 2 text grouped in a shape. Works best with icons or small pictures with lengthier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3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5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5" axis="ch" ptType="node" func="cnt" op="lte" val="4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2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6" axis="ch" ptType="node" func="cnt" op="lte" val="6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9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else name="Name7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6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else>
    </dgm:choose>
    <dgm:ruleLst>
      <dgm:rule type="h" for="ch" forName="compNode" val="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hoose name="Name9">
          <dgm:if name="Name10" axis="ch" ptType="node" func="cnt" op="gte" val="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w" for="ch" forName="parTx" refType="w" fact="0.45"/>
              <dgm:constr type="h" for="ch" forName="parTx" refType="h"/>
              <dgm:constr type="l" for="ch" forName="parTx" refType="r" refFor="ch" refForName="spaceRect"/>
              <dgm:constr type="t" for="ch" forName="parTx"/>
              <dgm:constr type="h" for="ch" forName="desTx" refType="h"/>
              <dgm:constr type="l" for="ch" forName="desTx" refType="r" refFor="ch" refForName="parTx"/>
              <dgm:constr type="t" for="ch" forName="desTx"/>
            </dgm:constrLst>
          </dgm:if>
          <dgm:else name="Name1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h" for="ch" forName="parTx" refType="h"/>
              <dgm:constr type="l" for="ch" forName="parTx" refType="r" refFor="ch" refForName="spaceRect"/>
              <dgm:constr type="t" for="ch" forName="parTx"/>
            </dgm:constrLst>
          </dgm:else>
        </dgm:choose>
        <dgm:ruleLst>
          <dgm:rule type="h" val="INF" fact="NaN" max="NaN"/>
        </dgm:ruleLst>
        <dgm:layoutNode name="bgRect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mid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h" fact="0.3"/>
            <dgm:constr type="rMarg" refType="h" fact="0.3"/>
            <dgm:constr type="tMarg" refType="h" fact="0.3"/>
            <dgm:constr type="bMarg" refType="h" fact="0.3"/>
          </dgm:constrLst>
          <dgm:ruleLst>
            <dgm:rule type="primFontSz" val="14" fact="NaN" max="NaN"/>
            <dgm:rule type="h" val="INF" fact="NaN" max="NaN"/>
          </dgm:ruleLst>
        </dgm:layoutNode>
        <dgm:choose name="Name12">
          <dgm:if name="Name13" axis="ch" ptType="node" func="cnt" op="gte" val="1">
            <dgm:layoutNode name="desTx" styleLbl="revTx">
              <dgm:varLst/>
              <dgm:alg type="tx">
                <dgm:param type="txAnchorVertCh" val="mid"/>
                <dgm:param type="parTxLTRAlign" val="l"/>
                <dgm:param type="shpTxLTRAlignCh" val="l"/>
                <dgm:param type="parTxRTLAlign" val="r"/>
                <dgm:param type="shpTxRTLAlignCh" val="r"/>
                <dgm:param type="stBulletLvl" val="0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primFontSz" val="18"/>
                <dgm:constr type="secFontSz" refType="primFontSz"/>
                <dgm:constr type="lMarg" refType="h" fact="0.3"/>
                <dgm:constr type="rMarg" refType="h" fact="0.3"/>
                <dgm:constr type="tMarg" refType="h" fact="0.3"/>
                <dgm:constr type="bMarg" refType="h" fact="0.3"/>
              </dgm:constrLst>
              <dgm:ruleLst>
                <dgm:rule type="primFontSz" val="11" fact="NaN" max="NaN"/>
              </dgm:ruleLst>
            </dgm:layoutNode>
          </dgm:if>
          <dgm:else name="Name14"/>
        </dgm:choose>
      </dgm:layoutNode>
      <dgm:forEach name="Name15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  <a:lvl2pPr>
          <a:lnSpc>
            <a:spcPct val="100000"/>
          </a:lnSpc>
        </a:lvl2pPr>
      </dgm1612:lstStyle>
    </a:ext>
  </dgm:extLst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4">
  <dgm:title val=""/>
  <dgm:desc val=""/>
  <dgm:catLst>
    <dgm:cat type="simple" pri="104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6" name="Group 15"/>
          <p:cNvGrpSpPr/>
          <p:nvPr/>
        </p:nvGrpSpPr>
        <p:grpSpPr>
          <a:xfrm>
            <a:off x="0" y="-8467"/>
            <a:ext cx="12192000" cy="6866467"/>
            <a:chOff x="0" y="-8467"/>
            <a:chExt cx="12192000" cy="6866467"/>
          </a:xfrm>
        </p:grpSpPr>
        <p:sp>
          <p:nvSpPr>
            <p:cNvPr id="15" name="Freeform 14"/>
            <p:cNvSpPr/>
            <p:nvPr/>
          </p:nvSpPr>
          <p:spPr>
            <a:xfrm>
              <a:off x="0" y="-7862"/>
              <a:ext cx="863600" cy="5698067"/>
            </a:xfrm>
            <a:custGeom>
              <a:avLst/>
              <a:gdLst/>
              <a:ahLst/>
              <a:cxnLst/>
              <a:rect l="l" t="t" r="r" b="b"/>
              <a:pathLst>
                <a:path w="863600" h="5698067">
                  <a:moveTo>
                    <a:pt x="0" y="8467"/>
                  </a:moveTo>
                  <a:lnTo>
                    <a:pt x="863600" y="0"/>
                  </a:lnTo>
                  <a:lnTo>
                    <a:pt x="863600" y="16934"/>
                  </a:lnTo>
                  <a:lnTo>
                    <a:pt x="0" y="5698067"/>
                  </a:lnTo>
                  <a:lnTo>
                    <a:pt x="0" y="8467"/>
                  </a:lnTo>
                  <a:close/>
                </a:path>
              </a:pathLst>
            </a:custGeom>
            <a:solidFill>
              <a:schemeClr val="accent1"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cxnSp>
          <p:nvCxnSpPr>
            <p:cNvPr id="19" name="Straight Connector 18"/>
            <p:cNvCxnSpPr/>
            <p:nvPr/>
          </p:nvCxnSpPr>
          <p:spPr>
            <a:xfrm>
              <a:off x="9371012" y="0"/>
              <a:ext cx="1219200" cy="6858000"/>
            </a:xfrm>
            <a:prstGeom prst="line">
              <a:avLst/>
            </a:prstGeom>
            <a:ln w="9525">
              <a:solidFill>
                <a:schemeClr val="accent1">
                  <a:alpha val="70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0" name="Straight Connector 19"/>
            <p:cNvCxnSpPr/>
            <p:nvPr/>
          </p:nvCxnSpPr>
          <p:spPr>
            <a:xfrm flipH="1">
              <a:off x="7425267" y="3681413"/>
              <a:ext cx="4763558" cy="3176587"/>
            </a:xfrm>
            <a:prstGeom prst="line">
              <a:avLst/>
            </a:prstGeom>
            <a:ln w="9525">
              <a:solidFill>
                <a:schemeClr val="accent1">
                  <a:alpha val="70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21" name="Rectangle 23"/>
            <p:cNvSpPr/>
            <p:nvPr/>
          </p:nvSpPr>
          <p:spPr>
            <a:xfrm>
              <a:off x="9181476" y="-8467"/>
              <a:ext cx="3007349" cy="6866467"/>
            </a:xfrm>
            <a:custGeom>
              <a:avLst/>
              <a:gdLst/>
              <a:ahLst/>
              <a:cxnLst/>
              <a:rect l="l" t="t" r="r" b="b"/>
              <a:pathLst>
                <a:path w="3007349" h="6866467">
                  <a:moveTo>
                    <a:pt x="2045532" y="0"/>
                  </a:moveTo>
                  <a:lnTo>
                    <a:pt x="3007349" y="0"/>
                  </a:lnTo>
                  <a:lnTo>
                    <a:pt x="3007349" y="6866467"/>
                  </a:lnTo>
                  <a:lnTo>
                    <a:pt x="0" y="6866467"/>
                  </a:lnTo>
                  <a:lnTo>
                    <a:pt x="2045532" y="0"/>
                  </a:lnTo>
                  <a:close/>
                </a:path>
              </a:pathLst>
            </a:custGeom>
            <a:solidFill>
              <a:schemeClr val="accent1">
                <a:alpha val="36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22" name="Rectangle 25"/>
            <p:cNvSpPr/>
            <p:nvPr/>
          </p:nvSpPr>
          <p:spPr>
            <a:xfrm>
              <a:off x="9603442" y="-8467"/>
              <a:ext cx="2588558" cy="6866467"/>
            </a:xfrm>
            <a:custGeom>
              <a:avLst/>
              <a:gdLst/>
              <a:ahLst/>
              <a:cxnLst/>
              <a:rect l="l" t="t" r="r" b="b"/>
              <a:pathLst>
                <a:path w="2573311" h="6866467">
                  <a:moveTo>
                    <a:pt x="0" y="0"/>
                  </a:moveTo>
                  <a:lnTo>
                    <a:pt x="2573311" y="0"/>
                  </a:lnTo>
                  <a:lnTo>
                    <a:pt x="2573311" y="6866467"/>
                  </a:lnTo>
                  <a:lnTo>
                    <a:pt x="1202336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23" name="Isosceles Triangle 22"/>
            <p:cNvSpPr/>
            <p:nvPr/>
          </p:nvSpPr>
          <p:spPr>
            <a:xfrm>
              <a:off x="8932333" y="3048000"/>
              <a:ext cx="3259667" cy="3810000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lumMod val="75000"/>
                <a:alpha val="66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24" name="Rectangle 27"/>
            <p:cNvSpPr/>
            <p:nvPr/>
          </p:nvSpPr>
          <p:spPr>
            <a:xfrm>
              <a:off x="9334500" y="-8467"/>
              <a:ext cx="2854326" cy="6866467"/>
            </a:xfrm>
            <a:custGeom>
              <a:avLst/>
              <a:gdLst/>
              <a:ahLst/>
              <a:cxnLst/>
              <a:rect l="l" t="t" r="r" b="b"/>
              <a:pathLst>
                <a:path w="2858013" h="6866467">
                  <a:moveTo>
                    <a:pt x="0" y="0"/>
                  </a:moveTo>
                  <a:lnTo>
                    <a:pt x="2858013" y="0"/>
                  </a:lnTo>
                  <a:lnTo>
                    <a:pt x="2858013" y="6866467"/>
                  </a:lnTo>
                  <a:lnTo>
                    <a:pt x="2473942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lumMod val="75000"/>
                <a:alpha val="5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25" name="Rectangle 28"/>
            <p:cNvSpPr/>
            <p:nvPr/>
          </p:nvSpPr>
          <p:spPr>
            <a:xfrm>
              <a:off x="10898730" y="-8467"/>
              <a:ext cx="1290094" cy="6866467"/>
            </a:xfrm>
            <a:custGeom>
              <a:avLst/>
              <a:gdLst/>
              <a:ahLst/>
              <a:cxnLst/>
              <a:rect l="l" t="t" r="r" b="b"/>
              <a:pathLst>
                <a:path w="1290094" h="6858000">
                  <a:moveTo>
                    <a:pt x="1019735" y="0"/>
                  </a:moveTo>
                  <a:lnTo>
                    <a:pt x="1290094" y="0"/>
                  </a:lnTo>
                  <a:lnTo>
                    <a:pt x="1290094" y="6858000"/>
                  </a:lnTo>
                  <a:lnTo>
                    <a:pt x="0" y="6858000"/>
                  </a:lnTo>
                  <a:lnTo>
                    <a:pt x="1019735" y="0"/>
                  </a:lnTo>
                  <a:close/>
                </a:path>
              </a:pathLst>
            </a:custGeom>
            <a:solidFill>
              <a:schemeClr val="accent2"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26" name="Rectangle 29"/>
            <p:cNvSpPr/>
            <p:nvPr/>
          </p:nvSpPr>
          <p:spPr>
            <a:xfrm>
              <a:off x="10938999" y="-8467"/>
              <a:ext cx="1249825" cy="6866467"/>
            </a:xfrm>
            <a:custGeom>
              <a:avLst/>
              <a:gdLst/>
              <a:ahLst/>
              <a:cxnLst/>
              <a:rect l="l" t="t" r="r" b="b"/>
              <a:pathLst>
                <a:path w="1249825" h="6858000">
                  <a:moveTo>
                    <a:pt x="0" y="0"/>
                  </a:moveTo>
                  <a:lnTo>
                    <a:pt x="1249825" y="0"/>
                  </a:lnTo>
                  <a:lnTo>
                    <a:pt x="1249825" y="6858000"/>
                  </a:lnTo>
                  <a:lnTo>
                    <a:pt x="1109382" y="685800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lumMod val="75000"/>
                <a:alpha val="8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27" name="Isosceles Triangle 26"/>
            <p:cNvSpPr/>
            <p:nvPr/>
          </p:nvSpPr>
          <p:spPr>
            <a:xfrm>
              <a:off x="10371666" y="3589867"/>
              <a:ext cx="1817159" cy="3268133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lumMod val="75000"/>
                <a:alpha val="66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07067" y="2404534"/>
            <a:ext cx="7766936" cy="1646302"/>
          </a:xfrm>
        </p:spPr>
        <p:txBody>
          <a:bodyPr anchor="b">
            <a:noAutofit/>
          </a:bodyPr>
          <a:lstStyle>
            <a:lvl1pPr algn="r">
              <a:defRPr sz="5400">
                <a:solidFill>
                  <a:schemeClr val="accent1"/>
                </a:solidFill>
              </a:defRPr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07067" y="4050833"/>
            <a:ext cx="7766936" cy="1096899"/>
          </a:xfrm>
        </p:spPr>
        <p:txBody>
          <a:bodyPr anchor="t"/>
          <a:lstStyle>
            <a:lvl1pPr marL="0" indent="0" algn="r">
              <a:buNone/>
              <a:defRPr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GB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7575082-DF19-465A-A2BE-824882B56B3B}" type="datetimeFigureOut">
              <a:rPr lang="en-GB" smtClean="0"/>
              <a:t>10/07/2026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746CB3A-8F7B-47DB-BBF3-2D5FDC81C4E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77309768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7575082-DF19-465A-A2BE-824882B56B3B}" type="datetimeFigureOut">
              <a:rPr lang="en-GB" smtClean="0"/>
              <a:t>10/07/2026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746CB3A-8F7B-47DB-BBF3-2D5FDC81C4E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0205070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5" y="2700867"/>
            <a:ext cx="8596668" cy="1826581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860400"/>
          </a:xfrm>
        </p:spPr>
        <p:txBody>
          <a:bodyPr anchor="t"/>
          <a:lstStyle>
            <a:lvl1pPr marL="0" indent="0" algn="l">
              <a:buNone/>
              <a:defRPr sz="20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7575082-DF19-465A-A2BE-824882B56B3B}" type="datetimeFigureOut">
              <a:rPr lang="en-GB" smtClean="0"/>
              <a:t>10/07/2026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746CB3A-8F7B-47DB-BBF3-2D5FDC81C4E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6281993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77334" y="2160589"/>
            <a:ext cx="4184035" cy="3880772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089970" y="2160589"/>
            <a:ext cx="4184034" cy="3880773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7575082-DF19-465A-A2BE-824882B56B3B}" type="datetimeFigureOut">
              <a:rPr lang="en-GB" smtClean="0"/>
              <a:t>10/07/2026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746CB3A-8F7B-47DB-BBF3-2D5FDC81C4E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12026014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5745" y="2160983"/>
            <a:ext cx="4185623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75745" y="2737245"/>
            <a:ext cx="4185623" cy="3304117"/>
          </a:xfrm>
        </p:spPr>
        <p:txBody>
          <a:bodyPr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088383" y="2160983"/>
            <a:ext cx="4185618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5088384" y="2737245"/>
            <a:ext cx="4185617" cy="3304117"/>
          </a:xfrm>
        </p:spPr>
        <p:txBody>
          <a:bodyPr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7575082-DF19-465A-A2BE-824882B56B3B}" type="datetimeFigureOut">
              <a:rPr lang="en-GB" smtClean="0"/>
              <a:t>10/07/2026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746CB3A-8F7B-47DB-BBF3-2D5FDC81C4E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82863272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4" y="609600"/>
            <a:ext cx="8596668" cy="1320800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7575082-DF19-465A-A2BE-824882B56B3B}" type="datetimeFigureOut">
              <a:rPr lang="en-GB" smtClean="0"/>
              <a:t>10/07/2026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746CB3A-8F7B-47DB-BBF3-2D5FDC81C4E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3992710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7575082-DF19-465A-A2BE-824882B56B3B}" type="datetimeFigureOut">
              <a:rPr lang="en-GB" smtClean="0"/>
              <a:t>10/07/2026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746CB3A-8F7B-47DB-BBF3-2D5FDC81C4E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52706445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4" y="1498604"/>
            <a:ext cx="3854528" cy="1278466"/>
          </a:xfrm>
        </p:spPr>
        <p:txBody>
          <a:bodyPr anchor="b">
            <a:normAutofit/>
          </a:bodyPr>
          <a:lstStyle>
            <a:lvl1pPr>
              <a:defRPr sz="20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760461" y="514924"/>
            <a:ext cx="4513541" cy="5526437"/>
          </a:xfrm>
        </p:spPr>
        <p:txBody>
          <a:bodyPr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77334" y="2777069"/>
            <a:ext cx="3854528" cy="2584449"/>
          </a:xfrm>
        </p:spPr>
        <p:txBody>
          <a:bodyPr>
            <a:normAutofit/>
          </a:bodyPr>
          <a:lstStyle>
            <a:lvl1pPr marL="0" indent="0">
              <a:buNone/>
              <a:defRPr sz="1400"/>
            </a:lvl1pPr>
            <a:lvl2pPr marL="457063" indent="0">
              <a:buNone/>
              <a:defRPr sz="1400"/>
            </a:lvl2pPr>
            <a:lvl3pPr marL="914126" indent="0">
              <a:buNone/>
              <a:defRPr sz="1200"/>
            </a:lvl3pPr>
            <a:lvl4pPr marL="1371189" indent="0">
              <a:buNone/>
              <a:defRPr sz="1000"/>
            </a:lvl4pPr>
            <a:lvl5pPr marL="1828251" indent="0">
              <a:buNone/>
              <a:defRPr sz="1000"/>
            </a:lvl5pPr>
            <a:lvl6pPr marL="2285314" indent="0">
              <a:buNone/>
              <a:defRPr sz="1000"/>
            </a:lvl6pPr>
            <a:lvl7pPr marL="2742377" indent="0">
              <a:buNone/>
              <a:defRPr sz="1000"/>
            </a:lvl7pPr>
            <a:lvl8pPr marL="3199440" indent="0">
              <a:buNone/>
              <a:defRPr sz="1000"/>
            </a:lvl8pPr>
            <a:lvl9pPr marL="3656503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7575082-DF19-465A-A2BE-824882B56B3B}" type="datetimeFigureOut">
              <a:rPr lang="en-GB" smtClean="0"/>
              <a:t>10/07/2026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746CB3A-8F7B-47DB-BBF3-2D5FDC81C4E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64192236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4" y="4800600"/>
            <a:ext cx="8596667" cy="566738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677334" y="609600"/>
            <a:ext cx="8596668" cy="3845718"/>
          </a:xfrm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GB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77334" y="5367338"/>
            <a:ext cx="8596667" cy="674024"/>
          </a:xfrm>
        </p:spPr>
        <p:txBody>
          <a:bodyPr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746CB3A-8F7B-47DB-BBF3-2D5FDC81C4E2}" type="slidenum">
              <a:rPr lang="en-GB" smtClean="0"/>
              <a:t>‹#›</a:t>
            </a:fld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7575082-DF19-465A-A2BE-824882B56B3B}" type="datetimeFigureOut">
              <a:rPr lang="en-GB" smtClean="0"/>
              <a:t>10/07/2026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82347766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5" y="609600"/>
            <a:ext cx="8596668" cy="3403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470400"/>
            <a:ext cx="8596668" cy="1570962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7575082-DF19-465A-A2BE-824882B56B3B}" type="datetimeFigureOut">
              <a:rPr lang="en-GB" smtClean="0"/>
              <a:t>10/07/2026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746CB3A-8F7B-47DB-BBF3-2D5FDC81C4E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93131925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31334" y="609600"/>
            <a:ext cx="8094134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1366139" y="3632200"/>
            <a:ext cx="7224524" cy="381000"/>
          </a:xfrm>
        </p:spPr>
        <p:txBody>
          <a:bodyPr anchor="ctr">
            <a:noAutofit/>
          </a:bodyPr>
          <a:lstStyle>
            <a:lvl1pPr marL="0" indent="0">
              <a:buFontTx/>
              <a:buNone/>
              <a:defRPr sz="16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470400"/>
            <a:ext cx="8596668" cy="1570962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7575082-DF19-465A-A2BE-824882B56B3B}" type="datetimeFigureOut">
              <a:rPr lang="en-GB" smtClean="0"/>
              <a:t>10/07/2026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746CB3A-8F7B-47DB-BBF3-2D5FDC81C4E2}" type="slidenum">
              <a:rPr lang="en-GB" smtClean="0"/>
              <a:t>‹#›</a:t>
            </a:fld>
            <a:endParaRPr lang="en-GB"/>
          </a:p>
        </p:txBody>
      </p:sp>
      <p:sp>
        <p:nvSpPr>
          <p:cNvPr id="24" name="TextBox 23"/>
          <p:cNvSpPr txBox="1"/>
          <p:nvPr/>
        </p:nvSpPr>
        <p:spPr>
          <a:xfrm>
            <a:off x="541870" y="790378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25" name="TextBox 24"/>
          <p:cNvSpPr txBox="1"/>
          <p:nvPr/>
        </p:nvSpPr>
        <p:spPr>
          <a:xfrm>
            <a:off x="8893011" y="288655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3305274838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5" y="1931988"/>
            <a:ext cx="8596668" cy="2595460"/>
          </a:xfrm>
        </p:spPr>
        <p:txBody>
          <a:bodyPr anchor="b">
            <a:normAutofit/>
          </a:bodyPr>
          <a:lstStyle>
            <a:lvl1pPr algn="l">
              <a:defRPr sz="4400" b="0" cap="none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7575082-DF19-465A-A2BE-824882B56B3B}" type="datetimeFigureOut">
              <a:rPr lang="en-GB" smtClean="0"/>
              <a:t>10/07/2026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746CB3A-8F7B-47DB-BBF3-2D5FDC81C4E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45779193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31334" y="609600"/>
            <a:ext cx="8094134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677332" y="4013200"/>
            <a:ext cx="8596669" cy="514248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7575082-DF19-465A-A2BE-824882B56B3B}" type="datetimeFigureOut">
              <a:rPr lang="en-GB" smtClean="0"/>
              <a:t>10/07/2026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746CB3A-8F7B-47DB-BBF3-2D5FDC81C4E2}" type="slidenum">
              <a:rPr lang="en-GB" smtClean="0"/>
              <a:t>‹#›</a:t>
            </a:fld>
            <a:endParaRPr lang="en-GB"/>
          </a:p>
        </p:txBody>
      </p:sp>
      <p:sp>
        <p:nvSpPr>
          <p:cNvPr id="24" name="TextBox 23"/>
          <p:cNvSpPr txBox="1"/>
          <p:nvPr/>
        </p:nvSpPr>
        <p:spPr>
          <a:xfrm>
            <a:off x="541870" y="790378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25" name="TextBox 24"/>
          <p:cNvSpPr txBox="1"/>
          <p:nvPr/>
        </p:nvSpPr>
        <p:spPr>
          <a:xfrm>
            <a:off x="8893011" y="288655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1535586594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rue or Fals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799" y="609600"/>
            <a:ext cx="8588203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677332" y="4013200"/>
            <a:ext cx="8596669" cy="514248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accent1"/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7575082-DF19-465A-A2BE-824882B56B3B}" type="datetimeFigureOut">
              <a:rPr lang="en-GB" smtClean="0"/>
              <a:t>10/07/2026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746CB3A-8F7B-47DB-BBF3-2D5FDC81C4E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78973729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7575082-DF19-465A-A2BE-824882B56B3B}" type="datetimeFigureOut">
              <a:rPr lang="en-GB" smtClean="0"/>
              <a:t>10/07/2026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746CB3A-8F7B-47DB-BBF3-2D5FDC81C4E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9340425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7967673" y="609599"/>
            <a:ext cx="1304743" cy="5251451"/>
          </a:xfrm>
        </p:spPr>
        <p:txBody>
          <a:bodyPr vert="eaVert" anchor="ctr"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77335" y="609600"/>
            <a:ext cx="7060150" cy="5251450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7575082-DF19-465A-A2BE-824882B56B3B}" type="datetimeFigureOut">
              <a:rPr lang="en-GB" smtClean="0"/>
              <a:t>10/07/2026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746CB3A-8F7B-47DB-BBF3-2D5FDC81C4E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36126284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4" name="Group 43"/>
          <p:cNvGrpSpPr/>
          <p:nvPr/>
        </p:nvGrpSpPr>
        <p:grpSpPr>
          <a:xfrm>
            <a:off x="0" y="-8467"/>
            <a:ext cx="12192000" cy="6866467"/>
            <a:chOff x="0" y="-8467"/>
            <a:chExt cx="12192000" cy="6866467"/>
          </a:xfrm>
        </p:grpSpPr>
        <p:cxnSp>
          <p:nvCxnSpPr>
            <p:cNvPr id="20" name="Straight Connector 19"/>
            <p:cNvCxnSpPr/>
            <p:nvPr/>
          </p:nvCxnSpPr>
          <p:spPr>
            <a:xfrm>
              <a:off x="9371012" y="0"/>
              <a:ext cx="1219200" cy="6858000"/>
            </a:xfrm>
            <a:prstGeom prst="line">
              <a:avLst/>
            </a:prstGeom>
            <a:ln w="9525">
              <a:solidFill>
                <a:schemeClr val="accent1">
                  <a:alpha val="70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" name="Straight Connector 20"/>
            <p:cNvCxnSpPr/>
            <p:nvPr/>
          </p:nvCxnSpPr>
          <p:spPr>
            <a:xfrm flipH="1">
              <a:off x="7425267" y="3681413"/>
              <a:ext cx="4763558" cy="3176587"/>
            </a:xfrm>
            <a:prstGeom prst="line">
              <a:avLst/>
            </a:prstGeom>
            <a:ln w="9525">
              <a:solidFill>
                <a:schemeClr val="accent1">
                  <a:alpha val="70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22" name="Rectangle 23"/>
            <p:cNvSpPr/>
            <p:nvPr/>
          </p:nvSpPr>
          <p:spPr>
            <a:xfrm>
              <a:off x="9181476" y="-8467"/>
              <a:ext cx="3007349" cy="6866467"/>
            </a:xfrm>
            <a:custGeom>
              <a:avLst/>
              <a:gdLst/>
              <a:ahLst/>
              <a:cxnLst/>
              <a:rect l="l" t="t" r="r" b="b"/>
              <a:pathLst>
                <a:path w="3007349" h="6866467">
                  <a:moveTo>
                    <a:pt x="2045532" y="0"/>
                  </a:moveTo>
                  <a:lnTo>
                    <a:pt x="3007349" y="0"/>
                  </a:lnTo>
                  <a:lnTo>
                    <a:pt x="3007349" y="6866467"/>
                  </a:lnTo>
                  <a:lnTo>
                    <a:pt x="0" y="6866467"/>
                  </a:lnTo>
                  <a:lnTo>
                    <a:pt x="2045532" y="0"/>
                  </a:lnTo>
                  <a:close/>
                </a:path>
              </a:pathLst>
            </a:custGeom>
            <a:solidFill>
              <a:schemeClr val="accent1">
                <a:alpha val="36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23" name="Rectangle 25"/>
            <p:cNvSpPr/>
            <p:nvPr/>
          </p:nvSpPr>
          <p:spPr>
            <a:xfrm>
              <a:off x="9603442" y="-8467"/>
              <a:ext cx="2588558" cy="6866467"/>
            </a:xfrm>
            <a:custGeom>
              <a:avLst/>
              <a:gdLst/>
              <a:ahLst/>
              <a:cxnLst/>
              <a:rect l="l" t="t" r="r" b="b"/>
              <a:pathLst>
                <a:path w="2573311" h="6866467">
                  <a:moveTo>
                    <a:pt x="0" y="0"/>
                  </a:moveTo>
                  <a:lnTo>
                    <a:pt x="2573311" y="0"/>
                  </a:lnTo>
                  <a:lnTo>
                    <a:pt x="2573311" y="6866467"/>
                  </a:lnTo>
                  <a:lnTo>
                    <a:pt x="1202336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24" name="Isosceles Triangle 23"/>
            <p:cNvSpPr/>
            <p:nvPr/>
          </p:nvSpPr>
          <p:spPr>
            <a:xfrm>
              <a:off x="8932333" y="3048000"/>
              <a:ext cx="3259667" cy="3810000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lumMod val="75000"/>
                <a:alpha val="66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25" name="Rectangle 27"/>
            <p:cNvSpPr/>
            <p:nvPr/>
          </p:nvSpPr>
          <p:spPr>
            <a:xfrm>
              <a:off x="9334500" y="-8467"/>
              <a:ext cx="2854326" cy="6866467"/>
            </a:xfrm>
            <a:custGeom>
              <a:avLst/>
              <a:gdLst/>
              <a:ahLst/>
              <a:cxnLst/>
              <a:rect l="l" t="t" r="r" b="b"/>
              <a:pathLst>
                <a:path w="2858013" h="6866467">
                  <a:moveTo>
                    <a:pt x="0" y="0"/>
                  </a:moveTo>
                  <a:lnTo>
                    <a:pt x="2858013" y="0"/>
                  </a:lnTo>
                  <a:lnTo>
                    <a:pt x="2858013" y="6866467"/>
                  </a:lnTo>
                  <a:lnTo>
                    <a:pt x="2473942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lumMod val="75000"/>
                <a:alpha val="5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26" name="Rectangle 28"/>
            <p:cNvSpPr/>
            <p:nvPr/>
          </p:nvSpPr>
          <p:spPr>
            <a:xfrm>
              <a:off x="10898730" y="-8467"/>
              <a:ext cx="1290094" cy="6866467"/>
            </a:xfrm>
            <a:custGeom>
              <a:avLst/>
              <a:gdLst/>
              <a:ahLst/>
              <a:cxnLst/>
              <a:rect l="l" t="t" r="r" b="b"/>
              <a:pathLst>
                <a:path w="1290094" h="6858000">
                  <a:moveTo>
                    <a:pt x="1019735" y="0"/>
                  </a:moveTo>
                  <a:lnTo>
                    <a:pt x="1290094" y="0"/>
                  </a:lnTo>
                  <a:lnTo>
                    <a:pt x="1290094" y="6858000"/>
                  </a:lnTo>
                  <a:lnTo>
                    <a:pt x="0" y="6858000"/>
                  </a:lnTo>
                  <a:lnTo>
                    <a:pt x="1019735" y="0"/>
                  </a:lnTo>
                  <a:close/>
                </a:path>
              </a:pathLst>
            </a:custGeom>
            <a:solidFill>
              <a:schemeClr val="accent2"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27" name="Rectangle 29"/>
            <p:cNvSpPr/>
            <p:nvPr/>
          </p:nvSpPr>
          <p:spPr>
            <a:xfrm>
              <a:off x="10938999" y="-8467"/>
              <a:ext cx="1249825" cy="6866467"/>
            </a:xfrm>
            <a:custGeom>
              <a:avLst/>
              <a:gdLst/>
              <a:ahLst/>
              <a:cxnLst/>
              <a:rect l="l" t="t" r="r" b="b"/>
              <a:pathLst>
                <a:path w="1249825" h="6858000">
                  <a:moveTo>
                    <a:pt x="0" y="0"/>
                  </a:moveTo>
                  <a:lnTo>
                    <a:pt x="1249825" y="0"/>
                  </a:lnTo>
                  <a:lnTo>
                    <a:pt x="1249825" y="6858000"/>
                  </a:lnTo>
                  <a:lnTo>
                    <a:pt x="1109382" y="685800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lumMod val="75000"/>
                <a:alpha val="8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28" name="Isosceles Triangle 27"/>
            <p:cNvSpPr/>
            <p:nvPr/>
          </p:nvSpPr>
          <p:spPr>
            <a:xfrm>
              <a:off x="10371666" y="3589867"/>
              <a:ext cx="1817159" cy="3268133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lumMod val="75000"/>
                <a:alpha val="66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19" name="Isosceles Triangle 18"/>
            <p:cNvSpPr/>
            <p:nvPr/>
          </p:nvSpPr>
          <p:spPr>
            <a:xfrm>
              <a:off x="0" y="4013200"/>
              <a:ext cx="448733" cy="2844800"/>
            </a:xfrm>
            <a:prstGeom prst="triangle">
              <a:avLst>
                <a:gd name="adj" fmla="val 0"/>
              </a:avLst>
            </a:prstGeom>
            <a:solidFill>
              <a:schemeClr val="accent1"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77334" y="609600"/>
            <a:ext cx="8596668" cy="1320800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4" y="2160589"/>
            <a:ext cx="8596668" cy="388077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205133" y="6041362"/>
            <a:ext cx="91193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7575082-DF19-465A-A2BE-824882B56B3B}" type="datetimeFigureOut">
              <a:rPr lang="en-GB" smtClean="0"/>
              <a:t>10/07/2026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677334" y="6041362"/>
            <a:ext cx="6297612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590663" y="6041362"/>
            <a:ext cx="68333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accent1"/>
                </a:solidFill>
              </a:defRPr>
            </a:lvl1pPr>
          </a:lstStyle>
          <a:p>
            <a:fld id="{E746CB3A-8F7B-47DB-BBF3-2D5FDC81C4E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2931728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07" r:id="rId1"/>
    <p:sldLayoutId id="2147483708" r:id="rId2"/>
    <p:sldLayoutId id="2147483709" r:id="rId3"/>
    <p:sldLayoutId id="2147483710" r:id="rId4"/>
    <p:sldLayoutId id="2147483711" r:id="rId5"/>
    <p:sldLayoutId id="2147483712" r:id="rId6"/>
    <p:sldLayoutId id="2147483713" r:id="rId7"/>
    <p:sldLayoutId id="2147483714" r:id="rId8"/>
    <p:sldLayoutId id="2147483715" r:id="rId9"/>
    <p:sldLayoutId id="2147483716" r:id="rId10"/>
    <p:sldLayoutId id="2147483717" r:id="rId11"/>
    <p:sldLayoutId id="2147483718" r:id="rId12"/>
    <p:sldLayoutId id="2147483719" r:id="rId13"/>
    <p:sldLayoutId id="2147483720" r:id="rId14"/>
    <p:sldLayoutId id="2147483721" r:id="rId15"/>
    <p:sldLayoutId id="2147483722" r:id="rId16"/>
  </p:sldLayoutIdLst>
  <p:txStyles>
    <p:titleStyle>
      <a:lvl1pPr algn="l" defTabSz="457200" rtl="0" eaLnBrk="1" latinLnBrk="0" hangingPunct="1">
        <a:spcBef>
          <a:spcPct val="0"/>
        </a:spcBef>
        <a:buNone/>
        <a:defRPr sz="3600" kern="1200">
          <a:solidFill>
            <a:schemeClr val="accent1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6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7.xml.rels><?xml version="1.0" encoding="UTF-8" standalone="yes"?>
<Relationships xmlns="http://schemas.openxmlformats.org/package/2006/relationships"><Relationship Id="rId8" Type="http://schemas.openxmlformats.org/officeDocument/2006/relationships/hyperlink" Target="https://effectivechildtherapy.org/therapies/what-is-interpersonal-psychotherapy/elementary-age-kids-talking-to-counselor-during-group-therapy-session/" TargetMode="External"/><Relationship Id="rId3" Type="http://schemas.openxmlformats.org/officeDocument/2006/relationships/diagramLayout" Target="../diagrams/layout2.xml"/><Relationship Id="rId7" Type="http://schemas.openxmlformats.org/officeDocument/2006/relationships/image" Target="../media/image2.jpeg"/><Relationship Id="rId2" Type="http://schemas.openxmlformats.org/officeDocument/2006/relationships/diagramData" Target="../diagrams/data2.xml"/><Relationship Id="rId1" Type="http://schemas.openxmlformats.org/officeDocument/2006/relationships/slideLayout" Target="../slideLayouts/slideLayout5.xml"/><Relationship Id="rId6" Type="http://schemas.microsoft.com/office/2007/relationships/diagramDrawing" Target="../diagrams/drawing2.xml"/><Relationship Id="rId5" Type="http://schemas.openxmlformats.org/officeDocument/2006/relationships/diagramColors" Target="../diagrams/colors2.xml"/><Relationship Id="rId4" Type="http://schemas.openxmlformats.org/officeDocument/2006/relationships/diagramQuickStyle" Target="../diagrams/quickStyle2.xml"/><Relationship Id="rId9" Type="http://schemas.openxmlformats.org/officeDocument/2006/relationships/hyperlink" Target="https://creativecommons.org/licenses/by-sa/3.0/" TargetMode="External"/></Relationships>
</file>

<file path=ppt/slides/_rels/slide8.xml.rels><?xml version="1.0" encoding="UTF-8" standalone="yes"?>
<Relationships xmlns="http://schemas.openxmlformats.org/package/2006/relationships"><Relationship Id="rId8" Type="http://schemas.openxmlformats.org/officeDocument/2006/relationships/hyperlink" Target="https://englishcornerfor3esodiversification.blogspot.com/2019/" TargetMode="External"/><Relationship Id="rId3" Type="http://schemas.openxmlformats.org/officeDocument/2006/relationships/diagramLayout" Target="../diagrams/layout3.xml"/><Relationship Id="rId7" Type="http://schemas.openxmlformats.org/officeDocument/2006/relationships/image" Target="../media/image7.jpg"/><Relationship Id="rId2" Type="http://schemas.openxmlformats.org/officeDocument/2006/relationships/diagramData" Target="../diagrams/data3.xml"/><Relationship Id="rId1" Type="http://schemas.openxmlformats.org/officeDocument/2006/relationships/slideLayout" Target="../slideLayouts/slideLayout5.xml"/><Relationship Id="rId6" Type="http://schemas.microsoft.com/office/2007/relationships/diagramDrawing" Target="../diagrams/drawing3.xml"/><Relationship Id="rId5" Type="http://schemas.openxmlformats.org/officeDocument/2006/relationships/diagramColors" Target="../diagrams/colors3.xml"/><Relationship Id="rId4" Type="http://schemas.openxmlformats.org/officeDocument/2006/relationships/diagramQuickStyle" Target="../diagrams/quickStyle3.xml"/><Relationship Id="rId9" Type="http://schemas.openxmlformats.org/officeDocument/2006/relationships/hyperlink" Target="https://creativecommons.org/licenses/by-nc/3.0/" TargetMode="Externa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hyperlink" Target="https://worditout.com/word-cloud/4648924" TargetMode="External"/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5.xml"/><Relationship Id="rId4" Type="http://schemas.openxmlformats.org/officeDocument/2006/relationships/hyperlink" Target="https://creativecommons.org/licenses/by-nc-nd/3.0/" TargetMode="Externa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hyperlink" Target="https://doi.org/10.1111/j.1469-7610.1995.tb01300" TargetMode="External"/><Relationship Id="rId2" Type="http://schemas.openxmlformats.org/officeDocument/2006/relationships/image" Target="../media/image9.jpg"/><Relationship Id="rId1" Type="http://schemas.openxmlformats.org/officeDocument/2006/relationships/slideLayout" Target="../slideLayouts/slideLayout2.xml"/><Relationship Id="rId6" Type="http://schemas.openxmlformats.org/officeDocument/2006/relationships/hyperlink" Target="https://doi.org/10.1111/1467-8624.00313" TargetMode="External"/><Relationship Id="rId5" Type="http://schemas.openxmlformats.org/officeDocument/2006/relationships/hyperlink" Target="https://doi.org/10.1080/14616730500365928" TargetMode="External"/><Relationship Id="rId4" Type="http://schemas.openxmlformats.org/officeDocument/2006/relationships/hyperlink" Target="https://www.nationalacademies.org/publications/9824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B822E74-6900-11B8-E5CD-B951D7EB2129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898358" y="428908"/>
            <a:ext cx="8458200" cy="1655762"/>
          </a:xfrm>
        </p:spPr>
        <p:txBody>
          <a:bodyPr>
            <a:normAutofit/>
          </a:bodyPr>
          <a:lstStyle/>
          <a:p>
            <a:pPr algn="l"/>
            <a:r>
              <a:rPr lang="en-GB" sz="4400" dirty="0">
                <a:latin typeface="Arial" panose="020B0604020202020204" pitchFamily="34" charset="0"/>
                <a:cs typeface="Arial" panose="020B0604020202020204" pitchFamily="34" charset="0"/>
              </a:rPr>
              <a:t>Understanding Isaac through Bowlby’s Attachment Theory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B3741374-AE8B-7B6C-9E54-3EBF41227B7A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898358" y="3307737"/>
            <a:ext cx="9144000" cy="1655762"/>
          </a:xfrm>
        </p:spPr>
        <p:txBody>
          <a:bodyPr>
            <a:normAutofit lnSpcReduction="10000"/>
          </a:bodyPr>
          <a:lstStyle/>
          <a:p>
            <a:pPr algn="l"/>
            <a:r>
              <a:rPr lang="en-GB" sz="2000" b="1" dirty="0">
                <a:solidFill>
                  <a:schemeClr val="tx1">
                    <a:lumMod val="85000"/>
                    <a:lumOff val="15000"/>
                  </a:schemeClr>
                </a:solidFill>
              </a:rPr>
              <a:t>Student</a:t>
            </a:r>
            <a:r>
              <a:rPr lang="en-GB" sz="2000" dirty="0">
                <a:solidFill>
                  <a:schemeClr val="tx1">
                    <a:lumMod val="85000"/>
                    <a:lumOff val="15000"/>
                  </a:schemeClr>
                </a:solidFill>
              </a:rPr>
              <a:t>: Bushra Ayub</a:t>
            </a:r>
          </a:p>
          <a:p>
            <a:pPr algn="l"/>
            <a:r>
              <a:rPr lang="en-GB" sz="2000" b="1" dirty="0">
                <a:solidFill>
                  <a:schemeClr val="tx1">
                    <a:lumMod val="85000"/>
                    <a:lumOff val="15000"/>
                  </a:schemeClr>
                </a:solidFill>
              </a:rPr>
              <a:t>Student</a:t>
            </a:r>
            <a:r>
              <a:rPr lang="en-GB" sz="2000" dirty="0">
                <a:solidFill>
                  <a:schemeClr val="tx1">
                    <a:lumMod val="85000"/>
                    <a:lumOff val="15000"/>
                  </a:schemeClr>
                </a:solidFill>
              </a:rPr>
              <a:t> </a:t>
            </a:r>
            <a:r>
              <a:rPr lang="en-GB" sz="2000" b="1" dirty="0">
                <a:solidFill>
                  <a:schemeClr val="tx1">
                    <a:lumMod val="85000"/>
                    <a:lumOff val="15000"/>
                  </a:schemeClr>
                </a:solidFill>
              </a:rPr>
              <a:t>number</a:t>
            </a:r>
            <a:r>
              <a:rPr lang="en-GB" sz="2000" dirty="0">
                <a:solidFill>
                  <a:schemeClr val="tx1">
                    <a:lumMod val="85000"/>
                    <a:lumOff val="15000"/>
                  </a:schemeClr>
                </a:solidFill>
              </a:rPr>
              <a:t>: 2512516</a:t>
            </a:r>
          </a:p>
          <a:p>
            <a:pPr algn="l"/>
            <a:r>
              <a:rPr lang="en-GB" sz="2000" b="1" dirty="0">
                <a:solidFill>
                  <a:schemeClr val="tx1">
                    <a:lumMod val="85000"/>
                    <a:lumOff val="15000"/>
                  </a:schemeClr>
                </a:solidFill>
              </a:rPr>
              <a:t>Lecturer</a:t>
            </a:r>
            <a:r>
              <a:rPr lang="en-GB" sz="2000" dirty="0">
                <a:solidFill>
                  <a:schemeClr val="tx1">
                    <a:lumMod val="85000"/>
                    <a:lumOff val="15000"/>
                  </a:schemeClr>
                </a:solidFill>
              </a:rPr>
              <a:t>: Lou Well</a:t>
            </a:r>
          </a:p>
          <a:p>
            <a:pPr algn="l"/>
            <a:r>
              <a:rPr lang="en-GB" sz="2000" b="1" dirty="0">
                <a:solidFill>
                  <a:schemeClr val="tx1">
                    <a:lumMod val="85000"/>
                    <a:lumOff val="15000"/>
                  </a:schemeClr>
                </a:solidFill>
              </a:rPr>
              <a:t>Module</a:t>
            </a:r>
            <a:r>
              <a:rPr lang="en-GB" sz="2000" dirty="0">
                <a:solidFill>
                  <a:schemeClr val="tx1">
                    <a:lumMod val="85000"/>
                    <a:lumOff val="15000"/>
                  </a:schemeClr>
                </a:solidFill>
              </a:rPr>
              <a:t>: LCH4010 Psychology in Health and Social Care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27FD0727-804F-E33E-F97B-2690A150A34E}"/>
              </a:ext>
            </a:extLst>
          </p:cNvPr>
          <p:cNvSpPr txBox="1"/>
          <p:nvPr/>
        </p:nvSpPr>
        <p:spPr>
          <a:xfrm>
            <a:off x="898358" y="2084603"/>
            <a:ext cx="890336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b="1" dirty="0">
                <a:solidFill>
                  <a:schemeClr val="accent1">
                    <a:lumMod val="50000"/>
                  </a:schemeClr>
                </a:solidFill>
              </a:rPr>
              <a:t>Simple early-help plan for a 4-year-old child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D89FF5DC-B2CC-2F2D-2FE9-034B604AD5CE}"/>
              </a:ext>
            </a:extLst>
          </p:cNvPr>
          <p:cNvSpPr txBox="1"/>
          <p:nvPr/>
        </p:nvSpPr>
        <p:spPr>
          <a:xfrm>
            <a:off x="898358" y="5638800"/>
            <a:ext cx="10139756" cy="110799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600" dirty="0">
                <a:solidFill>
                  <a:schemeClr val="tx1">
                    <a:lumMod val="65000"/>
                    <a:lumOff val="3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I confirm that I have used AI tools to source images and/or for proofreading this work. </a:t>
            </a:r>
            <a:r>
              <a:rPr lang="en-GB" sz="1600" b="1" dirty="0">
                <a:solidFill>
                  <a:schemeClr val="tx1">
                    <a:lumMod val="65000"/>
                    <a:lumOff val="3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Grammarly</a:t>
            </a:r>
            <a:r>
              <a:rPr lang="en-GB" sz="1600" dirty="0">
                <a:solidFill>
                  <a:schemeClr val="tx1">
                    <a:lumMod val="65000"/>
                    <a:lumOff val="3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 was used on </a:t>
            </a:r>
            <a:r>
              <a:rPr lang="en-GB" sz="1600" b="1" dirty="0">
                <a:solidFill>
                  <a:schemeClr val="tx1">
                    <a:lumMod val="65000"/>
                    <a:lumOff val="3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07/07/2026</a:t>
            </a:r>
            <a:r>
              <a:rPr lang="en-GB" sz="1600" dirty="0">
                <a:solidFill>
                  <a:schemeClr val="tx1">
                    <a:lumMod val="65000"/>
                    <a:lumOff val="3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 to help me with spelling, as I am a DSA student. I confirm that I have not presented any AI-generated materials as my own work. </a:t>
            </a:r>
            <a:endParaRPr lang="en-GB" sz="1600" b="1" dirty="0">
              <a:solidFill>
                <a:schemeClr val="tx1">
                  <a:lumMod val="65000"/>
                  <a:lumOff val="35000"/>
                </a:schemeClr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dirty="0"/>
          </a:p>
        </p:txBody>
      </p:sp>
      <p:pic>
        <p:nvPicPr>
          <p:cNvPr id="7" name="Picture 2" descr="UWTSD logo | Discover Dylan Thomas">
            <a:extLst>
              <a:ext uri="{FF2B5EF4-FFF2-40B4-BE49-F238E27FC236}">
                <a16:creationId xmlns:a16="http://schemas.microsoft.com/office/drawing/2014/main" id="{AFEC9FB5-CD8C-6E1E-D51E-6029EEC3726A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021508" y="428908"/>
            <a:ext cx="2769989" cy="110799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cxnSp>
        <p:nvCxnSpPr>
          <p:cNvPr id="10" name="Straight Connector 9">
            <a:extLst>
              <a:ext uri="{FF2B5EF4-FFF2-40B4-BE49-F238E27FC236}">
                <a16:creationId xmlns:a16="http://schemas.microsoft.com/office/drawing/2014/main" id="{4778A761-C941-364A-648F-D7CB551A5386}"/>
              </a:ext>
            </a:extLst>
          </p:cNvPr>
          <p:cNvCxnSpPr/>
          <p:nvPr/>
        </p:nvCxnSpPr>
        <p:spPr>
          <a:xfrm>
            <a:off x="1001486" y="2732314"/>
            <a:ext cx="8388000" cy="0"/>
          </a:xfrm>
          <a:prstGeom prst="line">
            <a:avLst/>
          </a:prstGeom>
          <a:ln>
            <a:solidFill>
              <a:schemeClr val="accent2">
                <a:lumMod val="60000"/>
                <a:lumOff val="40000"/>
              </a:schemeClr>
            </a:solidFill>
          </a:ln>
          <a:effectLst>
            <a:outerShdw blurRad="50800" dist="38100" dir="5400000" algn="t" rotWithShape="0">
              <a:prstClr val="black">
                <a:alpha val="40000"/>
              </a:prstClr>
            </a:outerShdw>
          </a:effectLst>
        </p:spPr>
        <p:style>
          <a:lnRef idx="1">
            <a:schemeClr val="accent2"/>
          </a:lnRef>
          <a:fillRef idx="0">
            <a:schemeClr val="accent2"/>
          </a:fillRef>
          <a:effectRef idx="0">
            <a:schemeClr val="accent2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775152178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C52ED567-06B3-4107-9773-BBB6BD78673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824" cy="6857999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5ADCD84-D1DB-C743-48FF-64E3EE1ECA6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02772" y="1253067"/>
            <a:ext cx="6593194" cy="4712304"/>
          </a:xfrm>
        </p:spPr>
        <p:txBody>
          <a:bodyPr anchor="ctr">
            <a:normAutofit/>
          </a:bodyPr>
          <a:lstStyle/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Isaac is 4 and attends a Children’s Centre in London.</a:t>
            </a:r>
          </a:p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He becomes very upset when he leaves his mother.</a:t>
            </a:r>
          </a:p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He is quiet, withdrawn, and finds group play difficult.</a:t>
            </a:r>
          </a:p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He has delayed language and poor sleep.</a:t>
            </a:r>
          </a:p>
          <a:p>
            <a:pPr marL="0" indent="0">
              <a:buNone/>
            </a:pP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r>
              <a:rPr lang="en-GB" b="1" u="sng" dirty="0">
                <a:solidFill>
                  <a:schemeClr val="accent3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My chosen theory</a:t>
            </a:r>
            <a:r>
              <a:rPr lang="en-GB" b="1" dirty="0">
                <a:solidFill>
                  <a:schemeClr val="accent3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: Bowlby’s Attachment Theory</a:t>
            </a:r>
          </a:p>
          <a:p>
            <a:pPr marL="0" indent="0">
              <a:buNone/>
            </a:pPr>
            <a:endParaRPr lang="en-GB" b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Aim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:  explain the theory, apply it to Isaac, suggest support </a:t>
            </a:r>
            <a:b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and evaluate it.</a:t>
            </a:r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AF551D8B-3775-4477-88B7-7B7C350D34E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534656" y="0"/>
            <a:ext cx="4657344" cy="6858000"/>
          </a:xfrm>
          <a:prstGeom prst="rect">
            <a:avLst/>
          </a:prstGeom>
          <a:solidFill>
            <a:schemeClr val="tx1">
              <a:lumMod val="75000"/>
              <a:lumOff val="2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bg1"/>
              </a:solidFill>
            </a:endParaRPr>
          </a:p>
        </p:txBody>
      </p:sp>
      <p:cxnSp>
        <p:nvCxnSpPr>
          <p:cNvPr id="12" name="Straight Connector 11">
            <a:extLst>
              <a:ext uri="{FF2B5EF4-FFF2-40B4-BE49-F238E27FC236}">
                <a16:creationId xmlns:a16="http://schemas.microsoft.com/office/drawing/2014/main" id="{1A901C3D-CFAE-460D-BD0E-7D22164D7DF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H="1">
            <a:off x="10590212" y="0"/>
            <a:ext cx="1059921" cy="6858000"/>
          </a:xfrm>
          <a:prstGeom prst="line">
            <a:avLst/>
          </a:prstGeom>
          <a:ln w="9525">
            <a:solidFill>
              <a:srgbClr val="BFBFBF">
                <a:alpha val="70000"/>
              </a:srgb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4" name="Straight Connector 13">
            <a:extLst>
              <a:ext uri="{FF2B5EF4-FFF2-40B4-BE49-F238E27FC236}">
                <a16:creationId xmlns:a16="http://schemas.microsoft.com/office/drawing/2014/main" id="{837C0EA9-1437-4437-9D20-2BBDA1AA9FF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H="1">
            <a:off x="7721600" y="3721395"/>
            <a:ext cx="4345560" cy="3136604"/>
          </a:xfrm>
          <a:prstGeom prst="line">
            <a:avLst/>
          </a:prstGeom>
          <a:ln w="9525">
            <a:solidFill>
              <a:srgbClr val="BFBFBF">
                <a:alpha val="69804"/>
              </a:srgb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16" name="Rectangle 23">
            <a:extLst>
              <a:ext uri="{FF2B5EF4-FFF2-40B4-BE49-F238E27FC236}">
                <a16:creationId xmlns:a16="http://schemas.microsoft.com/office/drawing/2014/main" id="{BB934D2B-85E2-4375-94EE-B66C16BF799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9181476" y="-8467"/>
            <a:ext cx="3007349" cy="6866467"/>
          </a:xfrm>
          <a:custGeom>
            <a:avLst/>
            <a:gdLst/>
            <a:ahLst/>
            <a:cxnLst/>
            <a:rect l="l" t="t" r="r" b="b"/>
            <a:pathLst>
              <a:path w="3007349" h="6866467">
                <a:moveTo>
                  <a:pt x="2045532" y="0"/>
                </a:moveTo>
                <a:lnTo>
                  <a:pt x="3007349" y="0"/>
                </a:lnTo>
                <a:lnTo>
                  <a:pt x="3007349" y="6866467"/>
                </a:lnTo>
                <a:lnTo>
                  <a:pt x="0" y="6866467"/>
                </a:lnTo>
                <a:lnTo>
                  <a:pt x="2045532" y="0"/>
                </a:lnTo>
                <a:close/>
              </a:path>
            </a:pathLst>
          </a:custGeom>
          <a:solidFill>
            <a:schemeClr val="accent1">
              <a:alpha val="30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18" name="Rectangle 25">
            <a:extLst>
              <a:ext uri="{FF2B5EF4-FFF2-40B4-BE49-F238E27FC236}">
                <a16:creationId xmlns:a16="http://schemas.microsoft.com/office/drawing/2014/main" id="{9B445E02-D785-4565-B842-9567BBC0950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9603442" y="-8467"/>
            <a:ext cx="2588558" cy="6866467"/>
          </a:xfrm>
          <a:custGeom>
            <a:avLst/>
            <a:gdLst/>
            <a:ahLst/>
            <a:cxnLst/>
            <a:rect l="l" t="t" r="r" b="b"/>
            <a:pathLst>
              <a:path w="2573311" h="6866467">
                <a:moveTo>
                  <a:pt x="0" y="0"/>
                </a:moveTo>
                <a:lnTo>
                  <a:pt x="2573311" y="0"/>
                </a:lnTo>
                <a:lnTo>
                  <a:pt x="2573311" y="6866467"/>
                </a:lnTo>
                <a:lnTo>
                  <a:pt x="1202336" y="6866467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20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20" name="Isosceles Triangle 19">
            <a:extLst>
              <a:ext uri="{FF2B5EF4-FFF2-40B4-BE49-F238E27FC236}">
                <a16:creationId xmlns:a16="http://schemas.microsoft.com/office/drawing/2014/main" id="{2C153736-D102-4F57-9DE7-615AFC02B0A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932333" y="3048000"/>
            <a:ext cx="3259667" cy="3810000"/>
          </a:xfrm>
          <a:prstGeom prst="triangle">
            <a:avLst>
              <a:gd name="adj" fmla="val 100000"/>
            </a:avLst>
          </a:prstGeom>
          <a:solidFill>
            <a:schemeClr val="accent2">
              <a:alpha val="72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22" name="Rectangle 27">
            <a:extLst>
              <a:ext uri="{FF2B5EF4-FFF2-40B4-BE49-F238E27FC236}">
                <a16:creationId xmlns:a16="http://schemas.microsoft.com/office/drawing/2014/main" id="{BA407A52-66F4-4CDE-A726-FF79F3EC342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9334500" y="-8467"/>
            <a:ext cx="2854326" cy="6866467"/>
          </a:xfrm>
          <a:custGeom>
            <a:avLst/>
            <a:gdLst/>
            <a:ahLst/>
            <a:cxnLst/>
            <a:rect l="l" t="t" r="r" b="b"/>
            <a:pathLst>
              <a:path w="2858013" h="6866467">
                <a:moveTo>
                  <a:pt x="0" y="0"/>
                </a:moveTo>
                <a:lnTo>
                  <a:pt x="2858013" y="0"/>
                </a:lnTo>
                <a:lnTo>
                  <a:pt x="2858013" y="6866467"/>
                </a:lnTo>
                <a:lnTo>
                  <a:pt x="2473942" y="6866467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70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24" name="Rectangle 28">
            <a:extLst>
              <a:ext uri="{FF2B5EF4-FFF2-40B4-BE49-F238E27FC236}">
                <a16:creationId xmlns:a16="http://schemas.microsoft.com/office/drawing/2014/main" id="{D28FFB34-4FC3-46F5-B900-D3B774FD0BE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898730" y="-8467"/>
            <a:ext cx="1290094" cy="6866467"/>
          </a:xfrm>
          <a:custGeom>
            <a:avLst/>
            <a:gdLst/>
            <a:ahLst/>
            <a:cxnLst/>
            <a:rect l="l" t="t" r="r" b="b"/>
            <a:pathLst>
              <a:path w="1290094" h="6858000">
                <a:moveTo>
                  <a:pt x="1019735" y="0"/>
                </a:moveTo>
                <a:lnTo>
                  <a:pt x="1290094" y="0"/>
                </a:lnTo>
                <a:lnTo>
                  <a:pt x="1290094" y="6858000"/>
                </a:lnTo>
                <a:lnTo>
                  <a:pt x="0" y="6858000"/>
                </a:lnTo>
                <a:lnTo>
                  <a:pt x="1019735" y="0"/>
                </a:lnTo>
                <a:close/>
              </a:path>
            </a:pathLst>
          </a:custGeom>
          <a:solidFill>
            <a:schemeClr val="accent1">
              <a:lumMod val="60000"/>
              <a:lumOff val="40000"/>
              <a:alpha val="70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26" name="Rectangle 29">
            <a:extLst>
              <a:ext uri="{FF2B5EF4-FFF2-40B4-BE49-F238E27FC236}">
                <a16:creationId xmlns:a16="http://schemas.microsoft.com/office/drawing/2014/main" id="{205F7B13-ACB5-46BE-8070-0431266B183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938999" y="-8467"/>
            <a:ext cx="1249825" cy="6866467"/>
          </a:xfrm>
          <a:custGeom>
            <a:avLst/>
            <a:gdLst/>
            <a:ahLst/>
            <a:cxnLst/>
            <a:rect l="l" t="t" r="r" b="b"/>
            <a:pathLst>
              <a:path w="1249825" h="6858000">
                <a:moveTo>
                  <a:pt x="0" y="0"/>
                </a:moveTo>
                <a:lnTo>
                  <a:pt x="1249825" y="0"/>
                </a:lnTo>
                <a:lnTo>
                  <a:pt x="1249825" y="6858000"/>
                </a:lnTo>
                <a:lnTo>
                  <a:pt x="1109382" y="6858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65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28" name="Isosceles Triangle 27">
            <a:extLst>
              <a:ext uri="{FF2B5EF4-FFF2-40B4-BE49-F238E27FC236}">
                <a16:creationId xmlns:a16="http://schemas.microsoft.com/office/drawing/2014/main" id="{D52A0D23-45DD-4DF4-ADE6-A81F409BB9F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371666" y="3589867"/>
            <a:ext cx="1817159" cy="3268133"/>
          </a:xfrm>
          <a:prstGeom prst="triangle">
            <a:avLst>
              <a:gd name="adj" fmla="val 100000"/>
            </a:avLst>
          </a:prstGeom>
          <a:solidFill>
            <a:schemeClr val="accent1">
              <a:alpha val="80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064BD5A2-469B-258F-CEAB-7CFE32A0D88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829658" y="1253067"/>
            <a:ext cx="3371742" cy="4351866"/>
          </a:xfrm>
        </p:spPr>
        <p:txBody>
          <a:bodyPr anchor="ctr">
            <a:normAutofit/>
          </a:bodyPr>
          <a:lstStyle/>
          <a:p>
            <a:r>
              <a:rPr lang="en-GB">
                <a:solidFill>
                  <a:schemeClr val="bg1"/>
                </a:solidFill>
              </a:rPr>
              <a:t>Who is Isaac?</a:t>
            </a:r>
          </a:p>
        </p:txBody>
      </p:sp>
    </p:spTree>
    <p:extLst>
      <p:ext uri="{BB962C8B-B14F-4D97-AF65-F5344CB8AC3E}">
        <p14:creationId xmlns:p14="http://schemas.microsoft.com/office/powerpoint/2010/main" val="2032996073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664D1FB-2F21-6925-77C3-ED4D377ABC0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Bowlby’s Attachment Theory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24850C8-B89D-5687-6B12-CC821C21A09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77334" y="1743494"/>
            <a:ext cx="9445234" cy="3880773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sz="2400" b="1" dirty="0">
                <a:solidFill>
                  <a:schemeClr val="accent3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Main idea:  Young children need a reliable caregiver who helps them feel safe.</a:t>
            </a:r>
          </a:p>
          <a:p>
            <a:pPr marL="0" indent="0">
              <a:buNone/>
            </a:pPr>
            <a:endParaRPr lang="en-GB" sz="2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 Children seek closeness when they are scared or stressed.</a:t>
            </a:r>
          </a:p>
          <a:p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 A trusted adult becomes a secure base.</a:t>
            </a:r>
          </a:p>
          <a:p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 Feeling safe helps children explore, play and learn.</a:t>
            </a:r>
          </a:p>
          <a:p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 Earlier relationships shape later expectations.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A818E183-4FDA-EAC1-9BA0-AD69D8E47F8A}"/>
              </a:ext>
            </a:extLst>
          </p:cNvPr>
          <p:cNvSpPr txBox="1"/>
          <p:nvPr/>
        </p:nvSpPr>
        <p:spPr>
          <a:xfrm>
            <a:off x="1106905" y="5887453"/>
            <a:ext cx="6577263" cy="61555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600" i="1" dirty="0">
                <a:latin typeface="Arial" panose="020B0604020202020204" pitchFamily="34" charset="0"/>
                <a:cs typeface="Arial" panose="020B0604020202020204" pitchFamily="34" charset="0"/>
              </a:rPr>
              <a:t>(Bowlby, 1982; Ainsworth et al., 1978)</a:t>
            </a:r>
            <a:endParaRPr lang="en-US" sz="16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366220371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CB5AA8A5-25CC-4295-892F-367FCDAF2BF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11" name="Group 10">
            <a:extLst>
              <a:ext uri="{FF2B5EF4-FFF2-40B4-BE49-F238E27FC236}">
                <a16:creationId xmlns:a16="http://schemas.microsoft.com/office/drawing/2014/main" id="{09DD65AA-8280-4962-92F3-DF1CB53349D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979068" y="-8467"/>
            <a:ext cx="4766733" cy="6866467"/>
            <a:chOff x="7425267" y="-8467"/>
            <a:chExt cx="4766733" cy="6866467"/>
          </a:xfrm>
        </p:grpSpPr>
        <p:cxnSp>
          <p:nvCxnSpPr>
            <p:cNvPr id="12" name="Straight Connector 11">
              <a:extLst>
                <a:ext uri="{FF2B5EF4-FFF2-40B4-BE49-F238E27FC236}">
                  <a16:creationId xmlns:a16="http://schemas.microsoft.com/office/drawing/2014/main" id="{88942788-FC6D-44C2-BFC1-6F064710DA0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9371012" y="0"/>
              <a:ext cx="1219200" cy="6858000"/>
            </a:xfrm>
            <a:prstGeom prst="line">
              <a:avLst/>
            </a:prstGeom>
            <a:ln w="9525">
              <a:solidFill>
                <a:srgbClr val="BFBFBF">
                  <a:alpha val="75000"/>
                </a:srgb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3" name="Straight Connector 12">
              <a:extLst>
                <a:ext uri="{FF2B5EF4-FFF2-40B4-BE49-F238E27FC236}">
                  <a16:creationId xmlns:a16="http://schemas.microsoft.com/office/drawing/2014/main" id="{01093AC6-E5C2-4894-A520-5BE11049F27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flipH="1">
              <a:off x="7425267" y="3681413"/>
              <a:ext cx="4763558" cy="3176587"/>
            </a:xfrm>
            <a:prstGeom prst="line">
              <a:avLst/>
            </a:prstGeom>
            <a:ln w="9525">
              <a:solidFill>
                <a:srgbClr val="BFBFBF">
                  <a:alpha val="80000"/>
                </a:srgb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14" name="Rectangle 23">
              <a:extLst>
                <a:ext uri="{FF2B5EF4-FFF2-40B4-BE49-F238E27FC236}">
                  <a16:creationId xmlns:a16="http://schemas.microsoft.com/office/drawing/2014/main" id="{F2EF9281-EAD8-4973-938C-52DECCD0F64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181476" y="-8467"/>
              <a:ext cx="3007349" cy="6866467"/>
            </a:xfrm>
            <a:custGeom>
              <a:avLst/>
              <a:gdLst/>
              <a:ahLst/>
              <a:cxnLst/>
              <a:rect l="l" t="t" r="r" b="b"/>
              <a:pathLst>
                <a:path w="3007349" h="6866467">
                  <a:moveTo>
                    <a:pt x="2045532" y="0"/>
                  </a:moveTo>
                  <a:lnTo>
                    <a:pt x="3007349" y="0"/>
                  </a:lnTo>
                  <a:lnTo>
                    <a:pt x="3007349" y="6866467"/>
                  </a:lnTo>
                  <a:lnTo>
                    <a:pt x="0" y="6866467"/>
                  </a:lnTo>
                  <a:lnTo>
                    <a:pt x="2045532" y="0"/>
                  </a:lnTo>
                  <a:close/>
                </a:path>
              </a:pathLst>
            </a:custGeom>
            <a:solidFill>
              <a:schemeClr val="accent1">
                <a:alpha val="3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15" name="Rectangle 25">
              <a:extLst>
                <a:ext uri="{FF2B5EF4-FFF2-40B4-BE49-F238E27FC236}">
                  <a16:creationId xmlns:a16="http://schemas.microsoft.com/office/drawing/2014/main" id="{F4D52681-7A79-4750-8E02-7C30DBAFE9E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603442" y="-8467"/>
              <a:ext cx="2588558" cy="6866467"/>
            </a:xfrm>
            <a:custGeom>
              <a:avLst/>
              <a:gdLst/>
              <a:ahLst/>
              <a:cxnLst/>
              <a:rect l="l" t="t" r="r" b="b"/>
              <a:pathLst>
                <a:path w="2573311" h="6866467">
                  <a:moveTo>
                    <a:pt x="0" y="0"/>
                  </a:moveTo>
                  <a:lnTo>
                    <a:pt x="2573311" y="0"/>
                  </a:lnTo>
                  <a:lnTo>
                    <a:pt x="2573311" y="6866467"/>
                  </a:lnTo>
                  <a:lnTo>
                    <a:pt x="1202336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16" name="Isosceles Triangle 15">
              <a:extLst>
                <a:ext uri="{FF2B5EF4-FFF2-40B4-BE49-F238E27FC236}">
                  <a16:creationId xmlns:a16="http://schemas.microsoft.com/office/drawing/2014/main" id="{F132E88E-8003-49D3-88BD-E18DF69650A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8932333" y="3048000"/>
              <a:ext cx="3259667" cy="3810000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lumMod val="75000"/>
                <a:alpha val="72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17" name="Rectangle 27">
              <a:extLst>
                <a:ext uri="{FF2B5EF4-FFF2-40B4-BE49-F238E27FC236}">
                  <a16:creationId xmlns:a16="http://schemas.microsoft.com/office/drawing/2014/main" id="{8C986A99-157C-40D0-97AD-371B6F55E3F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334500" y="-8467"/>
              <a:ext cx="2854326" cy="6866467"/>
            </a:xfrm>
            <a:custGeom>
              <a:avLst/>
              <a:gdLst/>
              <a:ahLst/>
              <a:cxnLst/>
              <a:rect l="l" t="t" r="r" b="b"/>
              <a:pathLst>
                <a:path w="2858013" h="6866467">
                  <a:moveTo>
                    <a:pt x="0" y="0"/>
                  </a:moveTo>
                  <a:lnTo>
                    <a:pt x="2858013" y="0"/>
                  </a:lnTo>
                  <a:lnTo>
                    <a:pt x="2858013" y="6866467"/>
                  </a:lnTo>
                  <a:lnTo>
                    <a:pt x="2473942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lumMod val="75000"/>
                <a:alpha val="6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18" name="Rectangle 28">
              <a:extLst>
                <a:ext uri="{FF2B5EF4-FFF2-40B4-BE49-F238E27FC236}">
                  <a16:creationId xmlns:a16="http://schemas.microsoft.com/office/drawing/2014/main" id="{264123D5-6D32-4F54-BAD5-43A5BAF6AF6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898730" y="-8467"/>
              <a:ext cx="1290094" cy="6866467"/>
            </a:xfrm>
            <a:custGeom>
              <a:avLst/>
              <a:gdLst/>
              <a:ahLst/>
              <a:cxnLst/>
              <a:rect l="l" t="t" r="r" b="b"/>
              <a:pathLst>
                <a:path w="1290094" h="6858000">
                  <a:moveTo>
                    <a:pt x="1019735" y="0"/>
                  </a:moveTo>
                  <a:lnTo>
                    <a:pt x="1290094" y="0"/>
                  </a:lnTo>
                  <a:lnTo>
                    <a:pt x="1290094" y="6858000"/>
                  </a:lnTo>
                  <a:lnTo>
                    <a:pt x="0" y="6858000"/>
                  </a:lnTo>
                  <a:lnTo>
                    <a:pt x="1019735" y="0"/>
                  </a:lnTo>
                  <a:close/>
                </a:path>
              </a:pathLst>
            </a:custGeom>
            <a:solidFill>
              <a:schemeClr val="accent1">
                <a:lumMod val="60000"/>
                <a:lumOff val="40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19" name="Rectangle 29">
              <a:extLst>
                <a:ext uri="{FF2B5EF4-FFF2-40B4-BE49-F238E27FC236}">
                  <a16:creationId xmlns:a16="http://schemas.microsoft.com/office/drawing/2014/main" id="{5FCA8C06-6A3E-4C39-9EF2-11798733198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938999" y="-8467"/>
              <a:ext cx="1249825" cy="6866467"/>
            </a:xfrm>
            <a:custGeom>
              <a:avLst/>
              <a:gdLst/>
              <a:ahLst/>
              <a:cxnLst/>
              <a:rect l="l" t="t" r="r" b="b"/>
              <a:pathLst>
                <a:path w="1249825" h="6858000">
                  <a:moveTo>
                    <a:pt x="0" y="0"/>
                  </a:moveTo>
                  <a:lnTo>
                    <a:pt x="1249825" y="0"/>
                  </a:lnTo>
                  <a:lnTo>
                    <a:pt x="1249825" y="6858000"/>
                  </a:lnTo>
                  <a:lnTo>
                    <a:pt x="1109382" y="685800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6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20" name="Isosceles Triangle 19">
              <a:extLst>
                <a:ext uri="{FF2B5EF4-FFF2-40B4-BE49-F238E27FC236}">
                  <a16:creationId xmlns:a16="http://schemas.microsoft.com/office/drawing/2014/main" id="{3F93416A-6C44-4D77-A94A-DEBC035EA62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371666" y="3589867"/>
              <a:ext cx="1817159" cy="3268133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alpha val="8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67CCC2E4-D4F4-857F-36A4-21AC82F8C8F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52481" y="1382486"/>
            <a:ext cx="3547581" cy="4093028"/>
          </a:xfrm>
        </p:spPr>
        <p:txBody>
          <a:bodyPr anchor="ctr">
            <a:normAutofit/>
          </a:bodyPr>
          <a:lstStyle/>
          <a:p>
            <a:r>
              <a:rPr lang="en-GB" sz="4400">
                <a:solidFill>
                  <a:schemeClr val="accent1">
                    <a:lumMod val="75000"/>
                  </a:schemeClr>
                </a:solidFill>
              </a:rPr>
              <a:t>Why this theory fits Isaac</a:t>
            </a:r>
          </a:p>
        </p:txBody>
      </p:sp>
      <p:sp>
        <p:nvSpPr>
          <p:cNvPr id="22" name="Rectangle 21">
            <a:extLst>
              <a:ext uri="{FF2B5EF4-FFF2-40B4-BE49-F238E27FC236}">
                <a16:creationId xmlns:a16="http://schemas.microsoft.com/office/drawing/2014/main" id="{24C6BC13-FB1E-48CC-B421-3D06039728B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742625" y="0"/>
            <a:ext cx="6449375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aphicFrame>
        <p:nvGraphicFramePr>
          <p:cNvPr id="6" name="Content Placeholder 2">
            <a:extLst>
              <a:ext uri="{FF2B5EF4-FFF2-40B4-BE49-F238E27FC236}">
                <a16:creationId xmlns:a16="http://schemas.microsoft.com/office/drawing/2014/main" id="{2F48E816-5494-D58E-35D3-BF03BACB0455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725848140"/>
              </p:ext>
            </p:extLst>
          </p:nvPr>
        </p:nvGraphicFramePr>
        <p:xfrm>
          <a:off x="4852543" y="944564"/>
          <a:ext cx="6692814" cy="482319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1852891668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8" name="Straight Connector 7">
            <a:extLst>
              <a:ext uri="{FF2B5EF4-FFF2-40B4-BE49-F238E27FC236}">
                <a16:creationId xmlns:a16="http://schemas.microsoft.com/office/drawing/2014/main" id="{0B5F7E3B-C5F1-40E0-A491-558BAFBC112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4241804" y="1460500"/>
            <a:ext cx="0" cy="393700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" name="Title 1">
            <a:extLst>
              <a:ext uri="{FF2B5EF4-FFF2-40B4-BE49-F238E27FC236}">
                <a16:creationId xmlns:a16="http://schemas.microsoft.com/office/drawing/2014/main" id="{9FE9E199-27BD-D96C-9C89-F8313F9116F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3467" y="816638"/>
            <a:ext cx="3367359" cy="5224724"/>
          </a:xfrm>
        </p:spPr>
        <p:txBody>
          <a:bodyPr anchor="ctr">
            <a:normAutofit/>
          </a:bodyPr>
          <a:lstStyle/>
          <a:p>
            <a:r>
              <a:rPr lang="en-GB" dirty="0"/>
              <a:t>Applying the theory to Isaac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C7C53E4-113D-3E25-1259-64249ACC813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654294" y="816638"/>
            <a:ext cx="5360561" cy="5224724"/>
          </a:xfrm>
        </p:spPr>
        <p:txBody>
          <a:bodyPr anchor="ctr">
            <a:normAutofit/>
          </a:bodyPr>
          <a:lstStyle/>
          <a:p>
            <a:r>
              <a:rPr lang="en-GB" dirty="0"/>
              <a:t> 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Distributed childcare may make new adults feel unpredictable.</a:t>
            </a:r>
          </a:p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Maternal depression may reduce consistent emotional availability.</a:t>
            </a:r>
          </a:p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Limited social contact may reduce play and language practise.</a:t>
            </a:r>
          </a:p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Moving to London may have increased stress and uncertainty.</a:t>
            </a:r>
          </a:p>
          <a:p>
            <a:pPr marL="0" indent="0">
              <a:buNone/>
            </a:pP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endParaRPr lang="en-GB" dirty="0">
              <a:solidFill>
                <a:schemeClr val="accent3">
                  <a:lumMod val="75000"/>
                </a:schemeClr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r>
              <a:rPr lang="en-GB" b="1" dirty="0">
                <a:solidFill>
                  <a:schemeClr val="accent3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Possible outcome: Isaac seeks closeness and avoids unfamiliar situations.</a:t>
            </a:r>
          </a:p>
        </p:txBody>
      </p:sp>
    </p:spTree>
    <p:extLst>
      <p:ext uri="{BB962C8B-B14F-4D97-AF65-F5344CB8AC3E}">
        <p14:creationId xmlns:p14="http://schemas.microsoft.com/office/powerpoint/2010/main" val="2100644953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>
            <a:extLst>
              <a:ext uri="{FF2B5EF4-FFF2-40B4-BE49-F238E27FC236}">
                <a16:creationId xmlns:a16="http://schemas.microsoft.com/office/drawing/2014/main" id="{81B70F4C-6EE0-52A5-3CB0-1C39F44542D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Nature and Nurture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90334D6D-FDFA-F647-97B5-F202FC94BD35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933820" y="1642269"/>
            <a:ext cx="4185623" cy="576262"/>
          </a:xfrm>
        </p:spPr>
        <p:txBody>
          <a:bodyPr/>
          <a:lstStyle/>
          <a:p>
            <a:r>
              <a:rPr lang="en-GB" b="1" dirty="0">
                <a:solidFill>
                  <a:schemeClr val="accent4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Biological factors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D12B3C43-0974-EC5B-0E85-659A7B7E1AF3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75745" y="2448487"/>
            <a:ext cx="4185623" cy="3021871"/>
          </a:xfrm>
        </p:spPr>
        <p:txBody>
          <a:bodyPr>
            <a:normAutofit/>
          </a:bodyPr>
          <a:lstStyle/>
          <a:p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Temperament: Isaac may be naturally cautious.</a:t>
            </a:r>
          </a:p>
          <a:p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Stress can affect sleep and emotional regulation.</a:t>
            </a:r>
          </a:p>
          <a:p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Speech, hearing or development needs should be checked.</a:t>
            </a:r>
          </a:p>
        </p:txBody>
      </p:sp>
      <p:sp>
        <p:nvSpPr>
          <p:cNvPr id="7" name="Text Placeholder 6">
            <a:extLst>
              <a:ext uri="{FF2B5EF4-FFF2-40B4-BE49-F238E27FC236}">
                <a16:creationId xmlns:a16="http://schemas.microsoft.com/office/drawing/2014/main" id="{5DAA30EE-DFE0-0009-DF84-1253EFE24974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5375929" y="1696370"/>
            <a:ext cx="4185618" cy="576262"/>
          </a:xfrm>
        </p:spPr>
        <p:txBody>
          <a:bodyPr/>
          <a:lstStyle/>
          <a:p>
            <a:r>
              <a:rPr lang="en-GB" b="1" dirty="0">
                <a:solidFill>
                  <a:srgbClr val="92963A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Environmental factors</a:t>
            </a:r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7AC7C461-98CD-DDEB-CC9C-663728C5693B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5088385" y="2448487"/>
            <a:ext cx="4185617" cy="3021871"/>
          </a:xfrm>
        </p:spPr>
        <p:txBody>
          <a:bodyPr>
            <a:normAutofit/>
          </a:bodyPr>
          <a:lstStyle/>
          <a:p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Caregiving and maternal mental health.</a:t>
            </a:r>
          </a:p>
          <a:p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Childcare changes and relocation.</a:t>
            </a:r>
          </a:p>
          <a:p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Limited social support and play opportunities.</a:t>
            </a: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6C6241C2-DC31-55AF-4458-1148EB143B85}"/>
              </a:ext>
            </a:extLst>
          </p:cNvPr>
          <p:cNvSpPr txBox="1"/>
          <p:nvPr/>
        </p:nvSpPr>
        <p:spPr>
          <a:xfrm>
            <a:off x="933820" y="5300204"/>
            <a:ext cx="10151275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000" b="1" dirty="0">
                <a:latin typeface="Arial" panose="020B0604020202020204" pitchFamily="34" charset="0"/>
                <a:cs typeface="Arial" panose="020B0604020202020204" pitchFamily="34" charset="0"/>
              </a:rPr>
              <a:t>Development is shaped by both nature and nurture together.</a:t>
            </a: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3F4B9D40-7C31-0033-F94A-93C571D2FD9D}"/>
              </a:ext>
            </a:extLst>
          </p:cNvPr>
          <p:cNvSpPr txBox="1"/>
          <p:nvPr/>
        </p:nvSpPr>
        <p:spPr>
          <a:xfrm>
            <a:off x="949862" y="6144126"/>
            <a:ext cx="8340182" cy="61555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600" i="1" dirty="0">
                <a:latin typeface="Arial" panose="020B0604020202020204" pitchFamily="34" charset="0"/>
                <a:cs typeface="Arial" panose="020B0604020202020204" pitchFamily="34" charset="0"/>
              </a:rPr>
              <a:t>(Shonkoff and Phillips, 2000; De Wolff and van </a:t>
            </a:r>
            <a:r>
              <a:rPr lang="en-US" sz="1600" i="1" dirty="0" err="1">
                <a:latin typeface="Arial" panose="020B0604020202020204" pitchFamily="34" charset="0"/>
                <a:cs typeface="Arial" panose="020B0604020202020204" pitchFamily="34" charset="0"/>
              </a:rPr>
              <a:t>IJzendoorn</a:t>
            </a:r>
            <a:r>
              <a:rPr lang="en-US" sz="1600" i="1" dirty="0">
                <a:latin typeface="Arial" panose="020B0604020202020204" pitchFamily="34" charset="0"/>
                <a:cs typeface="Arial" panose="020B0604020202020204" pitchFamily="34" charset="0"/>
              </a:rPr>
              <a:t>, 1997)</a:t>
            </a:r>
            <a:endParaRPr lang="en-US" sz="16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181344020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69EA980-BAAB-6688-0C5C-8E2DA8C2FDB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91491" y="609599"/>
            <a:ext cx="8596668" cy="1320800"/>
          </a:xfrm>
        </p:spPr>
        <p:txBody>
          <a:bodyPr/>
          <a:lstStyle/>
          <a:p>
            <a:r>
              <a:rPr lang="en-GB" b="1" dirty="0">
                <a:solidFill>
                  <a:schemeClr val="accent2">
                    <a:lumMod val="75000"/>
                  </a:schemeClr>
                </a:solidFill>
              </a:rPr>
              <a:t>Support plan 1: help Isaac feel safe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7830663E-3E42-E630-EA68-05252FC93ECE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77334" y="5082720"/>
            <a:ext cx="7824982" cy="288131"/>
          </a:xfrm>
        </p:spPr>
        <p:txBody>
          <a:bodyPr/>
          <a:lstStyle/>
          <a:p>
            <a:r>
              <a:rPr lang="en-GB" sz="2000" b="1" dirty="0">
                <a:solidFill>
                  <a:schemeClr val="accent4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Theory link: the person becomes a secure base.</a:t>
            </a:r>
          </a:p>
        </p:txBody>
      </p:sp>
      <p:graphicFrame>
        <p:nvGraphicFramePr>
          <p:cNvPr id="15" name="Content Placeholder 3">
            <a:extLst>
              <a:ext uri="{FF2B5EF4-FFF2-40B4-BE49-F238E27FC236}">
                <a16:creationId xmlns:a16="http://schemas.microsoft.com/office/drawing/2014/main" id="{CEF8DFF6-1748-CF06-1625-30DAC8DE18A3}"/>
              </a:ext>
            </a:extLst>
          </p:cNvPr>
          <p:cNvGraphicFramePr>
            <a:graphicFrameLocks noGrp="1"/>
          </p:cNvGraphicFramePr>
          <p:nvPr>
            <p:ph sz="half" idx="2"/>
            <p:extLst>
              <p:ext uri="{D42A27DB-BD31-4B8C-83A1-F6EECF244321}">
                <p14:modId xmlns:p14="http://schemas.microsoft.com/office/powerpoint/2010/main" val="332020299"/>
              </p:ext>
            </p:extLst>
          </p:nvPr>
        </p:nvGraphicFramePr>
        <p:xfrm>
          <a:off x="677334" y="1393566"/>
          <a:ext cx="7236580" cy="3592247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12240288-30E4-88AE-A224-D8E3E0A59246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77334" y="6028829"/>
            <a:ext cx="9072808" cy="439142"/>
          </a:xfrm>
        </p:spPr>
        <p:txBody>
          <a:bodyPr/>
          <a:lstStyle/>
          <a:p>
            <a:r>
              <a:rPr lang="en-US" sz="1600" i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(</a:t>
            </a:r>
            <a:r>
              <a:rPr lang="en-US" sz="1600" i="1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Bakermans</a:t>
            </a:r>
            <a:r>
              <a:rPr lang="en-US" sz="1600" i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-Kranenburg, van </a:t>
            </a:r>
            <a:r>
              <a:rPr lang="en-US" sz="1600" i="1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IJzendoorn</a:t>
            </a:r>
            <a:r>
              <a:rPr lang="en-US" sz="1600" i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and Juffer, 2003)</a:t>
            </a:r>
            <a:endParaRPr lang="en-US" sz="1600" dirty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8" name="Content Placeholder 7">
            <a:extLst>
              <a:ext uri="{FF2B5EF4-FFF2-40B4-BE49-F238E27FC236}">
                <a16:creationId xmlns:a16="http://schemas.microsoft.com/office/drawing/2014/main" id="{D8A23956-7E16-7183-8E42-3A42F24AB51D}"/>
              </a:ext>
            </a:extLst>
          </p:cNvPr>
          <p:cNvPicPr>
            <a:picLocks noGrp="1" noChangeAspect="1"/>
          </p:cNvPicPr>
          <p:nvPr>
            <p:ph sz="quarter" idx="4"/>
          </p:nvPr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8"/>
              </a:ext>
            </a:extLst>
          </a:blip>
          <a:stretch>
            <a:fillRect/>
          </a:stretch>
        </p:blipFill>
        <p:spPr>
          <a:xfrm>
            <a:off x="8299757" y="390029"/>
            <a:ext cx="3600752" cy="3374380"/>
          </a:xfrm>
        </p:spPr>
      </p:pic>
      <p:sp>
        <p:nvSpPr>
          <p:cNvPr id="9" name="TextBox 8">
            <a:extLst>
              <a:ext uri="{FF2B5EF4-FFF2-40B4-BE49-F238E27FC236}">
                <a16:creationId xmlns:a16="http://schemas.microsoft.com/office/drawing/2014/main" id="{0ADF398A-1A1A-FB63-1C80-929C9907F580}"/>
              </a:ext>
            </a:extLst>
          </p:cNvPr>
          <p:cNvSpPr txBox="1"/>
          <p:nvPr/>
        </p:nvSpPr>
        <p:spPr>
          <a:xfrm>
            <a:off x="8888159" y="3764409"/>
            <a:ext cx="3475981" cy="2308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900" dirty="0">
                <a:hlinkClick r:id="rId8" tooltip="https://effectivechildtherapy.org/therapies/what-is-interpersonal-psychotherapy/elementary-age-kids-talking-to-counselor-during-group-therapy-session/"/>
              </a:rPr>
              <a:t>This Photo</a:t>
            </a:r>
            <a:r>
              <a:rPr lang="en-GB" sz="900" dirty="0"/>
              <a:t> by Unknown Author is licensed under </a:t>
            </a:r>
            <a:r>
              <a:rPr lang="en-GB" sz="900" dirty="0">
                <a:hlinkClick r:id="rId9" tooltip="https://creativecommons.org/licenses/by-sa/3.0/"/>
              </a:rPr>
              <a:t>CC BY-SA</a:t>
            </a:r>
            <a:endParaRPr lang="en-GB" sz="900" dirty="0"/>
          </a:p>
        </p:txBody>
      </p:sp>
    </p:spTree>
    <p:extLst>
      <p:ext uri="{BB962C8B-B14F-4D97-AF65-F5344CB8AC3E}">
        <p14:creationId xmlns:p14="http://schemas.microsoft.com/office/powerpoint/2010/main" val="3085203185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F4CE6C4-B827-7B19-9C59-366280EC511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77333" y="609600"/>
            <a:ext cx="9766077" cy="1320800"/>
          </a:xfrm>
        </p:spPr>
        <p:txBody>
          <a:bodyPr/>
          <a:lstStyle/>
          <a:p>
            <a:r>
              <a:rPr lang="en-GB" b="1" dirty="0">
                <a:solidFill>
                  <a:schemeClr val="accent2">
                    <a:lumMod val="75000"/>
                  </a:schemeClr>
                </a:solidFill>
              </a:rPr>
              <a:t>Support plan 2: play, language and emotions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B097C000-B2B2-85FD-910A-5AB75433EED0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794159" y="4639470"/>
            <a:ext cx="7204568" cy="757960"/>
          </a:xfrm>
        </p:spPr>
        <p:txBody>
          <a:bodyPr/>
          <a:lstStyle/>
          <a:p>
            <a:r>
              <a:rPr lang="en-GB" b="1" dirty="0">
                <a:solidFill>
                  <a:schemeClr val="accent4"/>
                </a:solidFill>
              </a:rPr>
              <a:t>Theory link: safe relationships support exploration and learning.</a:t>
            </a:r>
          </a:p>
        </p:txBody>
      </p:sp>
      <p:graphicFrame>
        <p:nvGraphicFramePr>
          <p:cNvPr id="11" name="Content Placeholder 3">
            <a:extLst>
              <a:ext uri="{FF2B5EF4-FFF2-40B4-BE49-F238E27FC236}">
                <a16:creationId xmlns:a16="http://schemas.microsoft.com/office/drawing/2014/main" id="{FC3D6AB3-CF5B-5746-DB47-9DAE11CAD675}"/>
              </a:ext>
            </a:extLst>
          </p:cNvPr>
          <p:cNvGraphicFramePr>
            <a:graphicFrameLocks noGrp="1"/>
          </p:cNvGraphicFramePr>
          <p:nvPr>
            <p:ph sz="half" idx="2"/>
          </p:nvPr>
        </p:nvGraphicFramePr>
        <p:xfrm>
          <a:off x="677333" y="1724521"/>
          <a:ext cx="7407888" cy="255798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61BF677B-695F-7426-8FC8-1F78DE9ECE50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880653" y="5672138"/>
            <a:ext cx="7204568" cy="576262"/>
          </a:xfrm>
        </p:spPr>
        <p:txBody>
          <a:bodyPr/>
          <a:lstStyle/>
          <a:p>
            <a:r>
              <a:rPr lang="en-US" sz="1400" i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(Tamis-</a:t>
            </a:r>
            <a:r>
              <a:rPr lang="en-US" sz="1400" i="1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LeMonda</a:t>
            </a:r>
            <a:r>
              <a:rPr lang="en-US" sz="1400" i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, Bornstein and </a:t>
            </a:r>
            <a:r>
              <a:rPr lang="en-US" sz="1400" i="1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Baumwell</a:t>
            </a:r>
            <a:r>
              <a:rPr lang="en-US" sz="1400" i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, 2001)</a:t>
            </a:r>
            <a:endParaRPr lang="en-US" sz="1400" dirty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8" name="Content Placeholder 7">
            <a:extLst>
              <a:ext uri="{FF2B5EF4-FFF2-40B4-BE49-F238E27FC236}">
                <a16:creationId xmlns:a16="http://schemas.microsoft.com/office/drawing/2014/main" id="{504CF48E-4405-94DF-E6AC-E066B682FB07}"/>
              </a:ext>
            </a:extLst>
          </p:cNvPr>
          <p:cNvPicPr>
            <a:picLocks noGrp="1" noChangeAspect="1"/>
          </p:cNvPicPr>
          <p:nvPr>
            <p:ph sz="quarter" idx="4"/>
          </p:nvPr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8"/>
              </a:ext>
            </a:extLst>
          </a:blip>
          <a:stretch>
            <a:fillRect/>
          </a:stretch>
        </p:blipFill>
        <p:spPr>
          <a:xfrm>
            <a:off x="8444863" y="1631684"/>
            <a:ext cx="3326478" cy="4053878"/>
          </a:xfrm>
        </p:spPr>
      </p:pic>
      <p:sp>
        <p:nvSpPr>
          <p:cNvPr id="9" name="TextBox 8">
            <a:extLst>
              <a:ext uri="{FF2B5EF4-FFF2-40B4-BE49-F238E27FC236}">
                <a16:creationId xmlns:a16="http://schemas.microsoft.com/office/drawing/2014/main" id="{46AB58D2-4042-6634-1534-3969E1106869}"/>
              </a:ext>
            </a:extLst>
          </p:cNvPr>
          <p:cNvSpPr txBox="1"/>
          <p:nvPr/>
        </p:nvSpPr>
        <p:spPr>
          <a:xfrm>
            <a:off x="9149141" y="5855985"/>
            <a:ext cx="262220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900" dirty="0">
                <a:hlinkClick r:id="rId8" tooltip="https://englishcornerfor3esodiversification.blogspot.com/2019/"/>
              </a:rPr>
              <a:t>This Photo</a:t>
            </a:r>
            <a:r>
              <a:rPr lang="en-GB" sz="900" dirty="0"/>
              <a:t> by Unknown Author is licensed under </a:t>
            </a:r>
            <a:r>
              <a:rPr lang="en-GB" sz="900" dirty="0">
                <a:hlinkClick r:id="rId9" tooltip="https://creativecommons.org/licenses/by-nc/3.0/"/>
              </a:rPr>
              <a:t>CC BY-NC</a:t>
            </a:r>
            <a:endParaRPr lang="en-GB" sz="900" dirty="0"/>
          </a:p>
        </p:txBody>
      </p:sp>
    </p:spTree>
    <p:extLst>
      <p:ext uri="{BB962C8B-B14F-4D97-AF65-F5344CB8AC3E}">
        <p14:creationId xmlns:p14="http://schemas.microsoft.com/office/powerpoint/2010/main" val="3475847426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>
            <a:extLst>
              <a:ext uri="{FF2B5EF4-FFF2-40B4-BE49-F238E27FC236}">
                <a16:creationId xmlns:a16="http://schemas.microsoft.com/office/drawing/2014/main" id="{302614D7-B031-8E5F-5611-0557ED821A3F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3"/>
              </a:ext>
            </a:extLst>
          </a:blip>
          <a:stretch>
            <a:fillRect/>
          </a:stretch>
        </p:blipFill>
        <p:spPr>
          <a:xfrm>
            <a:off x="0" y="4428517"/>
            <a:ext cx="12192000" cy="2623457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51AC7377-D0F3-F9F5-9F32-E10EB04136A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77334" y="355442"/>
            <a:ext cx="8596668" cy="862727"/>
          </a:xfrm>
        </p:spPr>
        <p:txBody>
          <a:bodyPr/>
          <a:lstStyle/>
          <a:p>
            <a:r>
              <a:rPr lang="en-GB" b="1" dirty="0">
                <a:solidFill>
                  <a:schemeClr val="accent2">
                    <a:lumMod val="75000"/>
                  </a:schemeClr>
                </a:solidFill>
              </a:rPr>
              <a:t>Support plan 3: support the family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B5019B0C-D03B-52E7-0D78-B3692D6BD03C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77334" y="3311292"/>
            <a:ext cx="9254318" cy="667813"/>
          </a:xfrm>
        </p:spPr>
        <p:txBody>
          <a:bodyPr/>
          <a:lstStyle/>
          <a:p>
            <a:r>
              <a:rPr lang="en-GB" sz="2000" b="1" dirty="0">
                <a:solidFill>
                  <a:schemeClr val="accent3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Review after 4-6 weeks: separation, play, sleep, and languages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9487DFD7-415C-E3B2-9E79-03A2DA45F4AE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77334" y="1550151"/>
            <a:ext cx="8436172" cy="1878850"/>
          </a:xfrm>
        </p:spPr>
        <p:txBody>
          <a:bodyPr>
            <a:normAutofit/>
          </a:bodyPr>
          <a:lstStyle/>
          <a:p>
            <a:r>
              <a:rPr lang="en-GB" sz="2000" dirty="0"/>
              <a:t>Work with Isaac’s mother without blame.</a:t>
            </a:r>
          </a:p>
          <a:p>
            <a:r>
              <a:rPr lang="en-GB" sz="2000" dirty="0"/>
              <a:t>Model simple play communication at the centre.</a:t>
            </a:r>
          </a:p>
          <a:p>
            <a:r>
              <a:rPr lang="en-GB" sz="2000" dirty="0"/>
              <a:t>Link the mother to the health visitor, GP or mental health support.</a:t>
            </a:r>
          </a:p>
          <a:p>
            <a:r>
              <a:rPr lang="en-GB" sz="2000" dirty="0"/>
              <a:t> Review progress with the SENCO and early-help team.</a:t>
            </a: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C64AA121-F84B-8C07-2F3B-5991D3769AC5}"/>
              </a:ext>
            </a:extLst>
          </p:cNvPr>
          <p:cNvSpPr txBox="1"/>
          <p:nvPr/>
        </p:nvSpPr>
        <p:spPr>
          <a:xfrm>
            <a:off x="8469086" y="6638054"/>
            <a:ext cx="3646714" cy="2308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en-GB" sz="900" dirty="0">
                <a:hlinkClick r:id="rId3" tooltip="https://worditout.com/word-cloud/4648924"/>
              </a:rPr>
              <a:t>This Photo</a:t>
            </a:r>
            <a:r>
              <a:rPr lang="en-GB" sz="900" dirty="0"/>
              <a:t> by Unknown Author is licensed under </a:t>
            </a:r>
            <a:r>
              <a:rPr lang="en-GB" sz="900" dirty="0">
                <a:hlinkClick r:id="rId4" tooltip="https://creativecommons.org/licenses/by-nc-nd/3.0/"/>
              </a:rPr>
              <a:t>CC BY-NC-ND</a:t>
            </a:r>
            <a:endParaRPr lang="en-GB" sz="900" dirty="0"/>
          </a:p>
        </p:txBody>
      </p:sp>
    </p:spTree>
    <p:extLst>
      <p:ext uri="{BB962C8B-B14F-4D97-AF65-F5344CB8AC3E}">
        <p14:creationId xmlns:p14="http://schemas.microsoft.com/office/powerpoint/2010/main" val="1050718696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2126DC7-085D-30D2-15A5-F9D9541462A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75745" y="470914"/>
            <a:ext cx="8596668" cy="770021"/>
          </a:xfrm>
        </p:spPr>
        <p:txBody>
          <a:bodyPr/>
          <a:lstStyle/>
          <a:p>
            <a:r>
              <a:rPr lang="en-GB" b="1" dirty="0"/>
              <a:t>Strengths and limitations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4509BC15-EBDA-D05B-096A-74B734F1C3BC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75745" y="1660122"/>
            <a:ext cx="4185623" cy="576262"/>
          </a:xfrm>
        </p:spPr>
        <p:txBody>
          <a:bodyPr/>
          <a:lstStyle/>
          <a:p>
            <a:pPr algn="ctr"/>
            <a:r>
              <a:rPr lang="en-GB" b="1" dirty="0">
                <a:solidFill>
                  <a:schemeClr val="accent4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Strengths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DE809CDC-AB34-ED65-00F6-3319818DD2E6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75745" y="2304735"/>
            <a:ext cx="4874823" cy="2604149"/>
          </a:xfrm>
        </p:spPr>
        <p:txBody>
          <a:bodyPr>
            <a:noAutofit/>
          </a:bodyPr>
          <a:lstStyle/>
          <a:p>
            <a:r>
              <a:rPr lang="en-GB" sz="2400" dirty="0"/>
              <a:t>Explains separation distress and withdrawal.</a:t>
            </a:r>
          </a:p>
          <a:p>
            <a:r>
              <a:rPr lang="en-GB" sz="2400" dirty="0"/>
              <a:t>Gives clear strategies for early years staff.</a:t>
            </a:r>
          </a:p>
          <a:p>
            <a:r>
              <a:rPr lang="en-GB" sz="2400" dirty="0"/>
              <a:t>Focuses on sensitive and consistent care.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DC9B8A11-205E-006E-60A3-14DB4DB7DC33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5970700" y="1660121"/>
            <a:ext cx="4185618" cy="576262"/>
          </a:xfrm>
        </p:spPr>
        <p:txBody>
          <a:bodyPr/>
          <a:lstStyle/>
          <a:p>
            <a:pPr algn="ctr"/>
            <a:r>
              <a:rPr lang="en-GB" b="1" dirty="0">
                <a:solidFill>
                  <a:srgbClr val="BC721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Limitations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8BAE8413-2E87-5424-8789-46788F6BE7EA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5970700" y="2304734"/>
            <a:ext cx="4874823" cy="2604149"/>
          </a:xfrm>
        </p:spPr>
        <p:txBody>
          <a:bodyPr>
            <a:normAutofit/>
          </a:bodyPr>
          <a:lstStyle/>
          <a:p>
            <a:r>
              <a:rPr lang="en-GB" sz="2400" dirty="0"/>
              <a:t>Can overfocus on the mother.</a:t>
            </a:r>
          </a:p>
          <a:p>
            <a:r>
              <a:rPr lang="en-GB" sz="2400" dirty="0"/>
              <a:t>Does not explain every language or sleep issue.</a:t>
            </a:r>
          </a:p>
          <a:p>
            <a:r>
              <a:rPr lang="en-GB" sz="2400" dirty="0"/>
              <a:t>Must be adapted for different cultures and family styles.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B6A6E811-8D04-464C-8DA4-A963227D00E8}"/>
              </a:ext>
            </a:extLst>
          </p:cNvPr>
          <p:cNvSpPr txBox="1"/>
          <p:nvPr/>
        </p:nvSpPr>
        <p:spPr>
          <a:xfrm>
            <a:off x="818147" y="5197642"/>
            <a:ext cx="964130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b="1" dirty="0">
                <a:solidFill>
                  <a:srgbClr val="00B05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Use the theory carefully: it is helpful, but not the whole answer.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99636B0C-94A9-C48F-DB6E-B336C82AACDF}"/>
              </a:ext>
            </a:extLst>
          </p:cNvPr>
          <p:cNvSpPr txBox="1"/>
          <p:nvPr/>
        </p:nvSpPr>
        <p:spPr>
          <a:xfrm>
            <a:off x="818147" y="6015789"/>
            <a:ext cx="3031958" cy="61555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600" i="1" dirty="0">
                <a:latin typeface="Arial" panose="020B0604020202020204" pitchFamily="34" charset="0"/>
                <a:cs typeface="Arial" panose="020B0604020202020204" pitchFamily="34" charset="0"/>
              </a:rPr>
              <a:t>(Rutter, 1995; Sroufe, 2005)</a:t>
            </a:r>
            <a:endParaRPr lang="en-US" sz="16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668246810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3" name="Rectangle 12">
            <a:extLst>
              <a:ext uri="{FF2B5EF4-FFF2-40B4-BE49-F238E27FC236}">
                <a16:creationId xmlns:a16="http://schemas.microsoft.com/office/drawing/2014/main" id="{C52ED567-06B3-4107-9773-BBB6BD78673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824" cy="6857999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AE64DF13-D541-5380-D21F-CB0E840F5F5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77334" y="1253067"/>
            <a:ext cx="6155266" cy="4351866"/>
          </a:xfrm>
        </p:spPr>
        <p:txBody>
          <a:bodyPr anchor="ctr">
            <a:normAutofit/>
          </a:bodyPr>
          <a:lstStyle/>
          <a:p>
            <a:r>
              <a:rPr lang="en-GB">
                <a:latin typeface="Arial" panose="020B0604020202020204" pitchFamily="34" charset="0"/>
                <a:cs typeface="Arial" panose="020B0604020202020204" pitchFamily="34" charset="0"/>
              </a:rPr>
              <a:t>Bowlby’s Attachment Theory helps explain Isaac’s need for safety.</a:t>
            </a:r>
          </a:p>
          <a:p>
            <a:r>
              <a:rPr lang="en-GB">
                <a:latin typeface="Arial" panose="020B0604020202020204" pitchFamily="34" charset="0"/>
                <a:cs typeface="Arial" panose="020B0604020202020204" pitchFamily="34" charset="0"/>
              </a:rPr>
              <a:t>Isaac may need predictable relationships before he can explore.</a:t>
            </a:r>
          </a:p>
          <a:p>
            <a:r>
              <a:rPr lang="en-GB">
                <a:latin typeface="Arial" panose="020B0604020202020204" pitchFamily="34" charset="0"/>
                <a:cs typeface="Arial" panose="020B0604020202020204" pitchFamily="34" charset="0"/>
              </a:rPr>
              <a:t>The support plan uses a key person, play, language support and family help.</a:t>
            </a:r>
          </a:p>
          <a:p>
            <a:r>
              <a:rPr lang="en-GB">
                <a:latin typeface="Arial" panose="020B0604020202020204" pitchFamily="34" charset="0"/>
                <a:cs typeface="Arial" panose="020B0604020202020204" pitchFamily="34" charset="0"/>
              </a:rPr>
              <a:t>The main message: independence grows from feeling safe.</a:t>
            </a:r>
          </a:p>
        </p:txBody>
      </p:sp>
      <p:sp>
        <p:nvSpPr>
          <p:cNvPr id="41" name="Rectangle 40">
            <a:extLst>
              <a:ext uri="{FF2B5EF4-FFF2-40B4-BE49-F238E27FC236}">
                <a16:creationId xmlns:a16="http://schemas.microsoft.com/office/drawing/2014/main" id="{AF551D8B-3775-4477-88B7-7B7C350D34E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534656" y="0"/>
            <a:ext cx="4657344" cy="6858000"/>
          </a:xfrm>
          <a:prstGeom prst="rect">
            <a:avLst/>
          </a:prstGeom>
          <a:solidFill>
            <a:schemeClr val="tx1">
              <a:lumMod val="75000"/>
              <a:lumOff val="2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bg1"/>
              </a:solidFill>
            </a:endParaRPr>
          </a:p>
        </p:txBody>
      </p:sp>
      <p:cxnSp>
        <p:nvCxnSpPr>
          <p:cNvPr id="42" name="Straight Connector 41">
            <a:extLst>
              <a:ext uri="{FF2B5EF4-FFF2-40B4-BE49-F238E27FC236}">
                <a16:creationId xmlns:a16="http://schemas.microsoft.com/office/drawing/2014/main" id="{1A901C3D-CFAE-460D-BD0E-7D22164D7DF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H="1">
            <a:off x="10590212" y="0"/>
            <a:ext cx="1059921" cy="6858000"/>
          </a:xfrm>
          <a:prstGeom prst="line">
            <a:avLst/>
          </a:prstGeom>
          <a:ln w="9525">
            <a:solidFill>
              <a:srgbClr val="BFBFBF">
                <a:alpha val="70000"/>
              </a:srgb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43" name="Straight Connector 42">
            <a:extLst>
              <a:ext uri="{FF2B5EF4-FFF2-40B4-BE49-F238E27FC236}">
                <a16:creationId xmlns:a16="http://schemas.microsoft.com/office/drawing/2014/main" id="{837C0EA9-1437-4437-9D20-2BBDA1AA9FF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H="1">
            <a:off x="7721600" y="3721395"/>
            <a:ext cx="4345560" cy="3136604"/>
          </a:xfrm>
          <a:prstGeom prst="line">
            <a:avLst/>
          </a:prstGeom>
          <a:ln w="9525">
            <a:solidFill>
              <a:srgbClr val="BFBFBF">
                <a:alpha val="69804"/>
              </a:srgb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44" name="Rectangle 23">
            <a:extLst>
              <a:ext uri="{FF2B5EF4-FFF2-40B4-BE49-F238E27FC236}">
                <a16:creationId xmlns:a16="http://schemas.microsoft.com/office/drawing/2014/main" id="{BB934D2B-85E2-4375-94EE-B66C16BF799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9181476" y="-8467"/>
            <a:ext cx="3007349" cy="6866467"/>
          </a:xfrm>
          <a:custGeom>
            <a:avLst/>
            <a:gdLst/>
            <a:ahLst/>
            <a:cxnLst/>
            <a:rect l="l" t="t" r="r" b="b"/>
            <a:pathLst>
              <a:path w="3007349" h="6866467">
                <a:moveTo>
                  <a:pt x="2045532" y="0"/>
                </a:moveTo>
                <a:lnTo>
                  <a:pt x="3007349" y="0"/>
                </a:lnTo>
                <a:lnTo>
                  <a:pt x="3007349" y="6866467"/>
                </a:lnTo>
                <a:lnTo>
                  <a:pt x="0" y="6866467"/>
                </a:lnTo>
                <a:lnTo>
                  <a:pt x="2045532" y="0"/>
                </a:lnTo>
                <a:close/>
              </a:path>
            </a:pathLst>
          </a:custGeom>
          <a:solidFill>
            <a:schemeClr val="accent1">
              <a:alpha val="30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45" name="Rectangle 25">
            <a:extLst>
              <a:ext uri="{FF2B5EF4-FFF2-40B4-BE49-F238E27FC236}">
                <a16:creationId xmlns:a16="http://schemas.microsoft.com/office/drawing/2014/main" id="{9B445E02-D785-4565-B842-9567BBC0950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9603442" y="-8467"/>
            <a:ext cx="2588558" cy="6866467"/>
          </a:xfrm>
          <a:custGeom>
            <a:avLst/>
            <a:gdLst/>
            <a:ahLst/>
            <a:cxnLst/>
            <a:rect l="l" t="t" r="r" b="b"/>
            <a:pathLst>
              <a:path w="2573311" h="6866467">
                <a:moveTo>
                  <a:pt x="0" y="0"/>
                </a:moveTo>
                <a:lnTo>
                  <a:pt x="2573311" y="0"/>
                </a:lnTo>
                <a:lnTo>
                  <a:pt x="2573311" y="6866467"/>
                </a:lnTo>
                <a:lnTo>
                  <a:pt x="1202336" y="6866467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20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46" name="Isosceles Triangle 45">
            <a:extLst>
              <a:ext uri="{FF2B5EF4-FFF2-40B4-BE49-F238E27FC236}">
                <a16:creationId xmlns:a16="http://schemas.microsoft.com/office/drawing/2014/main" id="{2C153736-D102-4F57-9DE7-615AFC02B0A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932333" y="3048000"/>
            <a:ext cx="3259667" cy="3810000"/>
          </a:xfrm>
          <a:prstGeom prst="triangle">
            <a:avLst>
              <a:gd name="adj" fmla="val 100000"/>
            </a:avLst>
          </a:prstGeom>
          <a:solidFill>
            <a:schemeClr val="accent2">
              <a:alpha val="72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47" name="Rectangle 27">
            <a:extLst>
              <a:ext uri="{FF2B5EF4-FFF2-40B4-BE49-F238E27FC236}">
                <a16:creationId xmlns:a16="http://schemas.microsoft.com/office/drawing/2014/main" id="{BA407A52-66F4-4CDE-A726-FF79F3EC342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9334500" y="-8467"/>
            <a:ext cx="2854326" cy="6866467"/>
          </a:xfrm>
          <a:custGeom>
            <a:avLst/>
            <a:gdLst/>
            <a:ahLst/>
            <a:cxnLst/>
            <a:rect l="l" t="t" r="r" b="b"/>
            <a:pathLst>
              <a:path w="2858013" h="6866467">
                <a:moveTo>
                  <a:pt x="0" y="0"/>
                </a:moveTo>
                <a:lnTo>
                  <a:pt x="2858013" y="0"/>
                </a:lnTo>
                <a:lnTo>
                  <a:pt x="2858013" y="6866467"/>
                </a:lnTo>
                <a:lnTo>
                  <a:pt x="2473942" y="6866467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70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48" name="Rectangle 28">
            <a:extLst>
              <a:ext uri="{FF2B5EF4-FFF2-40B4-BE49-F238E27FC236}">
                <a16:creationId xmlns:a16="http://schemas.microsoft.com/office/drawing/2014/main" id="{D28FFB34-4FC3-46F5-B900-D3B774FD0BE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898730" y="-8467"/>
            <a:ext cx="1290094" cy="6866467"/>
          </a:xfrm>
          <a:custGeom>
            <a:avLst/>
            <a:gdLst/>
            <a:ahLst/>
            <a:cxnLst/>
            <a:rect l="l" t="t" r="r" b="b"/>
            <a:pathLst>
              <a:path w="1290094" h="6858000">
                <a:moveTo>
                  <a:pt x="1019735" y="0"/>
                </a:moveTo>
                <a:lnTo>
                  <a:pt x="1290094" y="0"/>
                </a:lnTo>
                <a:lnTo>
                  <a:pt x="1290094" y="6858000"/>
                </a:lnTo>
                <a:lnTo>
                  <a:pt x="0" y="6858000"/>
                </a:lnTo>
                <a:lnTo>
                  <a:pt x="1019735" y="0"/>
                </a:lnTo>
                <a:close/>
              </a:path>
            </a:pathLst>
          </a:custGeom>
          <a:solidFill>
            <a:schemeClr val="accent1">
              <a:lumMod val="60000"/>
              <a:lumOff val="40000"/>
              <a:alpha val="70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49" name="Rectangle 29">
            <a:extLst>
              <a:ext uri="{FF2B5EF4-FFF2-40B4-BE49-F238E27FC236}">
                <a16:creationId xmlns:a16="http://schemas.microsoft.com/office/drawing/2014/main" id="{205F7B13-ACB5-46BE-8070-0431266B183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938999" y="-8467"/>
            <a:ext cx="1249825" cy="6866467"/>
          </a:xfrm>
          <a:custGeom>
            <a:avLst/>
            <a:gdLst/>
            <a:ahLst/>
            <a:cxnLst/>
            <a:rect l="l" t="t" r="r" b="b"/>
            <a:pathLst>
              <a:path w="1249825" h="6858000">
                <a:moveTo>
                  <a:pt x="0" y="0"/>
                </a:moveTo>
                <a:lnTo>
                  <a:pt x="1249825" y="0"/>
                </a:lnTo>
                <a:lnTo>
                  <a:pt x="1249825" y="6858000"/>
                </a:lnTo>
                <a:lnTo>
                  <a:pt x="1109382" y="6858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65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50" name="Isosceles Triangle 49">
            <a:extLst>
              <a:ext uri="{FF2B5EF4-FFF2-40B4-BE49-F238E27FC236}">
                <a16:creationId xmlns:a16="http://schemas.microsoft.com/office/drawing/2014/main" id="{D52A0D23-45DD-4DF4-ADE6-A81F409BB9F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371666" y="3589867"/>
            <a:ext cx="1817159" cy="3268133"/>
          </a:xfrm>
          <a:prstGeom prst="triangle">
            <a:avLst>
              <a:gd name="adj" fmla="val 100000"/>
            </a:avLst>
          </a:prstGeom>
          <a:solidFill>
            <a:schemeClr val="accent1">
              <a:alpha val="80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7" name="Title 6">
            <a:extLst>
              <a:ext uri="{FF2B5EF4-FFF2-40B4-BE49-F238E27FC236}">
                <a16:creationId xmlns:a16="http://schemas.microsoft.com/office/drawing/2014/main" id="{ADA4A58F-B7F2-E41F-52B8-8234A3F2B68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829658" y="1253067"/>
            <a:ext cx="3371742" cy="4351866"/>
          </a:xfrm>
        </p:spPr>
        <p:txBody>
          <a:bodyPr anchor="ctr">
            <a:normAutofit/>
          </a:bodyPr>
          <a:lstStyle/>
          <a:p>
            <a:r>
              <a:rPr lang="en-GB" b="1">
                <a:solidFill>
                  <a:schemeClr val="bg1"/>
                </a:solidFill>
              </a:rPr>
              <a:t>Conclusion</a:t>
            </a:r>
          </a:p>
        </p:txBody>
      </p:sp>
    </p:spTree>
    <p:extLst>
      <p:ext uri="{BB962C8B-B14F-4D97-AF65-F5344CB8AC3E}">
        <p14:creationId xmlns:p14="http://schemas.microsoft.com/office/powerpoint/2010/main" val="3024241274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 descr="Question mark boxes">
            <a:extLst>
              <a:ext uri="{FF2B5EF4-FFF2-40B4-BE49-F238E27FC236}">
                <a16:creationId xmlns:a16="http://schemas.microsoft.com/office/drawing/2014/main" id="{44B14D78-DB92-F017-E0B9-F02E6A5302B8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9091" t="7101" b="1990"/>
          <a:stretch>
            <a:fillRect/>
          </a:stretch>
        </p:blipFill>
        <p:spPr>
          <a:xfrm>
            <a:off x="1" y="10"/>
            <a:ext cx="12191999" cy="6857990"/>
          </a:xfrm>
          <a:prstGeom prst="rect">
            <a:avLst/>
          </a:prstGeom>
        </p:spPr>
      </p:pic>
      <p:sp>
        <p:nvSpPr>
          <p:cNvPr id="15" name="Isosceles Triangle 14">
            <a:extLst>
              <a:ext uri="{FF2B5EF4-FFF2-40B4-BE49-F238E27FC236}">
                <a16:creationId xmlns:a16="http://schemas.microsoft.com/office/drawing/2014/main" id="{2A4588C6-4069-4731-BFB4-10F1E6D3784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>
            <a:off x="0" y="0"/>
            <a:ext cx="842596" cy="5666154"/>
          </a:xfrm>
          <a:prstGeom prst="triangle">
            <a:avLst>
              <a:gd name="adj" fmla="val 100000"/>
            </a:avLst>
          </a:prstGeom>
          <a:solidFill>
            <a:schemeClr val="accent1">
              <a:alpha val="85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17" name="Parallelogram 16">
            <a:extLst>
              <a:ext uri="{FF2B5EF4-FFF2-40B4-BE49-F238E27FC236}">
                <a16:creationId xmlns:a16="http://schemas.microsoft.com/office/drawing/2014/main" id="{23370524-0FE7-41B4-ABCF-7FB26B6CF1F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624188" y="0"/>
            <a:ext cx="9372600" cy="6858000"/>
          </a:xfrm>
          <a:prstGeom prst="parallelogram">
            <a:avLst>
              <a:gd name="adj" fmla="val 14937"/>
            </a:avLst>
          </a:prstGeom>
          <a:solidFill>
            <a:schemeClr val="bg1">
              <a:alpha val="92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cxnSp>
        <p:nvCxnSpPr>
          <p:cNvPr id="19" name="Straight Connector 18">
            <a:extLst>
              <a:ext uri="{FF2B5EF4-FFF2-40B4-BE49-F238E27FC236}">
                <a16:creationId xmlns:a16="http://schemas.microsoft.com/office/drawing/2014/main" id="{E0A9CA40-1F57-4A6D-ACDA-F720AA468CF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9371012" y="0"/>
            <a:ext cx="1219200" cy="6858000"/>
          </a:xfrm>
          <a:prstGeom prst="line">
            <a:avLst/>
          </a:prstGeom>
          <a:ln w="9525">
            <a:solidFill>
              <a:schemeClr val="bg1">
                <a:lumMod val="75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21" name="Straight Connector 20">
            <a:extLst>
              <a:ext uri="{FF2B5EF4-FFF2-40B4-BE49-F238E27FC236}">
                <a16:creationId xmlns:a16="http://schemas.microsoft.com/office/drawing/2014/main" id="{B2A94EDB-B0FE-4678-8E69-0F137AE3BE6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H="1">
            <a:off x="7425267" y="3681413"/>
            <a:ext cx="4763558" cy="3176587"/>
          </a:xfrm>
          <a:prstGeom prst="line">
            <a:avLst/>
          </a:prstGeom>
          <a:ln w="9525">
            <a:solidFill>
              <a:schemeClr val="bg1">
                <a:lumMod val="85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23" name="Rectangle 23">
            <a:extLst>
              <a:ext uri="{FF2B5EF4-FFF2-40B4-BE49-F238E27FC236}">
                <a16:creationId xmlns:a16="http://schemas.microsoft.com/office/drawing/2014/main" id="{4E93B92B-0DD5-4277-9D69-972ABADC355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9181476" y="-8467"/>
            <a:ext cx="3007349" cy="6866467"/>
          </a:xfrm>
          <a:custGeom>
            <a:avLst/>
            <a:gdLst/>
            <a:ahLst/>
            <a:cxnLst/>
            <a:rect l="l" t="t" r="r" b="b"/>
            <a:pathLst>
              <a:path w="3007349" h="6866467">
                <a:moveTo>
                  <a:pt x="2045532" y="0"/>
                </a:moveTo>
                <a:lnTo>
                  <a:pt x="3007349" y="0"/>
                </a:lnTo>
                <a:lnTo>
                  <a:pt x="3007349" y="6866467"/>
                </a:lnTo>
                <a:lnTo>
                  <a:pt x="0" y="6866467"/>
                </a:lnTo>
                <a:lnTo>
                  <a:pt x="2045532" y="0"/>
                </a:lnTo>
                <a:close/>
              </a:path>
            </a:pathLst>
          </a:custGeom>
          <a:solidFill>
            <a:schemeClr val="accent1">
              <a:alpha val="30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59971A61-775A-BAF0-2278-60E2401D534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786047" y="609600"/>
            <a:ext cx="6487955" cy="1320800"/>
          </a:xfrm>
        </p:spPr>
        <p:txBody>
          <a:bodyPr anchor="t">
            <a:normAutofit/>
          </a:bodyPr>
          <a:lstStyle/>
          <a:p>
            <a:r>
              <a:rPr lang="en-GB" b="1"/>
              <a:t>References </a:t>
            </a:r>
          </a:p>
        </p:txBody>
      </p:sp>
      <p:sp>
        <p:nvSpPr>
          <p:cNvPr id="25" name="Rectangle 25">
            <a:extLst>
              <a:ext uri="{FF2B5EF4-FFF2-40B4-BE49-F238E27FC236}">
                <a16:creationId xmlns:a16="http://schemas.microsoft.com/office/drawing/2014/main" id="{7CE87768-354E-4E3F-8202-9F387CF5059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9603442" y="-8467"/>
            <a:ext cx="2588558" cy="6866467"/>
          </a:xfrm>
          <a:custGeom>
            <a:avLst/>
            <a:gdLst/>
            <a:ahLst/>
            <a:cxnLst/>
            <a:rect l="l" t="t" r="r" b="b"/>
            <a:pathLst>
              <a:path w="2573311" h="6866467">
                <a:moveTo>
                  <a:pt x="0" y="0"/>
                </a:moveTo>
                <a:lnTo>
                  <a:pt x="2573311" y="0"/>
                </a:lnTo>
                <a:lnTo>
                  <a:pt x="2573311" y="6866467"/>
                </a:lnTo>
                <a:lnTo>
                  <a:pt x="1202336" y="6866467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20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27" name="Isosceles Triangle 26">
            <a:extLst>
              <a:ext uri="{FF2B5EF4-FFF2-40B4-BE49-F238E27FC236}">
                <a16:creationId xmlns:a16="http://schemas.microsoft.com/office/drawing/2014/main" id="{09E5B98F-BD75-4A30-BF72-0A91074702F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932333" y="3048000"/>
            <a:ext cx="3259667" cy="3810000"/>
          </a:xfrm>
          <a:prstGeom prst="triangle">
            <a:avLst>
              <a:gd name="adj" fmla="val 100000"/>
            </a:avLst>
          </a:prstGeom>
          <a:solidFill>
            <a:schemeClr val="accent2">
              <a:alpha val="72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8DC71E0-CB91-3B8D-1CB2-92382571A70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786047" y="2159000"/>
            <a:ext cx="6487955" cy="3882362"/>
          </a:xfrm>
        </p:spPr>
        <p:txBody>
          <a:bodyPr>
            <a:normAutofit/>
          </a:bodyPr>
          <a:lstStyle/>
          <a:p>
            <a:pPr marL="0" indent="0">
              <a:lnSpc>
                <a:spcPct val="90000"/>
              </a:lnSpc>
              <a:spcAft>
                <a:spcPts val="400"/>
              </a:spcAft>
              <a:buNone/>
            </a:pPr>
            <a:r>
              <a:rPr lang="en-GB" sz="1500" dirty="0">
                <a:latin typeface="Arial" panose="020B0604020202020204" pitchFamily="34" charset="0"/>
                <a:cs typeface="Arial" panose="020B0604020202020204" pitchFamily="34" charset="0"/>
              </a:rPr>
              <a:t>Rutter, M. (1995) ‘Clinical implications of attachment concepts’, Journal of Child Psychology and Psychiatry, 36(4), pp. 549–571. Available at: </a:t>
            </a:r>
            <a:r>
              <a:rPr lang="en-GB" sz="1500" dirty="0">
                <a:latin typeface="Arial" panose="020B0604020202020204" pitchFamily="34" charset="0"/>
                <a:cs typeface="Arial" panose="020B0604020202020204" pitchFamily="34" charset="0"/>
                <a:hlinkClick r:id="rId3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https://doi.org/10.1111/j.1469-7610.1995.tb01300</a:t>
            </a:r>
            <a:r>
              <a:rPr lang="en-GB" sz="1500" dirty="0">
                <a:latin typeface="Arial" panose="020B0604020202020204" pitchFamily="34" charset="0"/>
                <a:cs typeface="Arial" panose="020B0604020202020204" pitchFamily="34" charset="0"/>
              </a:rPr>
              <a:t>. (Accessed at: 7 July 2026).</a:t>
            </a:r>
          </a:p>
          <a:p>
            <a:pPr marL="0" indent="0">
              <a:lnSpc>
                <a:spcPct val="90000"/>
              </a:lnSpc>
              <a:spcAft>
                <a:spcPts val="400"/>
              </a:spcAft>
              <a:buNone/>
            </a:pPr>
            <a:r>
              <a:rPr lang="en-GB" sz="1500" dirty="0">
                <a:latin typeface="Arial" panose="020B0604020202020204" pitchFamily="34" charset="0"/>
                <a:cs typeface="Arial" panose="020B0604020202020204" pitchFamily="34" charset="0"/>
              </a:rPr>
              <a:t>Shonkoff, J.P. and Phillips, D.A. (eds.) (2000) From neurons to neighbourhoods. Washington, DC: National Academy Press. </a:t>
            </a:r>
            <a:r>
              <a:rPr lang="en-GB" sz="1500">
                <a:latin typeface="Arial" panose="020B0604020202020204" pitchFamily="34" charset="0"/>
                <a:cs typeface="Arial" panose="020B0604020202020204" pitchFamily="34" charset="0"/>
              </a:rPr>
              <a:t>Available at: </a:t>
            </a:r>
            <a:r>
              <a:rPr lang="en-GB" sz="1500">
                <a:latin typeface="Arial" panose="020B0604020202020204" pitchFamily="34" charset="0"/>
                <a:cs typeface="Arial" panose="020B0604020202020204" pitchFamily="34" charset="0"/>
                <a:hlinkClick r:id="rId4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https://www.nationalacademies.org/publications/9824 </a:t>
            </a:r>
            <a:r>
              <a:rPr lang="en-GB" sz="1500">
                <a:latin typeface="Arial" panose="020B0604020202020204" pitchFamily="34" charset="0"/>
                <a:cs typeface="Arial" panose="020B0604020202020204" pitchFamily="34" charset="0"/>
              </a:rPr>
              <a:t>(Accessed at: 7 July 2026).</a:t>
            </a:r>
            <a:endParaRPr lang="en-GB" sz="1500">
              <a:latin typeface="Arial" panose="020B0604020202020204" pitchFamily="34" charset="0"/>
              <a:cs typeface="Arial" panose="020B0604020202020204" pitchFamily="34" charset="0"/>
              <a:hlinkClick r:id="rId4">
                <a:extLst>
                  <a:ext uri="{A12FA001-AC4F-418D-AE19-62706E023703}">
                    <ahyp:hlinkClr xmlns:ahyp="http://schemas.microsoft.com/office/drawing/2018/hyperlinkcolor" val="tx"/>
                  </a:ext>
                </a:extLst>
              </a:hlinkClick>
            </a:endParaRPr>
          </a:p>
          <a:p>
            <a:pPr marL="0" indent="0">
              <a:lnSpc>
                <a:spcPct val="90000"/>
              </a:lnSpc>
              <a:spcAft>
                <a:spcPts val="400"/>
              </a:spcAft>
              <a:buNone/>
            </a:pPr>
            <a:r>
              <a:rPr lang="en-GB" sz="1500" dirty="0">
                <a:latin typeface="Arial" panose="020B0604020202020204" pitchFamily="34" charset="0"/>
                <a:cs typeface="Arial" panose="020B0604020202020204" pitchFamily="34" charset="0"/>
              </a:rPr>
              <a:t>Sroufe, L.A. (2005) ‘Attachment and development’, Attachment &amp; Human Development, 7(4), pp. 349–367. Available at: </a:t>
            </a:r>
            <a:r>
              <a:rPr lang="en-GB" sz="1500" dirty="0">
                <a:latin typeface="Arial" panose="020B0604020202020204" pitchFamily="34" charset="0"/>
                <a:cs typeface="Arial" panose="020B0604020202020204" pitchFamily="34" charset="0"/>
                <a:hlinkClick r:id="rId5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https://doi.org/10.1080/14616730500365928</a:t>
            </a:r>
            <a:r>
              <a:rPr lang="en-GB" sz="1500" dirty="0">
                <a:latin typeface="Arial" panose="020B0604020202020204" pitchFamily="34" charset="0"/>
                <a:cs typeface="Arial" panose="020B0604020202020204" pitchFamily="34" charset="0"/>
              </a:rPr>
              <a:t> (Accessed at: 7 July 2026).</a:t>
            </a:r>
          </a:p>
          <a:p>
            <a:pPr marL="0" indent="0">
              <a:lnSpc>
                <a:spcPct val="90000"/>
              </a:lnSpc>
              <a:spcAft>
                <a:spcPts val="400"/>
              </a:spcAft>
              <a:buNone/>
            </a:pPr>
            <a:r>
              <a:rPr lang="en-GB" sz="1500" dirty="0">
                <a:latin typeface="Arial" panose="020B0604020202020204" pitchFamily="34" charset="0"/>
                <a:cs typeface="Arial" panose="020B0604020202020204" pitchFamily="34" charset="0"/>
              </a:rPr>
              <a:t>Tamis-</a:t>
            </a:r>
            <a:r>
              <a:rPr lang="en-GB" sz="1500" dirty="0" err="1">
                <a:latin typeface="Arial" panose="020B0604020202020204" pitchFamily="34" charset="0"/>
                <a:cs typeface="Arial" panose="020B0604020202020204" pitchFamily="34" charset="0"/>
              </a:rPr>
              <a:t>LeMonda</a:t>
            </a:r>
            <a:r>
              <a:rPr lang="en-GB" sz="1500" dirty="0">
                <a:latin typeface="Arial" panose="020B0604020202020204" pitchFamily="34" charset="0"/>
                <a:cs typeface="Arial" panose="020B0604020202020204" pitchFamily="34" charset="0"/>
              </a:rPr>
              <a:t>, C.S., Bornstein, M.H. and </a:t>
            </a:r>
            <a:r>
              <a:rPr lang="en-GB" sz="1500" dirty="0" err="1">
                <a:latin typeface="Arial" panose="020B0604020202020204" pitchFamily="34" charset="0"/>
                <a:cs typeface="Arial" panose="020B0604020202020204" pitchFamily="34" charset="0"/>
              </a:rPr>
              <a:t>Baumwell</a:t>
            </a:r>
            <a:r>
              <a:rPr lang="en-GB" sz="1500" dirty="0">
                <a:latin typeface="Arial" panose="020B0604020202020204" pitchFamily="34" charset="0"/>
                <a:cs typeface="Arial" panose="020B0604020202020204" pitchFamily="34" charset="0"/>
              </a:rPr>
              <a:t>, L. (2001) ‘Maternal responsiveness and language milestones’, Child Development, 72(3), pp. 748–767. Available at: </a:t>
            </a:r>
            <a:r>
              <a:rPr lang="en-GB" sz="1500" dirty="0">
                <a:latin typeface="Arial" panose="020B0604020202020204" pitchFamily="34" charset="0"/>
                <a:cs typeface="Arial" panose="020B0604020202020204" pitchFamily="34" charset="0"/>
                <a:hlinkClick r:id="rId6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https://doi.org/10.1111/1467-8624.00313 </a:t>
            </a:r>
            <a:r>
              <a:rPr lang="en-GB" sz="1500" dirty="0">
                <a:latin typeface="Arial" panose="020B0604020202020204" pitchFamily="34" charset="0"/>
                <a:cs typeface="Arial" panose="020B0604020202020204" pitchFamily="34" charset="0"/>
              </a:rPr>
              <a:t>(Accessed at: 7 July 2026).</a:t>
            </a:r>
          </a:p>
          <a:p>
            <a:pPr marL="0" indent="0">
              <a:lnSpc>
                <a:spcPct val="90000"/>
              </a:lnSpc>
              <a:spcAft>
                <a:spcPts val="400"/>
              </a:spcAft>
              <a:buNone/>
            </a:pPr>
            <a:endParaRPr lang="en-GB" sz="1500" dirty="0">
              <a:latin typeface="Arial" panose="020B0604020202020204" pitchFamily="34" charset="0"/>
              <a:cs typeface="Arial" panose="020B0604020202020204" pitchFamily="34" charset="0"/>
              <a:hlinkClick r:id="rId6">
                <a:extLst>
                  <a:ext uri="{A12FA001-AC4F-418D-AE19-62706E023703}">
                    <ahyp:hlinkClr xmlns:ahyp="http://schemas.microsoft.com/office/drawing/2018/hyperlinkcolor" val="tx"/>
                  </a:ext>
                </a:extLst>
              </a:hlinkClick>
            </a:endParaRPr>
          </a:p>
          <a:p>
            <a:pPr>
              <a:lnSpc>
                <a:spcPct val="90000"/>
              </a:lnSpc>
            </a:pPr>
            <a:endParaRPr lang="en-GB" sz="1500" dirty="0"/>
          </a:p>
        </p:txBody>
      </p:sp>
      <p:sp>
        <p:nvSpPr>
          <p:cNvPr id="29" name="Rectangle 27">
            <a:extLst>
              <a:ext uri="{FF2B5EF4-FFF2-40B4-BE49-F238E27FC236}">
                <a16:creationId xmlns:a16="http://schemas.microsoft.com/office/drawing/2014/main" id="{8AAB91E3-41BE-4478-BF23-A24D43E146C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9334500" y="-8467"/>
            <a:ext cx="2854326" cy="6866467"/>
          </a:xfrm>
          <a:custGeom>
            <a:avLst/>
            <a:gdLst/>
            <a:ahLst/>
            <a:cxnLst/>
            <a:rect l="l" t="t" r="r" b="b"/>
            <a:pathLst>
              <a:path w="2858013" h="6866467">
                <a:moveTo>
                  <a:pt x="0" y="0"/>
                </a:moveTo>
                <a:lnTo>
                  <a:pt x="2858013" y="0"/>
                </a:lnTo>
                <a:lnTo>
                  <a:pt x="2858013" y="6866467"/>
                </a:lnTo>
                <a:lnTo>
                  <a:pt x="2473942" y="6866467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47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31" name="Rectangle 28">
            <a:extLst>
              <a:ext uri="{FF2B5EF4-FFF2-40B4-BE49-F238E27FC236}">
                <a16:creationId xmlns:a16="http://schemas.microsoft.com/office/drawing/2014/main" id="{96DFC7EA-8516-41F1-8ED9-C0A8E1E0862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898730" y="-8467"/>
            <a:ext cx="1290094" cy="6866467"/>
          </a:xfrm>
          <a:custGeom>
            <a:avLst/>
            <a:gdLst/>
            <a:ahLst/>
            <a:cxnLst/>
            <a:rect l="l" t="t" r="r" b="b"/>
            <a:pathLst>
              <a:path w="1290094" h="6858000">
                <a:moveTo>
                  <a:pt x="1019735" y="0"/>
                </a:moveTo>
                <a:lnTo>
                  <a:pt x="1290094" y="0"/>
                </a:lnTo>
                <a:lnTo>
                  <a:pt x="1290094" y="6858000"/>
                </a:lnTo>
                <a:lnTo>
                  <a:pt x="0" y="6858000"/>
                </a:lnTo>
                <a:lnTo>
                  <a:pt x="1019735" y="0"/>
                </a:lnTo>
                <a:close/>
              </a:path>
            </a:pathLst>
          </a:custGeom>
          <a:solidFill>
            <a:schemeClr val="accent1">
              <a:lumMod val="60000"/>
              <a:lumOff val="40000"/>
              <a:alpha val="70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33" name="Rectangle 29">
            <a:extLst>
              <a:ext uri="{FF2B5EF4-FFF2-40B4-BE49-F238E27FC236}">
                <a16:creationId xmlns:a16="http://schemas.microsoft.com/office/drawing/2014/main" id="{E24E972C-8744-4CFA-B783-41EA3CC3819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938999" y="-8467"/>
            <a:ext cx="1249825" cy="6866467"/>
          </a:xfrm>
          <a:custGeom>
            <a:avLst/>
            <a:gdLst/>
            <a:ahLst/>
            <a:cxnLst/>
            <a:rect l="l" t="t" r="r" b="b"/>
            <a:pathLst>
              <a:path w="1249825" h="6858000">
                <a:moveTo>
                  <a:pt x="0" y="0"/>
                </a:moveTo>
                <a:lnTo>
                  <a:pt x="1249825" y="0"/>
                </a:lnTo>
                <a:lnTo>
                  <a:pt x="1249825" y="6858000"/>
                </a:lnTo>
                <a:lnTo>
                  <a:pt x="1109382" y="6858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65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35" name="Isosceles Triangle 34">
            <a:extLst>
              <a:ext uri="{FF2B5EF4-FFF2-40B4-BE49-F238E27FC236}">
                <a16:creationId xmlns:a16="http://schemas.microsoft.com/office/drawing/2014/main" id="{C7C88F2E-E233-48BA-B85F-D06BA522B79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371666" y="3589867"/>
            <a:ext cx="1817159" cy="3268133"/>
          </a:xfrm>
          <a:prstGeom prst="triangle">
            <a:avLst>
              <a:gd name="adj" fmla="val 100000"/>
            </a:avLst>
          </a:prstGeom>
          <a:solidFill>
            <a:schemeClr val="accent1">
              <a:alpha val="80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49566921"/>
      </p:ext>
    </p:extLst>
  </p:cSld>
  <p:clrMapOvr>
    <a:masterClrMapping/>
  </p:clrMapOvr>
</p:sld>
</file>

<file path=ppt/theme/theme1.xml><?xml version="1.0" encoding="utf-8"?>
<a:theme xmlns:a="http://schemas.openxmlformats.org/drawingml/2006/main" name="Facet">
  <a:themeElements>
    <a:clrScheme name="Facet">
      <a:dk1>
        <a:sysClr val="windowText" lastClr="000000"/>
      </a:dk1>
      <a:lt1>
        <a:sysClr val="window" lastClr="FFFFFF"/>
      </a:lt1>
      <a:dk2>
        <a:srgbClr val="2C3C43"/>
      </a:dk2>
      <a:lt2>
        <a:srgbClr val="EBEBEB"/>
      </a:lt2>
      <a:accent1>
        <a:srgbClr val="5FCBEF"/>
      </a:accent1>
      <a:accent2>
        <a:srgbClr val="2E83C3"/>
      </a:accent2>
      <a:accent3>
        <a:srgbClr val="42D0A2"/>
      </a:accent3>
      <a:accent4>
        <a:srgbClr val="2E946B"/>
      </a:accent4>
      <a:accent5>
        <a:srgbClr val="42B051"/>
      </a:accent5>
      <a:accent6>
        <a:srgbClr val="96D141"/>
      </a:accent6>
      <a:hlink>
        <a:srgbClr val="3FCDE7"/>
      </a:hlink>
      <a:folHlink>
        <a:srgbClr val="A9D3E1"/>
      </a:folHlink>
    </a:clrScheme>
    <a:fontScheme name="Facet">
      <a:majorFont>
        <a:latin typeface="Trebuchet MS" panose="020B0603020202020204"/>
        <a:ea typeface=""/>
        <a:cs typeface=""/>
        <a:font script="Jpan" typeface="メイリオ"/>
        <a:font script="Hang" typeface="맑은 고딕"/>
        <a:font script="Hans" typeface="方正姚体"/>
        <a:font script="Hant" typeface="微軟正黑體"/>
        <a:font script="Arab" typeface="Tahoma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Trebuchet MS" panose="020B0603020202020204"/>
        <a:ea typeface=""/>
        <a:cs typeface=""/>
        <a:font script="Jpan" typeface="メイリオ"/>
        <a:font script="Hang" typeface="HY그래픽M"/>
        <a:font script="Hans" typeface="华文新魏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Facet">
      <a:fillStyleLst>
        <a:solidFill>
          <a:schemeClr val="phClr"/>
        </a:solidFill>
        <a:gradFill rotWithShape="1">
          <a:gsLst>
            <a:gs pos="0">
              <a:schemeClr val="phClr">
                <a:tint val="65000"/>
                <a:lumMod val="110000"/>
              </a:schemeClr>
            </a:gs>
            <a:gs pos="88000">
              <a:schemeClr val="phClr">
                <a:tint val="9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6000"/>
                <a:lumMod val="100000"/>
              </a:schemeClr>
            </a:gs>
            <a:gs pos="78000">
              <a:schemeClr val="phClr">
                <a:shade val="94000"/>
                <a:lumMod val="94000"/>
              </a:schemeClr>
            </a:gs>
          </a:gsLst>
          <a:lin ang="5400000" scaled="0"/>
        </a:gradFill>
      </a:fillStyleLst>
      <a:lnStyleLst>
        <a:ln w="12700" cap="rnd" cmpd="sng" algn="ctr">
          <a:solidFill>
            <a:schemeClr val="phClr"/>
          </a:solidFill>
          <a:prstDash val="solid"/>
        </a:ln>
        <a:ln w="19050" cap="rnd" cmpd="sng" algn="ctr">
          <a:solidFill>
            <a:schemeClr val="phClr"/>
          </a:solidFill>
          <a:prstDash val="solid"/>
        </a:ln>
        <a:ln w="25400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l"/>
          </a:scene3d>
          <a:sp3d prstMaterial="plastic">
            <a:bevelT w="0" h="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lumMod val="104000"/>
              </a:schemeClr>
            </a:gs>
            <a:gs pos="94000">
              <a:schemeClr val="phClr">
                <a:shade val="96000"/>
                <a:lumMod val="82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0000"/>
                <a:lumMod val="110000"/>
              </a:schemeClr>
            </a:gs>
            <a:gs pos="100000">
              <a:schemeClr val="phClr">
                <a:shade val="94000"/>
                <a:lumMod val="96000"/>
              </a:schemeClr>
            </a:gs>
          </a:gsLst>
          <a:path path="circle">
            <a:fillToRect l="50000" t="50000" r="100000" b="10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Facet" id="{C0C680CD-088A-49FC-A102-D699147F32B2}" vid="{0B5AB586-D108-4FC1-8368-649FE654B894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Facet</Template>
  <TotalTime>144</TotalTime>
  <Words>968</Words>
  <Application>Microsoft Office PowerPoint</Application>
  <PresentationFormat>Widescreen</PresentationFormat>
  <Paragraphs>98</Paragraphs>
  <Slides>12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size="16" baseType="lpstr">
      <vt:lpstr>Arial</vt:lpstr>
      <vt:lpstr>Trebuchet MS</vt:lpstr>
      <vt:lpstr>Wingdings 3</vt:lpstr>
      <vt:lpstr>Facet</vt:lpstr>
      <vt:lpstr>Understanding Isaac through Bowlby’s Attachment Theory</vt:lpstr>
      <vt:lpstr>Who is Isaac?</vt:lpstr>
      <vt:lpstr>Bowlby’s Attachment Theory</vt:lpstr>
      <vt:lpstr>Why this theory fits Isaac</vt:lpstr>
      <vt:lpstr>Applying the theory to Isaac</vt:lpstr>
      <vt:lpstr>Nature and Nurture</vt:lpstr>
      <vt:lpstr>Support plan 1: help Isaac feel safe</vt:lpstr>
      <vt:lpstr>Support plan 2: play, language and emotions</vt:lpstr>
      <vt:lpstr>Support plan 3: support the family</vt:lpstr>
      <vt:lpstr>Strengths and limitations</vt:lpstr>
      <vt:lpstr>Conclusion</vt:lpstr>
      <vt:lpstr>References 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Amber Zubair Rana</dc:creator>
  <cp:lastModifiedBy>Bushra Mohammad Ayub (2512516)</cp:lastModifiedBy>
  <cp:revision>2</cp:revision>
  <dcterms:created xsi:type="dcterms:W3CDTF">2026-07-07T19:49:25Z</dcterms:created>
  <dcterms:modified xsi:type="dcterms:W3CDTF">2026-07-10T15:03:17Z</dcterms:modified>
</cp:coreProperties>
</file>